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Poppins"/>
      <p:regular r:id="rId16"/>
      <p:bold r:id="rId17"/>
      <p:italic r:id="rId18"/>
      <p:boldItalic r:id="rId19"/>
    </p:embeddedFon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7.xml"/><Relationship Id="rId22" Type="http://schemas.openxmlformats.org/officeDocument/2006/relationships/font" Target="fonts/QuattrocentoSans-italic.fntdata"/><Relationship Id="rId10" Type="http://schemas.openxmlformats.org/officeDocument/2006/relationships/slide" Target="slides/slide6.xml"/><Relationship Id="rId21" Type="http://schemas.openxmlformats.org/officeDocument/2006/relationships/font" Target="fonts/QuattrocentoSans-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slide" Target="slides/slide1.xml"/><Relationship Id="rId19" Type="http://schemas.openxmlformats.org/officeDocument/2006/relationships/font" Target="fonts/Poppins-boldItalic.fntdata"/><Relationship Id="rId6" Type="http://schemas.openxmlformats.org/officeDocument/2006/relationships/slide" Target="slides/slide2.xml"/><Relationship Id="rId18" Type="http://schemas.openxmlformats.org/officeDocument/2006/relationships/font" Target="fonts/Poppi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bb1d9ef52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dbb1d9ef52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2dbb1d9ef52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bb1d9ef52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bb1d9ef52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2dbb1d9ef52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bb1d9ef52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bb1d9ef52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2dbb1d9ef52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bb1d9ef52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dbb1d9ef52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2dbb1d9ef52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11"/>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1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1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1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Subhead" showMasterSp="0">
  <p:cSld name="Text + Subhead">
    <p:spTree>
      <p:nvGrpSpPr>
        <p:cNvPr id="47" name="Shape 47"/>
        <p:cNvGrpSpPr/>
        <p:nvPr/>
      </p:nvGrpSpPr>
      <p:grpSpPr>
        <a:xfrm>
          <a:off x="0" y="0"/>
          <a:ext cx="0" cy="0"/>
          <a:chOff x="0" y="0"/>
          <a:chExt cx="0" cy="0"/>
        </a:xfrm>
      </p:grpSpPr>
      <p:sp>
        <p:nvSpPr>
          <p:cNvPr id="48" name="Google Shape;48;p12"/>
          <p:cNvSpPr txBox="1"/>
          <p:nvPr>
            <p:ph idx="1" type="body"/>
          </p:nvPr>
        </p:nvSpPr>
        <p:spPr>
          <a:xfrm>
            <a:off x="626533" y="1324095"/>
            <a:ext cx="10972800" cy="676154"/>
          </a:xfrm>
          <a:prstGeom prst="rect">
            <a:avLst/>
          </a:prstGeom>
          <a:noFill/>
          <a:ln>
            <a:noFill/>
          </a:ln>
        </p:spPr>
        <p:txBody>
          <a:bodyPr anchorCtr="0" anchor="ctr" bIns="0" lIns="91425" spcFirstLastPara="1" rIns="91425" wrap="square" tIns="0">
            <a:normAutofit/>
          </a:bodyPr>
          <a:lstStyle>
            <a:lvl1pPr indent="-228600" lvl="0" marL="457200" marR="0" rtl="0" algn="l">
              <a:lnSpc>
                <a:spcPct val="80000"/>
              </a:lnSpc>
              <a:spcBef>
                <a:spcPts val="1000"/>
              </a:spcBef>
              <a:spcAft>
                <a:spcPts val="0"/>
              </a:spcAft>
              <a:buClr>
                <a:schemeClr val="lt2"/>
              </a:buClr>
              <a:buSzPts val="2200"/>
              <a:buFont typeface="Arial"/>
              <a:buNone/>
              <a:defRPr b="1" i="0" sz="2200" u="none" cap="none" strike="noStrike">
                <a:solidFill>
                  <a:schemeClr val="lt2"/>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Google Shape;49;p12"/>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12"/>
          <p:cNvSpPr txBox="1"/>
          <p:nvPr>
            <p:ph idx="2" type="body"/>
          </p:nvPr>
        </p:nvSpPr>
        <p:spPr>
          <a:xfrm>
            <a:off x="633120" y="2028826"/>
            <a:ext cx="10972800" cy="425610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12"/>
          <p:cNvSpPr txBox="1"/>
          <p:nvPr>
            <p:ph idx="12" type="sldNum"/>
          </p:nvPr>
        </p:nvSpPr>
        <p:spPr>
          <a:xfrm>
            <a:off x="444500" y="6497638"/>
            <a:ext cx="550333" cy="2413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52" name="Shape 52"/>
        <p:cNvGrpSpPr/>
        <p:nvPr/>
      </p:nvGrpSpPr>
      <p:grpSpPr>
        <a:xfrm>
          <a:off x="0" y="0"/>
          <a:ext cx="0" cy="0"/>
          <a:chOff x="0" y="0"/>
          <a:chExt cx="0" cy="0"/>
        </a:xfrm>
      </p:grpSpPr>
      <p:sp>
        <p:nvSpPr>
          <p:cNvPr id="53" name="Google Shape;53;p13"/>
          <p:cNvSpPr/>
          <p:nvPr>
            <p:ph idx="2" type="pic"/>
          </p:nvPr>
        </p:nvSpPr>
        <p:spPr>
          <a:xfrm>
            <a:off x="1654631" y="948311"/>
            <a:ext cx="3976910" cy="5271200"/>
          </a:xfrm>
          <a:prstGeom prst="rect">
            <a:avLst/>
          </a:prstGeom>
          <a:solidFill>
            <a:schemeClr val="lt1"/>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3_Title Slide">
  <p:cSld name="53_Title Slide">
    <p:spTree>
      <p:nvGrpSpPr>
        <p:cNvPr id="54" name="Shape 54"/>
        <p:cNvGrpSpPr/>
        <p:nvPr/>
      </p:nvGrpSpPr>
      <p:grpSpPr>
        <a:xfrm>
          <a:off x="0" y="0"/>
          <a:ext cx="0" cy="0"/>
          <a:chOff x="0" y="0"/>
          <a:chExt cx="0" cy="0"/>
        </a:xfrm>
      </p:grpSpPr>
      <p:sp>
        <p:nvSpPr>
          <p:cNvPr id="55" name="Google Shape;55;p14"/>
          <p:cNvSpPr/>
          <p:nvPr/>
        </p:nvSpPr>
        <p:spPr>
          <a:xfrm>
            <a:off x="0" y="6184900"/>
            <a:ext cx="12192000" cy="673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 name="Google Shape;56;p14"/>
          <p:cNvSpPr/>
          <p:nvPr>
            <p:ph idx="2" type="pic"/>
          </p:nvPr>
        </p:nvSpPr>
        <p:spPr>
          <a:xfrm>
            <a:off x="5334974" y="0"/>
            <a:ext cx="6857026" cy="6311630"/>
          </a:xfrm>
          <a:prstGeom prst="rect">
            <a:avLst/>
          </a:prstGeom>
          <a:solidFill>
            <a:srgbClr val="222A35"/>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60" name="Google Shape;60;p1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1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1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Google Shape;65;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66" name="Google Shape;66;p1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17"/>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3" name="Google Shape;73;p1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1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1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18"/>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Google Shape;7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9" name="Google Shape;7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0" name="Google Shape;8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1" name="Google Shape;8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1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9"/>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1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0" name="Shape 90"/>
        <p:cNvGrpSpPr/>
        <p:nvPr/>
      </p:nvGrpSpPr>
      <p:grpSpPr>
        <a:xfrm>
          <a:off x="0" y="0"/>
          <a:ext cx="0" cy="0"/>
          <a:chOff x="0" y="0"/>
          <a:chExt cx="0" cy="0"/>
        </a:xfrm>
      </p:grpSpPr>
      <p:sp>
        <p:nvSpPr>
          <p:cNvPr id="91" name="Google Shape;91;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3" name="Google Shape;93;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94" name="Google Shape;94;p2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2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2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p:cSld name="8_Title Slide">
    <p:spTree>
      <p:nvGrpSpPr>
        <p:cNvPr id="19" name="Shape 19"/>
        <p:cNvGrpSpPr/>
        <p:nvPr/>
      </p:nvGrpSpPr>
      <p:grpSpPr>
        <a:xfrm>
          <a:off x="0" y="0"/>
          <a:ext cx="0" cy="0"/>
          <a:chOff x="0" y="0"/>
          <a:chExt cx="0" cy="0"/>
        </a:xfrm>
      </p:grpSpPr>
      <p:sp>
        <p:nvSpPr>
          <p:cNvPr id="20" name="Google Shape;20;p3"/>
          <p:cNvSpPr/>
          <p:nvPr>
            <p:ph idx="2" type="pic"/>
          </p:nvPr>
        </p:nvSpPr>
        <p:spPr>
          <a:xfrm>
            <a:off x="7292852" y="-110828"/>
            <a:ext cx="4746754"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7" name="Shape 97"/>
        <p:cNvGrpSpPr/>
        <p:nvPr/>
      </p:nvGrpSpPr>
      <p:grpSpPr>
        <a:xfrm>
          <a:off x="0" y="0"/>
          <a:ext cx="0" cy="0"/>
          <a:chOff x="0" y="0"/>
          <a:chExt cx="0" cy="0"/>
        </a:xfrm>
      </p:grpSpPr>
      <p:sp>
        <p:nvSpPr>
          <p:cNvPr id="98" name="Google Shape;98;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9" name="Google Shape;99;p21"/>
          <p:cNvSpPr/>
          <p:nvPr>
            <p:ph idx="2" type="pic"/>
          </p:nvPr>
        </p:nvSpPr>
        <p:spPr>
          <a:xfrm>
            <a:off x="5183188" y="987425"/>
            <a:ext cx="6172200" cy="4873625"/>
          </a:xfrm>
          <a:prstGeom prst="rect">
            <a:avLst/>
          </a:prstGeom>
          <a:noFill/>
          <a:ln>
            <a:noFill/>
          </a:ln>
        </p:spPr>
      </p:sp>
      <p:sp>
        <p:nvSpPr>
          <p:cNvPr id="100" name="Google Shape;100;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01" name="Google Shape;101;p2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 name="Google Shape;102;p2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Google Shape;103;p2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4" name="Shape 104"/>
        <p:cNvGrpSpPr/>
        <p:nvPr/>
      </p:nvGrpSpPr>
      <p:grpSpPr>
        <a:xfrm>
          <a:off x="0" y="0"/>
          <a:ext cx="0" cy="0"/>
          <a:chOff x="0" y="0"/>
          <a:chExt cx="0" cy="0"/>
        </a:xfrm>
      </p:grpSpPr>
      <p:sp>
        <p:nvSpPr>
          <p:cNvPr id="105" name="Google Shape;105;p22"/>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6" name="Google Shape;106;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7" name="Google Shape;107;p2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8" name="Google Shape;108;p2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 name="Google Shape;109;p2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0" name="Shape 110"/>
        <p:cNvGrpSpPr/>
        <p:nvPr/>
      </p:nvGrpSpPr>
      <p:grpSpPr>
        <a:xfrm>
          <a:off x="0" y="0"/>
          <a:ext cx="0" cy="0"/>
          <a:chOff x="0" y="0"/>
          <a:chExt cx="0" cy="0"/>
        </a:xfrm>
      </p:grpSpPr>
      <p:sp>
        <p:nvSpPr>
          <p:cNvPr id="111" name="Google Shape;111;p23"/>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2" name="Google Shape;112;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3" name="Google Shape;113;p2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4" name="Google Shape;114;p2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5" name="Google Shape;115;p2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Slide">
  <p:cSld name="11_Title Slide">
    <p:spTree>
      <p:nvGrpSpPr>
        <p:cNvPr id="21" name="Shape 21"/>
        <p:cNvGrpSpPr/>
        <p:nvPr/>
      </p:nvGrpSpPr>
      <p:grpSpPr>
        <a:xfrm>
          <a:off x="0" y="0"/>
          <a:ext cx="0" cy="0"/>
          <a:chOff x="0" y="0"/>
          <a:chExt cx="0" cy="0"/>
        </a:xfrm>
      </p:grpSpPr>
      <p:sp>
        <p:nvSpPr>
          <p:cNvPr id="22" name="Google Shape;22;p4"/>
          <p:cNvSpPr/>
          <p:nvPr>
            <p:ph idx="2" type="pic"/>
          </p:nvPr>
        </p:nvSpPr>
        <p:spPr>
          <a:xfrm>
            <a:off x="5865987" y="747485"/>
            <a:ext cx="6326016" cy="536303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_Custom Layout">
  <p:cSld name="36_Custom Layout">
    <p:spTree>
      <p:nvGrpSpPr>
        <p:cNvPr id="23" name="Shape 23"/>
        <p:cNvGrpSpPr/>
        <p:nvPr/>
      </p:nvGrpSpPr>
      <p:grpSpPr>
        <a:xfrm>
          <a:off x="0" y="0"/>
          <a:ext cx="0" cy="0"/>
          <a:chOff x="0" y="0"/>
          <a:chExt cx="0" cy="0"/>
        </a:xfrm>
      </p:grpSpPr>
      <p:sp>
        <p:nvSpPr>
          <p:cNvPr id="24" name="Google Shape;24;p5"/>
          <p:cNvSpPr/>
          <p:nvPr>
            <p:ph idx="2" type="pic"/>
          </p:nvPr>
        </p:nvSpPr>
        <p:spPr>
          <a:xfrm>
            <a:off x="0" y="0"/>
            <a:ext cx="12195554" cy="3528670"/>
          </a:xfrm>
          <a:prstGeom prst="rect">
            <a:avLst/>
          </a:prstGeom>
          <a:solidFill>
            <a:srgbClr val="E5E5E5"/>
          </a:solidFill>
          <a:ln>
            <a:noFill/>
          </a:ln>
        </p:spPr>
      </p:sp>
      <p:sp>
        <p:nvSpPr>
          <p:cNvPr id="25" name="Google Shape;25;p5"/>
          <p:cNvSpPr/>
          <p:nvPr/>
        </p:nvSpPr>
        <p:spPr>
          <a:xfrm>
            <a:off x="0" y="1981412"/>
            <a:ext cx="12195554" cy="3528671"/>
          </a:xfrm>
          <a:custGeom>
            <a:rect b="b" l="l" r="r" t="t"/>
            <a:pathLst>
              <a:path extrusionOk="0" h="764" w="1627">
                <a:moveTo>
                  <a:pt x="0" y="0"/>
                </a:moveTo>
                <a:lnTo>
                  <a:pt x="0" y="676"/>
                </a:lnTo>
                <a:lnTo>
                  <a:pt x="391" y="676"/>
                </a:lnTo>
                <a:lnTo>
                  <a:pt x="682" y="396"/>
                </a:lnTo>
                <a:lnTo>
                  <a:pt x="1627" y="764"/>
                </a:lnTo>
                <a:lnTo>
                  <a:pt x="1627" y="0"/>
                </a:lnTo>
                <a:lnTo>
                  <a:pt x="0" y="0"/>
                </a:lnTo>
              </a:path>
            </a:pathLst>
          </a:custGeom>
          <a:no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solidFill>
          <a:schemeClr val="lt1"/>
        </a:solidFill>
      </p:bgPr>
    </p:bg>
    <p:spTree>
      <p:nvGrpSpPr>
        <p:cNvPr id="26" name="Shape 26"/>
        <p:cNvGrpSpPr/>
        <p:nvPr/>
      </p:nvGrpSpPr>
      <p:grpSpPr>
        <a:xfrm>
          <a:off x="0" y="0"/>
          <a:ext cx="0" cy="0"/>
          <a:chOff x="0" y="0"/>
          <a:chExt cx="0" cy="0"/>
        </a:xfrm>
      </p:grpSpPr>
      <p:sp>
        <p:nvSpPr>
          <p:cNvPr id="27" name="Google Shape;27;p6"/>
          <p:cNvSpPr/>
          <p:nvPr>
            <p:ph idx="2" type="pic"/>
          </p:nvPr>
        </p:nvSpPr>
        <p:spPr>
          <a:xfrm>
            <a:off x="8025532" y="1161296"/>
            <a:ext cx="2356298" cy="5061127"/>
          </a:xfrm>
          <a:prstGeom prst="rect">
            <a:avLst/>
          </a:prstGeom>
          <a:no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
                                        </p:tgtEl>
                                        <p:attrNameLst>
                                          <p:attrName>style.visibility</p:attrName>
                                        </p:attrNameLst>
                                      </p:cBhvr>
                                      <p:to>
                                        <p:strVal val="visible"/>
                                      </p:to>
                                    </p:set>
                                    <p:animEffect filter="fade" transition="in">
                                      <p:cBhvr>
                                        <p:cTn dur="500"/>
                                        <p:tgtEl>
                                          <p:spTgt spid="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8" name="Shape 28"/>
        <p:cNvGrpSpPr/>
        <p:nvPr/>
      </p:nvGrpSpPr>
      <p:grpSpPr>
        <a:xfrm>
          <a:off x="0" y="0"/>
          <a:ext cx="0" cy="0"/>
          <a:chOff x="0" y="0"/>
          <a:chExt cx="0" cy="0"/>
        </a:xfrm>
      </p:grpSpPr>
      <p:sp>
        <p:nvSpPr>
          <p:cNvPr id="29" name="Google Shape;29;p7"/>
          <p:cNvSpPr/>
          <p:nvPr>
            <p:ph idx="2" type="pic"/>
          </p:nvPr>
        </p:nvSpPr>
        <p:spPr>
          <a:xfrm>
            <a:off x="6359610" y="2141838"/>
            <a:ext cx="4422409" cy="2875907"/>
          </a:xfrm>
          <a:prstGeom prst="rect">
            <a:avLst/>
          </a:prstGeom>
          <a:solidFill>
            <a:schemeClr val="lt1"/>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30" name="Shape 30"/>
        <p:cNvGrpSpPr/>
        <p:nvPr/>
      </p:nvGrpSpPr>
      <p:grpSpPr>
        <a:xfrm>
          <a:off x="0" y="0"/>
          <a:ext cx="0" cy="0"/>
          <a:chOff x="0" y="0"/>
          <a:chExt cx="0" cy="0"/>
        </a:xfrm>
      </p:grpSpPr>
      <p:sp>
        <p:nvSpPr>
          <p:cNvPr id="31" name="Google Shape;31;p8"/>
          <p:cNvSpPr/>
          <p:nvPr>
            <p:ph idx="2" type="pic"/>
          </p:nvPr>
        </p:nvSpPr>
        <p:spPr>
          <a:xfrm>
            <a:off x="762001" y="738216"/>
            <a:ext cx="4181031" cy="5381569"/>
          </a:xfrm>
          <a:prstGeom prst="roundRect">
            <a:avLst>
              <a:gd fmla="val 3226" name="adj"/>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5_Title and Content">
  <p:cSld name="55_Title and Content">
    <p:spTree>
      <p:nvGrpSpPr>
        <p:cNvPr id="32" name="Shape 32"/>
        <p:cNvGrpSpPr/>
        <p:nvPr/>
      </p:nvGrpSpPr>
      <p:grpSpPr>
        <a:xfrm>
          <a:off x="0" y="0"/>
          <a:ext cx="0" cy="0"/>
          <a:chOff x="0" y="0"/>
          <a:chExt cx="0" cy="0"/>
        </a:xfrm>
      </p:grpSpPr>
      <p:sp>
        <p:nvSpPr>
          <p:cNvPr id="33" name="Google Shape;33;p9"/>
          <p:cNvSpPr/>
          <p:nvPr>
            <p:ph idx="2" type="pic"/>
          </p:nvPr>
        </p:nvSpPr>
        <p:spPr>
          <a:xfrm>
            <a:off x="6499725" y="743727"/>
            <a:ext cx="4450349" cy="5294344"/>
          </a:xfrm>
          <a:prstGeom prst="rect">
            <a:avLst/>
          </a:prstGeom>
          <a:solidFill>
            <a:srgbClr val="F2F2F2"/>
          </a:solidFill>
          <a:ln>
            <a:noFill/>
          </a:ln>
        </p:spPr>
      </p:sp>
      <p:sp>
        <p:nvSpPr>
          <p:cNvPr id="34" name="Google Shape;34;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2">
  <p:cSld name="About us 2">
    <p:spTree>
      <p:nvGrpSpPr>
        <p:cNvPr id="37" name="Shape 37"/>
        <p:cNvGrpSpPr/>
        <p:nvPr/>
      </p:nvGrpSpPr>
      <p:grpSpPr>
        <a:xfrm>
          <a:off x="0" y="0"/>
          <a:ext cx="0" cy="0"/>
          <a:chOff x="0" y="0"/>
          <a:chExt cx="0" cy="0"/>
        </a:xfrm>
      </p:grpSpPr>
      <p:sp>
        <p:nvSpPr>
          <p:cNvPr id="38" name="Google Shape;38;p10"/>
          <p:cNvSpPr/>
          <p:nvPr>
            <p:ph idx="2" type="pic"/>
          </p:nvPr>
        </p:nvSpPr>
        <p:spPr>
          <a:xfrm>
            <a:off x="8007690" y="1"/>
            <a:ext cx="4184310" cy="4375933"/>
          </a:xfrm>
          <a:prstGeom prst="rect">
            <a:avLst/>
          </a:prstGeom>
          <a:solidFill>
            <a:srgbClr val="D8D8D8">
              <a:alpha val="24705"/>
            </a:srgbClr>
          </a:solidFill>
          <a:ln>
            <a:noFill/>
          </a:ln>
        </p:spPr>
      </p:sp>
      <p:sp>
        <p:nvSpPr>
          <p:cNvPr id="39" name="Google Shape;39;p10"/>
          <p:cNvSpPr/>
          <p:nvPr>
            <p:ph idx="3" type="pic"/>
          </p:nvPr>
        </p:nvSpPr>
        <p:spPr>
          <a:xfrm>
            <a:off x="3563331" y="0"/>
            <a:ext cx="8628670" cy="6858000"/>
          </a:xfrm>
          <a:prstGeom prst="rect">
            <a:avLst/>
          </a:prstGeom>
          <a:solidFill>
            <a:srgbClr val="D8D8D8">
              <a:alpha val="24705"/>
            </a:srgbClr>
          </a:solidFill>
          <a:ln>
            <a:noFill/>
          </a:ln>
        </p:spPr>
      </p:sp>
      <p:sp>
        <p:nvSpPr>
          <p:cNvPr id="40" name="Google Shape;40;p10"/>
          <p:cNvSpPr/>
          <p:nvPr/>
        </p:nvSpPr>
        <p:spPr>
          <a:xfrm rot="10800000">
            <a:off x="11418056" y="-2"/>
            <a:ext cx="773941" cy="827315"/>
          </a:xfrm>
          <a:prstGeom prst="rtTriangl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2.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9" name="Shape 9"/>
        <p:cNvGrpSpPr/>
        <p:nvPr/>
      </p:nvGrpSpPr>
      <p:grpSpPr>
        <a:xfrm>
          <a:off x="0" y="0"/>
          <a:ext cx="0" cy="0"/>
          <a:chOff x="0" y="0"/>
          <a:chExt cx="0" cy="0"/>
        </a:xfrm>
      </p:grpSpPr>
      <p:sp>
        <p:nvSpPr>
          <p:cNvPr id="10" name="Google Shape;10;p1"/>
          <p:cNvSpPr txBox="1"/>
          <p:nvPr/>
        </p:nvSpPr>
        <p:spPr>
          <a:xfrm>
            <a:off x="2743199" y="1409708"/>
            <a:ext cx="828675" cy="36933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Poppins"/>
                <a:ea typeface="Poppins"/>
                <a:cs typeface="Poppins"/>
                <a:sym typeface="Poppins"/>
              </a:rPr>
              <a:t>PAGE</a:t>
            </a:r>
            <a:endParaRPr sz="1800">
              <a:solidFill>
                <a:schemeClr val="lt1"/>
              </a:solidFill>
              <a:latin typeface="Poppins"/>
              <a:ea typeface="Poppins"/>
              <a:cs typeface="Poppins"/>
              <a:sym typeface="Poppins"/>
            </a:endParaRPr>
          </a:p>
        </p:txBody>
      </p:sp>
      <p:sp>
        <p:nvSpPr>
          <p:cNvPr id="11" name="Google Shape;11;p1"/>
          <p:cNvSpPr/>
          <p:nvPr/>
        </p:nvSpPr>
        <p:spPr>
          <a:xfrm>
            <a:off x="10801350" y="5715000"/>
            <a:ext cx="1390650" cy="1143000"/>
          </a:xfrm>
          <a:custGeom>
            <a:rect b="b" l="l" r="r" t="t"/>
            <a:pathLst>
              <a:path extrusionOk="0" h="2420471" w="1028700">
                <a:moveTo>
                  <a:pt x="0" y="0"/>
                </a:moveTo>
                <a:lnTo>
                  <a:pt x="1028700" y="0"/>
                </a:lnTo>
                <a:lnTo>
                  <a:pt x="1028700" y="2420471"/>
                </a:lnTo>
                <a:lnTo>
                  <a:pt x="0" y="2420471"/>
                </a:lnTo>
                <a:lnTo>
                  <a:pt x="0" y="0"/>
                </a:lnTo>
                <a:close/>
              </a:path>
            </a:pathLst>
          </a:custGeom>
          <a:blipFill rotWithShape="1">
            <a:blip r:embed="rId1">
              <a:alphaModFix amt="30000"/>
            </a:blip>
            <a:stretch>
              <a:fillRect b="0" l="0" r="0" t="0"/>
            </a:stretch>
          </a:blipFill>
          <a:ln>
            <a:noFill/>
          </a:ln>
          <a:effectLst>
            <a:outerShdw blurRad="50800" sx="1000" rotWithShape="0" algn="tl" dir="2700000" dist="38100" sy="1000">
              <a:schemeClr val="lt1"/>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 name="Google Shape;12;p1"/>
          <p:cNvSpPr txBox="1"/>
          <p:nvPr/>
        </p:nvSpPr>
        <p:spPr>
          <a:xfrm>
            <a:off x="10836816" y="6502736"/>
            <a:ext cx="89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Poppins"/>
                <a:ea typeface="Poppins"/>
                <a:cs typeface="Poppins"/>
                <a:sym typeface="Poppins"/>
              </a:rPr>
              <a:t>PAGE</a:t>
            </a:r>
            <a:endParaRPr sz="1600">
              <a:solidFill>
                <a:schemeClr val="dk1"/>
              </a:solidFill>
              <a:latin typeface="Poppins"/>
              <a:ea typeface="Poppins"/>
              <a:cs typeface="Poppins"/>
              <a:sym typeface="Poppins"/>
            </a:endParaRPr>
          </a:p>
        </p:txBody>
      </p:sp>
      <p:sp>
        <p:nvSpPr>
          <p:cNvPr id="13" name="Google Shape;13;p1"/>
          <p:cNvSpPr/>
          <p:nvPr/>
        </p:nvSpPr>
        <p:spPr>
          <a:xfrm>
            <a:off x="11598819" y="6557750"/>
            <a:ext cx="36000" cy="216000"/>
          </a:xfrm>
          <a:prstGeom prst="rect">
            <a:avLst/>
          </a:prstGeom>
          <a:solidFill>
            <a:srgbClr val="07C5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 name="Google Shape;14;p1"/>
          <p:cNvSpPr/>
          <p:nvPr/>
        </p:nvSpPr>
        <p:spPr>
          <a:xfrm>
            <a:off x="11561660" y="6509696"/>
            <a:ext cx="567330" cy="33855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600">
                <a:solidFill>
                  <a:schemeClr val="dk1"/>
                </a:solidFill>
                <a:latin typeface="Poppins"/>
                <a:ea typeface="Poppins"/>
                <a:cs typeface="Poppins"/>
                <a:sym typeface="Poppins"/>
              </a:rPr>
              <a:t>‹#›</a:t>
            </a:fld>
            <a:endParaRPr b="1" sz="1600">
              <a:solidFill>
                <a:schemeClr val="dk1"/>
              </a:solidFill>
              <a:latin typeface="Poppins"/>
              <a:ea typeface="Poppins"/>
              <a:cs typeface="Poppins"/>
              <a:sym typeface="Poppin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jp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p:nvPr/>
        </p:nvSpPr>
        <p:spPr>
          <a:xfrm rot="2770384">
            <a:off x="-1449365" y="-1138542"/>
            <a:ext cx="4761011" cy="7126056"/>
          </a:xfrm>
          <a:custGeom>
            <a:rect b="b" l="l" r="r" t="t"/>
            <a:pathLst>
              <a:path extrusionOk="0" h="7165317" w="4787245">
                <a:moveTo>
                  <a:pt x="0" y="2570191"/>
                </a:moveTo>
                <a:lnTo>
                  <a:pt x="2467045" y="0"/>
                </a:lnTo>
                <a:lnTo>
                  <a:pt x="4250678" y="0"/>
                </a:lnTo>
                <a:cubicBezTo>
                  <a:pt x="4547016" y="0"/>
                  <a:pt x="4787245" y="240229"/>
                  <a:pt x="4787245" y="536567"/>
                </a:cubicBezTo>
                <a:lnTo>
                  <a:pt x="4787245" y="7165317"/>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24"/>
          <p:cNvSpPr/>
          <p:nvPr/>
        </p:nvSpPr>
        <p:spPr>
          <a:xfrm rot="3222798">
            <a:off x="-1858289" y="-338919"/>
            <a:ext cx="6486865" cy="6724452"/>
          </a:xfrm>
          <a:custGeom>
            <a:rect b="b" l="l" r="r" t="t"/>
            <a:pathLst>
              <a:path extrusionOk="0" h="6761499" w="6522609">
                <a:moveTo>
                  <a:pt x="0" y="2702756"/>
                </a:moveTo>
                <a:lnTo>
                  <a:pt x="1984406" y="0"/>
                </a:lnTo>
                <a:lnTo>
                  <a:pt x="5986042" y="0"/>
                </a:lnTo>
                <a:cubicBezTo>
                  <a:pt x="6282380" y="0"/>
                  <a:pt x="6522609" y="240229"/>
                  <a:pt x="6522609" y="536567"/>
                </a:cubicBezTo>
                <a:lnTo>
                  <a:pt x="6522609" y="5406841"/>
                </a:lnTo>
                <a:lnTo>
                  <a:pt x="5527998" y="6761499"/>
                </a:lnTo>
                <a:close/>
              </a:path>
            </a:pathLst>
          </a:custGeom>
          <a:solidFill>
            <a:schemeClr val="accent1">
              <a:alpha val="6392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24"/>
          <p:cNvSpPr/>
          <p:nvPr/>
        </p:nvSpPr>
        <p:spPr>
          <a:xfrm rot="3600000">
            <a:off x="-2359921" y="657404"/>
            <a:ext cx="8185615" cy="6109021"/>
          </a:xfrm>
          <a:custGeom>
            <a:rect b="b" l="l" r="r" t="t"/>
            <a:pathLst>
              <a:path extrusionOk="0" h="6136245" w="8147684">
                <a:moveTo>
                  <a:pt x="0" y="2707245"/>
                </a:moveTo>
                <a:lnTo>
                  <a:pt x="1563029" y="0"/>
                </a:lnTo>
                <a:lnTo>
                  <a:pt x="7611117" y="0"/>
                </a:lnTo>
                <a:cubicBezTo>
                  <a:pt x="7907455" y="0"/>
                  <a:pt x="8147684" y="240229"/>
                  <a:pt x="8147684" y="536567"/>
                </a:cubicBezTo>
                <a:lnTo>
                  <a:pt x="8147684" y="2311043"/>
                </a:lnTo>
                <a:lnTo>
                  <a:pt x="5939202" y="6136245"/>
                </a:lnTo>
                <a:close/>
              </a:path>
            </a:pathLst>
          </a:custGeom>
          <a:solidFill>
            <a:srgbClr val="06AB9A">
              <a:alpha val="9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24"/>
          <p:cNvSpPr txBox="1"/>
          <p:nvPr/>
        </p:nvSpPr>
        <p:spPr>
          <a:xfrm>
            <a:off x="-7" y="2081002"/>
            <a:ext cx="5655600" cy="2124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600">
                <a:solidFill>
                  <a:schemeClr val="lt1"/>
                </a:solidFill>
                <a:latin typeface="Quattrocento Sans"/>
                <a:ea typeface="Quattrocento Sans"/>
                <a:cs typeface="Quattrocento Sans"/>
                <a:sym typeface="Quattrocento Sans"/>
              </a:rPr>
              <a:t>Medical chatbot</a:t>
            </a:r>
            <a:endParaRPr b="1" sz="6600">
              <a:solidFill>
                <a:schemeClr val="lt1"/>
              </a:solidFill>
              <a:latin typeface="Quattrocento Sans"/>
              <a:ea typeface="Quattrocento Sans"/>
              <a:cs typeface="Quattrocento Sans"/>
              <a:sym typeface="Quattrocento Sans"/>
            </a:endParaRPr>
          </a:p>
        </p:txBody>
      </p:sp>
      <p:pic>
        <p:nvPicPr>
          <p:cNvPr descr="A cartoon of a robot&#10;&#10;Description automatically generated" id="125" name="Google Shape;125;p24"/>
          <p:cNvPicPr preferRelativeResize="0"/>
          <p:nvPr/>
        </p:nvPicPr>
        <p:blipFill rotWithShape="1">
          <a:blip r:embed="rId3">
            <a:alphaModFix/>
          </a:blip>
          <a:srcRect b="0" l="0" r="0" t="0"/>
          <a:stretch/>
        </p:blipFill>
        <p:spPr>
          <a:xfrm>
            <a:off x="5995454" y="379316"/>
            <a:ext cx="5988242" cy="5988242"/>
          </a:xfrm>
          <a:prstGeom prst="rect">
            <a:avLst/>
          </a:prstGeom>
          <a:noFill/>
          <a:ln>
            <a:noFill/>
          </a:ln>
        </p:spPr>
      </p:pic>
      <p:sp>
        <p:nvSpPr>
          <p:cNvPr id="126" name="Google Shape;126;p24"/>
          <p:cNvSpPr txBox="1"/>
          <p:nvPr/>
        </p:nvSpPr>
        <p:spPr>
          <a:xfrm>
            <a:off x="1728050" y="4773500"/>
            <a:ext cx="3806700" cy="15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AP21110010791 M.Sree annapurna </a:t>
            </a:r>
            <a:endParaRPr b="1"/>
          </a:p>
          <a:p>
            <a:pPr indent="0" lvl="0" marL="0" rtl="0" algn="l">
              <a:spcBef>
                <a:spcPts val="0"/>
              </a:spcBef>
              <a:spcAft>
                <a:spcPts val="0"/>
              </a:spcAft>
              <a:buNone/>
            </a:pPr>
            <a:r>
              <a:rPr b="1" lang="en-US"/>
              <a:t>AP21110010794 B.Jyothirmai</a:t>
            </a:r>
            <a:endParaRPr b="1"/>
          </a:p>
          <a:p>
            <a:pPr indent="0" lvl="0" marL="0" rtl="0" algn="l">
              <a:spcBef>
                <a:spcPts val="0"/>
              </a:spcBef>
              <a:spcAft>
                <a:spcPts val="0"/>
              </a:spcAft>
              <a:buNone/>
            </a:pPr>
            <a:r>
              <a:rPr b="1" lang="en-US"/>
              <a:t>AP21110010798 G.Madhurya</a:t>
            </a:r>
            <a:endParaRPr b="1"/>
          </a:p>
          <a:p>
            <a:pPr indent="0" lvl="0" marL="0" rtl="0" algn="l">
              <a:spcBef>
                <a:spcPts val="0"/>
              </a:spcBef>
              <a:spcAft>
                <a:spcPts val="0"/>
              </a:spcAft>
              <a:buNone/>
            </a:pPr>
            <a:r>
              <a:rPr b="1" lang="en-US"/>
              <a:t>AP21110010829 M.Nandita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nvSpPr>
        <p:spPr>
          <a:xfrm>
            <a:off x="558925" y="347900"/>
            <a:ext cx="6458700" cy="8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accent1"/>
                </a:solidFill>
              </a:rPr>
              <a:t>limitations,future scope </a:t>
            </a:r>
            <a:endParaRPr sz="3200">
              <a:solidFill>
                <a:schemeClr val="accent1"/>
              </a:solidFill>
            </a:endParaRPr>
          </a:p>
        </p:txBody>
      </p:sp>
      <p:sp>
        <p:nvSpPr>
          <p:cNvPr id="290" name="Google Shape;290;p33"/>
          <p:cNvSpPr txBox="1"/>
          <p:nvPr/>
        </p:nvSpPr>
        <p:spPr>
          <a:xfrm>
            <a:off x="630200" y="1103550"/>
            <a:ext cx="10037400" cy="56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Quattrocento Sans"/>
                <a:ea typeface="Quattrocento Sans"/>
                <a:cs typeface="Quattrocento Sans"/>
                <a:sym typeface="Quattrocento Sans"/>
              </a:rPr>
              <a:t>Limitations : </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US" sz="1600">
                <a:latin typeface="Quattrocento Sans"/>
                <a:ea typeface="Quattrocento Sans"/>
                <a:cs typeface="Quattrocento Sans"/>
                <a:sym typeface="Quattrocento Sans"/>
              </a:rPr>
              <a:t>Limited Dataset: The medical chatbot system relies on a predefined dataset of symptoms, diseases, precautions, medications, diets, and workouts. This dataset may not cover all possible medical conditions or scenarios, limiting the </a:t>
            </a:r>
            <a:r>
              <a:rPr lang="en-US" sz="1600">
                <a:latin typeface="Quattrocento Sans"/>
                <a:ea typeface="Quattrocento Sans"/>
                <a:cs typeface="Quattrocento Sans"/>
                <a:sym typeface="Quattrocento Sans"/>
              </a:rPr>
              <a:t>chatbot</a:t>
            </a:r>
            <a:r>
              <a:rPr lang="en-US" sz="1600">
                <a:latin typeface="Quattrocento Sans"/>
                <a:ea typeface="Quattrocento Sans"/>
                <a:cs typeface="Quattrocento Sans"/>
                <a:sym typeface="Quattrocento Sans"/>
              </a:rPr>
              <a:t> ability to provide accurate information and recommendations in certain cases.</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US" sz="1600">
                <a:latin typeface="Quattrocento Sans"/>
                <a:ea typeface="Quattrocento Sans"/>
                <a:cs typeface="Quattrocento Sans"/>
                <a:sym typeface="Quattrocento Sans"/>
              </a:rPr>
              <a:t>Lack of Real-time Updates: The current implementation does not include a mechanism for updating the knowledge base with the latest medical information or research findings. As medical knowledge evolves rapidly, the chatbot may become outdated over time, potentially providing inaccurate or obsolete information.</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US" sz="1600">
                <a:latin typeface="Quattrocento Sans"/>
                <a:ea typeface="Quattrocento Sans"/>
                <a:cs typeface="Quattrocento Sans"/>
                <a:sym typeface="Quattrocento Sans"/>
              </a:rPr>
              <a:t>Limited Natural Language Processing: While the chatbot can interpret user input in the form of symptoms, it may struggle with more complex or ambiguous natural language queries, limiting its ability to understand and respond appropriately to users' questions or concerns.</a:t>
            </a:r>
            <a:endParaRPr sz="1600">
              <a:latin typeface="Quattrocento Sans"/>
              <a:ea typeface="Quattrocento Sans"/>
              <a:cs typeface="Quattrocento Sans"/>
              <a:sym typeface="Quattrocento Sans"/>
            </a:endParaRPr>
          </a:p>
          <a:p>
            <a:pPr indent="0" lvl="0" marL="0" rtl="0" algn="l">
              <a:spcBef>
                <a:spcPts val="0"/>
              </a:spcBef>
              <a:spcAft>
                <a:spcPts val="0"/>
              </a:spcAft>
              <a:buNone/>
            </a:pPr>
            <a:r>
              <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US" sz="1600">
                <a:latin typeface="Quattrocento Sans"/>
                <a:ea typeface="Quattrocento Sans"/>
                <a:cs typeface="Quattrocento Sans"/>
                <a:sym typeface="Quattrocento Sans"/>
              </a:rPr>
              <a:t>future scope : </a:t>
            </a:r>
            <a:endParaRPr sz="1600">
              <a:latin typeface="Quattrocento Sans"/>
              <a:ea typeface="Quattrocento Sans"/>
              <a:cs typeface="Quattrocento Sans"/>
              <a:sym typeface="Quattrocento Sans"/>
            </a:endParaRPr>
          </a:p>
          <a:p>
            <a:pPr indent="0" lvl="0" marL="0" rtl="0" algn="l">
              <a:spcBef>
                <a:spcPts val="0"/>
              </a:spcBef>
              <a:spcAft>
                <a:spcPts val="0"/>
              </a:spcAft>
              <a:buNone/>
            </a:pPr>
            <a:r>
              <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US" sz="1600">
                <a:latin typeface="Quattrocento Sans"/>
                <a:ea typeface="Quattrocento Sans"/>
                <a:cs typeface="Quattrocento Sans"/>
                <a:sym typeface="Quattrocento Sans"/>
              </a:rPr>
              <a:t>Expanding the Knowledge Base: Continuously updating and expanding the knowledge base with the latest medical information, research findings, and treatment guidelines can significantly improve the chatbot's accuracy and relevance.</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US" sz="1600">
                <a:latin typeface="Quattrocento Sans"/>
                <a:ea typeface="Quattrocento Sans"/>
                <a:cs typeface="Quattrocento Sans"/>
                <a:sym typeface="Quattrocento Sans"/>
              </a:rPr>
              <a:t>Improving Natural Language Processing: Incorporating advanced natural language processing techniques, such as deep learning models or contextual language understanding, can enhance the chatbot's ability to comprehend and respond to more complex and nuanced user queries</a:t>
            </a:r>
            <a:endParaRPr sz="1600">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nvSpPr>
        <p:spPr>
          <a:xfrm>
            <a:off x="345050" y="476200"/>
            <a:ext cx="3978000" cy="9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07C5B3"/>
                </a:solidFill>
              </a:rPr>
              <a:t>Conclusion </a:t>
            </a:r>
            <a:endParaRPr sz="3200">
              <a:solidFill>
                <a:srgbClr val="07C5B3"/>
              </a:solidFill>
            </a:endParaRPr>
          </a:p>
        </p:txBody>
      </p:sp>
      <p:sp>
        <p:nvSpPr>
          <p:cNvPr id="297" name="Google Shape;297;p34"/>
          <p:cNvSpPr txBox="1"/>
          <p:nvPr/>
        </p:nvSpPr>
        <p:spPr>
          <a:xfrm>
            <a:off x="587425" y="1317425"/>
            <a:ext cx="9766500" cy="51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Quattrocento Sans"/>
                <a:ea typeface="Quattrocento Sans"/>
                <a:cs typeface="Quattrocento Sans"/>
                <a:sym typeface="Quattrocento Sans"/>
              </a:rPr>
              <a:t>The medical chatbot Flask application provides a convenient and accessible way for users to obtain information about diseases, precautions, medications, diets, and workouts based on their reported symptoms. However, it is essential to acknowledge the limitations of the current implementation, such as the reliance on a predefined dataset, lack of real-time updates, limited natural language processing capabilities, and the inability to provide personalized treatment plans or perform actual medical diagnoses.</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US" sz="1600">
                <a:latin typeface="Quattrocento Sans"/>
                <a:ea typeface="Quattrocento Sans"/>
                <a:cs typeface="Quattrocento Sans"/>
                <a:sym typeface="Quattrocento Sans"/>
              </a:rPr>
              <a:t>To address these limitations and improve the chatbot's effectiveness, future efforts should focus on expanding and continuously updating the knowledge base, integrating with electronic health records and diagnostic tools, enhancing natural language processing capabilities, and incorporating telemedicine features. Additionally, improving the user experience through a more intuitive interface and multimedia content could increase user engagement and satisfaction.</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US" sz="1600">
                <a:latin typeface="Quattrocento Sans"/>
                <a:ea typeface="Quattrocento Sans"/>
                <a:cs typeface="Quattrocento Sans"/>
                <a:sym typeface="Quattrocento Sans"/>
              </a:rPr>
              <a:t>It is important to note that while the medical chatbot can serve as a valuable information resource and provide general recommendations, it should not be considered a substitute for professional medical advice or treatment. Users should always consult with qualified healthcare professionals for accurate diagnoses and personalized treatment plans.</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US" sz="1600">
                <a:latin typeface="Quattrocento Sans"/>
                <a:ea typeface="Quattrocento Sans"/>
                <a:cs typeface="Quattrocento Sans"/>
                <a:sym typeface="Quattrocento Sans"/>
              </a:rPr>
              <a:t>Overall, the medical chatbot Flask application demonstrates the potential of leveraging technology to provide accessible and convenient medical information to users. With continuous improvements and integration with advanced medical systems, such chatbots can become powerful tools to support healthcare delivery and empower individuals to better understand and manage their health.</a:t>
            </a:r>
            <a:endParaRPr sz="1600">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pSp>
        <p:nvGrpSpPr>
          <p:cNvPr id="131" name="Google Shape;131;p25"/>
          <p:cNvGrpSpPr/>
          <p:nvPr/>
        </p:nvGrpSpPr>
        <p:grpSpPr>
          <a:xfrm>
            <a:off x="5808473" y="850900"/>
            <a:ext cx="6383527" cy="5156200"/>
            <a:chOff x="5808473" y="1003300"/>
            <a:chExt cx="6383527" cy="5156200"/>
          </a:xfrm>
        </p:grpSpPr>
        <p:sp>
          <p:nvSpPr>
            <p:cNvPr id="132" name="Google Shape;132;p25"/>
            <p:cNvSpPr/>
            <p:nvPr/>
          </p:nvSpPr>
          <p:spPr>
            <a:xfrm>
              <a:off x="8220081" y="1003300"/>
              <a:ext cx="3971919" cy="5156200"/>
            </a:xfrm>
            <a:prstGeom prst="rect">
              <a:avLst/>
            </a:prstGeom>
            <a:gradFill>
              <a:gsLst>
                <a:gs pos="0">
                  <a:srgbClr val="048073">
                    <a:alpha val="0"/>
                  </a:srgbClr>
                </a:gs>
                <a:gs pos="100000">
                  <a:srgbClr val="FFFFFF">
                    <a:alpha val="7098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3" name="Google Shape;133;p25"/>
            <p:cNvPicPr preferRelativeResize="0"/>
            <p:nvPr/>
          </p:nvPicPr>
          <p:blipFill rotWithShape="1">
            <a:blip r:embed="rId3">
              <a:alphaModFix/>
            </a:blip>
            <a:srcRect b="7475" l="0" r="0" t="7475"/>
            <a:stretch/>
          </p:blipFill>
          <p:spPr>
            <a:xfrm>
              <a:off x="5808473" y="1453002"/>
              <a:ext cx="6383527" cy="4066117"/>
            </a:xfrm>
            <a:prstGeom prst="roundRect">
              <a:avLst>
                <a:gd fmla="val 4907" name="adj"/>
              </a:avLst>
            </a:prstGeom>
            <a:solidFill>
              <a:srgbClr val="ECECEC"/>
            </a:solidFill>
            <a:ln>
              <a:noFill/>
            </a:ln>
            <a:effectLst>
              <a:outerShdw blurRad="63500" sx="102000" rotWithShape="0" algn="ctr" sy="102000">
                <a:srgbClr val="000000">
                  <a:alpha val="40000"/>
                </a:srgbClr>
              </a:outerShdw>
              <a:reflection blurRad="0" dir="5400000" dist="5000" endA="0" endPos="28000" kx="0" rotWithShape="0" algn="bl" stA="38000" stPos="0" sy="-100000" ky="0"/>
            </a:effectLst>
          </p:spPr>
        </p:pic>
      </p:grpSp>
      <p:grpSp>
        <p:nvGrpSpPr>
          <p:cNvPr id="134" name="Google Shape;134;p25"/>
          <p:cNvGrpSpPr/>
          <p:nvPr/>
        </p:nvGrpSpPr>
        <p:grpSpPr>
          <a:xfrm>
            <a:off x="523001" y="2407215"/>
            <a:ext cx="4696500" cy="3023365"/>
            <a:chOff x="523001" y="2716317"/>
            <a:chExt cx="4696500" cy="3023365"/>
          </a:xfrm>
        </p:grpSpPr>
        <p:cxnSp>
          <p:nvCxnSpPr>
            <p:cNvPr id="135" name="Google Shape;135;p25"/>
            <p:cNvCxnSpPr/>
            <p:nvPr/>
          </p:nvCxnSpPr>
          <p:spPr>
            <a:xfrm rot="10800000">
              <a:off x="670676" y="2716317"/>
              <a:ext cx="1809750" cy="0"/>
            </a:xfrm>
            <a:prstGeom prst="straightConnector1">
              <a:avLst/>
            </a:prstGeom>
            <a:noFill/>
            <a:ln cap="rnd" cmpd="sng" w="57150">
              <a:solidFill>
                <a:schemeClr val="accent1"/>
              </a:solidFill>
              <a:prstDash val="solid"/>
              <a:miter lim="800000"/>
              <a:headEnd len="sm" w="sm" type="none"/>
              <a:tailEnd len="sm" w="sm" type="none"/>
            </a:ln>
          </p:spPr>
        </p:cxnSp>
        <p:sp>
          <p:nvSpPr>
            <p:cNvPr id="136" name="Google Shape;136;p25"/>
            <p:cNvSpPr txBox="1"/>
            <p:nvPr/>
          </p:nvSpPr>
          <p:spPr>
            <a:xfrm>
              <a:off x="523001" y="2876782"/>
              <a:ext cx="4696500" cy="2862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1800">
                  <a:solidFill>
                    <a:srgbClr val="3F3F3F"/>
                  </a:solidFill>
                  <a:latin typeface="Quattrocento Sans"/>
                  <a:ea typeface="Quattrocento Sans"/>
                  <a:cs typeface="Quattrocento Sans"/>
                  <a:sym typeface="Quattrocento Sans"/>
                </a:rPr>
                <a:t>A medical chatbot is a computer program designed to simulate conversations with users in the context of healthcare and medicine. These chatbots can provide information, answer questions, offer recommendations, and even assist with basic diagnosis or symptom checking based on the input they receive from users.</a:t>
              </a:r>
              <a:endParaRPr sz="1800">
                <a:solidFill>
                  <a:srgbClr val="3F3F3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800">
                <a:solidFill>
                  <a:srgbClr val="3F3F3F"/>
                </a:solidFill>
                <a:latin typeface="Quattrocento Sans"/>
                <a:ea typeface="Quattrocento Sans"/>
                <a:cs typeface="Quattrocento Sans"/>
                <a:sym typeface="Quattrocento Sans"/>
              </a:endParaRPr>
            </a:p>
            <a:p>
              <a:pPr indent="0" lvl="0" marL="0" rtl="0" algn="l">
                <a:spcBef>
                  <a:spcPts val="0"/>
                </a:spcBef>
                <a:spcAft>
                  <a:spcPts val="0"/>
                </a:spcAft>
                <a:buSzPts val="1100"/>
                <a:buNone/>
              </a:pPr>
              <a:r>
                <a:t/>
              </a:r>
              <a:endParaRPr sz="1800">
                <a:solidFill>
                  <a:srgbClr val="3F3F3F"/>
                </a:solidFill>
                <a:latin typeface="Quattrocento Sans"/>
                <a:ea typeface="Quattrocento Sans"/>
                <a:cs typeface="Quattrocento Sans"/>
                <a:sym typeface="Quattrocento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p:nvPr/>
        </p:nvSpPr>
        <p:spPr>
          <a:xfrm>
            <a:off x="10801350" y="5715000"/>
            <a:ext cx="1390650" cy="1143000"/>
          </a:xfrm>
          <a:custGeom>
            <a:rect b="b" l="l" r="r" t="t"/>
            <a:pathLst>
              <a:path extrusionOk="0" h="2420471" w="1028700">
                <a:moveTo>
                  <a:pt x="0" y="0"/>
                </a:moveTo>
                <a:lnTo>
                  <a:pt x="1028700" y="0"/>
                </a:lnTo>
                <a:lnTo>
                  <a:pt x="1028700" y="2420471"/>
                </a:lnTo>
                <a:lnTo>
                  <a:pt x="0" y="2420471"/>
                </a:lnTo>
                <a:lnTo>
                  <a:pt x="0" y="0"/>
                </a:lnTo>
                <a:close/>
              </a:path>
            </a:pathLst>
          </a:custGeom>
          <a:blipFill rotWithShape="1">
            <a:blip r:embed="rId3">
              <a:alphaModFix amt="30000"/>
            </a:blip>
            <a:stretch>
              <a:fillRect b="0" l="0" r="0" t="0"/>
            </a:stretch>
          </a:blipFill>
          <a:ln>
            <a:noFill/>
          </a:ln>
          <a:effectLst>
            <a:outerShdw blurRad="50800" sx="1000" rotWithShape="0" algn="tl" dir="2700000" dist="38100" sy="1000">
              <a:schemeClr val="lt1"/>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pic>
        <p:nvPicPr>
          <p:cNvPr id="142" name="Google Shape;142;p26"/>
          <p:cNvPicPr preferRelativeResize="0"/>
          <p:nvPr>
            <p:ph idx="2" type="pic"/>
          </p:nvPr>
        </p:nvPicPr>
        <p:blipFill rotWithShape="1">
          <a:blip r:embed="rId4">
            <a:alphaModFix/>
          </a:blip>
          <a:srcRect b="0" l="10669" r="10668" t="0"/>
          <a:stretch/>
        </p:blipFill>
        <p:spPr>
          <a:xfrm>
            <a:off x="5865987" y="747485"/>
            <a:ext cx="6326016" cy="5363030"/>
          </a:xfrm>
          <a:prstGeom prst="rect">
            <a:avLst/>
          </a:prstGeom>
          <a:solidFill>
            <a:srgbClr val="F2F2F2"/>
          </a:solidFill>
          <a:ln>
            <a:noFill/>
          </a:ln>
        </p:spPr>
      </p:pic>
      <p:sp>
        <p:nvSpPr>
          <p:cNvPr id="143" name="Google Shape;143;p26"/>
          <p:cNvSpPr/>
          <p:nvPr/>
        </p:nvSpPr>
        <p:spPr>
          <a:xfrm>
            <a:off x="8220081" y="752767"/>
            <a:ext cx="3971919" cy="5363030"/>
          </a:xfrm>
          <a:prstGeom prst="rect">
            <a:avLst/>
          </a:prstGeom>
          <a:gradFill>
            <a:gsLst>
              <a:gs pos="0">
                <a:srgbClr val="048073">
                  <a:alpha val="0"/>
                </a:srgbClr>
              </a:gs>
              <a:gs pos="100000">
                <a:srgbClr val="FFFFFF">
                  <a:alpha val="7098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4" name="Google Shape;144;p26"/>
          <p:cNvGrpSpPr/>
          <p:nvPr/>
        </p:nvGrpSpPr>
        <p:grpSpPr>
          <a:xfrm>
            <a:off x="5257801" y="2781302"/>
            <a:ext cx="1295400" cy="1295398"/>
            <a:chOff x="5257801" y="2781302"/>
            <a:chExt cx="1295400" cy="1295398"/>
          </a:xfrm>
        </p:grpSpPr>
        <p:sp>
          <p:nvSpPr>
            <p:cNvPr id="145" name="Google Shape;145;p26"/>
            <p:cNvSpPr/>
            <p:nvPr/>
          </p:nvSpPr>
          <p:spPr>
            <a:xfrm>
              <a:off x="5257801" y="2781302"/>
              <a:ext cx="1295400" cy="1295398"/>
            </a:xfrm>
            <a:prstGeom prst="ellipse">
              <a:avLst/>
            </a:prstGeom>
            <a:solidFill>
              <a:schemeClr val="accen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26"/>
            <p:cNvSpPr/>
            <p:nvPr/>
          </p:nvSpPr>
          <p:spPr>
            <a:xfrm>
              <a:off x="5334574" y="2858075"/>
              <a:ext cx="1141855" cy="1141853"/>
            </a:xfrm>
            <a:prstGeom prst="ellipse">
              <a:avLst/>
            </a:prstGeom>
            <a:solidFill>
              <a:schemeClr val="accent1">
                <a:alpha val="1764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26"/>
            <p:cNvSpPr/>
            <p:nvPr/>
          </p:nvSpPr>
          <p:spPr>
            <a:xfrm>
              <a:off x="5421058" y="2944558"/>
              <a:ext cx="968889" cy="96888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8" name="Google Shape;148;p26"/>
            <p:cNvPicPr preferRelativeResize="0"/>
            <p:nvPr/>
          </p:nvPicPr>
          <p:blipFill rotWithShape="1">
            <a:blip r:embed="rId5">
              <a:alphaModFix/>
            </a:blip>
            <a:srcRect b="0" l="0" r="0" t="0"/>
            <a:stretch/>
          </p:blipFill>
          <p:spPr>
            <a:xfrm>
              <a:off x="5655472" y="3122784"/>
              <a:ext cx="500060" cy="552698"/>
            </a:xfrm>
            <a:prstGeom prst="rect">
              <a:avLst/>
            </a:prstGeom>
            <a:noFill/>
            <a:ln>
              <a:noFill/>
            </a:ln>
          </p:spPr>
        </p:pic>
      </p:grpSp>
      <p:sp>
        <p:nvSpPr>
          <p:cNvPr id="149" name="Google Shape;149;p26"/>
          <p:cNvSpPr txBox="1"/>
          <p:nvPr/>
        </p:nvSpPr>
        <p:spPr>
          <a:xfrm>
            <a:off x="10836816" y="6502736"/>
            <a:ext cx="89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Poppins"/>
                <a:ea typeface="Poppins"/>
                <a:cs typeface="Poppins"/>
                <a:sym typeface="Poppins"/>
              </a:rPr>
              <a:t>PAGE</a:t>
            </a:r>
            <a:endParaRPr sz="1600">
              <a:solidFill>
                <a:schemeClr val="dk1"/>
              </a:solidFill>
              <a:latin typeface="Poppins"/>
              <a:ea typeface="Poppins"/>
              <a:cs typeface="Poppins"/>
              <a:sym typeface="Poppins"/>
            </a:endParaRPr>
          </a:p>
        </p:txBody>
      </p:sp>
      <p:sp>
        <p:nvSpPr>
          <p:cNvPr id="150" name="Google Shape;150;p26"/>
          <p:cNvSpPr/>
          <p:nvPr/>
        </p:nvSpPr>
        <p:spPr>
          <a:xfrm>
            <a:off x="11598819" y="6557750"/>
            <a:ext cx="36000" cy="216000"/>
          </a:xfrm>
          <a:prstGeom prst="rect">
            <a:avLst/>
          </a:prstGeom>
          <a:solidFill>
            <a:srgbClr val="07C5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26"/>
          <p:cNvSpPr/>
          <p:nvPr/>
        </p:nvSpPr>
        <p:spPr>
          <a:xfrm>
            <a:off x="11561660" y="6509696"/>
            <a:ext cx="567330" cy="33855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600">
                <a:solidFill>
                  <a:schemeClr val="dk1"/>
                </a:solidFill>
                <a:latin typeface="Poppins"/>
                <a:ea typeface="Poppins"/>
                <a:cs typeface="Poppins"/>
                <a:sym typeface="Poppins"/>
              </a:rPr>
              <a:t>‹#›</a:t>
            </a:fld>
            <a:endParaRPr b="1" sz="1600">
              <a:solidFill>
                <a:schemeClr val="dk1"/>
              </a:solidFill>
              <a:latin typeface="Poppins"/>
              <a:ea typeface="Poppins"/>
              <a:cs typeface="Poppins"/>
              <a:sym typeface="Poppins"/>
            </a:endParaRPr>
          </a:p>
        </p:txBody>
      </p:sp>
      <p:grpSp>
        <p:nvGrpSpPr>
          <p:cNvPr id="152" name="Google Shape;152;p26"/>
          <p:cNvGrpSpPr/>
          <p:nvPr/>
        </p:nvGrpSpPr>
        <p:grpSpPr>
          <a:xfrm>
            <a:off x="428624" y="459258"/>
            <a:ext cx="4671600" cy="3100159"/>
            <a:chOff x="428624" y="843335"/>
            <a:chExt cx="4671600" cy="3100159"/>
          </a:xfrm>
        </p:grpSpPr>
        <p:sp>
          <p:nvSpPr>
            <p:cNvPr id="153" name="Google Shape;153;p26"/>
            <p:cNvSpPr txBox="1"/>
            <p:nvPr/>
          </p:nvSpPr>
          <p:spPr>
            <a:xfrm>
              <a:off x="700274" y="843335"/>
              <a:ext cx="4128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accent1"/>
                  </a:solidFill>
                  <a:latin typeface="Quattrocento Sans"/>
                  <a:ea typeface="Quattrocento Sans"/>
                  <a:cs typeface="Quattrocento Sans"/>
                  <a:sym typeface="Quattrocento Sans"/>
                </a:rPr>
                <a:t>Introduction </a:t>
              </a:r>
              <a:endParaRPr b="1" sz="3200">
                <a:solidFill>
                  <a:schemeClr val="accent2"/>
                </a:solidFill>
                <a:latin typeface="Quattrocento Sans"/>
                <a:ea typeface="Quattrocento Sans"/>
                <a:cs typeface="Quattrocento Sans"/>
                <a:sym typeface="Quattrocento Sans"/>
              </a:endParaRPr>
            </a:p>
          </p:txBody>
        </p:sp>
        <p:sp>
          <p:nvSpPr>
            <p:cNvPr id="154" name="Google Shape;154;p26"/>
            <p:cNvSpPr txBox="1"/>
            <p:nvPr/>
          </p:nvSpPr>
          <p:spPr>
            <a:xfrm>
              <a:off x="428624" y="3574194"/>
              <a:ext cx="4671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3F3F3F"/>
                </a:solidFill>
                <a:latin typeface="Quattrocento Sans"/>
                <a:ea typeface="Quattrocento Sans"/>
                <a:cs typeface="Quattrocento Sans"/>
                <a:sym typeface="Quattrocento Sans"/>
              </a:endParaRPr>
            </a:p>
          </p:txBody>
        </p:sp>
      </p:grpSp>
      <p:sp>
        <p:nvSpPr>
          <p:cNvPr id="155" name="Google Shape;155;p26"/>
          <p:cNvSpPr txBox="1"/>
          <p:nvPr/>
        </p:nvSpPr>
        <p:spPr>
          <a:xfrm>
            <a:off x="558900" y="1261800"/>
            <a:ext cx="4804800" cy="43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Quattrocento Sans"/>
                <a:ea typeface="Quattrocento Sans"/>
                <a:cs typeface="Quattrocento Sans"/>
                <a:sym typeface="Quattrocento Sans"/>
              </a:rPr>
              <a:t>A medical chatbot is an AI-powered conversational agent that leverages natural language processing and machine learning technologies to assist users with health-related queries, provide information about diseases, symptoms, treatments, and preventive measures. By engaging in natural language conversations, these chatbots can guide users through symptom analysis, offer disease-specific details, recommend preventive measures, and suggest appropriate medical consultations when necessary, acting as a virtual medical assistant. While not intended to replace professional medical advice or diagnoses, medical chatbots can serve as valuable tools for initial symptom evaluation, health education, and triage, potentially improving access to medical information and reducing the burden on healthcare systems.</a:t>
            </a:r>
            <a:endParaRPr sz="1800">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7"/>
          <p:cNvPicPr preferRelativeResize="0"/>
          <p:nvPr>
            <p:ph idx="2" type="pic"/>
          </p:nvPr>
        </p:nvPicPr>
        <p:blipFill rotWithShape="1">
          <a:blip r:embed="rId3">
            <a:alphaModFix/>
          </a:blip>
          <a:srcRect b="25358" l="0" r="0" t="25358"/>
          <a:stretch/>
        </p:blipFill>
        <p:spPr>
          <a:xfrm>
            <a:off x="-14990" y="0"/>
            <a:ext cx="12195554" cy="3528670"/>
          </a:xfrm>
          <a:prstGeom prst="rect">
            <a:avLst/>
          </a:prstGeom>
          <a:solidFill>
            <a:srgbClr val="E5E5E5"/>
          </a:solidFill>
          <a:ln>
            <a:noFill/>
          </a:ln>
        </p:spPr>
      </p:pic>
      <p:sp>
        <p:nvSpPr>
          <p:cNvPr id="161" name="Google Shape;161;p27"/>
          <p:cNvSpPr/>
          <p:nvPr/>
        </p:nvSpPr>
        <p:spPr>
          <a:xfrm>
            <a:off x="0" y="850172"/>
            <a:ext cx="12195554" cy="3255747"/>
          </a:xfrm>
          <a:custGeom>
            <a:rect b="b" l="l" r="r" t="t"/>
            <a:pathLst>
              <a:path extrusionOk="0" h="705" w="1627">
                <a:moveTo>
                  <a:pt x="0" y="0"/>
                </a:moveTo>
                <a:lnTo>
                  <a:pt x="0" y="0"/>
                </a:lnTo>
                <a:lnTo>
                  <a:pt x="0" y="628"/>
                </a:lnTo>
                <a:lnTo>
                  <a:pt x="411" y="563"/>
                </a:lnTo>
                <a:lnTo>
                  <a:pt x="688" y="276"/>
                </a:lnTo>
                <a:lnTo>
                  <a:pt x="1627" y="705"/>
                </a:lnTo>
                <a:lnTo>
                  <a:pt x="1627" y="580"/>
                </a:lnTo>
                <a:lnTo>
                  <a:pt x="682" y="212"/>
                </a:lnTo>
                <a:lnTo>
                  <a:pt x="391" y="492"/>
                </a:lnTo>
                <a:lnTo>
                  <a:pt x="0" y="492"/>
                </a:lnTo>
                <a:lnTo>
                  <a:pt x="0" y="492"/>
                </a:lnTo>
                <a:lnTo>
                  <a:pt x="0" y="492"/>
                </a:lnTo>
                <a:lnTo>
                  <a:pt x="0" y="0"/>
                </a:lnTo>
                <a:close/>
              </a:path>
            </a:pathLst>
          </a:custGeom>
          <a:solidFill>
            <a:srgbClr val="F4F2F2"/>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62" name="Google Shape;162;p27"/>
          <p:cNvSpPr/>
          <p:nvPr/>
        </p:nvSpPr>
        <p:spPr>
          <a:xfrm>
            <a:off x="0" y="850172"/>
            <a:ext cx="12195554" cy="3255747"/>
          </a:xfrm>
          <a:custGeom>
            <a:rect b="b" l="l" r="r" t="t"/>
            <a:pathLst>
              <a:path extrusionOk="0" h="705" w="1627">
                <a:moveTo>
                  <a:pt x="0" y="0"/>
                </a:moveTo>
                <a:lnTo>
                  <a:pt x="0" y="0"/>
                </a:lnTo>
                <a:lnTo>
                  <a:pt x="0" y="628"/>
                </a:lnTo>
                <a:lnTo>
                  <a:pt x="411" y="563"/>
                </a:lnTo>
                <a:lnTo>
                  <a:pt x="688" y="276"/>
                </a:lnTo>
                <a:lnTo>
                  <a:pt x="1627" y="705"/>
                </a:lnTo>
                <a:lnTo>
                  <a:pt x="1627" y="580"/>
                </a:lnTo>
                <a:lnTo>
                  <a:pt x="682" y="212"/>
                </a:lnTo>
                <a:lnTo>
                  <a:pt x="391" y="492"/>
                </a:lnTo>
                <a:lnTo>
                  <a:pt x="0" y="492"/>
                </a:lnTo>
                <a:lnTo>
                  <a:pt x="0" y="492"/>
                </a:lnTo>
                <a:lnTo>
                  <a:pt x="0" y="492"/>
                </a:lnTo>
                <a:lnTo>
                  <a:pt x="0" y="0"/>
                </a:lnTo>
              </a:path>
            </a:pathLst>
          </a:custGeom>
          <a:no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63" name="Google Shape;163;p27"/>
          <p:cNvSpPr/>
          <p:nvPr/>
        </p:nvSpPr>
        <p:spPr>
          <a:xfrm>
            <a:off x="0" y="446"/>
            <a:ext cx="6476310" cy="3121821"/>
          </a:xfrm>
          <a:custGeom>
            <a:rect b="b" l="l" r="r" t="t"/>
            <a:pathLst>
              <a:path extrusionOk="0" h="676" w="864">
                <a:moveTo>
                  <a:pt x="864" y="0"/>
                </a:moveTo>
                <a:lnTo>
                  <a:pt x="0" y="0"/>
                </a:lnTo>
                <a:lnTo>
                  <a:pt x="0" y="676"/>
                </a:lnTo>
                <a:lnTo>
                  <a:pt x="184" y="676"/>
                </a:lnTo>
                <a:lnTo>
                  <a:pt x="864" y="0"/>
                </a:lnTo>
              </a:path>
            </a:pathLst>
          </a:custGeom>
          <a:no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64" name="Google Shape;164;p27"/>
          <p:cNvSpPr/>
          <p:nvPr/>
        </p:nvSpPr>
        <p:spPr>
          <a:xfrm>
            <a:off x="0" y="446"/>
            <a:ext cx="5202037" cy="3121821"/>
          </a:xfrm>
          <a:custGeom>
            <a:rect b="b" l="l" r="r" t="t"/>
            <a:pathLst>
              <a:path extrusionOk="0" h="676" w="694">
                <a:moveTo>
                  <a:pt x="694" y="0"/>
                </a:moveTo>
                <a:lnTo>
                  <a:pt x="0" y="0"/>
                </a:lnTo>
                <a:lnTo>
                  <a:pt x="0" y="676"/>
                </a:lnTo>
                <a:lnTo>
                  <a:pt x="694" y="0"/>
                </a:lnTo>
              </a:path>
            </a:pathLst>
          </a:custGeom>
          <a:no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65" name="Google Shape;165;p27"/>
          <p:cNvSpPr/>
          <p:nvPr/>
        </p:nvSpPr>
        <p:spPr>
          <a:xfrm>
            <a:off x="4549906" y="1094929"/>
            <a:ext cx="7645644" cy="2068899"/>
          </a:xfrm>
          <a:custGeom>
            <a:rect b="b" l="l" r="r" t="t"/>
            <a:pathLst>
              <a:path extrusionOk="0" h="448" w="1020">
                <a:moveTo>
                  <a:pt x="17" y="0"/>
                </a:moveTo>
                <a:lnTo>
                  <a:pt x="0" y="18"/>
                </a:lnTo>
                <a:lnTo>
                  <a:pt x="1020" y="448"/>
                </a:lnTo>
                <a:lnTo>
                  <a:pt x="1019" y="380"/>
                </a:lnTo>
                <a:lnTo>
                  <a:pt x="17" y="0"/>
                </a:lnTo>
              </a:path>
            </a:pathLst>
          </a:custGeom>
          <a:no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66" name="Google Shape;166;p27"/>
          <p:cNvSpPr/>
          <p:nvPr/>
        </p:nvSpPr>
        <p:spPr>
          <a:xfrm>
            <a:off x="3635427" y="873261"/>
            <a:ext cx="1041908" cy="304793"/>
          </a:xfrm>
          <a:custGeom>
            <a:rect b="b" l="l" r="r" t="t"/>
            <a:pathLst>
              <a:path extrusionOk="0" h="66" w="139">
                <a:moveTo>
                  <a:pt x="15" y="0"/>
                </a:moveTo>
                <a:lnTo>
                  <a:pt x="0" y="15"/>
                </a:lnTo>
                <a:lnTo>
                  <a:pt x="122" y="66"/>
                </a:lnTo>
                <a:lnTo>
                  <a:pt x="139" y="48"/>
                </a:lnTo>
                <a:lnTo>
                  <a:pt x="15" y="0"/>
                </a:lnTo>
              </a:path>
            </a:pathLst>
          </a:custGeom>
          <a:no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67" name="Google Shape;167;p27"/>
          <p:cNvSpPr/>
          <p:nvPr/>
        </p:nvSpPr>
        <p:spPr>
          <a:xfrm>
            <a:off x="3946" y="446"/>
            <a:ext cx="12191604" cy="3163382"/>
          </a:xfrm>
          <a:custGeom>
            <a:rect b="b" l="l" r="r" t="t"/>
            <a:pathLst>
              <a:path extrusionOk="0" h="10270475" w="24386383">
                <a:moveTo>
                  <a:pt x="0" y="0"/>
                </a:moveTo>
                <a:lnTo>
                  <a:pt x="7496698" y="2833751"/>
                </a:lnTo>
                <a:lnTo>
                  <a:pt x="7496701" y="2833748"/>
                </a:lnTo>
                <a:lnTo>
                  <a:pt x="9355887" y="3553431"/>
                </a:lnTo>
                <a:lnTo>
                  <a:pt x="9353805" y="3555636"/>
                </a:lnTo>
                <a:lnTo>
                  <a:pt x="24371389" y="9250924"/>
                </a:lnTo>
                <a:lnTo>
                  <a:pt x="24386383" y="10270475"/>
                </a:lnTo>
                <a:lnTo>
                  <a:pt x="9093105" y="3823313"/>
                </a:lnTo>
                <a:lnTo>
                  <a:pt x="9095340" y="3820946"/>
                </a:lnTo>
                <a:lnTo>
                  <a:pt x="7271808" y="3058652"/>
                </a:lnTo>
                <a:lnTo>
                  <a:pt x="7271805" y="3058655"/>
                </a:lnTo>
                <a:close/>
              </a:path>
            </a:pathLst>
          </a:custGeom>
          <a:gradFill>
            <a:gsLst>
              <a:gs pos="0">
                <a:srgbClr val="06AB9A">
                  <a:alpha val="80000"/>
                </a:srgbClr>
              </a:gs>
              <a:gs pos="100000">
                <a:srgbClr val="06AB9A">
                  <a:alpha val="0"/>
                </a:srgbClr>
              </a:gs>
            </a:gsLst>
            <a:lin ang="2700000" scaled="0"/>
          </a:gra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68" name="Google Shape;168;p27"/>
          <p:cNvSpPr/>
          <p:nvPr/>
        </p:nvSpPr>
        <p:spPr>
          <a:xfrm>
            <a:off x="0" y="446"/>
            <a:ext cx="3747865" cy="942088"/>
          </a:xfrm>
          <a:custGeom>
            <a:rect b="b" l="l" r="r" t="t"/>
            <a:pathLst>
              <a:path extrusionOk="0" h="204" w="500">
                <a:moveTo>
                  <a:pt x="0" y="0"/>
                </a:moveTo>
                <a:lnTo>
                  <a:pt x="485" y="204"/>
                </a:lnTo>
                <a:lnTo>
                  <a:pt x="500" y="189"/>
                </a:lnTo>
                <a:lnTo>
                  <a:pt x="0" y="0"/>
                </a:lnTo>
              </a:path>
            </a:pathLst>
          </a:custGeom>
          <a:no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69" name="Google Shape;169;p27"/>
          <p:cNvSpPr/>
          <p:nvPr/>
        </p:nvSpPr>
        <p:spPr>
          <a:xfrm>
            <a:off x="0" y="446"/>
            <a:ext cx="12188056" cy="2849355"/>
          </a:xfrm>
          <a:custGeom>
            <a:rect b="b" l="l" r="r" t="t"/>
            <a:pathLst>
              <a:path extrusionOk="0" h="617" w="1626">
                <a:moveTo>
                  <a:pt x="1626" y="617"/>
                </a:moveTo>
                <a:lnTo>
                  <a:pt x="1626" y="0"/>
                </a:lnTo>
                <a:lnTo>
                  <a:pt x="0" y="0"/>
                </a:lnTo>
                <a:lnTo>
                  <a:pt x="1626" y="617"/>
                </a:lnTo>
                <a:close/>
              </a:path>
            </a:pathLst>
          </a:custGeom>
          <a:gradFill>
            <a:gsLst>
              <a:gs pos="0">
                <a:srgbClr val="06AB9A">
                  <a:alpha val="69803"/>
                </a:srgbClr>
              </a:gs>
              <a:gs pos="100000">
                <a:srgbClr val="06AB9A">
                  <a:alpha val="0"/>
                </a:srgbClr>
              </a:gs>
            </a:gsLst>
            <a:lin ang="2700000" scaled="0"/>
          </a:gra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70" name="Google Shape;170;p27"/>
          <p:cNvSpPr/>
          <p:nvPr/>
        </p:nvSpPr>
        <p:spPr>
          <a:xfrm>
            <a:off x="0" y="446"/>
            <a:ext cx="12188056" cy="1736397"/>
          </a:xfrm>
          <a:custGeom>
            <a:rect b="b" l="l" r="r" t="t"/>
            <a:pathLst>
              <a:path extrusionOk="0" h="376" w="1626">
                <a:moveTo>
                  <a:pt x="1626" y="0"/>
                </a:moveTo>
                <a:lnTo>
                  <a:pt x="0" y="0"/>
                </a:lnTo>
                <a:lnTo>
                  <a:pt x="1626" y="376"/>
                </a:lnTo>
                <a:lnTo>
                  <a:pt x="1626" y="0"/>
                </a:lnTo>
                <a:close/>
              </a:path>
            </a:pathLst>
          </a:custGeom>
          <a:gradFill>
            <a:gsLst>
              <a:gs pos="0">
                <a:srgbClr val="06AB9A">
                  <a:alpha val="49803"/>
                </a:srgbClr>
              </a:gs>
              <a:gs pos="100000">
                <a:srgbClr val="06AB9A">
                  <a:alpha val="0"/>
                </a:srgbClr>
              </a:gs>
            </a:gsLst>
            <a:lin ang="2700000" scaled="0"/>
          </a:gra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71" name="Google Shape;171;p27"/>
          <p:cNvSpPr/>
          <p:nvPr/>
        </p:nvSpPr>
        <p:spPr>
          <a:xfrm>
            <a:off x="0" y="446"/>
            <a:ext cx="6476310" cy="3121821"/>
          </a:xfrm>
          <a:custGeom>
            <a:rect b="b" l="l" r="r" t="t"/>
            <a:pathLst>
              <a:path extrusionOk="0" h="676" w="864">
                <a:moveTo>
                  <a:pt x="864" y="0"/>
                </a:moveTo>
                <a:lnTo>
                  <a:pt x="0" y="0"/>
                </a:lnTo>
                <a:lnTo>
                  <a:pt x="0" y="676"/>
                </a:lnTo>
                <a:lnTo>
                  <a:pt x="184" y="676"/>
                </a:lnTo>
                <a:lnTo>
                  <a:pt x="864" y="0"/>
                </a:lnTo>
                <a:close/>
              </a:path>
            </a:pathLst>
          </a:custGeom>
          <a:solidFill>
            <a:schemeClr val="lt1">
              <a:alpha val="21960"/>
            </a:schemeClr>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72" name="Google Shape;172;p27"/>
          <p:cNvSpPr/>
          <p:nvPr/>
        </p:nvSpPr>
        <p:spPr>
          <a:xfrm>
            <a:off x="0" y="446"/>
            <a:ext cx="5202037" cy="3121821"/>
          </a:xfrm>
          <a:custGeom>
            <a:rect b="b" l="l" r="r" t="t"/>
            <a:pathLst>
              <a:path extrusionOk="0" h="676" w="694">
                <a:moveTo>
                  <a:pt x="694" y="0"/>
                </a:moveTo>
                <a:lnTo>
                  <a:pt x="0" y="0"/>
                </a:lnTo>
                <a:lnTo>
                  <a:pt x="0" y="676"/>
                </a:lnTo>
                <a:lnTo>
                  <a:pt x="694" y="0"/>
                </a:lnTo>
                <a:close/>
              </a:path>
            </a:pathLst>
          </a:custGeom>
          <a:solidFill>
            <a:schemeClr val="lt1">
              <a:alpha val="21960"/>
            </a:schemeClr>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73" name="Google Shape;173;p27"/>
          <p:cNvSpPr txBox="1"/>
          <p:nvPr/>
        </p:nvSpPr>
        <p:spPr>
          <a:xfrm>
            <a:off x="3456750" y="3612925"/>
            <a:ext cx="47586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a:solidFill>
                  <a:schemeClr val="accent1"/>
                </a:solidFill>
                <a:latin typeface="Quattrocento Sans"/>
                <a:ea typeface="Quattrocento Sans"/>
                <a:cs typeface="Quattrocento Sans"/>
                <a:sym typeface="Quattrocento Sans"/>
              </a:rPr>
              <a:t>How Chatbots </a:t>
            </a:r>
            <a:r>
              <a:rPr b="1" i="0" lang="en-US" sz="3200">
                <a:solidFill>
                  <a:schemeClr val="accent2"/>
                </a:solidFill>
                <a:latin typeface="Quattrocento Sans"/>
                <a:ea typeface="Quattrocento Sans"/>
                <a:cs typeface="Quattrocento Sans"/>
                <a:sym typeface="Quattrocento Sans"/>
              </a:rPr>
              <a:t>Typically Work</a:t>
            </a:r>
            <a:endParaRPr b="1" sz="3200">
              <a:solidFill>
                <a:schemeClr val="accent2"/>
              </a:solidFill>
              <a:latin typeface="Quattrocento Sans"/>
              <a:ea typeface="Quattrocento Sans"/>
              <a:cs typeface="Quattrocento Sans"/>
              <a:sym typeface="Quattrocento Sans"/>
            </a:endParaRPr>
          </a:p>
        </p:txBody>
      </p:sp>
      <p:grpSp>
        <p:nvGrpSpPr>
          <p:cNvPr id="174" name="Google Shape;174;p27"/>
          <p:cNvGrpSpPr/>
          <p:nvPr/>
        </p:nvGrpSpPr>
        <p:grpSpPr>
          <a:xfrm>
            <a:off x="387779" y="4562643"/>
            <a:ext cx="11601360" cy="2388346"/>
            <a:chOff x="522023" y="4060208"/>
            <a:chExt cx="10960189" cy="2388346"/>
          </a:xfrm>
        </p:grpSpPr>
        <p:grpSp>
          <p:nvGrpSpPr>
            <p:cNvPr id="175" name="Google Shape;175;p27"/>
            <p:cNvGrpSpPr/>
            <p:nvPr/>
          </p:nvGrpSpPr>
          <p:grpSpPr>
            <a:xfrm>
              <a:off x="522023" y="4060208"/>
              <a:ext cx="3474551" cy="2388346"/>
              <a:chOff x="638142" y="4060208"/>
              <a:chExt cx="3474551" cy="2388346"/>
            </a:xfrm>
          </p:grpSpPr>
          <p:sp>
            <p:nvSpPr>
              <p:cNvPr id="176" name="Google Shape;176;p27"/>
              <p:cNvSpPr/>
              <p:nvPr/>
            </p:nvSpPr>
            <p:spPr>
              <a:xfrm>
                <a:off x="638142" y="4346673"/>
                <a:ext cx="3474551" cy="2101881"/>
              </a:xfrm>
              <a:prstGeom prst="roundRect">
                <a:avLst>
                  <a:gd fmla="val 10674" name="adj"/>
                </a:avLst>
              </a:prstGeom>
              <a:solidFill>
                <a:schemeClr val="lt1"/>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nvGrpSpPr>
              <p:cNvPr id="177" name="Google Shape;177;p27"/>
              <p:cNvGrpSpPr/>
              <p:nvPr/>
            </p:nvGrpSpPr>
            <p:grpSpPr>
              <a:xfrm>
                <a:off x="699773" y="4060208"/>
                <a:ext cx="790761" cy="855808"/>
                <a:chOff x="699773" y="4060208"/>
                <a:chExt cx="790761" cy="855808"/>
              </a:xfrm>
            </p:grpSpPr>
            <p:sp>
              <p:nvSpPr>
                <p:cNvPr id="178" name="Google Shape;178;p27"/>
                <p:cNvSpPr/>
                <p:nvPr/>
              </p:nvSpPr>
              <p:spPr>
                <a:xfrm>
                  <a:off x="699773" y="4060208"/>
                  <a:ext cx="790761" cy="855808"/>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gradFill>
                  <a:gsLst>
                    <a:gs pos="0">
                      <a:srgbClr val="06AB9A"/>
                    </a:gs>
                    <a:gs pos="100000">
                      <a:srgbClr val="002060"/>
                    </a:gs>
                  </a:gsLst>
                  <a:lin ang="13500000" scaled="0"/>
                </a:gra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 name="Google Shape;179;p27"/>
                <p:cNvSpPr/>
                <p:nvPr/>
              </p:nvSpPr>
              <p:spPr>
                <a:xfrm>
                  <a:off x="811083" y="4180675"/>
                  <a:ext cx="568140" cy="614874"/>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 name="Google Shape;180;p27"/>
                <p:cNvSpPr txBox="1"/>
                <p:nvPr/>
              </p:nvSpPr>
              <p:spPr>
                <a:xfrm>
                  <a:off x="826490" y="4257280"/>
                  <a:ext cx="53732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Quattrocento Sans"/>
                      <a:ea typeface="Quattrocento Sans"/>
                      <a:cs typeface="Quattrocento Sans"/>
                      <a:sym typeface="Quattrocento Sans"/>
                    </a:rPr>
                    <a:t>01</a:t>
                  </a:r>
                  <a:endParaRPr/>
                </a:p>
              </p:txBody>
            </p:sp>
          </p:grpSp>
          <p:grpSp>
            <p:nvGrpSpPr>
              <p:cNvPr id="181" name="Google Shape;181;p27"/>
              <p:cNvGrpSpPr/>
              <p:nvPr/>
            </p:nvGrpSpPr>
            <p:grpSpPr>
              <a:xfrm>
                <a:off x="668122" y="4905687"/>
                <a:ext cx="3395400" cy="1052631"/>
                <a:chOff x="668122" y="4905687"/>
                <a:chExt cx="3395400" cy="1052631"/>
              </a:xfrm>
            </p:grpSpPr>
            <p:sp>
              <p:nvSpPr>
                <p:cNvPr id="182" name="Google Shape;182;p27"/>
                <p:cNvSpPr txBox="1"/>
                <p:nvPr/>
              </p:nvSpPr>
              <p:spPr>
                <a:xfrm>
                  <a:off x="668122" y="4905687"/>
                  <a:ext cx="138993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rgbClr val="3F3F3F"/>
                      </a:solidFill>
                      <a:latin typeface="Quattrocento Sans"/>
                      <a:ea typeface="Quattrocento Sans"/>
                      <a:cs typeface="Quattrocento Sans"/>
                      <a:sym typeface="Quattrocento Sans"/>
                    </a:rPr>
                    <a:t>User Input:</a:t>
                  </a:r>
                  <a:endParaRPr sz="1600">
                    <a:solidFill>
                      <a:srgbClr val="3F3F3F"/>
                    </a:solidFill>
                    <a:latin typeface="Quattrocento Sans"/>
                    <a:ea typeface="Quattrocento Sans"/>
                    <a:cs typeface="Quattrocento Sans"/>
                    <a:sym typeface="Quattrocento Sans"/>
                  </a:endParaRPr>
                </a:p>
              </p:txBody>
            </p:sp>
            <p:sp>
              <p:nvSpPr>
                <p:cNvPr id="183" name="Google Shape;183;p27"/>
                <p:cNvSpPr txBox="1"/>
                <p:nvPr/>
              </p:nvSpPr>
              <p:spPr>
                <a:xfrm>
                  <a:off x="668122" y="5219418"/>
                  <a:ext cx="33954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3F3F3F"/>
                      </a:solidFill>
                      <a:latin typeface="Quattrocento Sans"/>
                      <a:ea typeface="Quattrocento Sans"/>
                      <a:cs typeface="Quattrocento Sans"/>
                      <a:sym typeface="Quattrocento Sans"/>
                    </a:rPr>
                    <a:t>Users interact with the chatbot by typing or speaking natural language input, asking questions, or making requests.</a:t>
                  </a:r>
                  <a:endParaRPr sz="1400">
                    <a:solidFill>
                      <a:srgbClr val="3F3F3F"/>
                    </a:solidFill>
                    <a:latin typeface="Quattrocento Sans"/>
                    <a:ea typeface="Quattrocento Sans"/>
                    <a:cs typeface="Quattrocento Sans"/>
                    <a:sym typeface="Quattrocento Sans"/>
                  </a:endParaRPr>
                </a:p>
              </p:txBody>
            </p:sp>
          </p:grpSp>
        </p:grpSp>
        <p:grpSp>
          <p:nvGrpSpPr>
            <p:cNvPr id="184" name="Google Shape;184;p27"/>
            <p:cNvGrpSpPr/>
            <p:nvPr/>
          </p:nvGrpSpPr>
          <p:grpSpPr>
            <a:xfrm>
              <a:off x="4256486" y="4060208"/>
              <a:ext cx="3474551" cy="2388346"/>
              <a:chOff x="4314546" y="4060208"/>
              <a:chExt cx="3474551" cy="2388346"/>
            </a:xfrm>
          </p:grpSpPr>
          <p:sp>
            <p:nvSpPr>
              <p:cNvPr id="185" name="Google Shape;185;p27"/>
              <p:cNvSpPr/>
              <p:nvPr/>
            </p:nvSpPr>
            <p:spPr>
              <a:xfrm>
                <a:off x="4314546" y="4346673"/>
                <a:ext cx="3474551" cy="2101881"/>
              </a:xfrm>
              <a:prstGeom prst="roundRect">
                <a:avLst>
                  <a:gd fmla="val 10674" name="adj"/>
                </a:avLst>
              </a:prstGeom>
              <a:solidFill>
                <a:schemeClr val="lt1"/>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nvGrpSpPr>
              <p:cNvPr id="186" name="Google Shape;186;p27"/>
              <p:cNvGrpSpPr/>
              <p:nvPr/>
            </p:nvGrpSpPr>
            <p:grpSpPr>
              <a:xfrm>
                <a:off x="4376177" y="4060208"/>
                <a:ext cx="790761" cy="855808"/>
                <a:chOff x="4376177" y="4060208"/>
                <a:chExt cx="790761" cy="855808"/>
              </a:xfrm>
            </p:grpSpPr>
            <p:sp>
              <p:nvSpPr>
                <p:cNvPr id="187" name="Google Shape;187;p27"/>
                <p:cNvSpPr/>
                <p:nvPr/>
              </p:nvSpPr>
              <p:spPr>
                <a:xfrm>
                  <a:off x="4376177" y="4060208"/>
                  <a:ext cx="790761" cy="855808"/>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gradFill>
                  <a:gsLst>
                    <a:gs pos="0">
                      <a:srgbClr val="06AB9A"/>
                    </a:gs>
                    <a:gs pos="100000">
                      <a:srgbClr val="002060"/>
                    </a:gs>
                  </a:gsLst>
                  <a:lin ang="13500000" scaled="0"/>
                </a:gra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 name="Google Shape;188;p27"/>
                <p:cNvSpPr/>
                <p:nvPr/>
              </p:nvSpPr>
              <p:spPr>
                <a:xfrm>
                  <a:off x="4487487" y="4180675"/>
                  <a:ext cx="568140" cy="614874"/>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 name="Google Shape;189;p27"/>
                <p:cNvSpPr txBox="1"/>
                <p:nvPr/>
              </p:nvSpPr>
              <p:spPr>
                <a:xfrm>
                  <a:off x="4502894" y="4257280"/>
                  <a:ext cx="53732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Quattrocento Sans"/>
                      <a:ea typeface="Quattrocento Sans"/>
                      <a:cs typeface="Quattrocento Sans"/>
                      <a:sym typeface="Quattrocento Sans"/>
                    </a:rPr>
                    <a:t>02</a:t>
                  </a:r>
                  <a:endParaRPr/>
                </a:p>
              </p:txBody>
            </p:sp>
          </p:grpSp>
          <p:grpSp>
            <p:nvGrpSpPr>
              <p:cNvPr id="190" name="Google Shape;190;p27"/>
              <p:cNvGrpSpPr/>
              <p:nvPr/>
            </p:nvGrpSpPr>
            <p:grpSpPr>
              <a:xfrm>
                <a:off x="4344141" y="4905687"/>
                <a:ext cx="3444900" cy="1268031"/>
                <a:chOff x="4344141" y="4905687"/>
                <a:chExt cx="3444900" cy="1268031"/>
              </a:xfrm>
            </p:grpSpPr>
            <p:sp>
              <p:nvSpPr>
                <p:cNvPr id="191" name="Google Shape;191;p27"/>
                <p:cNvSpPr txBox="1"/>
                <p:nvPr/>
              </p:nvSpPr>
              <p:spPr>
                <a:xfrm>
                  <a:off x="4344142" y="4905687"/>
                  <a:ext cx="339956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rgbClr val="3F3F3F"/>
                      </a:solidFill>
                      <a:latin typeface="Quattrocento Sans"/>
                      <a:ea typeface="Quattrocento Sans"/>
                      <a:cs typeface="Quattrocento Sans"/>
                      <a:sym typeface="Quattrocento Sans"/>
                    </a:rPr>
                    <a:t>Natural Language Processing:</a:t>
                  </a:r>
                  <a:endParaRPr sz="1600">
                    <a:solidFill>
                      <a:srgbClr val="3F3F3F"/>
                    </a:solidFill>
                    <a:latin typeface="Quattrocento Sans"/>
                    <a:ea typeface="Quattrocento Sans"/>
                    <a:cs typeface="Quattrocento Sans"/>
                    <a:sym typeface="Quattrocento Sans"/>
                  </a:endParaRPr>
                </a:p>
              </p:txBody>
            </p:sp>
            <p:sp>
              <p:nvSpPr>
                <p:cNvPr id="192" name="Google Shape;192;p27"/>
                <p:cNvSpPr txBox="1"/>
                <p:nvPr/>
              </p:nvSpPr>
              <p:spPr>
                <a:xfrm>
                  <a:off x="4344141" y="5219418"/>
                  <a:ext cx="34449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3F3F3F"/>
                      </a:solidFill>
                      <a:latin typeface="Quattrocento Sans"/>
                      <a:ea typeface="Quattrocento Sans"/>
                      <a:cs typeface="Quattrocento Sans"/>
                      <a:sym typeface="Quattrocento Sans"/>
                    </a:rPr>
                    <a:t>NLP is a key component of chatbot functionality. It involves the ability of the chatbot to understand and interpret human language.</a:t>
                  </a:r>
                  <a:endParaRPr sz="1400">
                    <a:solidFill>
                      <a:srgbClr val="3F3F3F"/>
                    </a:solidFill>
                    <a:latin typeface="Quattrocento Sans"/>
                    <a:ea typeface="Quattrocento Sans"/>
                    <a:cs typeface="Quattrocento Sans"/>
                    <a:sym typeface="Quattrocento Sans"/>
                  </a:endParaRPr>
                </a:p>
              </p:txBody>
            </p:sp>
          </p:grpSp>
        </p:grpSp>
        <p:grpSp>
          <p:nvGrpSpPr>
            <p:cNvPr id="193" name="Google Shape;193;p27"/>
            <p:cNvGrpSpPr/>
            <p:nvPr/>
          </p:nvGrpSpPr>
          <p:grpSpPr>
            <a:xfrm>
              <a:off x="7990950" y="4060208"/>
              <a:ext cx="3491262" cy="2388346"/>
              <a:chOff x="7990950" y="4060208"/>
              <a:chExt cx="3491262" cy="2388346"/>
            </a:xfrm>
          </p:grpSpPr>
          <p:sp>
            <p:nvSpPr>
              <p:cNvPr id="194" name="Google Shape;194;p27"/>
              <p:cNvSpPr/>
              <p:nvPr/>
            </p:nvSpPr>
            <p:spPr>
              <a:xfrm>
                <a:off x="7990950" y="4346673"/>
                <a:ext cx="3474551" cy="2101881"/>
              </a:xfrm>
              <a:prstGeom prst="roundRect">
                <a:avLst>
                  <a:gd fmla="val 10674" name="adj"/>
                </a:avLst>
              </a:prstGeom>
              <a:solidFill>
                <a:schemeClr val="lt1"/>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nvGrpSpPr>
              <p:cNvPr id="195" name="Google Shape;195;p27"/>
              <p:cNvGrpSpPr/>
              <p:nvPr/>
            </p:nvGrpSpPr>
            <p:grpSpPr>
              <a:xfrm>
                <a:off x="8052581" y="4060208"/>
                <a:ext cx="790761" cy="855808"/>
                <a:chOff x="8052581" y="4060208"/>
                <a:chExt cx="790761" cy="855808"/>
              </a:xfrm>
            </p:grpSpPr>
            <p:sp>
              <p:nvSpPr>
                <p:cNvPr id="196" name="Google Shape;196;p27"/>
                <p:cNvSpPr/>
                <p:nvPr/>
              </p:nvSpPr>
              <p:spPr>
                <a:xfrm>
                  <a:off x="8052581" y="4060208"/>
                  <a:ext cx="790761" cy="855808"/>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gradFill>
                  <a:gsLst>
                    <a:gs pos="0">
                      <a:srgbClr val="06AB9A"/>
                    </a:gs>
                    <a:gs pos="100000">
                      <a:srgbClr val="002060"/>
                    </a:gs>
                  </a:gsLst>
                  <a:lin ang="13500000" scaled="0"/>
                </a:gradFill>
                <a:ln cap="flat" cmpd="sng" w="9525">
                  <a:solidFill>
                    <a:srgbClr val="06AB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 name="Google Shape;197;p27"/>
                <p:cNvSpPr/>
                <p:nvPr/>
              </p:nvSpPr>
              <p:spPr>
                <a:xfrm>
                  <a:off x="8163891" y="4180675"/>
                  <a:ext cx="568140" cy="614874"/>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 name="Google Shape;198;p27"/>
                <p:cNvSpPr txBox="1"/>
                <p:nvPr/>
              </p:nvSpPr>
              <p:spPr>
                <a:xfrm>
                  <a:off x="8179298" y="4257280"/>
                  <a:ext cx="537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Quattrocento Sans"/>
                      <a:ea typeface="Quattrocento Sans"/>
                      <a:cs typeface="Quattrocento Sans"/>
                      <a:sym typeface="Quattrocento Sans"/>
                    </a:rPr>
                    <a:t>03</a:t>
                  </a:r>
                  <a:endParaRPr/>
                </a:p>
              </p:txBody>
            </p:sp>
          </p:grpSp>
          <p:grpSp>
            <p:nvGrpSpPr>
              <p:cNvPr id="199" name="Google Shape;199;p27"/>
              <p:cNvGrpSpPr/>
              <p:nvPr/>
            </p:nvGrpSpPr>
            <p:grpSpPr>
              <a:xfrm>
                <a:off x="8007612" y="4905687"/>
                <a:ext cx="3474600" cy="1052631"/>
                <a:chOff x="8007612" y="4905687"/>
                <a:chExt cx="3474600" cy="1052631"/>
              </a:xfrm>
            </p:grpSpPr>
            <p:sp>
              <p:nvSpPr>
                <p:cNvPr id="200" name="Google Shape;200;p27"/>
                <p:cNvSpPr txBox="1"/>
                <p:nvPr/>
              </p:nvSpPr>
              <p:spPr>
                <a:xfrm>
                  <a:off x="8007612" y="4905687"/>
                  <a:ext cx="240217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rgbClr val="3F3F3F"/>
                      </a:solidFill>
                      <a:latin typeface="Quattrocento Sans"/>
                      <a:ea typeface="Quattrocento Sans"/>
                      <a:cs typeface="Quattrocento Sans"/>
                      <a:sym typeface="Quattrocento Sans"/>
                    </a:rPr>
                    <a:t>Intent Recognition:</a:t>
                  </a:r>
                  <a:endParaRPr sz="1600">
                    <a:solidFill>
                      <a:srgbClr val="3F3F3F"/>
                    </a:solidFill>
                    <a:latin typeface="Quattrocento Sans"/>
                    <a:ea typeface="Quattrocento Sans"/>
                    <a:cs typeface="Quattrocento Sans"/>
                    <a:sym typeface="Quattrocento Sans"/>
                  </a:endParaRPr>
                </a:p>
              </p:txBody>
            </p:sp>
            <p:sp>
              <p:nvSpPr>
                <p:cNvPr id="201" name="Google Shape;201;p27"/>
                <p:cNvSpPr txBox="1"/>
                <p:nvPr/>
              </p:nvSpPr>
              <p:spPr>
                <a:xfrm>
                  <a:off x="8007612" y="5219418"/>
                  <a:ext cx="34746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3F3F3F"/>
                      </a:solidFill>
                      <a:latin typeface="Quattrocento Sans"/>
                      <a:ea typeface="Quattrocento Sans"/>
                      <a:cs typeface="Quattrocento Sans"/>
                      <a:sym typeface="Quattrocento Sans"/>
                    </a:rPr>
                    <a:t>Once the chatbot has processed the user input, it identifies the user's intent—what the user is trying to accomplish or inquire about. </a:t>
                  </a:r>
                  <a:endParaRPr sz="1400">
                    <a:solidFill>
                      <a:srgbClr val="3F3F3F"/>
                    </a:solidFill>
                    <a:latin typeface="Quattrocento Sans"/>
                    <a:ea typeface="Quattrocento Sans"/>
                    <a:cs typeface="Quattrocento Sans"/>
                    <a:sym typeface="Quattrocento Sans"/>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nvSpPr>
        <p:spPr>
          <a:xfrm>
            <a:off x="0" y="479037"/>
            <a:ext cx="12191999"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a:solidFill>
                  <a:schemeClr val="accent1"/>
                </a:solidFill>
                <a:latin typeface="Quattrocento Sans"/>
                <a:ea typeface="Quattrocento Sans"/>
                <a:cs typeface="Quattrocento Sans"/>
                <a:sym typeface="Quattrocento Sans"/>
              </a:rPr>
              <a:t>How Chatbots </a:t>
            </a:r>
            <a:r>
              <a:rPr b="1" i="0" lang="en-US" sz="3200">
                <a:solidFill>
                  <a:schemeClr val="accent2"/>
                </a:solidFill>
                <a:latin typeface="Quattrocento Sans"/>
                <a:ea typeface="Quattrocento Sans"/>
                <a:cs typeface="Quattrocento Sans"/>
                <a:sym typeface="Quattrocento Sans"/>
              </a:rPr>
              <a:t>Typically Work</a:t>
            </a:r>
            <a:endParaRPr b="1" sz="3200">
              <a:solidFill>
                <a:schemeClr val="accent2"/>
              </a:solidFill>
              <a:latin typeface="Quattrocento Sans"/>
              <a:ea typeface="Quattrocento Sans"/>
              <a:cs typeface="Quattrocento Sans"/>
              <a:sym typeface="Quattrocento Sans"/>
            </a:endParaRPr>
          </a:p>
        </p:txBody>
      </p:sp>
      <p:grpSp>
        <p:nvGrpSpPr>
          <p:cNvPr id="207" name="Google Shape;207;p28"/>
          <p:cNvGrpSpPr/>
          <p:nvPr/>
        </p:nvGrpSpPr>
        <p:grpSpPr>
          <a:xfrm>
            <a:off x="571483" y="2006474"/>
            <a:ext cx="11049032" cy="3961951"/>
            <a:chOff x="653440" y="1718375"/>
            <a:chExt cx="11049032" cy="3961951"/>
          </a:xfrm>
        </p:grpSpPr>
        <p:grpSp>
          <p:nvGrpSpPr>
            <p:cNvPr id="208" name="Google Shape;208;p28"/>
            <p:cNvGrpSpPr/>
            <p:nvPr/>
          </p:nvGrpSpPr>
          <p:grpSpPr>
            <a:xfrm>
              <a:off x="653440" y="1718375"/>
              <a:ext cx="2361678" cy="3961951"/>
              <a:chOff x="653440" y="1718375"/>
              <a:chExt cx="2361678" cy="3961951"/>
            </a:xfrm>
          </p:grpSpPr>
          <p:grpSp>
            <p:nvGrpSpPr>
              <p:cNvPr id="209" name="Google Shape;209;p28"/>
              <p:cNvGrpSpPr/>
              <p:nvPr/>
            </p:nvGrpSpPr>
            <p:grpSpPr>
              <a:xfrm>
                <a:off x="765798" y="1718375"/>
                <a:ext cx="2136963" cy="2102119"/>
                <a:chOff x="826023" y="1718375"/>
                <a:chExt cx="2136963" cy="2102119"/>
              </a:xfrm>
            </p:grpSpPr>
            <p:sp>
              <p:nvSpPr>
                <p:cNvPr id="210" name="Google Shape;210;p28"/>
                <p:cNvSpPr/>
                <p:nvPr/>
              </p:nvSpPr>
              <p:spPr>
                <a:xfrm>
                  <a:off x="826023" y="1718375"/>
                  <a:ext cx="2136963" cy="2102119"/>
                </a:xfrm>
                <a:prstGeom prst="roundRect">
                  <a:avLst>
                    <a:gd fmla="val 10333"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8">
                    <a:solidFill>
                      <a:schemeClr val="lt1"/>
                    </a:solidFill>
                    <a:latin typeface="Quattrocento Sans"/>
                    <a:ea typeface="Quattrocento Sans"/>
                    <a:cs typeface="Quattrocento Sans"/>
                    <a:sym typeface="Quattrocento Sans"/>
                  </a:endParaRPr>
                </a:p>
              </p:txBody>
            </p:sp>
            <p:sp>
              <p:nvSpPr>
                <p:cNvPr id="211" name="Google Shape;211;p28"/>
                <p:cNvSpPr/>
                <p:nvPr/>
              </p:nvSpPr>
              <p:spPr>
                <a:xfrm>
                  <a:off x="1056361" y="1964441"/>
                  <a:ext cx="1682020" cy="1682019"/>
                </a:xfrm>
                <a:prstGeom prst="ellipse">
                  <a:avLst/>
                </a:prstGeom>
                <a:solidFill>
                  <a:srgbClr val="F2F2F2"/>
                </a:solidFill>
                <a:ln cap="flat" cmpd="sng" w="63500">
                  <a:solidFill>
                    <a:srgbClr val="D8D8D8">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8">
                    <a:solidFill>
                      <a:schemeClr val="lt1"/>
                    </a:solidFill>
                    <a:latin typeface="Quattrocento Sans"/>
                    <a:ea typeface="Quattrocento Sans"/>
                    <a:cs typeface="Quattrocento Sans"/>
                    <a:sym typeface="Quattrocento Sans"/>
                  </a:endParaRPr>
                </a:p>
              </p:txBody>
            </p:sp>
            <p:sp>
              <p:nvSpPr>
                <p:cNvPr id="212" name="Google Shape;212;p28"/>
                <p:cNvSpPr/>
                <p:nvPr/>
              </p:nvSpPr>
              <p:spPr>
                <a:xfrm>
                  <a:off x="1056361" y="1964441"/>
                  <a:ext cx="1682020" cy="1682019"/>
                </a:xfrm>
                <a:prstGeom prst="arc">
                  <a:avLst>
                    <a:gd fmla="val 16200000" name="adj1"/>
                    <a:gd fmla="val 10412851" name="adj2"/>
                  </a:avLst>
                </a:prstGeom>
                <a:solidFill>
                  <a:srgbClr val="D8D8D8"/>
                </a:solidFill>
                <a:ln cap="rnd" cmpd="sng" w="1143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8">
                    <a:solidFill>
                      <a:schemeClr val="lt1"/>
                    </a:solidFill>
                    <a:latin typeface="Quattrocento Sans"/>
                    <a:ea typeface="Quattrocento Sans"/>
                    <a:cs typeface="Quattrocento Sans"/>
                    <a:sym typeface="Quattrocento Sans"/>
                  </a:endParaRPr>
                </a:p>
              </p:txBody>
            </p:sp>
            <p:sp>
              <p:nvSpPr>
                <p:cNvPr id="213" name="Google Shape;213;p28"/>
                <p:cNvSpPr/>
                <p:nvPr/>
              </p:nvSpPr>
              <p:spPr>
                <a:xfrm>
                  <a:off x="972759" y="2824966"/>
                  <a:ext cx="167203" cy="167203"/>
                </a:xfrm>
                <a:prstGeom prst="ellipse">
                  <a:avLst/>
                </a:prstGeom>
                <a:solidFill>
                  <a:schemeClr val="lt1"/>
                </a:solidFill>
                <a:ln>
                  <a:noFill/>
                </a:ln>
                <a:effectLst>
                  <a:outerShdw blurRad="63500"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8">
                    <a:solidFill>
                      <a:schemeClr val="lt1"/>
                    </a:solidFill>
                    <a:latin typeface="Quattrocento Sans"/>
                    <a:ea typeface="Quattrocento Sans"/>
                    <a:cs typeface="Quattrocento Sans"/>
                    <a:sym typeface="Quattrocento Sans"/>
                  </a:endParaRPr>
                </a:p>
              </p:txBody>
            </p:sp>
            <p:sp>
              <p:nvSpPr>
                <p:cNvPr id="214" name="Google Shape;214;p28"/>
                <p:cNvSpPr txBox="1"/>
                <p:nvPr/>
              </p:nvSpPr>
              <p:spPr>
                <a:xfrm>
                  <a:off x="1466383" y="2538602"/>
                  <a:ext cx="8562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F3F3F"/>
                      </a:solidFill>
                      <a:latin typeface="Quattrocento Sans"/>
                      <a:ea typeface="Quattrocento Sans"/>
                      <a:cs typeface="Quattrocento Sans"/>
                      <a:sym typeface="Quattrocento Sans"/>
                    </a:rPr>
                    <a:t>04</a:t>
                  </a:r>
                  <a:endParaRPr/>
                </a:p>
              </p:txBody>
            </p:sp>
          </p:grpSp>
          <p:sp>
            <p:nvSpPr>
              <p:cNvPr id="215" name="Google Shape;215;p28"/>
              <p:cNvSpPr txBox="1"/>
              <p:nvPr/>
            </p:nvSpPr>
            <p:spPr>
              <a:xfrm>
                <a:off x="705573" y="3897879"/>
                <a:ext cx="225741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a:solidFill>
                      <a:srgbClr val="3F3F3F"/>
                    </a:solidFill>
                    <a:latin typeface="Quattrocento Sans"/>
                    <a:ea typeface="Quattrocento Sans"/>
                    <a:cs typeface="Quattrocento Sans"/>
                    <a:sym typeface="Quattrocento Sans"/>
                  </a:rPr>
                  <a:t>Dialog Management</a:t>
                </a:r>
                <a:endParaRPr b="1" sz="1800">
                  <a:solidFill>
                    <a:srgbClr val="3F3F3F"/>
                  </a:solidFill>
                  <a:latin typeface="Quattrocento Sans"/>
                  <a:ea typeface="Quattrocento Sans"/>
                  <a:cs typeface="Quattrocento Sans"/>
                  <a:sym typeface="Quattrocento Sans"/>
                </a:endParaRPr>
              </a:p>
            </p:txBody>
          </p:sp>
          <p:sp>
            <p:nvSpPr>
              <p:cNvPr id="216" name="Google Shape;216;p28"/>
              <p:cNvSpPr txBox="1"/>
              <p:nvPr/>
            </p:nvSpPr>
            <p:spPr>
              <a:xfrm>
                <a:off x="653440" y="4510775"/>
                <a:ext cx="2361678" cy="1169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a:solidFill>
                      <a:srgbClr val="374151"/>
                    </a:solidFill>
                    <a:latin typeface="Quattrocento Sans"/>
                    <a:ea typeface="Quattrocento Sans"/>
                    <a:cs typeface="Quattrocento Sans"/>
                    <a:sym typeface="Quattrocento Sans"/>
                  </a:rPr>
                  <a:t>Smart chatbots maintain context, recalling past interactions for improved, coherent responses in communication.</a:t>
                </a:r>
                <a:endParaRPr sz="1400">
                  <a:solidFill>
                    <a:schemeClr val="dk1"/>
                  </a:solidFill>
                  <a:latin typeface="Quattrocento Sans"/>
                  <a:ea typeface="Quattrocento Sans"/>
                  <a:cs typeface="Quattrocento Sans"/>
                  <a:sym typeface="Quattrocento Sans"/>
                </a:endParaRPr>
              </a:p>
            </p:txBody>
          </p:sp>
        </p:grpSp>
        <p:grpSp>
          <p:nvGrpSpPr>
            <p:cNvPr id="217" name="Google Shape;217;p28"/>
            <p:cNvGrpSpPr/>
            <p:nvPr/>
          </p:nvGrpSpPr>
          <p:grpSpPr>
            <a:xfrm>
              <a:off x="3605478" y="1718375"/>
              <a:ext cx="2292799" cy="3961951"/>
              <a:chOff x="3625103" y="1718375"/>
              <a:chExt cx="2292799" cy="3961951"/>
            </a:xfrm>
          </p:grpSpPr>
          <p:grpSp>
            <p:nvGrpSpPr>
              <p:cNvPr id="218" name="Google Shape;218;p28"/>
              <p:cNvGrpSpPr/>
              <p:nvPr/>
            </p:nvGrpSpPr>
            <p:grpSpPr>
              <a:xfrm>
                <a:off x="3703021" y="1718375"/>
                <a:ext cx="2136963" cy="2102119"/>
                <a:chOff x="3703023" y="1718375"/>
                <a:chExt cx="2136963" cy="2102119"/>
              </a:xfrm>
            </p:grpSpPr>
            <p:sp>
              <p:nvSpPr>
                <p:cNvPr id="219" name="Google Shape;219;p28"/>
                <p:cNvSpPr/>
                <p:nvPr/>
              </p:nvSpPr>
              <p:spPr>
                <a:xfrm>
                  <a:off x="3703023" y="1718375"/>
                  <a:ext cx="2136963" cy="2102119"/>
                </a:xfrm>
                <a:prstGeom prst="roundRect">
                  <a:avLst>
                    <a:gd fmla="val 10333"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8">
                    <a:solidFill>
                      <a:schemeClr val="lt1"/>
                    </a:solidFill>
                    <a:latin typeface="Quattrocento Sans"/>
                    <a:ea typeface="Quattrocento Sans"/>
                    <a:cs typeface="Quattrocento Sans"/>
                    <a:sym typeface="Quattrocento Sans"/>
                  </a:endParaRPr>
                </a:p>
              </p:txBody>
            </p:sp>
            <p:sp>
              <p:nvSpPr>
                <p:cNvPr id="220" name="Google Shape;220;p28"/>
                <p:cNvSpPr/>
                <p:nvPr/>
              </p:nvSpPr>
              <p:spPr>
                <a:xfrm>
                  <a:off x="3909815" y="1964441"/>
                  <a:ext cx="1682020" cy="1682019"/>
                </a:xfrm>
                <a:prstGeom prst="ellipse">
                  <a:avLst/>
                </a:prstGeom>
                <a:solidFill>
                  <a:srgbClr val="F2F2F2"/>
                </a:solidFill>
                <a:ln cap="flat" cmpd="sng" w="63500">
                  <a:solidFill>
                    <a:srgbClr val="D8D8D8">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8">
                    <a:solidFill>
                      <a:schemeClr val="lt1"/>
                    </a:solidFill>
                    <a:latin typeface="Quattrocento Sans"/>
                    <a:ea typeface="Quattrocento Sans"/>
                    <a:cs typeface="Quattrocento Sans"/>
                    <a:sym typeface="Quattrocento Sans"/>
                  </a:endParaRPr>
                </a:p>
              </p:txBody>
            </p:sp>
            <p:sp>
              <p:nvSpPr>
                <p:cNvPr id="221" name="Google Shape;221;p28"/>
                <p:cNvSpPr/>
                <p:nvPr/>
              </p:nvSpPr>
              <p:spPr>
                <a:xfrm>
                  <a:off x="3909815" y="1964441"/>
                  <a:ext cx="1682020" cy="1682019"/>
                </a:xfrm>
                <a:prstGeom prst="arc">
                  <a:avLst>
                    <a:gd fmla="val 16200000" name="adj1"/>
                    <a:gd fmla="val 10579417" name="adj2"/>
                  </a:avLst>
                </a:prstGeom>
                <a:solidFill>
                  <a:srgbClr val="D8D8D8"/>
                </a:solidFill>
                <a:ln cap="rnd" cmpd="sng" w="1143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8">
                    <a:solidFill>
                      <a:schemeClr val="lt1"/>
                    </a:solidFill>
                    <a:latin typeface="Quattrocento Sans"/>
                    <a:ea typeface="Quattrocento Sans"/>
                    <a:cs typeface="Quattrocento Sans"/>
                    <a:sym typeface="Quattrocento Sans"/>
                  </a:endParaRPr>
                </a:p>
              </p:txBody>
            </p:sp>
            <p:sp>
              <p:nvSpPr>
                <p:cNvPr id="222" name="Google Shape;222;p28"/>
                <p:cNvSpPr/>
                <p:nvPr/>
              </p:nvSpPr>
              <p:spPr>
                <a:xfrm>
                  <a:off x="3831947" y="2763014"/>
                  <a:ext cx="167203" cy="167203"/>
                </a:xfrm>
                <a:prstGeom prst="ellipse">
                  <a:avLst/>
                </a:prstGeom>
                <a:solidFill>
                  <a:schemeClr val="lt1"/>
                </a:solidFill>
                <a:ln>
                  <a:noFill/>
                </a:ln>
                <a:effectLst>
                  <a:outerShdw blurRad="63500"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8">
                    <a:solidFill>
                      <a:schemeClr val="lt1"/>
                    </a:solidFill>
                    <a:latin typeface="Quattrocento Sans"/>
                    <a:ea typeface="Quattrocento Sans"/>
                    <a:cs typeface="Quattrocento Sans"/>
                    <a:sym typeface="Quattrocento Sans"/>
                  </a:endParaRPr>
                </a:p>
              </p:txBody>
            </p:sp>
            <p:sp>
              <p:nvSpPr>
                <p:cNvPr id="223" name="Google Shape;223;p28"/>
                <p:cNvSpPr txBox="1"/>
                <p:nvPr/>
              </p:nvSpPr>
              <p:spPr>
                <a:xfrm>
                  <a:off x="4343383" y="2538602"/>
                  <a:ext cx="8562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strike="noStrike">
                      <a:solidFill>
                        <a:srgbClr val="3F3F3F"/>
                      </a:solidFill>
                      <a:latin typeface="Quattrocento Sans"/>
                      <a:ea typeface="Quattrocento Sans"/>
                      <a:cs typeface="Quattrocento Sans"/>
                      <a:sym typeface="Quattrocento Sans"/>
                    </a:rPr>
                    <a:t>05</a:t>
                  </a:r>
                  <a:endParaRPr b="1" sz="2400">
                    <a:solidFill>
                      <a:srgbClr val="3F3F3F"/>
                    </a:solidFill>
                    <a:latin typeface="Quattrocento Sans"/>
                    <a:ea typeface="Quattrocento Sans"/>
                    <a:cs typeface="Quattrocento Sans"/>
                    <a:sym typeface="Quattrocento Sans"/>
                  </a:endParaRPr>
                </a:p>
              </p:txBody>
            </p:sp>
          </p:grpSp>
          <p:sp>
            <p:nvSpPr>
              <p:cNvPr id="224" name="Google Shape;224;p28"/>
              <p:cNvSpPr txBox="1"/>
              <p:nvPr/>
            </p:nvSpPr>
            <p:spPr>
              <a:xfrm>
                <a:off x="3787688" y="3897879"/>
                <a:ext cx="196762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a:solidFill>
                      <a:srgbClr val="3F3F3F"/>
                    </a:solidFill>
                    <a:latin typeface="Quattrocento Sans"/>
                    <a:ea typeface="Quattrocento Sans"/>
                    <a:cs typeface="Quattrocento Sans"/>
                    <a:sym typeface="Quattrocento Sans"/>
                  </a:rPr>
                  <a:t>Query Processing</a:t>
                </a:r>
                <a:endParaRPr b="1" sz="1800">
                  <a:solidFill>
                    <a:srgbClr val="3F3F3F"/>
                  </a:solidFill>
                  <a:latin typeface="Quattrocento Sans"/>
                  <a:ea typeface="Quattrocento Sans"/>
                  <a:cs typeface="Quattrocento Sans"/>
                  <a:sym typeface="Quattrocento Sans"/>
                </a:endParaRPr>
              </a:p>
            </p:txBody>
          </p:sp>
          <p:sp>
            <p:nvSpPr>
              <p:cNvPr id="225" name="Google Shape;225;p28"/>
              <p:cNvSpPr txBox="1"/>
              <p:nvPr/>
            </p:nvSpPr>
            <p:spPr>
              <a:xfrm>
                <a:off x="3625103" y="4510775"/>
                <a:ext cx="2292799" cy="1169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a:solidFill>
                      <a:srgbClr val="374151"/>
                    </a:solidFill>
                    <a:latin typeface="Quattrocento Sans"/>
                    <a:ea typeface="Quattrocento Sans"/>
                    <a:cs typeface="Quattrocento Sans"/>
                    <a:sym typeface="Quattrocento Sans"/>
                  </a:rPr>
                  <a:t>Chatbot interprets user intent, extracts entities, and fetches data from databases, APIs, or knowledge bases.</a:t>
                </a:r>
                <a:endParaRPr sz="1400">
                  <a:solidFill>
                    <a:schemeClr val="dk1"/>
                  </a:solidFill>
                  <a:latin typeface="Quattrocento Sans"/>
                  <a:ea typeface="Quattrocento Sans"/>
                  <a:cs typeface="Quattrocento Sans"/>
                  <a:sym typeface="Quattrocento Sans"/>
                </a:endParaRPr>
              </a:p>
            </p:txBody>
          </p:sp>
        </p:grpSp>
        <p:grpSp>
          <p:nvGrpSpPr>
            <p:cNvPr id="226" name="Google Shape;226;p28"/>
            <p:cNvGrpSpPr/>
            <p:nvPr/>
          </p:nvGrpSpPr>
          <p:grpSpPr>
            <a:xfrm>
              <a:off x="6488637" y="1718375"/>
              <a:ext cx="2361678" cy="3961951"/>
              <a:chOff x="6482923" y="1718375"/>
              <a:chExt cx="2361678" cy="3961951"/>
            </a:xfrm>
          </p:grpSpPr>
          <p:grpSp>
            <p:nvGrpSpPr>
              <p:cNvPr id="227" name="Google Shape;227;p28"/>
              <p:cNvGrpSpPr/>
              <p:nvPr/>
            </p:nvGrpSpPr>
            <p:grpSpPr>
              <a:xfrm>
                <a:off x="6595281" y="1718375"/>
                <a:ext cx="2136963" cy="2102119"/>
                <a:chOff x="6580023" y="1718375"/>
                <a:chExt cx="2136963" cy="2102119"/>
              </a:xfrm>
            </p:grpSpPr>
            <p:sp>
              <p:nvSpPr>
                <p:cNvPr id="228" name="Google Shape;228;p28"/>
                <p:cNvSpPr/>
                <p:nvPr/>
              </p:nvSpPr>
              <p:spPr>
                <a:xfrm>
                  <a:off x="6580023" y="1718375"/>
                  <a:ext cx="2136963" cy="2102119"/>
                </a:xfrm>
                <a:prstGeom prst="roundRect">
                  <a:avLst>
                    <a:gd fmla="val 10333"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8">
                    <a:solidFill>
                      <a:schemeClr val="lt1"/>
                    </a:solidFill>
                    <a:latin typeface="Quattrocento Sans"/>
                    <a:ea typeface="Quattrocento Sans"/>
                    <a:cs typeface="Quattrocento Sans"/>
                    <a:sym typeface="Quattrocento Sans"/>
                  </a:endParaRPr>
                </a:p>
              </p:txBody>
            </p:sp>
            <p:sp>
              <p:nvSpPr>
                <p:cNvPr id="229" name="Google Shape;229;p28"/>
                <p:cNvSpPr/>
                <p:nvPr/>
              </p:nvSpPr>
              <p:spPr>
                <a:xfrm>
                  <a:off x="6815956" y="1964441"/>
                  <a:ext cx="1682020" cy="1682019"/>
                </a:xfrm>
                <a:prstGeom prst="ellipse">
                  <a:avLst/>
                </a:prstGeom>
                <a:solidFill>
                  <a:srgbClr val="F2F2F2"/>
                </a:solidFill>
                <a:ln cap="flat" cmpd="sng" w="63500">
                  <a:solidFill>
                    <a:srgbClr val="D8D8D8">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8">
                    <a:solidFill>
                      <a:schemeClr val="lt1"/>
                    </a:solidFill>
                    <a:latin typeface="Quattrocento Sans"/>
                    <a:ea typeface="Quattrocento Sans"/>
                    <a:cs typeface="Quattrocento Sans"/>
                    <a:sym typeface="Quattrocento Sans"/>
                  </a:endParaRPr>
                </a:p>
              </p:txBody>
            </p:sp>
            <p:sp>
              <p:nvSpPr>
                <p:cNvPr id="230" name="Google Shape;230;p28"/>
                <p:cNvSpPr/>
                <p:nvPr/>
              </p:nvSpPr>
              <p:spPr>
                <a:xfrm>
                  <a:off x="6815956" y="1964441"/>
                  <a:ext cx="1682020" cy="1682019"/>
                </a:xfrm>
                <a:prstGeom prst="arc">
                  <a:avLst>
                    <a:gd fmla="val 16200000" name="adj1"/>
                    <a:gd fmla="val 10412851" name="adj2"/>
                  </a:avLst>
                </a:prstGeom>
                <a:solidFill>
                  <a:srgbClr val="D8D8D8"/>
                </a:solidFill>
                <a:ln cap="rnd" cmpd="sng" w="1143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8">
                    <a:solidFill>
                      <a:schemeClr val="lt1"/>
                    </a:solidFill>
                    <a:latin typeface="Quattrocento Sans"/>
                    <a:ea typeface="Quattrocento Sans"/>
                    <a:cs typeface="Quattrocento Sans"/>
                    <a:sym typeface="Quattrocento Sans"/>
                  </a:endParaRPr>
                </a:p>
              </p:txBody>
            </p:sp>
            <p:sp>
              <p:nvSpPr>
                <p:cNvPr id="231" name="Google Shape;231;p28"/>
                <p:cNvSpPr/>
                <p:nvPr/>
              </p:nvSpPr>
              <p:spPr>
                <a:xfrm>
                  <a:off x="6732354" y="2824966"/>
                  <a:ext cx="167203" cy="167203"/>
                </a:xfrm>
                <a:prstGeom prst="ellipse">
                  <a:avLst/>
                </a:prstGeom>
                <a:solidFill>
                  <a:schemeClr val="lt1"/>
                </a:solidFill>
                <a:ln>
                  <a:noFill/>
                </a:ln>
                <a:effectLst>
                  <a:outerShdw blurRad="63500"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8">
                    <a:solidFill>
                      <a:schemeClr val="lt1"/>
                    </a:solidFill>
                    <a:latin typeface="Quattrocento Sans"/>
                    <a:ea typeface="Quattrocento Sans"/>
                    <a:cs typeface="Quattrocento Sans"/>
                    <a:sym typeface="Quattrocento Sans"/>
                  </a:endParaRPr>
                </a:p>
              </p:txBody>
            </p:sp>
            <p:sp>
              <p:nvSpPr>
                <p:cNvPr id="232" name="Google Shape;232;p28"/>
                <p:cNvSpPr txBox="1"/>
                <p:nvPr/>
              </p:nvSpPr>
              <p:spPr>
                <a:xfrm>
                  <a:off x="7220383" y="2538602"/>
                  <a:ext cx="8562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strike="noStrike">
                      <a:solidFill>
                        <a:srgbClr val="3F3F3F"/>
                      </a:solidFill>
                      <a:latin typeface="Quattrocento Sans"/>
                      <a:ea typeface="Quattrocento Sans"/>
                      <a:cs typeface="Quattrocento Sans"/>
                      <a:sym typeface="Quattrocento Sans"/>
                    </a:rPr>
                    <a:t>06</a:t>
                  </a:r>
                  <a:endParaRPr b="1" sz="2400">
                    <a:solidFill>
                      <a:srgbClr val="3F3F3F"/>
                    </a:solidFill>
                    <a:latin typeface="Quattrocento Sans"/>
                    <a:ea typeface="Quattrocento Sans"/>
                    <a:cs typeface="Quattrocento Sans"/>
                    <a:sym typeface="Quattrocento Sans"/>
                  </a:endParaRPr>
                </a:p>
              </p:txBody>
            </p:sp>
          </p:grpSp>
          <p:sp>
            <p:nvSpPr>
              <p:cNvPr id="233" name="Google Shape;233;p28"/>
              <p:cNvSpPr txBox="1"/>
              <p:nvPr/>
            </p:nvSpPr>
            <p:spPr>
              <a:xfrm>
                <a:off x="6571646" y="3897879"/>
                <a:ext cx="218423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a:solidFill>
                      <a:srgbClr val="3F3F3F"/>
                    </a:solidFill>
                    <a:latin typeface="Quattrocento Sans"/>
                    <a:ea typeface="Quattrocento Sans"/>
                    <a:cs typeface="Quattrocento Sans"/>
                    <a:sym typeface="Quattrocento Sans"/>
                  </a:rPr>
                  <a:t>Delivery of Response</a:t>
                </a:r>
                <a:endParaRPr b="1" sz="1800">
                  <a:solidFill>
                    <a:srgbClr val="3F3F3F"/>
                  </a:solidFill>
                  <a:latin typeface="Quattrocento Sans"/>
                  <a:ea typeface="Quattrocento Sans"/>
                  <a:cs typeface="Quattrocento Sans"/>
                  <a:sym typeface="Quattrocento Sans"/>
                </a:endParaRPr>
              </a:p>
            </p:txBody>
          </p:sp>
          <p:sp>
            <p:nvSpPr>
              <p:cNvPr id="234" name="Google Shape;234;p28"/>
              <p:cNvSpPr txBox="1"/>
              <p:nvPr/>
            </p:nvSpPr>
            <p:spPr>
              <a:xfrm>
                <a:off x="6482923" y="4510775"/>
                <a:ext cx="2361678" cy="1169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a:solidFill>
                      <a:srgbClr val="374151"/>
                    </a:solidFill>
                    <a:latin typeface="Quattrocento Sans"/>
                    <a:ea typeface="Quattrocento Sans"/>
                    <a:cs typeface="Quattrocento Sans"/>
                    <a:sym typeface="Quattrocento Sans"/>
                  </a:rPr>
                  <a:t>Chatbot responds via platform interface—messaging app, website, or other channels, facilitating user interaction seamlessly.</a:t>
                </a:r>
                <a:endParaRPr sz="1400">
                  <a:solidFill>
                    <a:schemeClr val="dk1"/>
                  </a:solidFill>
                  <a:latin typeface="Quattrocento Sans"/>
                  <a:ea typeface="Quattrocento Sans"/>
                  <a:cs typeface="Quattrocento Sans"/>
                  <a:sym typeface="Quattrocento Sans"/>
                </a:endParaRPr>
              </a:p>
            </p:txBody>
          </p:sp>
        </p:grpSp>
        <p:grpSp>
          <p:nvGrpSpPr>
            <p:cNvPr id="235" name="Google Shape;235;p28"/>
            <p:cNvGrpSpPr/>
            <p:nvPr/>
          </p:nvGrpSpPr>
          <p:grpSpPr>
            <a:xfrm>
              <a:off x="9440676" y="1718375"/>
              <a:ext cx="2261796" cy="3961951"/>
              <a:chOff x="9440676" y="1718375"/>
              <a:chExt cx="2261796" cy="3961951"/>
            </a:xfrm>
          </p:grpSpPr>
          <p:grpSp>
            <p:nvGrpSpPr>
              <p:cNvPr id="236" name="Google Shape;236;p28"/>
              <p:cNvGrpSpPr/>
              <p:nvPr/>
            </p:nvGrpSpPr>
            <p:grpSpPr>
              <a:xfrm>
                <a:off x="9503093" y="1718375"/>
                <a:ext cx="2136963" cy="2102119"/>
                <a:chOff x="9457022" y="1718375"/>
                <a:chExt cx="2136963" cy="2102119"/>
              </a:xfrm>
            </p:grpSpPr>
            <p:sp>
              <p:nvSpPr>
                <p:cNvPr id="237" name="Google Shape;237;p28"/>
                <p:cNvSpPr/>
                <p:nvPr/>
              </p:nvSpPr>
              <p:spPr>
                <a:xfrm>
                  <a:off x="9457022" y="1718375"/>
                  <a:ext cx="2136963" cy="2102119"/>
                </a:xfrm>
                <a:prstGeom prst="roundRect">
                  <a:avLst>
                    <a:gd fmla="val 10333"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8">
                    <a:solidFill>
                      <a:schemeClr val="lt1"/>
                    </a:solidFill>
                    <a:latin typeface="Quattrocento Sans"/>
                    <a:ea typeface="Quattrocento Sans"/>
                    <a:cs typeface="Quattrocento Sans"/>
                    <a:sym typeface="Quattrocento Sans"/>
                  </a:endParaRPr>
                </a:p>
              </p:txBody>
            </p:sp>
            <p:sp>
              <p:nvSpPr>
                <p:cNvPr id="238" name="Google Shape;238;p28"/>
                <p:cNvSpPr/>
                <p:nvPr/>
              </p:nvSpPr>
              <p:spPr>
                <a:xfrm>
                  <a:off x="9687360" y="1964441"/>
                  <a:ext cx="1682020" cy="1682019"/>
                </a:xfrm>
                <a:prstGeom prst="ellipse">
                  <a:avLst/>
                </a:prstGeom>
                <a:solidFill>
                  <a:srgbClr val="F2F2F2"/>
                </a:solidFill>
                <a:ln cap="flat" cmpd="sng" w="63500">
                  <a:solidFill>
                    <a:srgbClr val="D8D8D8">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8">
                    <a:solidFill>
                      <a:schemeClr val="lt1"/>
                    </a:solidFill>
                    <a:latin typeface="Quattrocento Sans"/>
                    <a:ea typeface="Quattrocento Sans"/>
                    <a:cs typeface="Quattrocento Sans"/>
                    <a:sym typeface="Quattrocento Sans"/>
                  </a:endParaRPr>
                </a:p>
              </p:txBody>
            </p:sp>
            <p:sp>
              <p:nvSpPr>
                <p:cNvPr id="239" name="Google Shape;239;p28"/>
                <p:cNvSpPr/>
                <p:nvPr/>
              </p:nvSpPr>
              <p:spPr>
                <a:xfrm>
                  <a:off x="9687360" y="1964441"/>
                  <a:ext cx="1682020" cy="1682019"/>
                </a:xfrm>
                <a:prstGeom prst="arc">
                  <a:avLst>
                    <a:gd fmla="val 16200000" name="adj1"/>
                    <a:gd fmla="val 10579417" name="adj2"/>
                  </a:avLst>
                </a:prstGeom>
                <a:solidFill>
                  <a:srgbClr val="D8D8D8"/>
                </a:solidFill>
                <a:ln cap="rnd" cmpd="sng" w="1143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8">
                    <a:solidFill>
                      <a:schemeClr val="lt1"/>
                    </a:solidFill>
                    <a:latin typeface="Quattrocento Sans"/>
                    <a:ea typeface="Quattrocento Sans"/>
                    <a:cs typeface="Quattrocento Sans"/>
                    <a:sym typeface="Quattrocento Sans"/>
                  </a:endParaRPr>
                </a:p>
              </p:txBody>
            </p:sp>
            <p:sp>
              <p:nvSpPr>
                <p:cNvPr id="240" name="Google Shape;240;p28"/>
                <p:cNvSpPr/>
                <p:nvPr/>
              </p:nvSpPr>
              <p:spPr>
                <a:xfrm>
                  <a:off x="9609492" y="2763014"/>
                  <a:ext cx="167203" cy="167203"/>
                </a:xfrm>
                <a:prstGeom prst="ellipse">
                  <a:avLst/>
                </a:prstGeom>
                <a:solidFill>
                  <a:schemeClr val="lt1"/>
                </a:solidFill>
                <a:ln>
                  <a:noFill/>
                </a:ln>
                <a:effectLst>
                  <a:outerShdw blurRad="63500"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8">
                    <a:solidFill>
                      <a:schemeClr val="lt1"/>
                    </a:solidFill>
                    <a:latin typeface="Quattrocento Sans"/>
                    <a:ea typeface="Quattrocento Sans"/>
                    <a:cs typeface="Quattrocento Sans"/>
                    <a:sym typeface="Quattrocento Sans"/>
                  </a:endParaRPr>
                </a:p>
              </p:txBody>
            </p:sp>
            <p:sp>
              <p:nvSpPr>
                <p:cNvPr id="241" name="Google Shape;241;p28"/>
                <p:cNvSpPr txBox="1"/>
                <p:nvPr/>
              </p:nvSpPr>
              <p:spPr>
                <a:xfrm>
                  <a:off x="10097382" y="2538602"/>
                  <a:ext cx="8562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strike="noStrike">
                      <a:solidFill>
                        <a:srgbClr val="3F3F3F"/>
                      </a:solidFill>
                      <a:latin typeface="Quattrocento Sans"/>
                      <a:ea typeface="Quattrocento Sans"/>
                      <a:cs typeface="Quattrocento Sans"/>
                      <a:sym typeface="Quattrocento Sans"/>
                    </a:rPr>
                    <a:t>07</a:t>
                  </a:r>
                  <a:endParaRPr b="1" sz="2400">
                    <a:solidFill>
                      <a:srgbClr val="3F3F3F"/>
                    </a:solidFill>
                    <a:latin typeface="Quattrocento Sans"/>
                    <a:ea typeface="Quattrocento Sans"/>
                    <a:cs typeface="Quattrocento Sans"/>
                    <a:sym typeface="Quattrocento Sans"/>
                  </a:endParaRPr>
                </a:p>
              </p:txBody>
            </p:sp>
          </p:grpSp>
          <p:sp>
            <p:nvSpPr>
              <p:cNvPr id="242" name="Google Shape;242;p28"/>
              <p:cNvSpPr txBox="1"/>
              <p:nvPr/>
            </p:nvSpPr>
            <p:spPr>
              <a:xfrm>
                <a:off x="9440676" y="3897879"/>
                <a:ext cx="226179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a:solidFill>
                      <a:srgbClr val="3F3F3F"/>
                    </a:solidFill>
                    <a:latin typeface="Quattrocento Sans"/>
                    <a:ea typeface="Quattrocento Sans"/>
                    <a:cs typeface="Quattrocento Sans"/>
                    <a:sym typeface="Quattrocento Sans"/>
                  </a:rPr>
                  <a:t>Integration with External Systems</a:t>
                </a:r>
                <a:endParaRPr b="1" sz="1800">
                  <a:solidFill>
                    <a:srgbClr val="3F3F3F"/>
                  </a:solidFill>
                  <a:latin typeface="Quattrocento Sans"/>
                  <a:ea typeface="Quattrocento Sans"/>
                  <a:cs typeface="Quattrocento Sans"/>
                  <a:sym typeface="Quattrocento Sans"/>
                </a:endParaRPr>
              </a:p>
            </p:txBody>
          </p:sp>
          <p:sp>
            <p:nvSpPr>
              <p:cNvPr id="243" name="Google Shape;243;p28"/>
              <p:cNvSpPr txBox="1"/>
              <p:nvPr/>
            </p:nvSpPr>
            <p:spPr>
              <a:xfrm>
                <a:off x="9543485" y="4510775"/>
                <a:ext cx="2056178" cy="1169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a:solidFill>
                      <a:srgbClr val="374151"/>
                    </a:solidFill>
                    <a:latin typeface="Quattrocento Sans"/>
                    <a:ea typeface="Quattrocento Sans"/>
                    <a:cs typeface="Quattrocento Sans"/>
                    <a:sym typeface="Quattrocento Sans"/>
                  </a:rPr>
                  <a:t>Chatbot integrates with external systems for tasks, real-time data retrieval using databases, or APIs.</a:t>
                </a:r>
                <a:endParaRPr sz="1400">
                  <a:solidFill>
                    <a:schemeClr val="dk1"/>
                  </a:solidFill>
                  <a:latin typeface="Quattrocento Sans"/>
                  <a:ea typeface="Quattrocento Sans"/>
                  <a:cs typeface="Quattrocento Sans"/>
                  <a:sym typeface="Quattrocento Sans"/>
                </a:endParaRPr>
              </a:p>
            </p:txBody>
          </p:sp>
        </p:grpSp>
      </p:grpSp>
      <p:cxnSp>
        <p:nvCxnSpPr>
          <p:cNvPr id="244" name="Google Shape;244;p28"/>
          <p:cNvCxnSpPr/>
          <p:nvPr/>
        </p:nvCxnSpPr>
        <p:spPr>
          <a:xfrm rot="10800000">
            <a:off x="5191125" y="1285407"/>
            <a:ext cx="1809750" cy="0"/>
          </a:xfrm>
          <a:prstGeom prst="straightConnector1">
            <a:avLst/>
          </a:prstGeom>
          <a:noFill/>
          <a:ln cap="rnd" cmpd="sng" w="57150">
            <a:solidFill>
              <a:schemeClr val="accent1"/>
            </a:solidFill>
            <a:prstDash val="solid"/>
            <a:miter lim="800000"/>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29"/>
          <p:cNvPicPr preferRelativeResize="0"/>
          <p:nvPr>
            <p:ph idx="2" type="pic"/>
          </p:nvPr>
        </p:nvPicPr>
        <p:blipFill rotWithShape="1">
          <a:blip r:embed="rId3">
            <a:alphaModFix/>
          </a:blip>
          <a:srcRect b="0" l="28172" r="28172" t="0"/>
          <a:stretch/>
        </p:blipFill>
        <p:spPr>
          <a:xfrm>
            <a:off x="372256" y="738216"/>
            <a:ext cx="4181031" cy="5381569"/>
          </a:xfrm>
          <a:prstGeom prst="roundRect">
            <a:avLst>
              <a:gd fmla="val 3226" name="adj"/>
            </a:avLst>
          </a:prstGeom>
          <a:noFill/>
          <a:ln>
            <a:noFill/>
          </a:ln>
        </p:spPr>
      </p:pic>
      <p:sp>
        <p:nvSpPr>
          <p:cNvPr id="250" name="Google Shape;250;p29"/>
          <p:cNvSpPr/>
          <p:nvPr/>
        </p:nvSpPr>
        <p:spPr>
          <a:xfrm rot="10800000">
            <a:off x="7899842" y="2437620"/>
            <a:ext cx="144828" cy="117872"/>
          </a:xfrm>
          <a:custGeom>
            <a:rect b="b" l="l" r="r" t="t"/>
            <a:pathLst>
              <a:path extrusionOk="0" h="357188" w="386209">
                <a:moveTo>
                  <a:pt x="353467" y="0"/>
                </a:moveTo>
                <a:lnTo>
                  <a:pt x="386209" y="52090"/>
                </a:lnTo>
                <a:cubicBezTo>
                  <a:pt x="358924" y="63500"/>
                  <a:pt x="338832" y="80492"/>
                  <a:pt x="325933" y="103064"/>
                </a:cubicBezTo>
                <a:cubicBezTo>
                  <a:pt x="313035" y="125636"/>
                  <a:pt x="305842" y="158502"/>
                  <a:pt x="304353" y="201663"/>
                </a:cubicBezTo>
                <a:lnTo>
                  <a:pt x="374303" y="201663"/>
                </a:lnTo>
                <a:lnTo>
                  <a:pt x="374303" y="357188"/>
                </a:lnTo>
                <a:lnTo>
                  <a:pt x="230683" y="357188"/>
                </a:lnTo>
                <a:lnTo>
                  <a:pt x="230683" y="234405"/>
                </a:lnTo>
                <a:cubicBezTo>
                  <a:pt x="230683" y="167928"/>
                  <a:pt x="238621" y="119807"/>
                  <a:pt x="254496" y="90041"/>
                </a:cubicBezTo>
                <a:cubicBezTo>
                  <a:pt x="275332" y="50354"/>
                  <a:pt x="308322" y="20340"/>
                  <a:pt x="353467" y="0"/>
                </a:cubicBezTo>
                <a:close/>
                <a:moveTo>
                  <a:pt x="122783" y="0"/>
                </a:moveTo>
                <a:lnTo>
                  <a:pt x="155525" y="52090"/>
                </a:lnTo>
                <a:cubicBezTo>
                  <a:pt x="128240" y="63500"/>
                  <a:pt x="108148" y="80492"/>
                  <a:pt x="95250" y="103064"/>
                </a:cubicBezTo>
                <a:cubicBezTo>
                  <a:pt x="82351" y="125636"/>
                  <a:pt x="75158" y="158502"/>
                  <a:pt x="73670" y="201663"/>
                </a:cubicBezTo>
                <a:lnTo>
                  <a:pt x="143619" y="201663"/>
                </a:lnTo>
                <a:lnTo>
                  <a:pt x="143619" y="357188"/>
                </a:lnTo>
                <a:lnTo>
                  <a:pt x="0" y="357188"/>
                </a:lnTo>
                <a:lnTo>
                  <a:pt x="0" y="234405"/>
                </a:lnTo>
                <a:cubicBezTo>
                  <a:pt x="0" y="167928"/>
                  <a:pt x="7937" y="119807"/>
                  <a:pt x="23812" y="90041"/>
                </a:cubicBezTo>
                <a:cubicBezTo>
                  <a:pt x="44648" y="50354"/>
                  <a:pt x="77639" y="20340"/>
                  <a:pt x="12278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2"/>
              </a:solidFill>
              <a:latin typeface="Quattrocento Sans"/>
              <a:ea typeface="Quattrocento Sans"/>
              <a:cs typeface="Quattrocento Sans"/>
              <a:sym typeface="Quattrocento Sans"/>
            </a:endParaRPr>
          </a:p>
        </p:txBody>
      </p:sp>
      <p:sp>
        <p:nvSpPr>
          <p:cNvPr id="251" name="Google Shape;251;p29"/>
          <p:cNvSpPr txBox="1"/>
          <p:nvPr/>
        </p:nvSpPr>
        <p:spPr>
          <a:xfrm>
            <a:off x="4851187" y="1581894"/>
            <a:ext cx="319339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rgbClr val="3F3F3F"/>
              </a:solidFill>
              <a:latin typeface="Quattrocento Sans"/>
              <a:ea typeface="Quattrocento Sans"/>
              <a:cs typeface="Quattrocento Sans"/>
              <a:sym typeface="Quattrocento Sans"/>
            </a:endParaRPr>
          </a:p>
        </p:txBody>
      </p:sp>
      <p:sp>
        <p:nvSpPr>
          <p:cNvPr id="252" name="Google Shape;252;p29"/>
          <p:cNvSpPr txBox="1"/>
          <p:nvPr/>
        </p:nvSpPr>
        <p:spPr>
          <a:xfrm>
            <a:off x="921633" y="3048930"/>
            <a:ext cx="30822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3600">
              <a:solidFill>
                <a:schemeClr val="dk1"/>
              </a:solidFill>
              <a:latin typeface="Quattrocento Sans"/>
              <a:ea typeface="Quattrocento Sans"/>
              <a:cs typeface="Quattrocento Sans"/>
              <a:sym typeface="Quattrocento Sans"/>
            </a:endParaRPr>
          </a:p>
        </p:txBody>
      </p:sp>
      <p:grpSp>
        <p:nvGrpSpPr>
          <p:cNvPr id="253" name="Google Shape;253;p29"/>
          <p:cNvGrpSpPr/>
          <p:nvPr/>
        </p:nvGrpSpPr>
        <p:grpSpPr>
          <a:xfrm>
            <a:off x="6074933" y="1229519"/>
            <a:ext cx="5549349" cy="997169"/>
            <a:chOff x="6074933" y="1066681"/>
            <a:chExt cx="5549349" cy="997169"/>
          </a:xfrm>
        </p:grpSpPr>
        <p:sp>
          <p:nvSpPr>
            <p:cNvPr id="254" name="Google Shape;254;p29"/>
            <p:cNvSpPr txBox="1"/>
            <p:nvPr/>
          </p:nvSpPr>
          <p:spPr>
            <a:xfrm>
              <a:off x="6074933" y="1066681"/>
              <a:ext cx="33402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rgbClr val="3F3F3F"/>
                </a:solidFill>
                <a:latin typeface="Quattrocento Sans"/>
                <a:ea typeface="Quattrocento Sans"/>
                <a:cs typeface="Quattrocento Sans"/>
                <a:sym typeface="Quattrocento Sans"/>
              </a:endParaRPr>
            </a:p>
          </p:txBody>
        </p:sp>
        <p:sp>
          <p:nvSpPr>
            <p:cNvPr id="255" name="Google Shape;255;p29"/>
            <p:cNvSpPr txBox="1"/>
            <p:nvPr/>
          </p:nvSpPr>
          <p:spPr>
            <a:xfrm>
              <a:off x="8455982" y="1756050"/>
              <a:ext cx="3168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rgbClr val="3F3F3F"/>
                </a:solidFill>
                <a:latin typeface="Quattrocento Sans"/>
                <a:ea typeface="Quattrocento Sans"/>
                <a:cs typeface="Quattrocento Sans"/>
                <a:sym typeface="Quattrocento Sans"/>
              </a:endParaRPr>
            </a:p>
          </p:txBody>
        </p:sp>
      </p:grpSp>
      <p:sp>
        <p:nvSpPr>
          <p:cNvPr id="256" name="Google Shape;256;p29"/>
          <p:cNvSpPr txBox="1"/>
          <p:nvPr/>
        </p:nvSpPr>
        <p:spPr>
          <a:xfrm>
            <a:off x="5249725" y="576025"/>
            <a:ext cx="38496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rgbClr val="07C5B3"/>
                </a:solidFill>
                <a:latin typeface="Quattrocento Sans"/>
                <a:ea typeface="Quattrocento Sans"/>
                <a:cs typeface="Quattrocento Sans"/>
                <a:sym typeface="Quattrocento Sans"/>
              </a:rPr>
              <a:t>Features</a:t>
            </a:r>
            <a:r>
              <a:rPr b="1" lang="en-US" sz="2400">
                <a:solidFill>
                  <a:srgbClr val="07C5B3"/>
                </a:solidFill>
                <a:latin typeface="Quattrocento Sans"/>
                <a:ea typeface="Quattrocento Sans"/>
                <a:cs typeface="Quattrocento Sans"/>
                <a:sym typeface="Quattrocento Sans"/>
              </a:rPr>
              <a:t> </a:t>
            </a:r>
            <a:endParaRPr b="1" sz="2400">
              <a:solidFill>
                <a:srgbClr val="07C5B3"/>
              </a:solidFill>
              <a:latin typeface="Quattrocento Sans"/>
              <a:ea typeface="Quattrocento Sans"/>
              <a:cs typeface="Quattrocento Sans"/>
              <a:sym typeface="Quattrocento Sans"/>
            </a:endParaRPr>
          </a:p>
        </p:txBody>
      </p:sp>
      <p:sp>
        <p:nvSpPr>
          <p:cNvPr id="257" name="Google Shape;257;p29"/>
          <p:cNvSpPr txBox="1"/>
          <p:nvPr/>
        </p:nvSpPr>
        <p:spPr>
          <a:xfrm>
            <a:off x="5164175" y="1702375"/>
            <a:ext cx="6316200" cy="29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latin typeface="Quattrocento Sans"/>
                <a:ea typeface="Quattrocento Sans"/>
                <a:cs typeface="Quattrocento Sans"/>
                <a:sym typeface="Quattrocento Sans"/>
              </a:rPr>
              <a:t>24/7 Availability:</a:t>
            </a:r>
            <a:r>
              <a:rPr lang="en-US" sz="1600">
                <a:latin typeface="Quattrocento Sans"/>
                <a:ea typeface="Quattrocento Sans"/>
                <a:cs typeface="Quattrocento Sans"/>
                <a:sym typeface="Quattrocento Sans"/>
              </a:rPr>
              <a:t> Medical chatbots are available around the clock, providing patients with instant access to medical assistance whenever they need it.</a:t>
            </a:r>
            <a:endParaRPr sz="1600">
              <a:latin typeface="Quattrocento Sans"/>
              <a:ea typeface="Quattrocento Sans"/>
              <a:cs typeface="Quattrocento Sans"/>
              <a:sym typeface="Quattrocento Sans"/>
            </a:endParaRPr>
          </a:p>
          <a:p>
            <a:pPr indent="0" lvl="0" marL="0" rtl="0" algn="l">
              <a:spcBef>
                <a:spcPts val="0"/>
              </a:spcBef>
              <a:spcAft>
                <a:spcPts val="0"/>
              </a:spcAft>
              <a:buNone/>
            </a:pPr>
            <a:r>
              <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b="1" lang="en-US" sz="1600">
                <a:latin typeface="Quattrocento Sans"/>
                <a:ea typeface="Quattrocento Sans"/>
                <a:cs typeface="Quattrocento Sans"/>
                <a:sym typeface="Quattrocento Sans"/>
              </a:rPr>
              <a:t>Fast Response Time:</a:t>
            </a:r>
            <a:r>
              <a:rPr lang="en-US" sz="1600">
                <a:latin typeface="Quattrocento Sans"/>
                <a:ea typeface="Quattrocento Sans"/>
                <a:cs typeface="Quattrocento Sans"/>
                <a:sym typeface="Quattrocento Sans"/>
              </a:rPr>
              <a:t> With AI technology, medical chatbots can answer questions much faster than a human</a:t>
            </a:r>
            <a:endParaRPr sz="1600">
              <a:latin typeface="Quattrocento Sans"/>
              <a:ea typeface="Quattrocento Sans"/>
              <a:cs typeface="Quattrocento Sans"/>
              <a:sym typeface="Quattrocento Sans"/>
            </a:endParaRPr>
          </a:p>
          <a:p>
            <a:pPr indent="0" lvl="0" marL="0" rtl="0" algn="l">
              <a:spcBef>
                <a:spcPts val="0"/>
              </a:spcBef>
              <a:spcAft>
                <a:spcPts val="0"/>
              </a:spcAft>
              <a:buNone/>
            </a:pPr>
            <a:r>
              <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b="1" lang="en-US" sz="1600">
                <a:latin typeface="Quattrocento Sans"/>
                <a:ea typeface="Quattrocento Sans"/>
                <a:cs typeface="Quattrocento Sans"/>
                <a:sym typeface="Quattrocento Sans"/>
              </a:rPr>
              <a:t>Personalized Care:</a:t>
            </a:r>
            <a:r>
              <a:rPr lang="en-US" sz="1600">
                <a:latin typeface="Quattrocento Sans"/>
                <a:ea typeface="Quattrocento Sans"/>
                <a:cs typeface="Quattrocento Sans"/>
                <a:sym typeface="Quattrocento Sans"/>
              </a:rPr>
              <a:t> Medical chatbots provide patients with a non-judgmental and private way to share medical information, allowing them to feel more comfortable discussing sensitive topics.</a:t>
            </a:r>
            <a:endParaRPr sz="1600">
              <a:latin typeface="Quattrocento Sans"/>
              <a:ea typeface="Quattrocento Sans"/>
              <a:cs typeface="Quattrocento Sans"/>
              <a:sym typeface="Quattrocento Sans"/>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0"/>
          <p:cNvPicPr preferRelativeResize="0"/>
          <p:nvPr>
            <p:ph idx="2" type="pic"/>
          </p:nvPr>
        </p:nvPicPr>
        <p:blipFill rotWithShape="1">
          <a:blip r:embed="rId3">
            <a:alphaModFix/>
          </a:blip>
          <a:srcRect b="0" l="24875" r="24874" t="0"/>
          <a:stretch/>
        </p:blipFill>
        <p:spPr>
          <a:xfrm>
            <a:off x="8007690" y="1"/>
            <a:ext cx="4184310" cy="4375933"/>
          </a:xfrm>
          <a:prstGeom prst="rect">
            <a:avLst/>
          </a:prstGeom>
          <a:solidFill>
            <a:srgbClr val="D8D8D8">
              <a:alpha val="24705"/>
            </a:srgbClr>
          </a:solidFill>
          <a:ln>
            <a:noFill/>
          </a:ln>
        </p:spPr>
      </p:pic>
      <p:pic>
        <p:nvPicPr>
          <p:cNvPr id="263" name="Google Shape;263;p30"/>
          <p:cNvPicPr preferRelativeResize="0"/>
          <p:nvPr>
            <p:ph idx="3" type="pic"/>
          </p:nvPr>
        </p:nvPicPr>
        <p:blipFill rotWithShape="1">
          <a:blip r:embed="rId4">
            <a:alphaModFix/>
          </a:blip>
          <a:srcRect b="0" l="8060" r="8059" t="0"/>
          <a:stretch/>
        </p:blipFill>
        <p:spPr>
          <a:xfrm>
            <a:off x="5820025" y="0"/>
            <a:ext cx="6371975" cy="6858001"/>
          </a:xfrm>
          <a:prstGeom prst="rect">
            <a:avLst/>
          </a:prstGeom>
          <a:solidFill>
            <a:srgbClr val="D8D8D8">
              <a:alpha val="24705"/>
            </a:srgbClr>
          </a:solidFill>
          <a:ln>
            <a:noFill/>
          </a:ln>
        </p:spPr>
      </p:pic>
      <p:grpSp>
        <p:nvGrpSpPr>
          <p:cNvPr id="264" name="Google Shape;264;p30"/>
          <p:cNvGrpSpPr/>
          <p:nvPr/>
        </p:nvGrpSpPr>
        <p:grpSpPr>
          <a:xfrm>
            <a:off x="252843" y="220713"/>
            <a:ext cx="5286257" cy="3432664"/>
            <a:chOff x="438193" y="712448"/>
            <a:chExt cx="5286257" cy="3432664"/>
          </a:xfrm>
        </p:grpSpPr>
        <p:sp>
          <p:nvSpPr>
            <p:cNvPr id="265" name="Google Shape;265;p30"/>
            <p:cNvSpPr txBox="1"/>
            <p:nvPr/>
          </p:nvSpPr>
          <p:spPr>
            <a:xfrm>
              <a:off x="438193" y="712448"/>
              <a:ext cx="50034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accent1"/>
                  </a:solidFill>
                  <a:latin typeface="Quattrocento Sans"/>
                  <a:ea typeface="Quattrocento Sans"/>
                  <a:cs typeface="Quattrocento Sans"/>
                  <a:sym typeface="Quattrocento Sans"/>
                </a:rPr>
                <a:t>software and hardware requirements</a:t>
              </a:r>
              <a:endParaRPr b="1" sz="3200">
                <a:solidFill>
                  <a:schemeClr val="accent2"/>
                </a:solidFill>
                <a:latin typeface="Quattrocento Sans"/>
                <a:ea typeface="Quattrocento Sans"/>
                <a:cs typeface="Quattrocento Sans"/>
                <a:sym typeface="Quattrocento Sans"/>
              </a:endParaRPr>
            </a:p>
          </p:txBody>
        </p:sp>
        <p:sp>
          <p:nvSpPr>
            <p:cNvPr id="266" name="Google Shape;266;p30"/>
            <p:cNvSpPr txBox="1"/>
            <p:nvPr/>
          </p:nvSpPr>
          <p:spPr>
            <a:xfrm>
              <a:off x="497850" y="3775812"/>
              <a:ext cx="5226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3F3F3F"/>
                </a:solidFill>
                <a:latin typeface="Quattrocento Sans"/>
                <a:ea typeface="Quattrocento Sans"/>
                <a:cs typeface="Quattrocento Sans"/>
                <a:sym typeface="Quattrocento Sans"/>
              </a:endParaRPr>
            </a:p>
          </p:txBody>
        </p:sp>
      </p:grpSp>
      <p:sp>
        <p:nvSpPr>
          <p:cNvPr id="267" name="Google Shape;267;p30"/>
          <p:cNvSpPr txBox="1"/>
          <p:nvPr/>
        </p:nvSpPr>
        <p:spPr>
          <a:xfrm>
            <a:off x="387800" y="1545550"/>
            <a:ext cx="4505400" cy="4987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Quattrocento Sans"/>
                <a:ea typeface="Quattrocento Sans"/>
                <a:cs typeface="Quattrocento Sans"/>
                <a:sym typeface="Quattrocento Sans"/>
              </a:rPr>
              <a:t>Software Requirements</a:t>
            </a:r>
            <a:endParaRPr sz="1500">
              <a:solidFill>
                <a:schemeClr val="dk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Quattrocento Sans"/>
                <a:ea typeface="Quattrocento Sans"/>
                <a:cs typeface="Quattrocento Sans"/>
                <a:sym typeface="Quattrocento Sans"/>
              </a:rPr>
              <a:t>• PHP (front end)</a:t>
            </a:r>
            <a:endParaRPr sz="1500">
              <a:solidFill>
                <a:schemeClr val="dk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Quattrocento Sans"/>
                <a:ea typeface="Quattrocento Sans"/>
                <a:cs typeface="Quattrocento Sans"/>
                <a:sym typeface="Quattrocento Sans"/>
              </a:rPr>
              <a:t>• HTML</a:t>
            </a:r>
            <a:endParaRPr sz="1500">
              <a:solidFill>
                <a:schemeClr val="dk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Quattrocento Sans"/>
                <a:ea typeface="Quattrocento Sans"/>
                <a:cs typeface="Quattrocento Sans"/>
                <a:sym typeface="Quattrocento Sans"/>
              </a:rPr>
              <a:t>• JavaScript</a:t>
            </a:r>
            <a:endParaRPr sz="1500">
              <a:solidFill>
                <a:schemeClr val="dk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Quattrocento Sans"/>
                <a:ea typeface="Quattrocento Sans"/>
                <a:cs typeface="Quattrocento Sans"/>
                <a:sym typeface="Quattrocento Sans"/>
              </a:rPr>
              <a:t>• MS Word 97 or later</a:t>
            </a:r>
            <a:endParaRPr sz="1500">
              <a:solidFill>
                <a:schemeClr val="dk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Quattrocento Sans"/>
                <a:ea typeface="Quattrocento Sans"/>
                <a:cs typeface="Quattrocento Sans"/>
                <a:sym typeface="Quattrocento Sans"/>
              </a:rPr>
              <a:t>• Web Browser: Microsoft Internet Explorer, Mozilla, Google Chrome or later</a:t>
            </a:r>
            <a:endParaRPr sz="1500">
              <a:solidFill>
                <a:schemeClr val="dk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Quattrocento Sans"/>
                <a:ea typeface="Quattrocento Sans"/>
                <a:cs typeface="Quattrocento Sans"/>
                <a:sym typeface="Quattrocento Sans"/>
              </a:rPr>
              <a:t>• python </a:t>
            </a:r>
            <a:endParaRPr sz="1500">
              <a:solidFill>
                <a:schemeClr val="dk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Quattrocento Sans"/>
                <a:ea typeface="Quattrocento Sans"/>
                <a:cs typeface="Quattrocento Sans"/>
                <a:sym typeface="Quattrocento Sans"/>
              </a:rPr>
              <a:t>• Operating System: Windows XP / Windows7/ Windows Vista</a:t>
            </a:r>
            <a:endParaRPr sz="1500">
              <a:solidFill>
                <a:schemeClr val="dk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Quattrocento Sans"/>
                <a:ea typeface="Quattrocento Sans"/>
                <a:cs typeface="Quattrocento Sans"/>
                <a:sym typeface="Quattrocento Sans"/>
              </a:rPr>
              <a:t>Hardware Requirements</a:t>
            </a:r>
            <a:endParaRPr sz="1500">
              <a:solidFill>
                <a:schemeClr val="dk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Quattrocento Sans"/>
                <a:ea typeface="Quattrocento Sans"/>
                <a:cs typeface="Quattrocento Sans"/>
                <a:sym typeface="Quattrocento Sans"/>
              </a:rPr>
              <a:t>• Pentium IV or higher, (PIV-300GHz recommended)</a:t>
            </a:r>
            <a:endParaRPr sz="1500">
              <a:solidFill>
                <a:schemeClr val="dk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Quattrocento Sans"/>
                <a:ea typeface="Quattrocento Sans"/>
                <a:cs typeface="Quattrocento Sans"/>
                <a:sym typeface="Quattrocento Sans"/>
              </a:rPr>
              <a:t>• 256 MB RAM</a:t>
            </a:r>
            <a:endParaRPr sz="1500">
              <a:solidFill>
                <a:schemeClr val="dk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Quattrocento Sans"/>
                <a:ea typeface="Quattrocento Sans"/>
                <a:cs typeface="Quattrocento Sans"/>
                <a:sym typeface="Quattrocento Sans"/>
              </a:rPr>
              <a:t>• 1 Gb hard free drive space</a:t>
            </a:r>
            <a:endParaRPr sz="1500">
              <a:solidFill>
                <a:schemeClr val="dk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Quattrocento Sans"/>
                <a:ea typeface="Quattrocento Sans"/>
                <a:cs typeface="Quattrocento Sans"/>
                <a:sym typeface="Quattrocento Sans"/>
              </a:rPr>
              <a:t>Server Required</a:t>
            </a:r>
            <a:endParaRPr sz="1500">
              <a:solidFill>
                <a:schemeClr val="dk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Quattrocento Sans"/>
                <a:ea typeface="Quattrocento Sans"/>
                <a:cs typeface="Quattrocento Sans"/>
                <a:sym typeface="Quattrocento Sans"/>
              </a:rPr>
              <a:t>• Four 2.8 GHz core processors</a:t>
            </a:r>
            <a:endParaRPr sz="1500">
              <a:solidFill>
                <a:schemeClr val="dk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Quattrocento Sans"/>
                <a:ea typeface="Quattrocento Sans"/>
                <a:cs typeface="Quattrocento Sans"/>
                <a:sym typeface="Quattrocento Sans"/>
              </a:rPr>
              <a:t>• 16 GB of RAM</a:t>
            </a:r>
            <a:endParaRPr sz="1500">
              <a:solidFill>
                <a:schemeClr val="dk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Quattrocento Sans"/>
                <a:ea typeface="Quattrocento Sans"/>
                <a:cs typeface="Quattrocento Sans"/>
                <a:sym typeface="Quattrocento Sans"/>
              </a:rPr>
              <a:t>• 10 GB of hard disk space</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txBox="1"/>
          <p:nvPr/>
        </p:nvSpPr>
        <p:spPr>
          <a:xfrm>
            <a:off x="430575" y="0"/>
            <a:ext cx="5902800" cy="6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p>
        </p:txBody>
      </p:sp>
      <p:pic>
        <p:nvPicPr>
          <p:cNvPr id="274" name="Google Shape;274;p31"/>
          <p:cNvPicPr preferRelativeResize="0"/>
          <p:nvPr/>
        </p:nvPicPr>
        <p:blipFill>
          <a:blip r:embed="rId3">
            <a:alphaModFix/>
          </a:blip>
          <a:stretch>
            <a:fillRect/>
          </a:stretch>
        </p:blipFill>
        <p:spPr>
          <a:xfrm>
            <a:off x="7231550" y="0"/>
            <a:ext cx="4960451" cy="6407451"/>
          </a:xfrm>
          <a:prstGeom prst="rect">
            <a:avLst/>
          </a:prstGeom>
          <a:noFill/>
          <a:ln>
            <a:noFill/>
          </a:ln>
        </p:spPr>
      </p:pic>
      <p:sp>
        <p:nvSpPr>
          <p:cNvPr id="275" name="Google Shape;275;p31"/>
          <p:cNvSpPr txBox="1"/>
          <p:nvPr/>
        </p:nvSpPr>
        <p:spPr>
          <a:xfrm>
            <a:off x="330800" y="59875"/>
            <a:ext cx="5902800" cy="6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accent1"/>
                </a:solidFill>
              </a:rPr>
              <a:t>Libraries used </a:t>
            </a:r>
            <a:endParaRPr sz="3200">
              <a:solidFill>
                <a:schemeClr val="accent1"/>
              </a:solidFill>
            </a:endParaRPr>
          </a:p>
        </p:txBody>
      </p:sp>
      <p:sp>
        <p:nvSpPr>
          <p:cNvPr id="276" name="Google Shape;276;p31"/>
          <p:cNvSpPr txBox="1"/>
          <p:nvPr/>
        </p:nvSpPr>
        <p:spPr>
          <a:xfrm>
            <a:off x="230975" y="730075"/>
            <a:ext cx="6943500" cy="66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B</a:t>
            </a:r>
            <a:r>
              <a:rPr lang="en-US" sz="1600">
                <a:latin typeface="Quattrocento Sans"/>
                <a:ea typeface="Quattrocento Sans"/>
                <a:cs typeface="Quattrocento Sans"/>
                <a:sym typeface="Quattrocento Sans"/>
              </a:rPr>
              <a:t>ased on the provided code, the following libraries are used in the medical chatbot Flask application:</a:t>
            </a:r>
            <a:endParaRPr sz="1600">
              <a:latin typeface="Quattrocento Sans"/>
              <a:ea typeface="Quattrocento Sans"/>
              <a:cs typeface="Quattrocento Sans"/>
              <a:sym typeface="Quattrocento Sans"/>
            </a:endParaRPr>
          </a:p>
          <a:p>
            <a:pPr indent="0" lvl="0" marL="0" rtl="0" algn="l">
              <a:spcBef>
                <a:spcPts val="0"/>
              </a:spcBef>
              <a:spcAft>
                <a:spcPts val="0"/>
              </a:spcAft>
              <a:buNone/>
            </a:pPr>
            <a:r>
              <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US" sz="1600">
                <a:latin typeface="Quattrocento Sans"/>
                <a:ea typeface="Quattrocento Sans"/>
                <a:cs typeface="Quattrocento Sans"/>
                <a:sym typeface="Quattrocento Sans"/>
              </a:rPr>
              <a:t>Flask: This is the Python web framework used to build the chatbot application.</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US" sz="1600">
                <a:latin typeface="Quattrocento Sans"/>
                <a:ea typeface="Quattrocento Sans"/>
                <a:cs typeface="Quattrocento Sans"/>
                <a:sym typeface="Quattrocento Sans"/>
              </a:rPr>
              <a:t>NumPy: A fundamental package for scientific computing with Python, used for numerical operations and data manipulation.</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US" sz="1600">
                <a:latin typeface="Quattrocento Sans"/>
                <a:ea typeface="Quattrocento Sans"/>
                <a:cs typeface="Quattrocento Sans"/>
                <a:sym typeface="Quattrocento Sans"/>
              </a:rPr>
              <a:t>Pandas: A powerful data analysis and manipulation library for Python, used to load and preprocess the datasets (symptoms, diseases, descriptions, precautions, medications, diets, and workouts).</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US" sz="1600">
                <a:latin typeface="Quattrocento Sans"/>
                <a:ea typeface="Quattrocento Sans"/>
                <a:cs typeface="Quattrocento Sans"/>
                <a:sym typeface="Quattrocento Sans"/>
              </a:rPr>
              <a:t>Pickle: A Python module used for serializing and deserializing Python objects, employed in this application to load the pre-trained machine learning model.</a:t>
            </a:r>
            <a:endParaRPr sz="1600">
              <a:latin typeface="Quattrocento Sans"/>
              <a:ea typeface="Quattrocento Sans"/>
              <a:cs typeface="Quattrocento Sans"/>
              <a:sym typeface="Quattrocento Sans"/>
            </a:endParaRPr>
          </a:p>
          <a:p>
            <a:pPr indent="0" lvl="0" marL="0" rtl="0" algn="l">
              <a:spcBef>
                <a:spcPts val="0"/>
              </a:spcBef>
              <a:spcAft>
                <a:spcPts val="0"/>
              </a:spcAft>
              <a:buNone/>
            </a:pPr>
            <a:r>
              <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US" sz="1600">
                <a:latin typeface="Quattrocento Sans"/>
                <a:ea typeface="Quattrocento Sans"/>
                <a:cs typeface="Quattrocento Sans"/>
                <a:sym typeface="Quattrocento Sans"/>
              </a:rPr>
              <a:t>While not explicitly shown in the provided code, the application likely utilizes additional libraries, such as:</a:t>
            </a:r>
            <a:endParaRPr sz="1600">
              <a:latin typeface="Quattrocento Sans"/>
              <a:ea typeface="Quattrocento Sans"/>
              <a:cs typeface="Quattrocento Sans"/>
              <a:sym typeface="Quattrocento Sans"/>
            </a:endParaRPr>
          </a:p>
          <a:p>
            <a:pPr indent="0" lvl="0" marL="0" rtl="0" algn="l">
              <a:spcBef>
                <a:spcPts val="0"/>
              </a:spcBef>
              <a:spcAft>
                <a:spcPts val="0"/>
              </a:spcAft>
              <a:buNone/>
            </a:pPr>
            <a:r>
              <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US" sz="1600">
                <a:latin typeface="Quattrocento Sans"/>
                <a:ea typeface="Quattrocento Sans"/>
                <a:cs typeface="Quattrocento Sans"/>
                <a:sym typeface="Quattrocento Sans"/>
              </a:rPr>
              <a:t>Scikit-learn: A widely-used machine learning library for Python, potentially used for training and implementing the disease prediction model.</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US" sz="1600">
                <a:latin typeface="Quattrocento Sans"/>
                <a:ea typeface="Quattrocento Sans"/>
                <a:cs typeface="Quattrocento Sans"/>
                <a:sym typeface="Quattrocento Sans"/>
              </a:rPr>
              <a:t>Natural Language Toolkit (NLTK) or SpaCy: Libraries for natural language processing tasks, which could be employed for processing and understanding user input (symptoms).</a:t>
            </a:r>
            <a:endParaRPr sz="1600">
              <a:latin typeface="Quattrocento Sans"/>
              <a:ea typeface="Quattrocento Sans"/>
              <a:cs typeface="Quattrocento Sans"/>
              <a:sym typeface="Quattrocento Sans"/>
            </a:endParaRPr>
          </a:p>
          <a:p>
            <a:pPr indent="0" lvl="0" marL="0" rtl="0" algn="l">
              <a:spcBef>
                <a:spcPts val="0"/>
              </a:spcBef>
              <a:spcAft>
                <a:spcPts val="0"/>
              </a:spcAft>
              <a:buNone/>
            </a:pPr>
            <a:r>
              <a:t/>
            </a:r>
            <a:endParaRPr sz="1600">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nvSpPr>
        <p:spPr>
          <a:xfrm>
            <a:off x="1172000" y="447700"/>
            <a:ext cx="5931300" cy="6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accent3"/>
                </a:solidFill>
              </a:rPr>
              <a:t>O</a:t>
            </a:r>
            <a:r>
              <a:rPr lang="en-US" sz="3200">
                <a:solidFill>
                  <a:schemeClr val="accent3"/>
                </a:solidFill>
              </a:rPr>
              <a:t>utput</a:t>
            </a:r>
            <a:endParaRPr sz="3200">
              <a:solidFill>
                <a:schemeClr val="accent3"/>
              </a:solidFill>
            </a:endParaRPr>
          </a:p>
        </p:txBody>
      </p:sp>
      <p:pic>
        <p:nvPicPr>
          <p:cNvPr id="283" name="Google Shape;283;p32"/>
          <p:cNvPicPr preferRelativeResize="0"/>
          <p:nvPr/>
        </p:nvPicPr>
        <p:blipFill rotWithShape="1">
          <a:blip r:embed="rId3">
            <a:alphaModFix/>
          </a:blip>
          <a:srcRect b="-1849" l="-2260" r="2260" t="7465"/>
          <a:stretch/>
        </p:blipFill>
        <p:spPr>
          <a:xfrm>
            <a:off x="665675" y="1231850"/>
            <a:ext cx="10078699" cy="5103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5">
      <a:dk1>
        <a:srgbClr val="000000"/>
      </a:dk1>
      <a:lt1>
        <a:srgbClr val="FFFFFF"/>
      </a:lt1>
      <a:dk2>
        <a:srgbClr val="44546A"/>
      </a:dk2>
      <a:lt2>
        <a:srgbClr val="E7E6E6"/>
      </a:lt2>
      <a:accent1>
        <a:srgbClr val="06AB9A"/>
      </a:accent1>
      <a:accent2>
        <a:srgbClr val="002060"/>
      </a:accent2>
      <a:accent3>
        <a:srgbClr val="06AB9A"/>
      </a:accent3>
      <a:accent4>
        <a:srgbClr val="002060"/>
      </a:accent4>
      <a:accent5>
        <a:srgbClr val="06AB9A"/>
      </a:accent5>
      <a:accent6>
        <a:srgbClr val="00206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