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2" r:id="rId14"/>
    <p:sldId id="261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3305" autoAdjust="0"/>
  </p:normalViewPr>
  <p:slideViewPr>
    <p:cSldViewPr snapToGrid="0" snapToObjects="1">
      <p:cViewPr varScale="1">
        <p:scale>
          <a:sx n="59" d="100"/>
          <a:sy n="59" d="100"/>
        </p:scale>
        <p:origin x="1456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38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1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8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13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7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3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309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76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4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5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6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8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../OneDrive/Desktop/highest%20deals%20greater%20than%205000.csv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96604611-828C-304B-FBBD-9EC4127F47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700" r="1396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386744"/>
            <a:ext cx="6743700" cy="1645920"/>
          </a:xfrm>
          <a:noFill/>
          <a:ln w="38100" cap="sq">
            <a:solidFill>
              <a:schemeClr val="tx1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SQL Analysis: Sales Data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5" y="4352544"/>
            <a:ext cx="5101209" cy="12398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1"/>
                </a:solidFill>
              </a:rPr>
              <a:t>SREE BHAIRAVI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9" y="240695"/>
            <a:ext cx="3211285" cy="1283305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Units vs. Revenue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486" y="1865157"/>
            <a:ext cx="3102428" cy="47521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b="1"/>
            </a:pPr>
            <a:endParaRPr lang="en-US" sz="13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Compare which products have high units sold but low revenue, and vice versa.</a:t>
            </a:r>
          </a:p>
          <a:p>
            <a:pPr>
              <a:lnSpc>
                <a:spcPct val="90000"/>
              </a:lnSpc>
              <a:defRPr b="1"/>
            </a:pPr>
            <a:r>
              <a:rPr lang="en-IN" sz="1600" dirty="0">
                <a:solidFill>
                  <a:schemeClr val="bg1"/>
                </a:solidFill>
              </a:rPr>
              <a:t>INSIGHTS-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This analysis can help in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strategic pricing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 — increasing prices slightly for high-volume low-revenue products could boost profits, while targeted marketing could improve sales of high-value low-volume products.</a:t>
            </a:r>
            <a:endParaRPr lang="en-IN" sz="16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defRPr b="1"/>
            </a:pP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  <a:defRPr b="1"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8" name="Picture 7" descr="A screenshot of a computer">
            <a:extLst>
              <a:ext uri="{FF2B5EF4-FFF2-40B4-BE49-F238E27FC236}">
                <a16:creationId xmlns:a16="http://schemas.microsoft.com/office/drawing/2014/main" id="{529E5E59-6082-D4A6-B788-F5F2BE66C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50" y="3842656"/>
            <a:ext cx="5283163" cy="2862943"/>
          </a:xfrm>
          <a:prstGeom prst="rect">
            <a:avLst/>
          </a:prstGeom>
        </p:spPr>
      </p:pic>
      <p:pic>
        <p:nvPicPr>
          <p:cNvPr id="5" name="Picture 4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93D4B4D3-72B1-3FAD-DFC9-179A63DE1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351" y="240695"/>
            <a:ext cx="5283163" cy="3449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284238"/>
            <a:ext cx="3124200" cy="1109133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2400">
                <a:solidFill>
                  <a:schemeClr val="bg1"/>
                </a:solidFill>
              </a:rPr>
              <a:t>Sales Rep City Dominance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1746623"/>
            <a:ext cx="3124199" cy="49154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For each city, find the sales rep with the maximum sales.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INSIGHTS-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The analysis identifies the top-performing sales representative in each city, highlighting regional sales leadership and dominance.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Insights reveal potential for cross-city strategy sharing and targeted incentives to boost performance in lower-revenue markets.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defRPr b="1"/>
            </a:pPr>
            <a:endParaRPr lang="en-US" sz="1300" dirty="0">
              <a:solidFill>
                <a:schemeClr val="bg1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69BD2E-8F38-0DEC-A098-290276DD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429001"/>
            <a:ext cx="5148943" cy="3102086"/>
          </a:xfrm>
          <a:prstGeom prst="rect">
            <a:avLst/>
          </a:prstGeom>
        </p:spPr>
      </p:pic>
      <p:pic>
        <p:nvPicPr>
          <p:cNvPr id="5" name="Picture 4" descr="A close-up of a white background">
            <a:extLst>
              <a:ext uri="{FF2B5EF4-FFF2-40B4-BE49-F238E27FC236}">
                <a16:creationId xmlns:a16="http://schemas.microsoft.com/office/drawing/2014/main" id="{A01570D0-8CA8-A81F-FDF0-8A352A05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79" y="284238"/>
            <a:ext cx="5283164" cy="2817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170" y="262467"/>
            <a:ext cx="3156859" cy="1217990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Slow-moving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0" y="1843386"/>
            <a:ext cx="3156859" cy="45738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List products that have sold less than 1500 units in total.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INSIGHTS-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The query highlights low-performing products with total sales volume below 1,500 units, signaling low demand or limited market penetration.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These products may require targeted marketing, promotional discounts, or a reassessment of inventory investment to improve sales performance.</a:t>
            </a:r>
            <a:endParaRPr lang="en-US" sz="1600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lnSpc>
                <a:spcPct val="90000"/>
              </a:lnSpc>
              <a:defRPr b="1"/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6" name="Picture 5" descr="A screenshot of a computer">
            <a:extLst>
              <a:ext uri="{FF2B5EF4-FFF2-40B4-BE49-F238E27FC236}">
                <a16:creationId xmlns:a16="http://schemas.microsoft.com/office/drawing/2014/main" id="{C530BEFC-DBD4-3F31-E331-C972CFC7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92" y="3354009"/>
            <a:ext cx="5304937" cy="3139470"/>
          </a:xfrm>
          <a:prstGeom prst="rect">
            <a:avLst/>
          </a:prstGeom>
        </p:spPr>
      </p:pic>
      <p:pic>
        <p:nvPicPr>
          <p:cNvPr id="8" name="Picture 7" descr="A white background with black text">
            <a:extLst>
              <a:ext uri="{FF2B5EF4-FFF2-40B4-BE49-F238E27FC236}">
                <a16:creationId xmlns:a16="http://schemas.microsoft.com/office/drawing/2014/main" id="{4ABA9EDD-30B7-9EB8-E9DF-FA8BF2834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892" y="295124"/>
            <a:ext cx="5304937" cy="27637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D9A6-63AF-9C53-97BF-E59F7242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A2C9-A558-9878-413F-40FB47C87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A group of people standing in front of a globe">
            <a:extLst>
              <a:ext uri="{FF2B5EF4-FFF2-40B4-BE49-F238E27FC236}">
                <a16:creationId xmlns:a16="http://schemas.microsoft.com/office/drawing/2014/main" id="{2531B283-04B7-3AFF-6C2D-BF1D84E3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4346E0-FE2B-6477-C9B2-B4DFD6B99750}"/>
              </a:ext>
            </a:extLst>
          </p:cNvPr>
          <p:cNvSpPr txBox="1"/>
          <p:nvPr/>
        </p:nvSpPr>
        <p:spPr>
          <a:xfrm>
            <a:off x="317634" y="607261"/>
            <a:ext cx="82969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1" i="0" u="none" strike="noStrike" kern="1200" cap="none" spc="-120" normalizeH="0" baseline="0" noProof="0" dirty="0">
                <a:ln>
                  <a:noFill/>
                </a:ln>
                <a:solidFill>
                  <a:srgbClr val="50B4C8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Sales Analysis – Key Insights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4BBE46-F54C-9E12-3671-F31A551D9DC6}"/>
              </a:ext>
            </a:extLst>
          </p:cNvPr>
          <p:cNvSpPr txBox="1"/>
          <p:nvPr/>
        </p:nvSpPr>
        <p:spPr>
          <a:xfrm>
            <a:off x="317634" y="2677357"/>
            <a:ext cx="466825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🔎 Key Insights
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b="1" dirty="0"/>
              <a:t>Top Revenue Driver: Dell XPS 13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b="1" dirty="0"/>
              <a:t>Laptops = 52% of revenue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b="1" dirty="0"/>
              <a:t>Mumbai leads in sales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b="1" dirty="0"/>
              <a:t>Amar &amp; </a:t>
            </a:r>
            <a:r>
              <a:rPr lang="en-US" b="1" dirty="0" err="1"/>
              <a:t>kate</a:t>
            </a:r>
            <a:r>
              <a:rPr lang="en-US" b="1" dirty="0"/>
              <a:t> are top reps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US" b="1" dirty="0"/>
              <a:t> Avg. order value = ₹4,223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BF4266-6230-F513-6446-EE4ED7FD60DD}"/>
              </a:ext>
            </a:extLst>
          </p:cNvPr>
          <p:cNvSpPr txBox="1"/>
          <p:nvPr/>
        </p:nvSpPr>
        <p:spPr>
          <a:xfrm>
            <a:off x="4408370" y="2687794"/>
            <a:ext cx="466825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/>
              <a:t>🚀 Business Recommendations
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IN" b="1" dirty="0"/>
              <a:t>Promote phones + bundle headphones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IN" b="1" dirty="0"/>
              <a:t>Strengthen laptop campaigns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IN" b="1" dirty="0"/>
              <a:t>City-focused campaigns (Cochin, </a:t>
            </a:r>
            <a:r>
              <a:rPr lang="en-IN" b="1" dirty="0" err="1"/>
              <a:t>Hyd</a:t>
            </a:r>
            <a:r>
              <a:rPr lang="en-IN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IN" b="1" dirty="0"/>
              <a:t>Incentivize &amp; train reps</a:t>
            </a:r>
          </a:p>
          <a:p>
            <a:pPr marL="285750" indent="-285750">
              <a:buFont typeface="Arial" panose="020B0604020202020204" pitchFamily="34" charset="0"/>
              <a:buChar char="•"/>
              <a:defRPr sz="1800"/>
            </a:pPr>
            <a:r>
              <a:rPr lang="en-IN" b="1" dirty="0"/>
              <a:t>Tiered pricing strategy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5576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100">
                <a:solidFill>
                  <a:schemeClr val="tx1"/>
                </a:solidFill>
              </a:rPr>
              <a:t>Summary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0113" y="141514"/>
            <a:ext cx="4789716" cy="671648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Sales Analysis Summary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         Title: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</a:rPr>
              <a:t>Comprehensive Sales Insights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Top Performers Identified</a:t>
            </a:r>
            <a:r>
              <a:rPr lang="en-US" sz="1600" dirty="0">
                <a:solidFill>
                  <a:schemeClr val="bg1"/>
                </a:solidFill>
              </a:rPr>
              <a:t> – Revenue is concentrated in a few top-selling products and category leaders.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Category-Level Strengths &amp; Gaps</a:t>
            </a:r>
            <a:r>
              <a:rPr lang="en-US" sz="1600" dirty="0">
                <a:solidFill>
                  <a:schemeClr val="bg1"/>
                </a:solidFill>
              </a:rPr>
              <a:t> – Laptops lead in revenue, but other categories have growth potential.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Sales Rep Impact</a:t>
            </a:r>
            <a:r>
              <a:rPr lang="en-US" sz="1600" dirty="0">
                <a:solidFill>
                  <a:schemeClr val="bg1"/>
                </a:solidFill>
              </a:rPr>
              <a:t> – Clear city-wise leaders, revealing regional dominance patterns.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Market Hotspots</a:t>
            </a:r>
            <a:r>
              <a:rPr lang="en-US" sz="1600" dirty="0">
                <a:solidFill>
                  <a:schemeClr val="bg1"/>
                </a:solidFill>
              </a:rPr>
              <a:t> – Certain cities consistently outperform others in revenue.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Seasonality Detected</a:t>
            </a:r>
            <a:r>
              <a:rPr lang="en-US" sz="1600" dirty="0">
                <a:solidFill>
                  <a:schemeClr val="bg1"/>
                </a:solidFill>
              </a:rPr>
              <a:t> – Monthly trends highlight clear sales peaks and off-seasons.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High-Value Contribution</a:t>
            </a:r>
            <a:r>
              <a:rPr lang="en-US" sz="1600" dirty="0">
                <a:solidFill>
                  <a:schemeClr val="bg1"/>
                </a:solidFill>
              </a:rPr>
              <a:t> – Large orders significantly boost revenue share.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Profitability Drivers</a:t>
            </a:r>
            <a:r>
              <a:rPr lang="en-US" sz="1600" dirty="0">
                <a:solidFill>
                  <a:schemeClr val="bg1"/>
                </a:solidFill>
              </a:rPr>
              <a:t> – Identified the most profitable products in each category.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Unit–Revenue Imbalance</a:t>
            </a:r>
            <a:r>
              <a:rPr lang="en-US" sz="1600" dirty="0">
                <a:solidFill>
                  <a:schemeClr val="bg1"/>
                </a:solidFill>
              </a:rPr>
              <a:t> – Some products sell well in quantity but contribute less to revenue.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Low-Performance Alerts</a:t>
            </a:r>
            <a:r>
              <a:rPr lang="en-US" sz="1600" dirty="0">
                <a:solidFill>
                  <a:schemeClr val="bg1"/>
                </a:solidFill>
              </a:rPr>
              <a:t> – Slow-moving products detected, indicating possible dead stock.</a:t>
            </a:r>
          </a:p>
          <a:p>
            <a:pPr>
              <a:lnSpc>
                <a:spcPct val="90000"/>
              </a:lnSpc>
            </a:pP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5" name="Picture 4" descr="A black and white pictogram of a person running with a briefcase&#10;&#10;AI-generated content may be incorrect.">
            <a:extLst>
              <a:ext uri="{FF2B5EF4-FFF2-40B4-BE49-F238E27FC236}">
                <a16:creationId xmlns:a16="http://schemas.microsoft.com/office/drawing/2014/main" id="{C7DB5DBF-7A34-840A-B0FF-8BE21659E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113" y="2574050"/>
            <a:ext cx="226051" cy="269508"/>
          </a:xfrm>
          <a:prstGeom prst="rect">
            <a:avLst/>
          </a:prstGeom>
        </p:spPr>
      </p:pic>
      <p:pic>
        <p:nvPicPr>
          <p:cNvPr id="7" name="Picture 6" descr="A red location pin with a circle&#10;&#10;AI-generated content may be incorrect.">
            <a:extLst>
              <a:ext uri="{FF2B5EF4-FFF2-40B4-BE49-F238E27FC236}">
                <a16:creationId xmlns:a16="http://schemas.microsoft.com/office/drawing/2014/main" id="{7EF87FFE-BDDA-B4E1-033B-BA5477F6D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195" y="3159492"/>
            <a:ext cx="271969" cy="196685"/>
          </a:xfrm>
          <a:prstGeom prst="rect">
            <a:avLst/>
          </a:prstGeom>
        </p:spPr>
      </p:pic>
      <p:pic>
        <p:nvPicPr>
          <p:cNvPr id="13" name="Picture 12" descr="A black and white stamp with stars and a ribbon&#10;&#10;AI-generated content may be incorrect.">
            <a:extLst>
              <a:ext uri="{FF2B5EF4-FFF2-40B4-BE49-F238E27FC236}">
                <a16:creationId xmlns:a16="http://schemas.microsoft.com/office/drawing/2014/main" id="{B5CEDC1D-929E-B4AE-0393-F655EA706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7153" y="1016697"/>
            <a:ext cx="271970" cy="207929"/>
          </a:xfrm>
          <a:prstGeom prst="rect">
            <a:avLst/>
          </a:prstGeom>
        </p:spPr>
      </p:pic>
      <p:pic>
        <p:nvPicPr>
          <p:cNvPr id="15" name="Picture 14" descr="A black graph with a arrow pointing up&#10;&#10;AI-generated content may be incorrect.">
            <a:extLst>
              <a:ext uri="{FF2B5EF4-FFF2-40B4-BE49-F238E27FC236}">
                <a16:creationId xmlns:a16="http://schemas.microsoft.com/office/drawing/2014/main" id="{B8C240C6-98D0-7050-680D-058F863839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912" y="3623940"/>
            <a:ext cx="271969" cy="405036"/>
          </a:xfrm>
          <a:prstGeom prst="rect">
            <a:avLst/>
          </a:prstGeom>
        </p:spPr>
      </p:pic>
      <p:pic>
        <p:nvPicPr>
          <p:cNvPr id="17" name="Picture 16" descr="A dollar sign and arrow up&#10;&#10;AI-generated content may be incorrect.">
            <a:extLst>
              <a:ext uri="{FF2B5EF4-FFF2-40B4-BE49-F238E27FC236}">
                <a16:creationId xmlns:a16="http://schemas.microsoft.com/office/drawing/2014/main" id="{3C89A865-0C25-3490-BE74-9B04AAF061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4129" y="4294729"/>
            <a:ext cx="302036" cy="209940"/>
          </a:xfrm>
          <a:prstGeom prst="rect">
            <a:avLst/>
          </a:prstGeom>
        </p:spPr>
      </p:pic>
      <p:pic>
        <p:nvPicPr>
          <p:cNvPr id="19" name="Picture 18" descr="A money bag with a dollar sign&#10;&#10;AI-generated content may be incorrect.">
            <a:extLst>
              <a:ext uri="{FF2B5EF4-FFF2-40B4-BE49-F238E27FC236}">
                <a16:creationId xmlns:a16="http://schemas.microsoft.com/office/drawing/2014/main" id="{FE7B93A8-B170-5B1B-6A05-2F31E36430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5911" y="4824662"/>
            <a:ext cx="303211" cy="303211"/>
          </a:xfrm>
          <a:prstGeom prst="rect">
            <a:avLst/>
          </a:prstGeom>
        </p:spPr>
      </p:pic>
      <p:pic>
        <p:nvPicPr>
          <p:cNvPr id="21" name="Picture 20" descr="A black arrow pointing down&#10;&#10;AI-generated content may be incorrect.">
            <a:extLst>
              <a:ext uri="{FF2B5EF4-FFF2-40B4-BE49-F238E27FC236}">
                <a16:creationId xmlns:a16="http://schemas.microsoft.com/office/drawing/2014/main" id="{C6121075-C2D3-F91E-CFB9-2EBD4ABFDB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5912" y="5947085"/>
            <a:ext cx="309863" cy="246903"/>
          </a:xfrm>
          <a:prstGeom prst="rect">
            <a:avLst/>
          </a:prstGeom>
        </p:spPr>
      </p:pic>
      <p:pic>
        <p:nvPicPr>
          <p:cNvPr id="23" name="Picture 22" descr="A group of people lifting up a green arrow&#10;&#10;AI-generated content may be incorrect.">
            <a:extLst>
              <a:ext uri="{FF2B5EF4-FFF2-40B4-BE49-F238E27FC236}">
                <a16:creationId xmlns:a16="http://schemas.microsoft.com/office/drawing/2014/main" id="{B8E765F6-046A-ACE2-B52C-AC97F4B8FA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7153" y="5357582"/>
            <a:ext cx="271970" cy="323751"/>
          </a:xfrm>
          <a:prstGeom prst="rect">
            <a:avLst/>
          </a:prstGeom>
        </p:spPr>
      </p:pic>
      <p:pic>
        <p:nvPicPr>
          <p:cNvPr id="25" name="Picture 24" descr="A blue squares and a circle&#10;&#10;AI-generated content may be incorrect.">
            <a:extLst>
              <a:ext uri="{FF2B5EF4-FFF2-40B4-BE49-F238E27FC236}">
                <a16:creationId xmlns:a16="http://schemas.microsoft.com/office/drawing/2014/main" id="{ABA74EDE-0557-A7F6-BFE3-BA14181A43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3892" y="1754839"/>
            <a:ext cx="271970" cy="27197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D710-170C-05A7-3C96-769CFE89B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1600">
                <a:solidFill>
                  <a:schemeClr val="tx1"/>
                </a:solidFill>
              </a:rPr>
              <a:t>Strategic Recommendations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CAFA4-4EED-FEED-E591-D034A1F24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657" y="195943"/>
            <a:ext cx="4659085" cy="646611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>
                <a:solidFill>
                  <a:schemeClr val="bg1"/>
                </a:solidFill>
              </a:rPr>
              <a:t>         Title: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i="1" dirty="0">
                <a:solidFill>
                  <a:schemeClr val="bg1"/>
                </a:solidFill>
              </a:rPr>
              <a:t>Action Plan for Growth &amp; Optimization</a:t>
            </a: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Double Down on Winners</a:t>
            </a:r>
            <a:r>
              <a:rPr lang="en-US" sz="1600" dirty="0">
                <a:solidFill>
                  <a:schemeClr val="bg1"/>
                </a:solidFill>
              </a:rPr>
              <a:t> – Increase marketing spend, stock, and availability for top-selling products.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Replicate Success</a:t>
            </a:r>
            <a:r>
              <a:rPr lang="en-US" sz="1600" dirty="0">
                <a:solidFill>
                  <a:schemeClr val="bg1"/>
                </a:solidFill>
              </a:rPr>
              <a:t> – Share sales strategies from top-performing reps &amp; cities to underperforming areas.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Leverage Seasonality</a:t>
            </a:r>
            <a:r>
              <a:rPr lang="en-US" sz="1600" dirty="0">
                <a:solidFill>
                  <a:schemeClr val="bg1"/>
                </a:solidFill>
              </a:rPr>
              <a:t> – Align promotions, launches, and campaigns with peak months.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Push Premium Sales</a:t>
            </a:r>
            <a:r>
              <a:rPr lang="en-US" sz="1600" dirty="0">
                <a:solidFill>
                  <a:schemeClr val="bg1"/>
                </a:solidFill>
              </a:rPr>
              <a:t> – Encourage upselling and loyalty rewards to boost high-value orders.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Optimize Margins</a:t>
            </a:r>
            <a:r>
              <a:rPr lang="en-US" sz="1600" dirty="0">
                <a:solidFill>
                  <a:schemeClr val="bg1"/>
                </a:solidFill>
              </a:rPr>
              <a:t> – Adjust pricing/packaging for high-unit but low-revenue products.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Revive or Retire Low Movers</a:t>
            </a:r>
            <a:r>
              <a:rPr lang="en-US" sz="1600" dirty="0">
                <a:solidFill>
                  <a:schemeClr val="bg1"/>
                </a:solidFill>
              </a:rPr>
              <a:t> – Use targeted discounts for slow movers; discontinue if no improvement.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1"/>
                </a:solidFill>
              </a:rPr>
              <a:t>City-Focused Growth Plans</a:t>
            </a:r>
            <a:r>
              <a:rPr lang="en-US" sz="1600" dirty="0">
                <a:solidFill>
                  <a:schemeClr val="bg1"/>
                </a:solidFill>
              </a:rPr>
              <a:t> – Tailor product mix &amp; offers to match regional preferences.</a:t>
            </a:r>
          </a:p>
          <a:p>
            <a:pPr>
              <a:lnSpc>
                <a:spcPct val="90000"/>
              </a:lnSpc>
            </a:pPr>
            <a:endParaRPr lang="en-IN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22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81E6A2-4656-4CFE-9BF4-39D81EE2C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50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50E20-0F15-0363-EDD3-C5D77F3F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2594153"/>
            <a:ext cx="3364992" cy="1231106"/>
          </a:xfrm>
          <a:noFill/>
          <a:ln>
            <a:solidFill>
              <a:schemeClr val="tx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THANK YOU</a:t>
            </a:r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F7259A40-5862-FAA1-ED6F-282BF3DA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48" r="21452"/>
          <a:stretch>
            <a:fillRect/>
          </a:stretch>
        </p:blipFill>
        <p:spPr>
          <a:xfrm>
            <a:off x="4572000" y="10"/>
            <a:ext cx="457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7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59" y="240633"/>
            <a:ext cx="2551898" cy="5611528"/>
          </a:xfrm>
        </p:spPr>
        <p:txBody>
          <a:bodyPr>
            <a:normAutofit/>
          </a:bodyPr>
          <a:lstStyle/>
          <a:p>
            <a:r>
              <a:rPr lang="en-IN" sz="1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4077" y="240633"/>
            <a:ext cx="5162304" cy="32341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Project Overview: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- Analyze sales data to extract actionable business insights.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/>
              <a:t>Objective: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- Identify key sales drivers, trends, and opportunities.</a:t>
            </a:r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b="1" dirty="0"/>
              <a:t>Dataset Summary: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- Sales data including product, category, sales amount, units sold, city, sales rep, and date.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B04835-EAED-9554-9D84-60C4A028D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077" y="3875585"/>
            <a:ext cx="5162303" cy="1845523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99" y="291723"/>
            <a:ext cx="2522980" cy="154077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Top-selling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599" y="2012401"/>
            <a:ext cx="2522980" cy="406113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  <a:defRPr b="1"/>
            </a:pPr>
            <a:r>
              <a:rPr lang="en-US" dirty="0">
                <a:solidFill>
                  <a:schemeClr val="bg1"/>
                </a:solidFill>
              </a:rPr>
              <a:t>Find the top 5 products by total sales amount.</a:t>
            </a:r>
          </a:p>
          <a:p>
            <a:pPr marL="0" indent="0">
              <a:buNone/>
              <a:defRPr b="1"/>
            </a:pPr>
            <a:r>
              <a:rPr lang="en-US" sz="1700" dirty="0">
                <a:solidFill>
                  <a:schemeClr val="bg1"/>
                </a:solidFill>
              </a:rPr>
              <a:t>INSIGHTS – </a:t>
            </a:r>
          </a:p>
          <a:p>
            <a:pPr>
              <a:defRPr b="1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top 5 products contribute the highest share of total revenue, indicating strong demand and profitability.</a:t>
            </a:r>
          </a:p>
          <a:p>
            <a:pPr>
              <a:defRPr b="1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These products should be prioritized for marketing, stock planning, and sales focus.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E2F47B-B07C-CFA8-8805-0485DBED0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914" y="230641"/>
            <a:ext cx="5216892" cy="2830193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A10599C6-2CCC-491F-C77F-1DE76FE4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914" y="3521644"/>
            <a:ext cx="5216892" cy="29741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264696"/>
            <a:ext cx="2522980" cy="1174283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Category-wise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1703675"/>
            <a:ext cx="2522980" cy="456237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  <a:defRPr b="1"/>
            </a:pPr>
            <a:r>
              <a:rPr lang="en-US" sz="1600" dirty="0">
                <a:solidFill>
                  <a:schemeClr val="bg1"/>
                </a:solidFill>
              </a:rPr>
              <a:t>Compare total sales and units sold for each category (Laptop, Headphone, Phone, etc.).</a:t>
            </a:r>
          </a:p>
          <a:p>
            <a:pPr marL="0" indent="0">
              <a:lnSpc>
                <a:spcPct val="90000"/>
              </a:lnSpc>
              <a:buNone/>
              <a:defRPr b="1"/>
            </a:pPr>
            <a:r>
              <a:rPr lang="en-US" sz="1600" dirty="0">
                <a:solidFill>
                  <a:schemeClr val="bg1"/>
                </a:solidFill>
              </a:rPr>
              <a:t>INSIGHTS-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 b="1"/>
            </a:pPr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This query reveals which product categories generate the highest revenue and how many units they sell.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 b="1"/>
            </a:pPr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It helps identify whether high sales volumes are translating into proportional revenue across categories.</a:t>
            </a:r>
          </a:p>
          <a:p>
            <a:pPr marL="0" indent="0">
              <a:lnSpc>
                <a:spcPct val="90000"/>
              </a:lnSpc>
              <a:buNone/>
              <a:defRPr b="1"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  <a:defRPr b="1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662CB9D-2C6C-FBB0-6F80-22A379FB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0849" y="264696"/>
            <a:ext cx="5309896" cy="2716732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2FC76B-7C5D-3887-04A8-CFD4F345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849" y="3246124"/>
            <a:ext cx="5309896" cy="2760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3" y="277707"/>
            <a:ext cx="3118585" cy="963952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Sales Rep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2" y="1443789"/>
            <a:ext cx="3118585" cy="460987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 b="1"/>
            </a:pPr>
            <a:r>
              <a:rPr lang="en-US" sz="1600" dirty="0">
                <a:solidFill>
                  <a:schemeClr val="bg1"/>
                </a:solidFill>
              </a:rPr>
              <a:t>Calculate total sales amount and units sold per sales representative.</a:t>
            </a:r>
          </a:p>
          <a:p>
            <a:pPr marL="0" indent="0">
              <a:lnSpc>
                <a:spcPct val="90000"/>
              </a:lnSpc>
              <a:buNone/>
              <a:defRPr b="1"/>
            </a:pPr>
            <a:r>
              <a:rPr lang="en-US" sz="1600" dirty="0">
                <a:solidFill>
                  <a:schemeClr val="bg1"/>
                </a:solidFill>
              </a:rPr>
              <a:t>INSIGHTS-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 b="1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This query reveals which product categories generate the highest revenue and how many units they sell.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  <a:defRPr b="1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It helps identify whether high sales volumes are translating into proportional revenue across categories.</a:t>
            </a:r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00A8876-C947-218E-537C-3F8F8A195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646" y="260926"/>
            <a:ext cx="5151428" cy="2192128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FC5A49-95C1-A922-A129-CE76DF238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1646" y="2656229"/>
            <a:ext cx="5151429" cy="33974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06" y="132536"/>
            <a:ext cx="3041583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City-wise 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006" y="2079057"/>
            <a:ext cx="3041583" cy="40233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Determine which city has the highest total sales amount.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INSIGHTS-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Highlights the single most revenue-generating city, enabling data-driven focus on top-performing markets for maximum ROI.</a:t>
            </a:r>
          </a:p>
          <a:p>
            <a:pPr>
              <a:lnSpc>
                <a:spcPct val="90000"/>
              </a:lnSpc>
              <a:defRPr b="1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542800C1-AACA-48B4-66B7-12E1107A1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538" y="132536"/>
            <a:ext cx="5253456" cy="2716542"/>
          </a:xfrm>
          <a:prstGeom prst="rect">
            <a:avLst/>
          </a:prstGeo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F9FEE002-FF56-79F7-E5E1-698B17A2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539" y="3139539"/>
            <a:ext cx="5253456" cy="28281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004" y="241858"/>
            <a:ext cx="3163462" cy="111530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Monthly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004" y="1599020"/>
            <a:ext cx="3163462" cy="445464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700" dirty="0">
                <a:solidFill>
                  <a:schemeClr val="bg1"/>
                </a:solidFill>
              </a:rPr>
              <a:t>Group sales by month to see revenue trends over time.</a:t>
            </a:r>
          </a:p>
          <a:p>
            <a:pPr>
              <a:lnSpc>
                <a:spcPct val="90000"/>
              </a:lnSpc>
              <a:defRPr b="1"/>
            </a:pPr>
            <a:r>
              <a:rPr lang="en-US" sz="1700" dirty="0">
                <a:solidFill>
                  <a:schemeClr val="bg1"/>
                </a:solidFill>
              </a:rPr>
              <a:t>INSIGHTS-</a:t>
            </a:r>
          </a:p>
          <a:p>
            <a:pPr>
              <a:lnSpc>
                <a:spcPct val="90000"/>
              </a:lnSpc>
              <a:defRPr b="1"/>
            </a:pPr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It helps identify </a:t>
            </a:r>
            <a:r>
              <a:rPr lang="en-US" sz="1700" b="1" dirty="0">
                <a:solidFill>
                  <a:schemeClr val="bg2">
                    <a:lumMod val="90000"/>
                  </a:schemeClr>
                </a:solidFill>
              </a:rPr>
              <a:t>sales trends over time</a:t>
            </a:r>
            <a:r>
              <a:rPr lang="en-US" sz="1700" dirty="0">
                <a:solidFill>
                  <a:schemeClr val="bg2">
                    <a:lumMod val="90000"/>
                  </a:schemeClr>
                </a:solidFill>
              </a:rPr>
              <a:t>, detect seasonal spikes, and analyze how sales volume correlates with revenue month-by-month.</a:t>
            </a:r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82856744-47EF-B5A0-993F-4C88C9D2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978" y="241858"/>
            <a:ext cx="5159140" cy="2472466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6F576231-455F-556F-FD47-4B34F1D22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977" y="2813109"/>
            <a:ext cx="5159139" cy="38030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190115"/>
            <a:ext cx="3113313" cy="1170599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High-Value Deals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1721189"/>
            <a:ext cx="3113313" cy="494669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Identify all orders where the amount is greater than ₹5,000.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INSIGHTS-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Filters only the orders where the </a:t>
            </a: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Amount &gt; Rs. 5,000</a:t>
            </a: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, meaning these are big-ticket purchases.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Useful for: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Identifying premium customers.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bg2">
                    <a:lumMod val="90000"/>
                  </a:schemeClr>
                </a:solidFill>
              </a:rPr>
              <a:t>Targeting upsell/cross-sell opportunities.</a:t>
            </a:r>
          </a:p>
          <a:p>
            <a:pPr>
              <a:lnSpc>
                <a:spcPct val="90000"/>
              </a:lnSpc>
              <a:defRPr b="1"/>
            </a:pPr>
            <a:endParaRPr lang="en-US" sz="1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  <a:defRPr b="1"/>
            </a:pP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5" name="Picture 4" descr="A white background with black text">
            <a:extLst>
              <a:ext uri="{FF2B5EF4-FFF2-40B4-BE49-F238E27FC236}">
                <a16:creationId xmlns:a16="http://schemas.microsoft.com/office/drawing/2014/main" id="{03C1AA1A-0683-D6B4-A43F-40543979E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350" y="232375"/>
            <a:ext cx="5138021" cy="2977627"/>
          </a:xfrm>
          <a:prstGeom prst="rect">
            <a:avLst/>
          </a:prstGeom>
        </p:spPr>
      </p:pic>
      <p:pic>
        <p:nvPicPr>
          <p:cNvPr id="9" name="Picture 8" descr="A hand cursor pointing to a blue word">
            <a:hlinkClick r:id="rId3" action="ppaction://hlinkfile"/>
            <a:extLst>
              <a:ext uri="{FF2B5EF4-FFF2-40B4-BE49-F238E27FC236}">
                <a16:creationId xmlns:a16="http://schemas.microsoft.com/office/drawing/2014/main" id="{30240741-250F-9340-1332-2CC05EE9A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780" y="3442377"/>
            <a:ext cx="5283164" cy="28282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57" y="251581"/>
            <a:ext cx="3080657" cy="122887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Most Profitable Product in Each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6" y="1732038"/>
            <a:ext cx="3080657" cy="467964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For each category, find the product with the highest sales amount.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1"/>
                </a:solidFill>
              </a:rPr>
              <a:t>INISGHTS- 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You’ll see which products have generated the highest revenue.</a:t>
            </a:r>
          </a:p>
          <a:p>
            <a:pPr>
              <a:lnSpc>
                <a:spcPct val="90000"/>
              </a:lnSpc>
              <a:defRPr b="1"/>
            </a:pPr>
            <a:r>
              <a:rPr lang="en-US" sz="1600" dirty="0">
                <a:solidFill>
                  <a:schemeClr val="bg2">
                    <a:lumMod val="90000"/>
                  </a:schemeClr>
                </a:solidFill>
              </a:rPr>
              <a:t>By scanning the list, you can spot the top product in each category.</a:t>
            </a:r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6B9A9E8C-E156-D714-7AF3-64832A75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777" y="3767573"/>
            <a:ext cx="5283166" cy="2838846"/>
          </a:xfrm>
          <a:prstGeom prst="rect">
            <a:avLst/>
          </a:prstGeom>
        </p:spPr>
      </p:pic>
      <p:pic>
        <p:nvPicPr>
          <p:cNvPr id="5" name="Picture 4" descr="A close-up of a computer screen">
            <a:extLst>
              <a:ext uri="{FF2B5EF4-FFF2-40B4-BE49-F238E27FC236}">
                <a16:creationId xmlns:a16="http://schemas.microsoft.com/office/drawing/2014/main" id="{187B2784-4BA2-D5B0-7C0C-14B0EC85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5778" y="251581"/>
            <a:ext cx="5283167" cy="33515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824</TotalTime>
  <Words>841</Words>
  <Application>Microsoft Office PowerPoint</Application>
  <PresentationFormat>On-screen Show (4:3)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 Light</vt:lpstr>
      <vt:lpstr>Gill Sans MT</vt:lpstr>
      <vt:lpstr>Wingdings</vt:lpstr>
      <vt:lpstr>Parcel</vt:lpstr>
      <vt:lpstr>SQL Analysis: Sales Data Insights</vt:lpstr>
      <vt:lpstr>Introduction</vt:lpstr>
      <vt:lpstr>Top-selling Products</vt:lpstr>
      <vt:lpstr>Category-wise Performance</vt:lpstr>
      <vt:lpstr>Sales Rep Performance</vt:lpstr>
      <vt:lpstr>City-wise Sales Distribution</vt:lpstr>
      <vt:lpstr>Monthly Sales Trends</vt:lpstr>
      <vt:lpstr>High-Value Deals</vt:lpstr>
      <vt:lpstr>Most Profitable Product in Each Category</vt:lpstr>
      <vt:lpstr>Units vs. Revenue Correlation</vt:lpstr>
      <vt:lpstr>Sales Rep City Dominance</vt:lpstr>
      <vt:lpstr>Slow-moving Products</vt:lpstr>
      <vt:lpstr>PowerPoint Presentation</vt:lpstr>
      <vt:lpstr>Summary</vt:lpstr>
      <vt:lpstr>Strategic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Owlspriority India Private Limited</cp:lastModifiedBy>
  <cp:revision>8</cp:revision>
  <dcterms:created xsi:type="dcterms:W3CDTF">2013-01-27T09:14:16Z</dcterms:created>
  <dcterms:modified xsi:type="dcterms:W3CDTF">2025-08-21T09:00:21Z</dcterms:modified>
  <cp:category/>
</cp:coreProperties>
</file>