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7/6/2019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77245C-F126-4539-A0BD-328A80446F97}"/>
              </a:ext>
            </a:extLst>
          </p:cNvPr>
          <p:cNvSpPr>
            <a:spLocks noGrp="1"/>
          </p:cNvSpPr>
          <p:nvPr>
            <p:ph type="ctrTitle"/>
          </p:nvPr>
        </p:nvSpPr>
        <p:spPr>
          <a:xfrm>
            <a:off x="1378226" y="1119658"/>
            <a:ext cx="10126386" cy="2425148"/>
          </a:xfrm>
        </p:spPr>
        <p:txBody>
          <a:bodyPr>
            <a:normAutofit/>
          </a:bodyPr>
          <a:lstStyle/>
          <a:p>
            <a:r>
              <a:rPr lang="en-IN" sz="3900" dirty="0">
                <a:solidFill>
                  <a:srgbClr val="C00000"/>
                </a:solidFill>
              </a:rPr>
              <a:t>Balancing academic curricula by using a                 		mutation-only genetic algorithm</a:t>
            </a:r>
            <a:r>
              <a:rPr lang="en-IN" dirty="0"/>
              <a:t/>
            </a:r>
            <a:br>
              <a:rPr lang="en-IN" dirty="0"/>
            </a:br>
            <a:endParaRPr lang="en-IN" dirty="0"/>
          </a:p>
        </p:txBody>
      </p:sp>
      <p:sp>
        <p:nvSpPr>
          <p:cNvPr id="3" name="Subtitle 2">
            <a:extLst>
              <a:ext uri="{FF2B5EF4-FFF2-40B4-BE49-F238E27FC236}">
                <a16:creationId xmlns="" xmlns:a16="http://schemas.microsoft.com/office/drawing/2014/main" id="{C856C180-9E14-43FE-8FF2-E450BCA23706}"/>
              </a:ext>
            </a:extLst>
          </p:cNvPr>
          <p:cNvSpPr>
            <a:spLocks noGrp="1"/>
          </p:cNvSpPr>
          <p:nvPr>
            <p:ph type="subTitle" idx="1"/>
          </p:nvPr>
        </p:nvSpPr>
        <p:spPr>
          <a:xfrm>
            <a:off x="2589213" y="3790123"/>
            <a:ext cx="8915399" cy="2107094"/>
          </a:xfrm>
        </p:spPr>
        <p:txBody>
          <a:bodyPr>
            <a:normAutofit/>
          </a:bodyPr>
          <a:lstStyle/>
          <a:p>
            <a:r>
              <a:rPr lang="en-IN" dirty="0"/>
              <a:t>													Submitted by ,</a:t>
            </a:r>
          </a:p>
          <a:p>
            <a:r>
              <a:rPr lang="en-IN" dirty="0"/>
              <a:t>													</a:t>
            </a:r>
            <a:r>
              <a:rPr lang="en-IN" dirty="0" err="1" smtClean="0"/>
              <a:t>M.Sri</a:t>
            </a:r>
            <a:r>
              <a:rPr lang="en-IN" dirty="0" smtClean="0"/>
              <a:t> </a:t>
            </a:r>
            <a:r>
              <a:rPr lang="en-IN" dirty="0" err="1" smtClean="0"/>
              <a:t>Charan</a:t>
            </a:r>
            <a:r>
              <a:rPr lang="en-IN" dirty="0" smtClean="0"/>
              <a:t> 16CO228</a:t>
            </a:r>
            <a:endParaRPr lang="en-IN" dirty="0"/>
          </a:p>
          <a:p>
            <a:r>
              <a:rPr lang="en-IN" dirty="0"/>
              <a:t>													</a:t>
            </a:r>
            <a:r>
              <a:rPr lang="en-IN" dirty="0" smtClean="0"/>
              <a:t>M. </a:t>
            </a:r>
            <a:r>
              <a:rPr lang="en-IN" dirty="0" err="1" smtClean="0"/>
              <a:t>Chakradhar</a:t>
            </a:r>
            <a:r>
              <a:rPr lang="en-IN" dirty="0" smtClean="0"/>
              <a:t> 16CO226</a:t>
            </a:r>
            <a:endParaRPr lang="en-IN" dirty="0"/>
          </a:p>
          <a:p>
            <a:r>
              <a:rPr lang="en-IN" dirty="0"/>
              <a:t>										 </a:t>
            </a:r>
            <a:r>
              <a:rPr lang="en-IN" dirty="0" smtClean="0"/>
              <a:t>                     R. </a:t>
            </a:r>
            <a:r>
              <a:rPr lang="en-IN" dirty="0" err="1" smtClean="0"/>
              <a:t>Umesh</a:t>
            </a:r>
            <a:r>
              <a:rPr lang="en-IN" dirty="0" smtClean="0"/>
              <a:t> Sai 16CO240</a:t>
            </a:r>
            <a:r>
              <a:rPr lang="en-IN" dirty="0"/>
              <a:t>	</a:t>
            </a:r>
          </a:p>
          <a:p>
            <a:r>
              <a:rPr lang="en-IN" dirty="0"/>
              <a:t>													 </a:t>
            </a:r>
            <a:r>
              <a:rPr lang="en-IN" dirty="0" err="1" smtClean="0"/>
              <a:t>Kunal</a:t>
            </a:r>
            <a:r>
              <a:rPr lang="en-IN" dirty="0" smtClean="0"/>
              <a:t>  16CO227</a:t>
            </a:r>
            <a:endParaRPr lang="en-IN" dirty="0"/>
          </a:p>
        </p:txBody>
      </p:sp>
    </p:spTree>
    <p:extLst>
      <p:ext uri="{BB962C8B-B14F-4D97-AF65-F5344CB8AC3E}">
        <p14:creationId xmlns:p14="http://schemas.microsoft.com/office/powerpoint/2010/main" val="21436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0DF5A9-AFBA-4045-B65B-0F733AE38BFA}"/>
              </a:ext>
            </a:extLst>
          </p:cNvPr>
          <p:cNvSpPr>
            <a:spLocks noGrp="1"/>
          </p:cNvSpPr>
          <p:nvPr>
            <p:ph type="title"/>
          </p:nvPr>
        </p:nvSpPr>
        <p:spPr>
          <a:xfrm>
            <a:off x="1789043" y="624110"/>
            <a:ext cx="9715569" cy="661351"/>
          </a:xfrm>
        </p:spPr>
        <p:txBody>
          <a:bodyPr>
            <a:normAutofit/>
          </a:bodyPr>
          <a:lstStyle/>
          <a:p>
            <a:r>
              <a:rPr lang="en-IN" sz="2900" i="1" dirty="0">
                <a:solidFill>
                  <a:schemeClr val="accent1"/>
                </a:solidFill>
              </a:rPr>
              <a:t>Implementation :</a:t>
            </a:r>
          </a:p>
        </p:txBody>
      </p:sp>
      <p:sp>
        <p:nvSpPr>
          <p:cNvPr id="3" name="Content Placeholder 2">
            <a:extLst>
              <a:ext uri="{FF2B5EF4-FFF2-40B4-BE49-F238E27FC236}">
                <a16:creationId xmlns="" xmlns:a16="http://schemas.microsoft.com/office/drawing/2014/main" id="{D99AE4FF-C9F5-411B-8E43-8BF5D0D448A3}"/>
              </a:ext>
            </a:extLst>
          </p:cNvPr>
          <p:cNvSpPr>
            <a:spLocks noGrp="1"/>
          </p:cNvSpPr>
          <p:nvPr>
            <p:ph idx="1"/>
          </p:nvPr>
        </p:nvSpPr>
        <p:spPr>
          <a:xfrm>
            <a:off x="1537252" y="1417983"/>
            <a:ext cx="9967360" cy="4493239"/>
          </a:xfrm>
        </p:spPr>
        <p:txBody>
          <a:bodyPr/>
          <a:lstStyle/>
          <a:p>
            <a:r>
              <a:rPr lang="en-IN" dirty="0"/>
              <a:t>At the very start of the algorithm, a list of two possible operators to be used is defined, which is made of swap and shift operators. </a:t>
            </a:r>
          </a:p>
          <a:p>
            <a:r>
              <a:rPr lang="en-IN" dirty="0"/>
              <a:t>Then, a population P of </a:t>
            </a:r>
            <a:r>
              <a:rPr lang="en-IN" dirty="0" err="1"/>
              <a:t>ps</a:t>
            </a:r>
            <a:r>
              <a:rPr lang="en-IN" dirty="0"/>
              <a:t> individuals , is created by using the procedure for creating the initial solution . Next, in the repetitive phase of the algorithm, at each iteration, the following steps are undertaken: </a:t>
            </a:r>
          </a:p>
          <a:p>
            <a:pPr lvl="1"/>
            <a:r>
              <a:rPr lang="en-IN" sz="1700" dirty="0"/>
              <a:t>Evaluation of all individuals. In case a new best individuals is found, it is saved as the best solution found so far,</a:t>
            </a:r>
          </a:p>
          <a:p>
            <a:pPr lvl="1"/>
            <a:r>
              <a:rPr lang="en-IN" sz="1700" dirty="0"/>
              <a:t>Formation of the new population by selecting the parents based on tournament selection </a:t>
            </a:r>
            <a:r>
              <a:rPr lang="en-IN" sz="1700" dirty="0" smtClean="0"/>
              <a:t>and  fitness function and </a:t>
            </a:r>
            <a:r>
              <a:rPr lang="en-IN" sz="1700" dirty="0"/>
              <a:t>by mutating them through the operator (i.e. swap or shift) used in the running iteration</a:t>
            </a:r>
          </a:p>
          <a:p>
            <a:pPr lvl="1"/>
            <a:r>
              <a:rPr lang="en-IN" sz="1700" dirty="0"/>
              <a:t>Before the next generation commences, based on the </a:t>
            </a:r>
            <a:r>
              <a:rPr lang="en-IN" sz="1700" dirty="0" err="1"/>
              <a:t>af</a:t>
            </a:r>
            <a:r>
              <a:rPr lang="en-IN" sz="1700" dirty="0"/>
              <a:t> parameter, one of the two operators is picked for acting as a mutation operator in the next stage.</a:t>
            </a:r>
          </a:p>
          <a:p>
            <a:endParaRPr lang="en-IN" dirty="0"/>
          </a:p>
        </p:txBody>
      </p:sp>
    </p:spTree>
    <p:extLst>
      <p:ext uri="{BB962C8B-B14F-4D97-AF65-F5344CB8AC3E}">
        <p14:creationId xmlns:p14="http://schemas.microsoft.com/office/powerpoint/2010/main" val="2377043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23E031B-5C9B-4A60-BB45-205F4142C05A}"/>
              </a:ext>
            </a:extLst>
          </p:cNvPr>
          <p:cNvSpPr>
            <a:spLocks noGrp="1"/>
          </p:cNvSpPr>
          <p:nvPr>
            <p:ph idx="1"/>
          </p:nvPr>
        </p:nvSpPr>
        <p:spPr>
          <a:xfrm>
            <a:off x="2589212" y="1762539"/>
            <a:ext cx="8915400" cy="4148683"/>
          </a:xfrm>
        </p:spPr>
        <p:txBody>
          <a:bodyPr/>
          <a:lstStyle/>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sz="4500" dirty="0">
                <a:solidFill>
                  <a:schemeClr val="accent1"/>
                </a:solidFill>
              </a:rPr>
              <a:t>THANK YOU !</a:t>
            </a:r>
          </a:p>
        </p:txBody>
      </p:sp>
    </p:spTree>
    <p:extLst>
      <p:ext uri="{BB962C8B-B14F-4D97-AF65-F5344CB8AC3E}">
        <p14:creationId xmlns:p14="http://schemas.microsoft.com/office/powerpoint/2010/main" val="406835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79FACE-29F9-45FA-BAEB-81713FF30615}"/>
              </a:ext>
            </a:extLst>
          </p:cNvPr>
          <p:cNvSpPr>
            <a:spLocks noGrp="1"/>
          </p:cNvSpPr>
          <p:nvPr>
            <p:ph type="title"/>
          </p:nvPr>
        </p:nvSpPr>
        <p:spPr>
          <a:xfrm>
            <a:off x="1789043" y="624110"/>
            <a:ext cx="9715569" cy="926394"/>
          </a:xfrm>
        </p:spPr>
        <p:txBody>
          <a:bodyPr/>
          <a:lstStyle/>
          <a:p>
            <a:r>
              <a:rPr lang="en-IN" dirty="0">
                <a:solidFill>
                  <a:srgbClr val="C00000"/>
                </a:solidFill>
              </a:rPr>
              <a:t>Introduction :</a:t>
            </a:r>
          </a:p>
        </p:txBody>
      </p:sp>
      <p:sp>
        <p:nvSpPr>
          <p:cNvPr id="3" name="Content Placeholder 2">
            <a:extLst>
              <a:ext uri="{FF2B5EF4-FFF2-40B4-BE49-F238E27FC236}">
                <a16:creationId xmlns="" xmlns:a16="http://schemas.microsoft.com/office/drawing/2014/main" id="{4CDA9E0A-F09D-45CF-8684-910C11468F25}"/>
              </a:ext>
            </a:extLst>
          </p:cNvPr>
          <p:cNvSpPr>
            <a:spLocks noGrp="1"/>
          </p:cNvSpPr>
          <p:nvPr>
            <p:ph idx="1"/>
          </p:nvPr>
        </p:nvSpPr>
        <p:spPr>
          <a:xfrm>
            <a:off x="2589212" y="2446564"/>
            <a:ext cx="8915400" cy="3472822"/>
          </a:xfrm>
        </p:spPr>
        <p:txBody>
          <a:bodyPr/>
          <a:lstStyle/>
          <a:p>
            <a:r>
              <a:rPr lang="en-IN" dirty="0">
                <a:latin typeface="Adobe Fangsong Std R" panose="02020400000000000000" pitchFamily="18" charset="-128"/>
                <a:ea typeface="Adobe Fangsong Std R" panose="02020400000000000000" pitchFamily="18" charset="-128"/>
              </a:rPr>
              <a:t>The balanced academic curriculum problem consists in the assignation of courses to academic periods satisfying all the load limits and prerequisite constraints </a:t>
            </a:r>
            <a:r>
              <a:rPr lang="en-IN" dirty="0"/>
              <a:t>.</a:t>
            </a:r>
          </a:p>
          <a:p>
            <a:pPr marL="0" indent="0">
              <a:buNone/>
            </a:pPr>
            <a:endParaRPr lang="en-IN" dirty="0"/>
          </a:p>
          <a:p>
            <a:r>
              <a:rPr lang="en-IN" dirty="0">
                <a:latin typeface="Adobe Fangsong Std R" panose="02020400000000000000" pitchFamily="18" charset="-128"/>
                <a:ea typeface="Adobe Fangsong Std R" panose="02020400000000000000" pitchFamily="18" charset="-128"/>
              </a:rPr>
              <a:t>An intuitive intention  would be to have the courses distributed into semesters so that the load of the students over different semesters is as balanced as possible.</a:t>
            </a:r>
          </a:p>
          <a:p>
            <a:endParaRPr lang="en-IN" dirty="0">
              <a:latin typeface="Adobe Fangsong Std R" panose="02020400000000000000" pitchFamily="18" charset="-128"/>
              <a:ea typeface="Adobe Fangsong Std R" panose="02020400000000000000" pitchFamily="18" charset="-128"/>
            </a:endParaRPr>
          </a:p>
          <a:p>
            <a:r>
              <a:rPr lang="en-IN" dirty="0">
                <a:latin typeface="Adobe Fangsong Std R" panose="02020400000000000000" pitchFamily="18" charset="-128"/>
                <a:ea typeface="Adobe Fangsong Std R" panose="02020400000000000000" pitchFamily="18" charset="-128"/>
              </a:rPr>
              <a:t>In this paper, we present the design of a solution to the balanced academic curriculum problem by using Genetic Algorithm.</a:t>
            </a:r>
          </a:p>
        </p:txBody>
      </p:sp>
    </p:spTree>
    <p:extLst>
      <p:ext uri="{BB962C8B-B14F-4D97-AF65-F5344CB8AC3E}">
        <p14:creationId xmlns:p14="http://schemas.microsoft.com/office/powerpoint/2010/main" val="36049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350EE2-92CF-4221-9705-ABDAF85A2A0E}"/>
              </a:ext>
            </a:extLst>
          </p:cNvPr>
          <p:cNvSpPr>
            <a:spLocks noGrp="1"/>
          </p:cNvSpPr>
          <p:nvPr>
            <p:ph type="title"/>
          </p:nvPr>
        </p:nvSpPr>
        <p:spPr>
          <a:xfrm>
            <a:off x="1855305" y="624110"/>
            <a:ext cx="9649308" cy="674603"/>
          </a:xfrm>
        </p:spPr>
        <p:txBody>
          <a:bodyPr>
            <a:normAutofit/>
          </a:bodyPr>
          <a:lstStyle/>
          <a:p>
            <a:r>
              <a:rPr lang="en-IN" sz="2900" dirty="0">
                <a:solidFill>
                  <a:srgbClr val="C00000"/>
                </a:solidFill>
              </a:rPr>
              <a:t>The BACP Formulation :</a:t>
            </a:r>
          </a:p>
        </p:txBody>
      </p:sp>
      <p:sp>
        <p:nvSpPr>
          <p:cNvPr id="3" name="Content Placeholder 2">
            <a:extLst>
              <a:ext uri="{FF2B5EF4-FFF2-40B4-BE49-F238E27FC236}">
                <a16:creationId xmlns="" xmlns:a16="http://schemas.microsoft.com/office/drawing/2014/main" id="{E25281AE-025D-414B-9B9C-58E80D99E1C6}"/>
              </a:ext>
            </a:extLst>
          </p:cNvPr>
          <p:cNvSpPr>
            <a:spLocks noGrp="1"/>
          </p:cNvSpPr>
          <p:nvPr>
            <p:ph idx="1"/>
          </p:nvPr>
        </p:nvSpPr>
        <p:spPr>
          <a:xfrm>
            <a:off x="1974574" y="1842052"/>
            <a:ext cx="9530038" cy="4558748"/>
          </a:xfrm>
        </p:spPr>
        <p:txBody>
          <a:bodyPr/>
          <a:lstStyle/>
          <a:p>
            <a:r>
              <a:rPr lang="en-IN" sz="2000" b="1" dirty="0"/>
              <a:t>Load Limits </a:t>
            </a:r>
            <a:r>
              <a:rPr lang="en-IN" dirty="0"/>
              <a:t>: A minimum and a maximum number of courses, denoted by and , respectively, can be assigned to each term.</a:t>
            </a:r>
          </a:p>
          <a:p>
            <a:pPr marL="0" indent="0">
              <a:buNone/>
            </a:pPr>
            <a:endParaRPr lang="en-IN" dirty="0"/>
          </a:p>
          <a:p>
            <a:r>
              <a:rPr lang="en-IN" sz="2000" b="1" dirty="0"/>
              <a:t>Prerequisites :</a:t>
            </a:r>
            <a:r>
              <a:rPr lang="en-IN" dirty="0"/>
              <a:t> Based on their content, some courses have prerequisites, that is, a set of courses that the students must attend earlier . If course “</a:t>
            </a:r>
            <a:r>
              <a:rPr lang="en-IN" dirty="0" err="1"/>
              <a:t>i</a:t>
            </a:r>
            <a:r>
              <a:rPr lang="en-IN" dirty="0"/>
              <a:t>” is a prerequisite of course “j”, then it has to be assigned to a teaching period that strictly precedes the one assigned to course .</a:t>
            </a:r>
          </a:p>
          <a:p>
            <a:pPr marL="0" indent="0">
              <a:buNone/>
            </a:pPr>
            <a:endParaRPr lang="en-IN" dirty="0"/>
          </a:p>
          <a:p>
            <a:r>
              <a:rPr lang="en-IN" sz="2000" b="1" dirty="0"/>
              <a:t>Equal Distribution of Load :</a:t>
            </a:r>
            <a:r>
              <a:rPr lang="en-IN" dirty="0"/>
              <a:t> The distribution of credits among the teaching periods must be balanced. Ideally, each term should have the same number of credits.</a:t>
            </a:r>
          </a:p>
        </p:txBody>
      </p:sp>
    </p:spTree>
    <p:extLst>
      <p:ext uri="{BB962C8B-B14F-4D97-AF65-F5344CB8AC3E}">
        <p14:creationId xmlns:p14="http://schemas.microsoft.com/office/powerpoint/2010/main" val="312695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5CE7AA-C800-4231-A593-3F764E3FB6F4}"/>
              </a:ext>
            </a:extLst>
          </p:cNvPr>
          <p:cNvSpPr>
            <a:spLocks noGrp="1"/>
          </p:cNvSpPr>
          <p:nvPr>
            <p:ph type="title"/>
          </p:nvPr>
        </p:nvSpPr>
        <p:spPr>
          <a:xfrm>
            <a:off x="1828801" y="584353"/>
            <a:ext cx="9357760" cy="780621"/>
          </a:xfrm>
        </p:spPr>
        <p:txBody>
          <a:bodyPr>
            <a:normAutofit/>
          </a:bodyPr>
          <a:lstStyle/>
          <a:p>
            <a:r>
              <a:rPr lang="en-IN" sz="2900" dirty="0">
                <a:solidFill>
                  <a:srgbClr val="C00000"/>
                </a:solidFill>
              </a:rPr>
              <a:t>Genetic Algorithm :</a:t>
            </a:r>
          </a:p>
        </p:txBody>
      </p:sp>
      <p:pic>
        <p:nvPicPr>
          <p:cNvPr id="4" name="Content Placeholder 3">
            <a:extLst>
              <a:ext uri="{FF2B5EF4-FFF2-40B4-BE49-F238E27FC236}">
                <a16:creationId xmlns="" xmlns:a16="http://schemas.microsoft.com/office/drawing/2014/main" id="{61B32887-D46E-431B-BBB3-F48FB9D66924}"/>
              </a:ext>
            </a:extLst>
          </p:cNvPr>
          <p:cNvPicPr>
            <a:picLocks noGrp="1" noChangeAspect="1"/>
          </p:cNvPicPr>
          <p:nvPr>
            <p:ph idx="1"/>
          </p:nvPr>
        </p:nvPicPr>
        <p:blipFill>
          <a:blip r:embed="rId2"/>
          <a:stretch>
            <a:fillRect/>
          </a:stretch>
        </p:blipFill>
        <p:spPr>
          <a:xfrm>
            <a:off x="2332383" y="1669774"/>
            <a:ext cx="6559826" cy="1417983"/>
          </a:xfrm>
          <a:prstGeom prst="rect">
            <a:avLst/>
          </a:prstGeom>
        </p:spPr>
      </p:pic>
      <p:sp>
        <p:nvSpPr>
          <p:cNvPr id="6" name="TextBox 5">
            <a:extLst>
              <a:ext uri="{FF2B5EF4-FFF2-40B4-BE49-F238E27FC236}">
                <a16:creationId xmlns="" xmlns:a16="http://schemas.microsoft.com/office/drawing/2014/main" id="{1E1B2FEB-1289-42B4-80F0-6353C18CD6A1}"/>
              </a:ext>
            </a:extLst>
          </p:cNvPr>
          <p:cNvSpPr txBox="1"/>
          <p:nvPr/>
        </p:nvSpPr>
        <p:spPr>
          <a:xfrm rot="10800000" flipH="1" flipV="1">
            <a:off x="1828802" y="3798332"/>
            <a:ext cx="897172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In the above mathematical formulation, it represents the objective of optimizing the problem, which is minimizing the </a:t>
            </a:r>
            <a:r>
              <a:rPr lang="en-IN" dirty="0" smtClean="0"/>
              <a:t>deviation of the credit </a:t>
            </a:r>
            <a:r>
              <a:rPr lang="en-IN" dirty="0"/>
              <a:t>load </a:t>
            </a:r>
            <a:r>
              <a:rPr lang="en-IN" dirty="0" smtClean="0"/>
              <a:t>from the mean credit load of all </a:t>
            </a:r>
            <a:r>
              <a:rPr lang="en-IN" smtClean="0"/>
              <a:t>the periods, </a:t>
            </a:r>
            <a:r>
              <a:rPr lang="en-IN" dirty="0"/>
              <a:t>in terms of the academic credits assigned to </a:t>
            </a:r>
            <a:r>
              <a:rPr lang="en-IN" dirty="0" smtClean="0"/>
              <a:t>it</a:t>
            </a:r>
          </a:p>
        </p:txBody>
      </p:sp>
    </p:spTree>
    <p:extLst>
      <p:ext uri="{BB962C8B-B14F-4D97-AF65-F5344CB8AC3E}">
        <p14:creationId xmlns:p14="http://schemas.microsoft.com/office/powerpoint/2010/main" val="175387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0752F1-51FD-4F92-AB02-F7B67456EF4A}"/>
              </a:ext>
            </a:extLst>
          </p:cNvPr>
          <p:cNvSpPr>
            <a:spLocks noGrp="1"/>
          </p:cNvSpPr>
          <p:nvPr>
            <p:ph type="title"/>
          </p:nvPr>
        </p:nvSpPr>
        <p:spPr>
          <a:xfrm>
            <a:off x="1921565" y="624110"/>
            <a:ext cx="9583047" cy="833629"/>
          </a:xfrm>
        </p:spPr>
        <p:txBody>
          <a:bodyPr/>
          <a:lstStyle/>
          <a:p>
            <a:r>
              <a:rPr lang="en-IN" sz="2900" dirty="0">
                <a:solidFill>
                  <a:srgbClr val="C00000"/>
                </a:solidFill>
              </a:rPr>
              <a:t>Solution approach :</a:t>
            </a:r>
          </a:p>
        </p:txBody>
      </p:sp>
      <p:sp>
        <p:nvSpPr>
          <p:cNvPr id="3" name="Content Placeholder 2">
            <a:extLst>
              <a:ext uri="{FF2B5EF4-FFF2-40B4-BE49-F238E27FC236}">
                <a16:creationId xmlns="" xmlns:a16="http://schemas.microsoft.com/office/drawing/2014/main" id="{DC00AF16-47CF-46F5-AFC1-57EC089A3E2A}"/>
              </a:ext>
            </a:extLst>
          </p:cNvPr>
          <p:cNvSpPr>
            <a:spLocks noGrp="1"/>
          </p:cNvSpPr>
          <p:nvPr>
            <p:ph idx="1"/>
          </p:nvPr>
        </p:nvSpPr>
        <p:spPr>
          <a:xfrm>
            <a:off x="1828800" y="1457739"/>
            <a:ext cx="9675812" cy="4453483"/>
          </a:xfrm>
        </p:spPr>
        <p:txBody>
          <a:bodyPr>
            <a:normAutofit/>
          </a:bodyPr>
          <a:lstStyle/>
          <a:p>
            <a:r>
              <a:rPr lang="en-IN" sz="2000" b="1" i="1" dirty="0"/>
              <a:t>Representation :</a:t>
            </a:r>
          </a:p>
          <a:p>
            <a:pPr marL="0" indent="0">
              <a:buNone/>
            </a:pPr>
            <a:r>
              <a:rPr lang="en-IN" dirty="0">
                <a:solidFill>
                  <a:schemeClr val="tx1"/>
                </a:solidFill>
              </a:rPr>
              <a:t>	The representation of a candidate solution is done by using a one </a:t>
            </a:r>
            <a:r>
              <a:rPr lang="en-IN" dirty="0" err="1">
                <a:solidFill>
                  <a:schemeClr val="tx1"/>
                </a:solidFill>
              </a:rPr>
              <a:t>dimesnsional</a:t>
            </a:r>
            <a:r>
              <a:rPr lang="en-IN" dirty="0">
                <a:solidFill>
                  <a:schemeClr val="tx1"/>
                </a:solidFill>
              </a:rPr>
              <a:t> 	array equals to number o periods ,where each member of the array is a list . </a:t>
            </a:r>
          </a:p>
          <a:p>
            <a:pPr marL="0" indent="0">
              <a:buNone/>
            </a:pPr>
            <a:r>
              <a:rPr lang="en-IN" dirty="0">
                <a:solidFill>
                  <a:schemeClr val="tx1"/>
                </a:solidFill>
              </a:rPr>
              <a:t>	The array equals the number of periods , where the length of each list is 	determined by the number of assigned courses at a certain period</a:t>
            </a:r>
          </a:p>
          <a:p>
            <a:pPr marL="0" indent="0">
              <a:buNone/>
            </a:pPr>
            <a:endParaRPr lang="en-IN" dirty="0">
              <a:solidFill>
                <a:schemeClr val="tx1"/>
              </a:solidFill>
            </a:endParaRPr>
          </a:p>
        </p:txBody>
      </p:sp>
      <p:pic>
        <p:nvPicPr>
          <p:cNvPr id="12" name="Picture 11">
            <a:extLst>
              <a:ext uri="{FF2B5EF4-FFF2-40B4-BE49-F238E27FC236}">
                <a16:creationId xmlns="" xmlns:a16="http://schemas.microsoft.com/office/drawing/2014/main" id="{3484F0DD-4996-4D25-89F4-6060E62B59CD}"/>
              </a:ext>
            </a:extLst>
          </p:cNvPr>
          <p:cNvPicPr>
            <a:picLocks noChangeAspect="1"/>
          </p:cNvPicPr>
          <p:nvPr/>
        </p:nvPicPr>
        <p:blipFill>
          <a:blip r:embed="rId2"/>
          <a:stretch>
            <a:fillRect/>
          </a:stretch>
        </p:blipFill>
        <p:spPr>
          <a:xfrm>
            <a:off x="4475023" y="3455879"/>
            <a:ext cx="2914650" cy="705303"/>
          </a:xfrm>
          <a:prstGeom prst="rect">
            <a:avLst/>
          </a:prstGeom>
        </p:spPr>
      </p:pic>
    </p:spTree>
    <p:extLst>
      <p:ext uri="{BB962C8B-B14F-4D97-AF65-F5344CB8AC3E}">
        <p14:creationId xmlns:p14="http://schemas.microsoft.com/office/powerpoint/2010/main" val="119183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5CE2DF-9E9A-4D29-A0E6-755C8F49EF42}"/>
              </a:ext>
            </a:extLst>
          </p:cNvPr>
          <p:cNvSpPr>
            <a:spLocks noGrp="1"/>
          </p:cNvSpPr>
          <p:nvPr>
            <p:ph type="title"/>
          </p:nvPr>
        </p:nvSpPr>
        <p:spPr>
          <a:xfrm>
            <a:off x="1762540" y="610858"/>
            <a:ext cx="9874594" cy="846881"/>
          </a:xfrm>
        </p:spPr>
        <p:txBody>
          <a:bodyPr>
            <a:normAutofit fontScale="90000"/>
          </a:bodyPr>
          <a:lstStyle/>
          <a:p>
            <a:r>
              <a:rPr lang="en-IN" sz="3200" dirty="0">
                <a:solidFill>
                  <a:srgbClr val="C00000"/>
                </a:solidFill>
              </a:rPr>
              <a:t>Mutation Operators :</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E8B5CBA6-6C64-433C-AB17-4703702A73DC}"/>
              </a:ext>
            </a:extLst>
          </p:cNvPr>
          <p:cNvSpPr>
            <a:spLocks noGrp="1"/>
          </p:cNvSpPr>
          <p:nvPr>
            <p:ph idx="1"/>
          </p:nvPr>
        </p:nvSpPr>
        <p:spPr>
          <a:xfrm>
            <a:off x="1510748" y="1457739"/>
            <a:ext cx="9993864" cy="4453483"/>
          </a:xfrm>
        </p:spPr>
        <p:txBody>
          <a:bodyPr>
            <a:normAutofit/>
          </a:bodyPr>
          <a:lstStyle/>
          <a:p>
            <a:r>
              <a:rPr lang="en-IN" sz="2100" b="1" i="1" dirty="0">
                <a:solidFill>
                  <a:schemeClr val="accent2">
                    <a:lumMod val="75000"/>
                  </a:schemeClr>
                </a:solidFill>
              </a:rPr>
              <a:t>Swap Operator :</a:t>
            </a:r>
          </a:p>
          <a:p>
            <a:pPr lvl="1" algn="just">
              <a:buFont typeface="Arial" panose="020B0604020202020204" pitchFamily="34" charset="0"/>
              <a:buChar char="•"/>
            </a:pPr>
            <a:r>
              <a:rPr lang="en-IN" sz="1900" b="1" i="1" dirty="0">
                <a:solidFill>
                  <a:schemeClr val="accent2">
                    <a:lumMod val="75000"/>
                  </a:schemeClr>
                </a:solidFill>
              </a:rPr>
              <a:t>	</a:t>
            </a:r>
            <a:r>
              <a:rPr lang="en-IN" sz="1700" dirty="0">
                <a:solidFill>
                  <a:schemeClr val="tx1"/>
                </a:solidFill>
              </a:rPr>
              <a:t>In order to apply a number of swaps between different courses of a given 	individual, the swap operator iterates through a loop for a number of iterations (as specified by </a:t>
            </a:r>
            <a:r>
              <a:rPr lang="en-IN" sz="1700" dirty="0" err="1">
                <a:solidFill>
                  <a:schemeClr val="tx1"/>
                </a:solidFill>
              </a:rPr>
              <a:t>sw</a:t>
            </a:r>
            <a:r>
              <a:rPr lang="en-IN" sz="1700" dirty="0">
                <a:solidFill>
                  <a:schemeClr val="tx1"/>
                </a:solidFill>
              </a:rPr>
              <a:t> parameter)</a:t>
            </a:r>
          </a:p>
          <a:p>
            <a:pPr lvl="1" algn="just">
              <a:buFont typeface="Arial" panose="020B0604020202020204" pitchFamily="34" charset="0"/>
              <a:buChar char="•"/>
            </a:pPr>
            <a:r>
              <a:rPr lang="en-IN" sz="1800" dirty="0"/>
              <a:t>During the course of a single iteration, two distinct periods (</a:t>
            </a:r>
            <a:r>
              <a:rPr lang="en-IN" sz="1800" dirty="0" err="1"/>
              <a:t>i.e</a:t>
            </a:r>
            <a:r>
              <a:rPr lang="en-IN" sz="1800" dirty="0"/>
              <a:t> </a:t>
            </a:r>
            <a:r>
              <a:rPr lang="en-IN" sz="1800" dirty="0" err="1"/>
              <a:t>p,q</a:t>
            </a:r>
            <a:r>
              <a:rPr lang="en-IN" sz="1800" dirty="0"/>
              <a:t> ) are selected randomly, and then, their respective feasible courses (i.e. courses that satisfy the perquisite constraint) are enlisted (</a:t>
            </a:r>
            <a:r>
              <a:rPr lang="en-IN" sz="1800" dirty="0" err="1"/>
              <a:t>ie</a:t>
            </a:r>
            <a:r>
              <a:rPr lang="en-IN" sz="1800" dirty="0"/>
              <a:t> </a:t>
            </a:r>
            <a:r>
              <a:rPr lang="en-IN" sz="1800" dirty="0" err="1"/>
              <a:t>CLp</a:t>
            </a:r>
            <a:r>
              <a:rPr lang="en-IN" sz="1800" dirty="0"/>
              <a:t> , </a:t>
            </a:r>
            <a:r>
              <a:rPr lang="en-IN" sz="1800" dirty="0" err="1"/>
              <a:t>CLq</a:t>
            </a:r>
            <a:r>
              <a:rPr lang="en-IN" sz="1800" dirty="0"/>
              <a:t>) .</a:t>
            </a:r>
          </a:p>
          <a:p>
            <a:pPr lvl="1" algn="just">
              <a:buFont typeface="Arial" panose="020B0604020202020204" pitchFamily="34" charset="0"/>
              <a:buChar char="•"/>
            </a:pPr>
            <a:r>
              <a:rPr lang="en-IN" sz="1800" dirty="0"/>
              <a:t>Afterwards, the first pair of courses, which is obtained by combing courses from </a:t>
            </a:r>
            <a:r>
              <a:rPr lang="en-IN" dirty="0"/>
              <a:t> </a:t>
            </a:r>
            <a:r>
              <a:rPr lang="en-IN" dirty="0" err="1"/>
              <a:t>CLp</a:t>
            </a:r>
            <a:r>
              <a:rPr lang="en-IN" dirty="0"/>
              <a:t> , </a:t>
            </a:r>
            <a:r>
              <a:rPr lang="en-IN" dirty="0" err="1"/>
              <a:t>CLq</a:t>
            </a:r>
            <a:r>
              <a:rPr lang="en-IN" dirty="0"/>
              <a:t> </a:t>
            </a:r>
            <a:r>
              <a:rPr lang="en-IN" sz="1800" dirty="0"/>
              <a:t>lists and that produces a feasible mutation, is used to mutate the current individual</a:t>
            </a:r>
            <a:r>
              <a:rPr lang="en-IN" sz="1700" dirty="0">
                <a:solidFill>
                  <a:schemeClr val="tx1"/>
                </a:solidFill>
              </a:rPr>
              <a:t> </a:t>
            </a:r>
            <a:r>
              <a:rPr lang="en-IN" sz="1700" dirty="0" err="1">
                <a:solidFill>
                  <a:schemeClr val="tx1"/>
                </a:solidFill>
              </a:rPr>
              <a:t>Im</a:t>
            </a:r>
            <a:r>
              <a:rPr lang="en-IN" sz="1700" dirty="0">
                <a:solidFill>
                  <a:schemeClr val="tx1"/>
                </a:solidFill>
              </a:rPr>
              <a:t> ,</a:t>
            </a:r>
            <a:r>
              <a:rPr lang="en-IN" sz="1800" dirty="0"/>
              <a:t>by swapping the places of the selected courses.</a:t>
            </a:r>
          </a:p>
        </p:txBody>
      </p:sp>
    </p:spTree>
    <p:extLst>
      <p:ext uri="{BB962C8B-B14F-4D97-AF65-F5344CB8AC3E}">
        <p14:creationId xmlns:p14="http://schemas.microsoft.com/office/powerpoint/2010/main" val="178936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9E9DDD-1791-41DA-99D7-4F2F0606763D}"/>
              </a:ext>
            </a:extLst>
          </p:cNvPr>
          <p:cNvSpPr>
            <a:spLocks noGrp="1"/>
          </p:cNvSpPr>
          <p:nvPr>
            <p:ph type="title"/>
          </p:nvPr>
        </p:nvSpPr>
        <p:spPr>
          <a:xfrm>
            <a:off x="1789043" y="624110"/>
            <a:ext cx="9715569" cy="833629"/>
          </a:xfrm>
        </p:spPr>
        <p:txBody>
          <a:bodyPr/>
          <a:lstStyle/>
          <a:p>
            <a:r>
              <a:rPr lang="en-IN" dirty="0">
                <a:solidFill>
                  <a:srgbClr val="C00000"/>
                </a:solidFill>
              </a:rPr>
              <a:t>Mutation Operators :</a:t>
            </a:r>
            <a:endParaRPr lang="en-IN" dirty="0"/>
          </a:p>
        </p:txBody>
      </p:sp>
      <p:sp>
        <p:nvSpPr>
          <p:cNvPr id="3" name="Content Placeholder 2">
            <a:extLst>
              <a:ext uri="{FF2B5EF4-FFF2-40B4-BE49-F238E27FC236}">
                <a16:creationId xmlns="" xmlns:a16="http://schemas.microsoft.com/office/drawing/2014/main" id="{7DB12DAE-23CB-4269-A99A-B3FD82615E25}"/>
              </a:ext>
            </a:extLst>
          </p:cNvPr>
          <p:cNvSpPr>
            <a:spLocks noGrp="1"/>
          </p:cNvSpPr>
          <p:nvPr>
            <p:ph idx="1"/>
          </p:nvPr>
        </p:nvSpPr>
        <p:spPr>
          <a:xfrm>
            <a:off x="1656522" y="1577009"/>
            <a:ext cx="9848090" cy="4334213"/>
          </a:xfrm>
        </p:spPr>
        <p:txBody>
          <a:bodyPr/>
          <a:lstStyle/>
          <a:p>
            <a:r>
              <a:rPr lang="en-IN" sz="2100" b="1" i="1" dirty="0">
                <a:solidFill>
                  <a:schemeClr val="accent2">
                    <a:lumMod val="75000"/>
                  </a:schemeClr>
                </a:solidFill>
              </a:rPr>
              <a:t>Shift Operator :</a:t>
            </a:r>
          </a:p>
          <a:p>
            <a:pPr lvl="1">
              <a:buFont typeface="Arial" panose="020B0604020202020204" pitchFamily="34" charset="0"/>
              <a:buChar char="•"/>
            </a:pPr>
            <a:r>
              <a:rPr lang="en-IN" dirty="0"/>
              <a:t>	</a:t>
            </a:r>
            <a:r>
              <a:rPr lang="en-IN" sz="1800" dirty="0"/>
              <a:t>The shift operator (see Algorithm 2) is also executed for several iterations, as specified    by </a:t>
            </a:r>
            <a:r>
              <a:rPr lang="en-IN" sz="1800" dirty="0" err="1"/>
              <a:t>sh</a:t>
            </a:r>
            <a:r>
              <a:rPr lang="en-IN" sz="1800" dirty="0"/>
              <a:t> parameter .</a:t>
            </a:r>
          </a:p>
          <a:p>
            <a:pPr lvl="1">
              <a:buFont typeface="Arial" panose="020B0604020202020204" pitchFamily="34" charset="0"/>
              <a:buChar char="•"/>
            </a:pPr>
            <a:r>
              <a:rPr lang="en-IN" sz="1800" dirty="0"/>
              <a:t>During the progress of a given iteration, initially, a random period is selected, and then, one of its courses (i.e. course c ) During the progress of a given iteration, initially, a random period is selected, and then, one of its courses (i.e. course .</a:t>
            </a:r>
          </a:p>
          <a:p>
            <a:pPr lvl="1">
              <a:buFont typeface="Arial" panose="020B0604020202020204" pitchFamily="34" charset="0"/>
              <a:buChar char="•"/>
            </a:pPr>
            <a:r>
              <a:rPr lang="en-IN" sz="1800" dirty="0"/>
              <a:t>Next, the periods that can accept course c , are initially outlined, and then, one of them is selected randomly as the period that will accept the envisioned course.</a:t>
            </a:r>
          </a:p>
          <a:p>
            <a:pPr marL="457200" lvl="1" indent="0">
              <a:buNone/>
            </a:pPr>
            <a:endParaRPr lang="en-IN" dirty="0"/>
          </a:p>
        </p:txBody>
      </p:sp>
    </p:spTree>
    <p:extLst>
      <p:ext uri="{BB962C8B-B14F-4D97-AF65-F5344CB8AC3E}">
        <p14:creationId xmlns:p14="http://schemas.microsoft.com/office/powerpoint/2010/main" val="2429227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C5C5E7-58DA-443F-9272-8F1FC0F231AA}"/>
              </a:ext>
            </a:extLst>
          </p:cNvPr>
          <p:cNvSpPr>
            <a:spLocks noGrp="1"/>
          </p:cNvSpPr>
          <p:nvPr>
            <p:ph type="title"/>
          </p:nvPr>
        </p:nvSpPr>
        <p:spPr>
          <a:xfrm>
            <a:off x="1696279" y="624110"/>
            <a:ext cx="9808334" cy="846881"/>
          </a:xfrm>
        </p:spPr>
        <p:txBody>
          <a:bodyPr>
            <a:normAutofit/>
          </a:bodyPr>
          <a:lstStyle/>
          <a:p>
            <a:r>
              <a:rPr lang="en-IN" sz="2900" dirty="0">
                <a:solidFill>
                  <a:schemeClr val="accent1"/>
                </a:solidFill>
              </a:rPr>
              <a:t>Initialization :</a:t>
            </a:r>
          </a:p>
        </p:txBody>
      </p:sp>
      <p:sp>
        <p:nvSpPr>
          <p:cNvPr id="3" name="Content Placeholder 2">
            <a:extLst>
              <a:ext uri="{FF2B5EF4-FFF2-40B4-BE49-F238E27FC236}">
                <a16:creationId xmlns="" xmlns:a16="http://schemas.microsoft.com/office/drawing/2014/main" id="{94484D81-7BDD-4DDE-92AA-CBD41E92EF38}"/>
              </a:ext>
            </a:extLst>
          </p:cNvPr>
          <p:cNvSpPr>
            <a:spLocks noGrp="1"/>
          </p:cNvSpPr>
          <p:nvPr>
            <p:ph idx="1"/>
          </p:nvPr>
        </p:nvSpPr>
        <p:spPr>
          <a:xfrm>
            <a:off x="1497496" y="1470991"/>
            <a:ext cx="10007116" cy="4440231"/>
          </a:xfrm>
        </p:spPr>
        <p:txBody>
          <a:bodyPr/>
          <a:lstStyle/>
          <a:p>
            <a:r>
              <a:rPr lang="en-IN" dirty="0"/>
              <a:t>In a typical instance of the academic curricula balancing problem, courses are ordered based on the number of prerequisites they have.</a:t>
            </a:r>
          </a:p>
          <a:p>
            <a:r>
              <a:rPr lang="en-IN" dirty="0"/>
              <a:t>Courses with no prerequisites are placed first then courses with one prerequisite and so on.</a:t>
            </a:r>
          </a:p>
          <a:p>
            <a:r>
              <a:rPr lang="en-IN" dirty="0"/>
              <a:t>At the beginning in order to start with a balanced curricula, in terms of the number of courses, each period is set (estimated) to accept equal number of courses, unless there is an odd number of courses, which requires that some of the periods have an additional course.</a:t>
            </a:r>
          </a:p>
          <a:p>
            <a:r>
              <a:rPr lang="en-IN" dirty="0"/>
              <a:t>Next ,by following the ascending order of the number of perquisites, the courses are dispatched into the available periods, subject to the constraints of min/max credit load and course </a:t>
            </a:r>
            <a:r>
              <a:rPr lang="en-IN" dirty="0" smtClean="0"/>
              <a:t>perquisites</a:t>
            </a:r>
          </a:p>
          <a:p>
            <a:r>
              <a:rPr lang="en-IN" dirty="0" smtClean="0"/>
              <a:t>After forming the initial population, we evaluate the fitness of each individual in the population and they are ordered based on their fitness values.</a:t>
            </a:r>
            <a:endParaRPr lang="en-IN" dirty="0"/>
          </a:p>
        </p:txBody>
      </p:sp>
    </p:spTree>
    <p:extLst>
      <p:ext uri="{BB962C8B-B14F-4D97-AF65-F5344CB8AC3E}">
        <p14:creationId xmlns:p14="http://schemas.microsoft.com/office/powerpoint/2010/main" val="369281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1234E1A-A315-45E6-9583-7AB62500DC5F}"/>
              </a:ext>
            </a:extLst>
          </p:cNvPr>
          <p:cNvPicPr>
            <a:picLocks noChangeAspect="1"/>
          </p:cNvPicPr>
          <p:nvPr/>
        </p:nvPicPr>
        <p:blipFill>
          <a:blip r:embed="rId2"/>
          <a:stretch>
            <a:fillRect/>
          </a:stretch>
        </p:blipFill>
        <p:spPr>
          <a:xfrm>
            <a:off x="3114261" y="689113"/>
            <a:ext cx="5698434" cy="6168886"/>
          </a:xfrm>
          <a:prstGeom prst="rect">
            <a:avLst/>
          </a:prstGeom>
        </p:spPr>
      </p:pic>
    </p:spTree>
    <p:extLst>
      <p:ext uri="{BB962C8B-B14F-4D97-AF65-F5344CB8AC3E}">
        <p14:creationId xmlns:p14="http://schemas.microsoft.com/office/powerpoint/2010/main" val="12148516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1005</TotalTime>
  <Words>577</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Adobe Fangsong Std R</vt:lpstr>
      <vt:lpstr>Arial</vt:lpstr>
      <vt:lpstr>Century Gothic</vt:lpstr>
      <vt:lpstr>Wingdings 3</vt:lpstr>
      <vt:lpstr>Wisp</vt:lpstr>
      <vt:lpstr>Balancing academic curricula by using a                   mutation-only genetic algorithm </vt:lpstr>
      <vt:lpstr>Introduction :</vt:lpstr>
      <vt:lpstr>The BACP Formulation :</vt:lpstr>
      <vt:lpstr>Genetic Algorithm :</vt:lpstr>
      <vt:lpstr>Solution approach :</vt:lpstr>
      <vt:lpstr>Mutation Operators : </vt:lpstr>
      <vt:lpstr>Mutation Operators :</vt:lpstr>
      <vt:lpstr>Initialization :</vt:lpstr>
      <vt:lpstr>PowerPoint Presentation</vt:lpstr>
      <vt:lpstr>Implementation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Balancing academic curricula by using a                   mutation-only genetic algorithm </dc:title>
  <dc:creator>Naveen Kumar</dc:creator>
  <cp:lastModifiedBy>sree charan mallu</cp:lastModifiedBy>
  <cp:revision>24</cp:revision>
  <dcterms:created xsi:type="dcterms:W3CDTF">2018-11-08T18:45:01Z</dcterms:created>
  <dcterms:modified xsi:type="dcterms:W3CDTF">2019-07-06T07:38:20Z</dcterms:modified>
</cp:coreProperties>
</file>