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1"/>
  </p:notesMasterIdLst>
  <p:sldIdLst>
    <p:sldId id="256" r:id="rId2"/>
    <p:sldId id="257" r:id="rId3"/>
    <p:sldId id="258" r:id="rId4"/>
    <p:sldId id="287" r:id="rId5"/>
    <p:sldId id="259" r:id="rId6"/>
    <p:sldId id="288" r:id="rId7"/>
    <p:sldId id="289" r:id="rId8"/>
    <p:sldId id="278" r:id="rId9"/>
    <p:sldId id="293" r:id="rId10"/>
    <p:sldId id="294" r:id="rId11"/>
    <p:sldId id="295" r:id="rId12"/>
    <p:sldId id="296" r:id="rId13"/>
    <p:sldId id="297" r:id="rId14"/>
    <p:sldId id="290" r:id="rId15"/>
    <p:sldId id="291" r:id="rId16"/>
    <p:sldId id="284" r:id="rId17"/>
    <p:sldId id="285" r:id="rId18"/>
    <p:sldId id="273"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8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B4E4C-FE31-431F-B1D6-6553081339BA}" type="datetimeFigureOut">
              <a:rPr lang="en-US" smtClean="0"/>
              <a:t>7/6/2019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C4414-8D2F-4B6B-BCFA-BCAA1F1063F6}" type="slidenum">
              <a:rPr lang="en-US" smtClean="0"/>
              <a:t>‹#›</a:t>
            </a:fld>
            <a:endParaRPr lang="en-US"/>
          </a:p>
        </p:txBody>
      </p:sp>
    </p:spTree>
    <p:extLst>
      <p:ext uri="{BB962C8B-B14F-4D97-AF65-F5344CB8AC3E}">
        <p14:creationId xmlns:p14="http://schemas.microsoft.com/office/powerpoint/2010/main" val="3468255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9C4414-8D2F-4B6B-BCFA-BCAA1F1063F6}" type="slidenum">
              <a:rPr lang="en-US" smtClean="0"/>
              <a:t>1</a:t>
            </a:fld>
            <a:endParaRPr lang="en-US"/>
          </a:p>
        </p:txBody>
      </p:sp>
    </p:spTree>
    <p:extLst>
      <p:ext uri="{BB962C8B-B14F-4D97-AF65-F5344CB8AC3E}">
        <p14:creationId xmlns:p14="http://schemas.microsoft.com/office/powerpoint/2010/main" val="2465823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BD70AD-3DD6-4C30-9290-F06F683DEEF4}" type="datetime3">
              <a:rPr lang="en-US" smtClean="0"/>
              <a:t>6 July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3A110-F3B4-48FE-AE85-9A6127DB12F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41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37346B-815D-437C-B65D-996BEC6BA01D}" type="datetime3">
              <a:rPr lang="en-US" smtClean="0"/>
              <a:t>6 July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393863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847BAF-DEE0-48A6-A3ED-EF31F04BE21B}" type="datetime3">
              <a:rPr lang="en-US" smtClean="0"/>
              <a:t>6 July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368854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394977"/>
            <a:ext cx="7543800" cy="1450757"/>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13258856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44B726-09DF-4E1E-BD29-2C120F617605}" type="datetime3">
              <a:rPr lang="en-US" smtClean="0"/>
              <a:t>6 July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3A110-F3B4-48FE-AE85-9A6127DB12F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9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780346-AC00-417A-8901-1F575AF0D75E}" type="datetime3">
              <a:rPr lang="en-US" smtClean="0"/>
              <a:t>6 July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11886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033D7E-F526-4317-A360-C4858A5D1096}" type="datetime3">
              <a:rPr lang="en-US" smtClean="0"/>
              <a:t>6 July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122039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C3A6AD-98CA-4787-BAFF-20D8F00B924B}" type="datetime3">
              <a:rPr lang="en-US" smtClean="0"/>
              <a:t>6 July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357898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DEC58C-462E-4033-8826-F1A520B11838}" type="datetime3">
              <a:rPr lang="en-US" smtClean="0"/>
              <a:t>6 July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98003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7A4A2C2-C959-42BA-A630-E17AABEC7C09}" type="datetime3">
              <a:rPr lang="en-US" smtClean="0"/>
              <a:t>6 July 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53A110-F3B4-48FE-AE85-9A6127DB12F6}" type="slidenum">
              <a:rPr lang="en-US" smtClean="0"/>
              <a:t>‹#›</a:t>
            </a:fld>
            <a:endParaRPr lang="en-US"/>
          </a:p>
        </p:txBody>
      </p:sp>
    </p:spTree>
    <p:extLst>
      <p:ext uri="{BB962C8B-B14F-4D97-AF65-F5344CB8AC3E}">
        <p14:creationId xmlns:p14="http://schemas.microsoft.com/office/powerpoint/2010/main" val="171709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F9840-E38B-4A4C-B6D1-295AA96862C5}" type="datetime3">
              <a:rPr lang="en-US" smtClean="0"/>
              <a:t>6 July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85907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5420B68-45F6-4148-BEC5-6A88121BC288}" type="datetime3">
              <a:rPr lang="en-US" smtClean="0"/>
              <a:t>6 July 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B53A110-F3B4-48FE-AE85-9A6127DB12F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75257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5038" y="515598"/>
            <a:ext cx="7543800" cy="1131151"/>
          </a:xfrm>
          <a:ln>
            <a:solidFill>
              <a:schemeClr val="accent1"/>
            </a:solidFill>
          </a:ln>
        </p:spPr>
        <p:txBody>
          <a:bodyPr>
            <a:noAutofit/>
          </a:bodyPr>
          <a:lstStyle/>
          <a:p>
            <a:pPr algn="ctr"/>
            <a:r>
              <a:rPr lang="en-IN" sz="3200" b="1" dirty="0" smtClean="0"/>
              <a:t>Balancing Academic Curriculum using Genetic Algorithm</a:t>
            </a:r>
            <a:endParaRPr lang="en-US" sz="3200" b="1" dirty="0"/>
          </a:p>
        </p:txBody>
      </p:sp>
      <p:sp>
        <p:nvSpPr>
          <p:cNvPr id="4" name="Shape 33"/>
          <p:cNvSpPr txBox="1">
            <a:spLocks/>
          </p:cNvSpPr>
          <p:nvPr/>
        </p:nvSpPr>
        <p:spPr>
          <a:xfrm>
            <a:off x="637786" y="1729876"/>
            <a:ext cx="7731052" cy="208954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410751">
              <a:spcBef>
                <a:spcPts val="0"/>
              </a:spcBef>
              <a:buSzTx/>
              <a:buNone/>
              <a:defRPr sz="2250">
                <a:solidFill>
                  <a:srgbClr val="FFFFFF"/>
                </a:solidFill>
                <a:latin typeface="+mn-lt"/>
                <a:ea typeface="+mn-ea"/>
                <a:cs typeface="+mn-cs"/>
                <a:sym typeface="Helvetica Light"/>
              </a:defRPr>
            </a:lvl1pPr>
            <a:lvl2pPr marL="0" indent="160729" algn="ctr" defTabSz="410751">
              <a:spcBef>
                <a:spcPts val="0"/>
              </a:spcBef>
              <a:buSzTx/>
              <a:buNone/>
              <a:defRPr sz="2250">
                <a:solidFill>
                  <a:srgbClr val="FFFFFF"/>
                </a:solidFill>
                <a:latin typeface="+mn-lt"/>
                <a:ea typeface="+mn-ea"/>
                <a:cs typeface="+mn-cs"/>
                <a:sym typeface="Helvetica Light"/>
              </a:defRPr>
            </a:lvl2pPr>
            <a:lvl3pPr marL="0" indent="321457" algn="ctr" defTabSz="410751">
              <a:spcBef>
                <a:spcPts val="0"/>
              </a:spcBef>
              <a:buSzTx/>
              <a:buNone/>
              <a:defRPr sz="2250">
                <a:solidFill>
                  <a:srgbClr val="FFFFFF"/>
                </a:solidFill>
                <a:latin typeface="+mn-lt"/>
                <a:ea typeface="+mn-ea"/>
                <a:cs typeface="+mn-cs"/>
                <a:sym typeface="Helvetica Light"/>
              </a:defRPr>
            </a:lvl3pPr>
            <a:lvl4pPr marL="0" indent="482186" algn="ctr" defTabSz="410751">
              <a:spcBef>
                <a:spcPts val="0"/>
              </a:spcBef>
              <a:buSzTx/>
              <a:buNone/>
              <a:defRPr sz="2250">
                <a:solidFill>
                  <a:srgbClr val="FFFFFF"/>
                </a:solidFill>
                <a:latin typeface="+mn-lt"/>
                <a:ea typeface="+mn-ea"/>
                <a:cs typeface="+mn-cs"/>
                <a:sym typeface="Helvetica Light"/>
              </a:defRPr>
            </a:lvl4pPr>
            <a:lvl5pPr marL="0" indent="642915" algn="ctr" defTabSz="410751">
              <a:spcBef>
                <a:spcPts val="0"/>
              </a:spcBef>
              <a:buSzTx/>
              <a:buNone/>
              <a:defRPr sz="2250">
                <a:solidFill>
                  <a:srgbClr val="FFFFFF"/>
                </a:solidFill>
                <a:latin typeface="+mn-lt"/>
                <a:ea typeface="+mn-ea"/>
                <a:cs typeface="+mn-cs"/>
                <a:sym typeface="Helvetica Light"/>
              </a:defRPr>
            </a:lvl5pPr>
            <a:lvl6pPr marL="1928744" indent="-321457" defTabSz="410751">
              <a:spcBef>
                <a:spcPts val="2953"/>
              </a:spcBef>
              <a:buSzPct val="75000"/>
              <a:buChar char="•"/>
              <a:defRPr sz="2672">
                <a:solidFill>
                  <a:srgbClr val="FFFFFF"/>
                </a:solidFill>
                <a:latin typeface="+mn-lt"/>
                <a:ea typeface="+mn-ea"/>
                <a:cs typeface="+mn-cs"/>
                <a:sym typeface="Helvetica Light"/>
              </a:defRPr>
            </a:lvl6pPr>
            <a:lvl7pPr marL="2250201" indent="-321457" defTabSz="410751">
              <a:spcBef>
                <a:spcPts val="2953"/>
              </a:spcBef>
              <a:buSzPct val="75000"/>
              <a:buChar char="•"/>
              <a:defRPr sz="2672">
                <a:solidFill>
                  <a:srgbClr val="FFFFFF"/>
                </a:solidFill>
                <a:latin typeface="+mn-lt"/>
                <a:ea typeface="+mn-ea"/>
                <a:cs typeface="+mn-cs"/>
                <a:sym typeface="Helvetica Light"/>
              </a:defRPr>
            </a:lvl7pPr>
            <a:lvl8pPr marL="2571659" indent="-321457" defTabSz="410751">
              <a:spcBef>
                <a:spcPts val="2953"/>
              </a:spcBef>
              <a:buSzPct val="75000"/>
              <a:buChar char="•"/>
              <a:defRPr sz="2672">
                <a:solidFill>
                  <a:srgbClr val="FFFFFF"/>
                </a:solidFill>
                <a:latin typeface="+mn-lt"/>
                <a:ea typeface="+mn-ea"/>
                <a:cs typeface="+mn-cs"/>
                <a:sym typeface="Helvetica Light"/>
              </a:defRPr>
            </a:lvl8pPr>
            <a:lvl9pPr marL="2893116" indent="-321457" defTabSz="410751">
              <a:spcBef>
                <a:spcPts val="2953"/>
              </a:spcBef>
              <a:buSzPct val="75000"/>
              <a:buChar char="•"/>
              <a:defRPr sz="2672">
                <a:solidFill>
                  <a:srgbClr val="FFFFFF"/>
                </a:solidFill>
                <a:latin typeface="+mn-lt"/>
                <a:ea typeface="+mn-ea"/>
                <a:cs typeface="+mn-cs"/>
                <a:sym typeface="Helvetica Light"/>
              </a:defRPr>
            </a:lvl9pPr>
          </a:lstStyle>
          <a:p>
            <a:pPr lvl="0" defTabSz="312170">
              <a:lnSpc>
                <a:spcPct val="120000"/>
              </a:lnSpc>
              <a:defRPr sz="1800">
                <a:solidFill>
                  <a:srgbClr val="000000"/>
                </a:solidFill>
              </a:defRPr>
            </a:pPr>
            <a:r>
              <a:rPr lang="en-IN" sz="1977" kern="0" dirty="0">
                <a:solidFill>
                  <a:srgbClr val="000000"/>
                </a:solidFill>
                <a:latin typeface="Helvetica Light"/>
              </a:rPr>
              <a:t>Y V S Murthy</a:t>
            </a:r>
            <a:r>
              <a:rPr kumimoji="0" lang="en-US" sz="1977" b="0" i="0" u="none" strike="noStrike" kern="0" cap="none" spc="0" normalizeH="0" baseline="0" noProof="0" dirty="0" smtClean="0">
                <a:ln>
                  <a:noFill/>
                </a:ln>
                <a:solidFill>
                  <a:srgbClr val="000000"/>
                </a:solidFill>
                <a:effectLst/>
                <a:uLnTx/>
                <a:uFillTx/>
                <a:latin typeface="Helvetica Light"/>
                <a:sym typeface="Helvetica Light"/>
              </a:rPr>
              <a:t>, </a:t>
            </a:r>
            <a:r>
              <a:rPr lang="en-IN" sz="1977" kern="0" dirty="0" err="1" smtClean="0">
                <a:solidFill>
                  <a:srgbClr val="000000"/>
                </a:solidFill>
                <a:latin typeface="Helvetica Light"/>
              </a:rPr>
              <a:t>Chakrdhar</a:t>
            </a:r>
            <a:r>
              <a:rPr lang="en-IN" sz="1977" kern="0" dirty="0" smtClean="0">
                <a:solidFill>
                  <a:srgbClr val="000000"/>
                </a:solidFill>
                <a:latin typeface="Helvetica Light"/>
              </a:rPr>
              <a:t> M</a:t>
            </a:r>
            <a:r>
              <a:rPr kumimoji="0" lang="en-US" sz="1977" b="0" i="0" u="none" strike="noStrike" kern="0" cap="none" spc="0" normalizeH="0" baseline="0" noProof="0" dirty="0" smtClean="0">
                <a:ln>
                  <a:noFill/>
                </a:ln>
                <a:solidFill>
                  <a:srgbClr val="000000"/>
                </a:solidFill>
                <a:effectLst/>
                <a:uLnTx/>
                <a:uFillTx/>
                <a:latin typeface="Helvetica Light"/>
                <a:sym typeface="Helvetica Light"/>
              </a:rPr>
              <a:t>,</a:t>
            </a:r>
            <a:r>
              <a:rPr kumimoji="0" lang="en-US" sz="1977" b="0" i="0" u="none" strike="noStrike" kern="0" cap="none" spc="0" normalizeH="0" baseline="0" noProof="0" dirty="0" err="1" smtClean="0">
                <a:ln>
                  <a:noFill/>
                </a:ln>
                <a:solidFill>
                  <a:srgbClr val="000000"/>
                </a:solidFill>
                <a:effectLst/>
                <a:uLnTx/>
                <a:uFillTx/>
                <a:latin typeface="Helvetica Light"/>
                <a:sym typeface="Helvetica Light"/>
              </a:rPr>
              <a:t>Kunal</a:t>
            </a:r>
            <a:r>
              <a:rPr kumimoji="0" lang="en-US" sz="1977" b="0" i="0" u="none" strike="noStrike" kern="0" cap="none" spc="0" normalizeH="0" noProof="0" dirty="0" smtClean="0">
                <a:ln>
                  <a:noFill/>
                </a:ln>
                <a:solidFill>
                  <a:srgbClr val="000000"/>
                </a:solidFill>
                <a:effectLst/>
                <a:uLnTx/>
                <a:uFillTx/>
                <a:latin typeface="Helvetica Light"/>
                <a:sym typeface="Helvetica Light"/>
              </a:rPr>
              <a:t> M, Sri </a:t>
            </a:r>
            <a:r>
              <a:rPr kumimoji="0" lang="en-US" sz="1977" b="0" i="0" u="none" strike="noStrike" kern="0" cap="none" spc="0" normalizeH="0" noProof="0" dirty="0" err="1" smtClean="0">
                <a:ln>
                  <a:noFill/>
                </a:ln>
                <a:solidFill>
                  <a:srgbClr val="000000"/>
                </a:solidFill>
                <a:effectLst/>
                <a:uLnTx/>
                <a:uFillTx/>
                <a:latin typeface="Helvetica Light"/>
                <a:sym typeface="Helvetica Light"/>
              </a:rPr>
              <a:t>Charan</a:t>
            </a:r>
            <a:r>
              <a:rPr kumimoji="0" lang="en-US" sz="1977" b="0" i="0" u="none" strike="noStrike" kern="0" cap="none" spc="0" normalizeH="0" noProof="0" dirty="0" smtClean="0">
                <a:ln>
                  <a:noFill/>
                </a:ln>
                <a:solidFill>
                  <a:srgbClr val="000000"/>
                </a:solidFill>
                <a:effectLst/>
                <a:uLnTx/>
                <a:uFillTx/>
                <a:latin typeface="Helvetica Light"/>
                <a:sym typeface="Helvetica Light"/>
              </a:rPr>
              <a:t> M, </a:t>
            </a:r>
            <a:r>
              <a:rPr kumimoji="0" lang="en-US" sz="1977" b="0" i="0" u="none" strike="noStrike" kern="0" cap="none" spc="0" normalizeH="0" noProof="0" dirty="0" err="1" smtClean="0">
                <a:ln>
                  <a:noFill/>
                </a:ln>
                <a:solidFill>
                  <a:srgbClr val="000000"/>
                </a:solidFill>
                <a:effectLst/>
                <a:uLnTx/>
                <a:uFillTx/>
                <a:latin typeface="Helvetica Light"/>
                <a:sym typeface="Helvetica Light"/>
              </a:rPr>
              <a:t>Umesh</a:t>
            </a:r>
            <a:r>
              <a:rPr kumimoji="0" lang="en-US" sz="1977" b="0" i="0" u="none" strike="noStrike" kern="0" cap="none" spc="0" normalizeH="0" noProof="0" dirty="0" smtClean="0">
                <a:ln>
                  <a:noFill/>
                </a:ln>
                <a:solidFill>
                  <a:srgbClr val="000000"/>
                </a:solidFill>
                <a:effectLst/>
                <a:uLnTx/>
                <a:uFillTx/>
                <a:latin typeface="Helvetica Light"/>
                <a:sym typeface="Helvetica Light"/>
              </a:rPr>
              <a:t> </a:t>
            </a:r>
            <a:r>
              <a:rPr kumimoji="0" lang="en-US" sz="1977" b="0" i="0" u="none" strike="noStrike" kern="0" cap="none" spc="0" normalizeH="0" noProof="0" dirty="0" err="1" smtClean="0">
                <a:ln>
                  <a:noFill/>
                </a:ln>
                <a:solidFill>
                  <a:srgbClr val="000000"/>
                </a:solidFill>
                <a:effectLst/>
                <a:uLnTx/>
                <a:uFillTx/>
                <a:latin typeface="Helvetica Light"/>
                <a:sym typeface="Helvetica Light"/>
              </a:rPr>
              <a:t>sai</a:t>
            </a:r>
            <a:r>
              <a:rPr kumimoji="0" lang="en-US" sz="1977" b="0" i="0" u="none" strike="noStrike" kern="0" cap="none" spc="0" normalizeH="0" noProof="0" dirty="0" smtClean="0">
                <a:ln>
                  <a:noFill/>
                </a:ln>
                <a:solidFill>
                  <a:srgbClr val="000000"/>
                </a:solidFill>
                <a:effectLst/>
                <a:uLnTx/>
                <a:uFillTx/>
                <a:latin typeface="Helvetica Light"/>
                <a:sym typeface="Helvetica Light"/>
              </a:rPr>
              <a:t> R</a:t>
            </a:r>
            <a:r>
              <a:rPr lang="en-US" sz="1977" kern="0" dirty="0" smtClean="0">
                <a:solidFill>
                  <a:srgbClr val="000000"/>
                </a:solidFill>
                <a:latin typeface="Helvetica Light"/>
              </a:rPr>
              <a:t> </a:t>
            </a:r>
            <a:r>
              <a:rPr kumimoji="0" lang="en-US" sz="1977" b="0" i="0" u="none" strike="noStrike" kern="0" cap="none" spc="0" normalizeH="0" noProof="0" dirty="0" smtClean="0">
                <a:ln>
                  <a:noFill/>
                </a:ln>
                <a:solidFill>
                  <a:srgbClr val="000000"/>
                </a:solidFill>
                <a:effectLst/>
                <a:uLnTx/>
                <a:uFillTx/>
                <a:latin typeface="Helvetica Light"/>
                <a:sym typeface="Helvetica Light"/>
              </a:rPr>
              <a:t>and </a:t>
            </a:r>
            <a:r>
              <a:rPr kumimoji="0" lang="en-US" sz="1977" b="0" i="0" u="none" strike="noStrike" kern="0" cap="none" spc="0" normalizeH="0" noProof="0" dirty="0" err="1" smtClean="0">
                <a:ln>
                  <a:noFill/>
                </a:ln>
                <a:solidFill>
                  <a:srgbClr val="000000"/>
                </a:solidFill>
                <a:effectLst/>
                <a:uLnTx/>
                <a:uFillTx/>
                <a:latin typeface="Helvetica Light"/>
                <a:sym typeface="Helvetica Light"/>
              </a:rPr>
              <a:t>Shashidhar</a:t>
            </a:r>
            <a:r>
              <a:rPr kumimoji="0" lang="en-US" sz="1977" b="0" i="0" u="none" strike="noStrike" kern="0" cap="none" spc="0" normalizeH="0" noProof="0" dirty="0" smtClean="0">
                <a:ln>
                  <a:noFill/>
                </a:ln>
                <a:solidFill>
                  <a:srgbClr val="000000"/>
                </a:solidFill>
                <a:effectLst/>
                <a:uLnTx/>
                <a:uFillTx/>
                <a:latin typeface="Helvetica Light"/>
                <a:sym typeface="Helvetica Light"/>
              </a:rPr>
              <a:t> G. </a:t>
            </a:r>
            <a:r>
              <a:rPr kumimoji="0" lang="en-US" sz="1977" b="0" i="0" u="none" strike="noStrike" kern="0" cap="none" spc="0" normalizeH="0" noProof="0" dirty="0" err="1" smtClean="0">
                <a:ln>
                  <a:noFill/>
                </a:ln>
                <a:solidFill>
                  <a:srgbClr val="000000"/>
                </a:solidFill>
                <a:effectLst/>
                <a:uLnTx/>
                <a:uFillTx/>
                <a:latin typeface="Helvetica Light"/>
                <a:sym typeface="Helvetica Light"/>
              </a:rPr>
              <a:t>Koolagudi</a:t>
            </a:r>
            <a:endParaRPr kumimoji="0" lang="en-US" sz="1977" b="0" i="0" u="none" strike="noStrike" kern="0" cap="none" spc="0" normalizeH="0" baseline="0" noProof="0" dirty="0" smtClean="0">
              <a:ln>
                <a:noFill/>
              </a:ln>
              <a:solidFill>
                <a:srgbClr val="000000"/>
              </a:solidFill>
              <a:effectLst/>
              <a:uLnTx/>
              <a:uFillTx/>
              <a:latin typeface="Helvetica Light"/>
              <a:sym typeface="Helvetica Light"/>
            </a:endParaRPr>
          </a:p>
          <a:p>
            <a:pPr marL="0" marR="0" lvl="0" indent="0" algn="ctr" defTabSz="312170" eaLnBrk="1" fontAlgn="auto" latinLnBrk="0" hangingPunct="1">
              <a:lnSpc>
                <a:spcPct val="120000"/>
              </a:lnSpc>
              <a:spcBef>
                <a:spcPts val="0"/>
              </a:spcBef>
              <a:spcAft>
                <a:spcPts val="0"/>
              </a:spcAft>
              <a:buClrTx/>
              <a:buSzTx/>
              <a:buFontTx/>
              <a:buNone/>
              <a:tabLst/>
              <a:defRPr sz="1800">
                <a:solidFill>
                  <a:srgbClr val="000000"/>
                </a:solidFill>
              </a:defRPr>
            </a:pPr>
            <a:r>
              <a:rPr kumimoji="0" lang="en-US" sz="1800" b="0" i="0" u="none" strike="noStrike" kern="0" cap="none" spc="0" normalizeH="0" baseline="0" noProof="0" dirty="0" smtClean="0">
                <a:ln>
                  <a:noFill/>
                </a:ln>
                <a:solidFill>
                  <a:srgbClr val="000000"/>
                </a:solidFill>
                <a:effectLst/>
                <a:uLnTx/>
                <a:uFillTx/>
                <a:latin typeface="Helvetica Light"/>
                <a:sym typeface="Helvetica Light"/>
              </a:rPr>
              <a:t>Department of Computer Science and Engineering, </a:t>
            </a:r>
          </a:p>
          <a:p>
            <a:pPr marL="0" marR="0" lvl="0" indent="0" algn="ctr" defTabSz="312170" eaLnBrk="1" fontAlgn="auto" latinLnBrk="0" hangingPunct="1">
              <a:lnSpc>
                <a:spcPct val="120000"/>
              </a:lnSpc>
              <a:spcBef>
                <a:spcPts val="0"/>
              </a:spcBef>
              <a:spcAft>
                <a:spcPts val="0"/>
              </a:spcAft>
              <a:buClrTx/>
              <a:buSzTx/>
              <a:buFontTx/>
              <a:buNone/>
              <a:tabLst/>
              <a:defRPr sz="1800">
                <a:solidFill>
                  <a:srgbClr val="000000"/>
                </a:solidFill>
              </a:defRPr>
            </a:pPr>
            <a:r>
              <a:rPr kumimoji="0" lang="en-US" sz="1800" b="0" i="0" u="none" strike="noStrike" kern="0" cap="none" spc="0" normalizeH="0" baseline="0" noProof="0" dirty="0" smtClean="0">
                <a:ln>
                  <a:noFill/>
                </a:ln>
                <a:solidFill>
                  <a:srgbClr val="000000"/>
                </a:solidFill>
                <a:effectLst/>
                <a:uLnTx/>
                <a:uFillTx/>
                <a:latin typeface="Helvetica Light"/>
                <a:sym typeface="Helvetica Light"/>
              </a:rPr>
              <a:t>National Institute of Technology Karnataka, </a:t>
            </a:r>
          </a:p>
          <a:p>
            <a:pPr marL="0" marR="0" lvl="0" indent="0" algn="ctr" defTabSz="312170" eaLnBrk="1" fontAlgn="auto" latinLnBrk="0" hangingPunct="1">
              <a:lnSpc>
                <a:spcPct val="120000"/>
              </a:lnSpc>
              <a:spcBef>
                <a:spcPts val="0"/>
              </a:spcBef>
              <a:spcAft>
                <a:spcPts val="0"/>
              </a:spcAft>
              <a:buClrTx/>
              <a:buSzTx/>
              <a:buFontTx/>
              <a:buNone/>
              <a:tabLst/>
              <a:defRPr sz="1800">
                <a:solidFill>
                  <a:srgbClr val="000000"/>
                </a:solidFill>
              </a:defRPr>
            </a:pPr>
            <a:r>
              <a:rPr kumimoji="0" lang="en-US" sz="1800" b="0" i="0" u="none" strike="noStrike" kern="0" cap="none" spc="0" normalizeH="0" baseline="0" noProof="0" dirty="0" err="1" smtClean="0">
                <a:ln>
                  <a:noFill/>
                </a:ln>
                <a:solidFill>
                  <a:srgbClr val="000000"/>
                </a:solidFill>
                <a:effectLst/>
                <a:uLnTx/>
                <a:uFillTx/>
                <a:latin typeface="Helvetica Light"/>
                <a:sym typeface="Helvetica Light"/>
              </a:rPr>
              <a:t>Surathkal</a:t>
            </a:r>
            <a:r>
              <a:rPr kumimoji="0" lang="en-US" sz="1800" b="0" i="0" u="none" strike="noStrike" kern="0" cap="none" spc="0" normalizeH="0" baseline="0" noProof="0" dirty="0" smtClean="0">
                <a:ln>
                  <a:noFill/>
                </a:ln>
                <a:solidFill>
                  <a:srgbClr val="000000"/>
                </a:solidFill>
                <a:effectLst/>
                <a:uLnTx/>
                <a:uFillTx/>
                <a:latin typeface="Helvetica Light"/>
                <a:sym typeface="Helvetica Light"/>
              </a:rPr>
              <a:t>, Mangalore, INDIA – 575 025.</a:t>
            </a:r>
            <a:r>
              <a:rPr kumimoji="0" lang="en-US" sz="1977" b="0" i="0" u="none" strike="noStrike" kern="0" cap="none" spc="0" normalizeH="0" baseline="0" noProof="0" dirty="0" smtClean="0">
                <a:ln>
                  <a:noFill/>
                </a:ln>
                <a:solidFill>
                  <a:srgbClr val="000000"/>
                </a:solidFill>
                <a:effectLst/>
                <a:uLnTx/>
                <a:uFillTx/>
                <a:latin typeface="Helvetica Light"/>
                <a:sym typeface="Helvetica Light"/>
              </a:rPr>
              <a:t> </a:t>
            </a:r>
            <a:endParaRPr kumimoji="0" lang="en-US" sz="1977" b="0" i="0" u="none" strike="noStrike" kern="0" cap="none" spc="0" normalizeH="0" baseline="0" noProof="0" dirty="0">
              <a:ln>
                <a:noFill/>
              </a:ln>
              <a:solidFill>
                <a:srgbClr val="000000"/>
              </a:solidFill>
              <a:effectLst/>
              <a:uLnTx/>
              <a:uFillTx/>
              <a:latin typeface="Helvetica Light"/>
              <a:sym typeface="Helvetica Light"/>
            </a:endParaRPr>
          </a:p>
        </p:txBody>
      </p:sp>
      <p:sp>
        <p:nvSpPr>
          <p:cNvPr id="5" name="Shape 33"/>
          <p:cNvSpPr txBox="1">
            <a:spLocks/>
          </p:cNvSpPr>
          <p:nvPr/>
        </p:nvSpPr>
        <p:spPr>
          <a:xfrm>
            <a:off x="2587758" y="3986037"/>
            <a:ext cx="4018359" cy="803672"/>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584200">
              <a:spcBef>
                <a:spcPts val="0"/>
              </a:spcBef>
              <a:buSzTx/>
              <a:buNone/>
              <a:defRPr sz="3200">
                <a:solidFill>
                  <a:srgbClr val="FFFFFF"/>
                </a:solidFill>
                <a:latin typeface="+mn-lt"/>
                <a:ea typeface="+mn-ea"/>
                <a:cs typeface="+mn-cs"/>
                <a:sym typeface="Helvetica Light"/>
              </a:defRPr>
            </a:lvl1pPr>
            <a:lvl2pPr marL="0" indent="228600" algn="ctr" defTabSz="584200">
              <a:spcBef>
                <a:spcPts val="0"/>
              </a:spcBef>
              <a:buSzTx/>
              <a:buNone/>
              <a:defRPr sz="3200">
                <a:solidFill>
                  <a:srgbClr val="FFFFFF"/>
                </a:solidFill>
                <a:latin typeface="+mn-lt"/>
                <a:ea typeface="+mn-ea"/>
                <a:cs typeface="+mn-cs"/>
                <a:sym typeface="Helvetica Light"/>
              </a:defRPr>
            </a:lvl2pPr>
            <a:lvl3pPr marL="0" indent="457200" algn="ctr" defTabSz="584200">
              <a:spcBef>
                <a:spcPts val="0"/>
              </a:spcBef>
              <a:buSzTx/>
              <a:buNone/>
              <a:defRPr sz="3200">
                <a:solidFill>
                  <a:srgbClr val="FFFFFF"/>
                </a:solidFill>
                <a:latin typeface="+mn-lt"/>
                <a:ea typeface="+mn-ea"/>
                <a:cs typeface="+mn-cs"/>
                <a:sym typeface="Helvetica Light"/>
              </a:defRPr>
            </a:lvl3pPr>
            <a:lvl4pPr marL="0" indent="685800" algn="ctr" defTabSz="584200">
              <a:spcBef>
                <a:spcPts val="0"/>
              </a:spcBef>
              <a:buSzTx/>
              <a:buNone/>
              <a:defRPr sz="3200">
                <a:solidFill>
                  <a:srgbClr val="FFFFFF"/>
                </a:solidFill>
                <a:latin typeface="+mn-lt"/>
                <a:ea typeface="+mn-ea"/>
                <a:cs typeface="+mn-cs"/>
                <a:sym typeface="Helvetica Light"/>
              </a:defRPr>
            </a:lvl4pPr>
            <a:lvl5pPr marL="0" indent="914400" algn="ctr" defTabSz="584200">
              <a:spcBef>
                <a:spcPts val="0"/>
              </a:spcBef>
              <a:buSzTx/>
              <a:buNone/>
              <a:defRPr sz="32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a:lstStyle>
          <a:p>
            <a:pPr defTabSz="312170">
              <a:lnSpc>
                <a:spcPct val="120000"/>
              </a:lnSpc>
              <a:defRPr sz="1800">
                <a:solidFill>
                  <a:srgbClr val="000000"/>
                </a:solidFill>
              </a:defRPr>
            </a:pPr>
            <a:r>
              <a:rPr lang="en-US" sz="1977" b="1" kern="0" dirty="0" smtClean="0"/>
              <a:t>Presented by</a:t>
            </a:r>
            <a:endParaRPr lang="en-US" sz="1977" b="1" kern="0" dirty="0"/>
          </a:p>
          <a:p>
            <a:pPr defTabSz="312170">
              <a:lnSpc>
                <a:spcPct val="120000"/>
              </a:lnSpc>
              <a:defRPr sz="1800">
                <a:solidFill>
                  <a:srgbClr val="000000"/>
                </a:solidFill>
              </a:defRPr>
            </a:pPr>
            <a:r>
              <a:rPr lang="en-US" sz="1977" kern="0" dirty="0" err="1"/>
              <a:t>Shashidhar</a:t>
            </a:r>
            <a:r>
              <a:rPr lang="en-US" sz="1977" kern="0" dirty="0"/>
              <a:t> G. </a:t>
            </a:r>
            <a:r>
              <a:rPr lang="en-US" sz="1977" kern="0" dirty="0" err="1"/>
              <a:t>Koolagudi</a:t>
            </a:r>
            <a:endParaRPr lang="en-US" sz="1977" kern="0" dirty="0"/>
          </a:p>
        </p:txBody>
      </p:sp>
      <p:sp>
        <p:nvSpPr>
          <p:cNvPr id="8" name="Shape 33"/>
          <p:cNvSpPr txBox="1">
            <a:spLocks/>
          </p:cNvSpPr>
          <p:nvPr/>
        </p:nvSpPr>
        <p:spPr>
          <a:xfrm>
            <a:off x="731412" y="5156615"/>
            <a:ext cx="7731052" cy="182165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584200">
              <a:spcBef>
                <a:spcPts val="0"/>
              </a:spcBef>
              <a:buSzTx/>
              <a:buNone/>
              <a:defRPr sz="3200">
                <a:solidFill>
                  <a:srgbClr val="FFFFFF"/>
                </a:solidFill>
                <a:latin typeface="+mn-lt"/>
                <a:ea typeface="+mn-ea"/>
                <a:cs typeface="+mn-cs"/>
                <a:sym typeface="Helvetica Light"/>
              </a:defRPr>
            </a:lvl1pPr>
            <a:lvl2pPr marL="0" indent="228600" algn="ctr" defTabSz="584200">
              <a:spcBef>
                <a:spcPts val="0"/>
              </a:spcBef>
              <a:buSzTx/>
              <a:buNone/>
              <a:defRPr sz="3200">
                <a:solidFill>
                  <a:srgbClr val="FFFFFF"/>
                </a:solidFill>
                <a:latin typeface="+mn-lt"/>
                <a:ea typeface="+mn-ea"/>
                <a:cs typeface="+mn-cs"/>
                <a:sym typeface="Helvetica Light"/>
              </a:defRPr>
            </a:lvl2pPr>
            <a:lvl3pPr marL="0" indent="457200" algn="ctr" defTabSz="584200">
              <a:spcBef>
                <a:spcPts val="0"/>
              </a:spcBef>
              <a:buSzTx/>
              <a:buNone/>
              <a:defRPr sz="3200">
                <a:solidFill>
                  <a:srgbClr val="FFFFFF"/>
                </a:solidFill>
                <a:latin typeface="+mn-lt"/>
                <a:ea typeface="+mn-ea"/>
                <a:cs typeface="+mn-cs"/>
                <a:sym typeface="Helvetica Light"/>
              </a:defRPr>
            </a:lvl3pPr>
            <a:lvl4pPr marL="0" indent="685800" algn="ctr" defTabSz="584200">
              <a:spcBef>
                <a:spcPts val="0"/>
              </a:spcBef>
              <a:buSzTx/>
              <a:buNone/>
              <a:defRPr sz="3200">
                <a:solidFill>
                  <a:srgbClr val="FFFFFF"/>
                </a:solidFill>
                <a:latin typeface="+mn-lt"/>
                <a:ea typeface="+mn-ea"/>
                <a:cs typeface="+mn-cs"/>
                <a:sym typeface="Helvetica Light"/>
              </a:defRPr>
            </a:lvl4pPr>
            <a:lvl5pPr marL="0" indent="914400" algn="ctr" defTabSz="584200">
              <a:spcBef>
                <a:spcPts val="0"/>
              </a:spcBef>
              <a:buSzTx/>
              <a:buNone/>
              <a:defRPr sz="32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a:lstStyle>
          <a:p>
            <a:pPr defTabSz="312170">
              <a:lnSpc>
                <a:spcPct val="120000"/>
              </a:lnSpc>
              <a:defRPr sz="1800">
                <a:solidFill>
                  <a:srgbClr val="000000"/>
                </a:solidFill>
              </a:defRPr>
            </a:pPr>
            <a:r>
              <a:rPr lang="en-US" sz="1977" kern="0" dirty="0" smtClean="0"/>
              <a:t>At: 11</a:t>
            </a:r>
            <a:r>
              <a:rPr lang="en-US" sz="1977" kern="0" baseline="30000" dirty="0" smtClean="0"/>
              <a:t>th</a:t>
            </a:r>
            <a:r>
              <a:rPr lang="en-US" sz="1977" kern="0" dirty="0" smtClean="0"/>
              <a:t> </a:t>
            </a:r>
            <a:r>
              <a:rPr lang="en-IN" sz="1977" kern="0" dirty="0">
                <a:solidFill>
                  <a:srgbClr val="000000"/>
                </a:solidFill>
              </a:rPr>
              <a:t>International Conference on Contemporary </a:t>
            </a:r>
            <a:r>
              <a:rPr lang="en-IN" sz="1977" kern="0" dirty="0" smtClean="0">
                <a:solidFill>
                  <a:srgbClr val="000000"/>
                </a:solidFill>
              </a:rPr>
              <a:t>Computing</a:t>
            </a:r>
            <a:r>
              <a:rPr lang="en-US" sz="1977" kern="0" dirty="0" smtClean="0"/>
              <a:t> (IC3)- 2018,</a:t>
            </a:r>
          </a:p>
          <a:p>
            <a:pPr defTabSz="312170">
              <a:lnSpc>
                <a:spcPct val="120000"/>
              </a:lnSpc>
              <a:defRPr sz="1800">
                <a:solidFill>
                  <a:srgbClr val="000000"/>
                </a:solidFill>
              </a:defRPr>
            </a:pPr>
            <a:r>
              <a:rPr lang="en-US" sz="1977" kern="0" dirty="0" smtClean="0"/>
              <a:t>JIIT, Noida, India.</a:t>
            </a:r>
          </a:p>
          <a:p>
            <a:pPr defTabSz="312170">
              <a:lnSpc>
                <a:spcPct val="120000"/>
              </a:lnSpc>
              <a:defRPr sz="1800">
                <a:solidFill>
                  <a:srgbClr val="000000"/>
                </a:solidFill>
              </a:defRPr>
            </a:pPr>
            <a:r>
              <a:rPr lang="en-US" sz="1977" b="1" kern="0" dirty="0" smtClean="0"/>
              <a:t>2</a:t>
            </a:r>
            <a:r>
              <a:rPr lang="en-US" sz="1977" b="1" kern="0" baseline="30000" dirty="0" smtClean="0"/>
              <a:t>nd</a:t>
            </a:r>
            <a:r>
              <a:rPr lang="en-US" sz="1977" b="1" kern="0" dirty="0" smtClean="0"/>
              <a:t> – 4</a:t>
            </a:r>
            <a:r>
              <a:rPr lang="en-US" sz="1977" b="1" kern="0" baseline="30000" dirty="0" smtClean="0"/>
              <a:t>th</a:t>
            </a:r>
            <a:r>
              <a:rPr lang="en-US" sz="1977" b="1" kern="0" dirty="0" smtClean="0"/>
              <a:t> August, 2018</a:t>
            </a:r>
            <a:endParaRPr lang="en-US" sz="1977" b="1" kern="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14" y="2905876"/>
            <a:ext cx="1292713" cy="1292713"/>
          </a:xfrm>
          <a:prstGeom prst="rect">
            <a:avLst/>
          </a:prstGeom>
        </p:spPr>
      </p:pic>
      <p:sp>
        <p:nvSpPr>
          <p:cNvPr id="3" name="Date Placeholder 2"/>
          <p:cNvSpPr>
            <a:spLocks noGrp="1"/>
          </p:cNvSpPr>
          <p:nvPr>
            <p:ph type="dt" sz="half" idx="10"/>
          </p:nvPr>
        </p:nvSpPr>
        <p:spPr/>
        <p:txBody>
          <a:bodyPr/>
          <a:lstStyle/>
          <a:p>
            <a:fld id="{FFFEE9D8-977F-4759-AC74-4DF074A24C87}" type="datetime3">
              <a:rPr lang="en-US" sz="1400" b="1" smtClean="0"/>
              <a:t>6 July 2019</a:t>
            </a:fld>
            <a:endParaRPr lang="en-US" sz="1400" b="1" dirty="0"/>
          </a:p>
        </p:txBody>
      </p:sp>
      <p:sp>
        <p:nvSpPr>
          <p:cNvPr id="6" name="Slide Number Placeholder 5"/>
          <p:cNvSpPr>
            <a:spLocks noGrp="1"/>
          </p:cNvSpPr>
          <p:nvPr>
            <p:ph type="sldNum" sz="quarter" idx="12"/>
          </p:nvPr>
        </p:nvSpPr>
        <p:spPr/>
        <p:txBody>
          <a:bodyPr/>
          <a:lstStyle/>
          <a:p>
            <a:fld id="{5B53A110-F3B4-48FE-AE85-9A6127DB12F6}" type="slidenum">
              <a:rPr lang="en-US" smtClean="0"/>
              <a:t>1</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568" y="2863889"/>
            <a:ext cx="1505116" cy="1505114"/>
          </a:xfrm>
          <a:prstGeom prst="rect">
            <a:avLst/>
          </a:prstGeom>
        </p:spPr>
      </p:pic>
    </p:spTree>
    <p:extLst>
      <p:ext uri="{BB962C8B-B14F-4D97-AF65-F5344CB8AC3E}">
        <p14:creationId xmlns:p14="http://schemas.microsoft.com/office/powerpoint/2010/main" val="2896408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1" y="1776722"/>
            <a:ext cx="7543801" cy="4023360"/>
          </a:xfrm>
        </p:spPr>
        <p:txBody>
          <a:bodyPr/>
          <a:lstStyle/>
          <a:p>
            <a:r>
              <a:rPr lang="en-IN" sz="2100" b="1" i="1" dirty="0">
                <a:solidFill>
                  <a:schemeClr val="accent2">
                    <a:lumMod val="75000"/>
                  </a:schemeClr>
                </a:solidFill>
              </a:rPr>
              <a:t>Shift Operator :</a:t>
            </a:r>
          </a:p>
          <a:p>
            <a:pPr lvl="1">
              <a:buFont typeface="Arial" panose="020B0604020202020204" pitchFamily="34" charset="0"/>
              <a:buChar char="•"/>
            </a:pPr>
            <a:r>
              <a:rPr lang="en-IN" dirty="0" smtClean="0"/>
              <a:t>The </a:t>
            </a:r>
            <a:r>
              <a:rPr lang="en-IN" dirty="0"/>
              <a:t>shift operator (see Algorithm 2) is also executed for several iterations, as specified   </a:t>
            </a:r>
            <a:r>
              <a:rPr lang="en-IN" dirty="0" smtClean="0"/>
              <a:t>by </a:t>
            </a:r>
            <a:r>
              <a:rPr lang="en-IN" dirty="0" err="1"/>
              <a:t>sh</a:t>
            </a:r>
            <a:r>
              <a:rPr lang="en-IN" dirty="0"/>
              <a:t> parameter .</a:t>
            </a:r>
          </a:p>
          <a:p>
            <a:pPr lvl="1">
              <a:buFont typeface="Arial" panose="020B0604020202020204" pitchFamily="34" charset="0"/>
              <a:buChar char="•"/>
            </a:pPr>
            <a:r>
              <a:rPr lang="en-IN" dirty="0"/>
              <a:t>During the progress of a given iteration, initially, a random period is selected, and then, one of its courses (i.e. course c ) During the progress of a given iteration, initially, a random period is selected, and then, one of its courses (i.e. course .</a:t>
            </a:r>
          </a:p>
          <a:p>
            <a:pPr lvl="1">
              <a:buFont typeface="Arial" panose="020B0604020202020204" pitchFamily="34" charset="0"/>
              <a:buChar char="•"/>
            </a:pPr>
            <a:r>
              <a:rPr lang="en-IN" dirty="0"/>
              <a:t>Next, the periods that can accept course c , are initially outlined, and then, one of them is selected randomly as the period that will accept the envisioned course.</a:t>
            </a:r>
          </a:p>
          <a:p>
            <a:endParaRPr lang="en-US"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10</a:t>
            </a:fld>
            <a:endParaRPr lang="en-US"/>
          </a:p>
        </p:txBody>
      </p:sp>
    </p:spTree>
    <p:extLst>
      <p:ext uri="{BB962C8B-B14F-4D97-AF65-F5344CB8AC3E}">
        <p14:creationId xmlns:p14="http://schemas.microsoft.com/office/powerpoint/2010/main" val="383767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Initialization</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a:buFont typeface="Arial" panose="020B0604020202020204" pitchFamily="34" charset="0"/>
              <a:buChar char="•"/>
            </a:pPr>
            <a:r>
              <a:rPr lang="en-IN" dirty="0">
                <a:solidFill>
                  <a:schemeClr val="tx1"/>
                </a:solidFill>
              </a:rPr>
              <a:t>In a typical instance of the academic curricula balancing problem, courses are ordered based on the number of prerequisites they have.</a:t>
            </a:r>
          </a:p>
          <a:p>
            <a:pPr>
              <a:buFont typeface="Arial" panose="020B0604020202020204" pitchFamily="34" charset="0"/>
              <a:buChar char="•"/>
            </a:pPr>
            <a:r>
              <a:rPr lang="en-IN" dirty="0">
                <a:solidFill>
                  <a:schemeClr val="tx1"/>
                </a:solidFill>
              </a:rPr>
              <a:t>Courses with no prerequisites are placed first then courses with one prerequisite and so on.</a:t>
            </a:r>
          </a:p>
          <a:p>
            <a:pPr>
              <a:buFont typeface="Arial" panose="020B0604020202020204" pitchFamily="34" charset="0"/>
              <a:buChar char="•"/>
            </a:pPr>
            <a:r>
              <a:rPr lang="en-IN" dirty="0">
                <a:solidFill>
                  <a:schemeClr val="tx1"/>
                </a:solidFill>
              </a:rPr>
              <a:t>At the beginning in order to start with a balanced curricula, in terms of the number of courses, each period is set (estimated) to accept equal number of courses, unless there is an odd number of courses, which requires that some of the periods have an additional course.</a:t>
            </a:r>
          </a:p>
          <a:p>
            <a:pPr>
              <a:buFont typeface="Arial" panose="020B0604020202020204" pitchFamily="34" charset="0"/>
              <a:buChar char="•"/>
            </a:pPr>
            <a:r>
              <a:rPr lang="en-IN" dirty="0">
                <a:solidFill>
                  <a:schemeClr val="tx1"/>
                </a:solidFill>
              </a:rPr>
              <a:t>Next ,by following the ascending order of the number of perquisites, the courses are dispatched into the available periods, subject to the constraints of min/max credit load and course perquisites</a:t>
            </a:r>
          </a:p>
          <a:p>
            <a:pPr>
              <a:buFont typeface="Arial" panose="020B0604020202020204" pitchFamily="34" charset="0"/>
              <a:buChar char="•"/>
            </a:pPr>
            <a:r>
              <a:rPr lang="en-IN" dirty="0">
                <a:solidFill>
                  <a:schemeClr val="tx1"/>
                </a:solidFill>
              </a:rPr>
              <a:t>After forming the initial population, we evaluate the fitness of each individual in the population and they are ordered based on their fitness values.</a:t>
            </a:r>
          </a:p>
          <a:p>
            <a:endParaRPr lang="en-US"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11</a:t>
            </a:fld>
            <a:endParaRPr lang="en-US"/>
          </a:p>
        </p:txBody>
      </p:sp>
    </p:spTree>
    <p:extLst>
      <p:ext uri="{BB962C8B-B14F-4D97-AF65-F5344CB8AC3E}">
        <p14:creationId xmlns:p14="http://schemas.microsoft.com/office/powerpoint/2010/main" val="230164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12</a:t>
            </a:fld>
            <a:endParaRPr lang="en-US"/>
          </a:p>
        </p:txBody>
      </p:sp>
      <p:pic>
        <p:nvPicPr>
          <p:cNvPr id="6" name="Picture 5">
            <a:extLst>
              <a:ext uri="{FF2B5EF4-FFF2-40B4-BE49-F238E27FC236}">
                <a16:creationId xmlns="" xmlns:a16="http://schemas.microsoft.com/office/drawing/2014/main" id="{81234E1A-A315-45E6-9583-7AB62500DC5F}"/>
              </a:ext>
            </a:extLst>
          </p:cNvPr>
          <p:cNvPicPr>
            <a:picLocks noChangeAspect="1"/>
          </p:cNvPicPr>
          <p:nvPr/>
        </p:nvPicPr>
        <p:blipFill>
          <a:blip r:embed="rId2"/>
          <a:stretch>
            <a:fillRect/>
          </a:stretch>
        </p:blipFill>
        <p:spPr>
          <a:xfrm>
            <a:off x="1442237" y="128396"/>
            <a:ext cx="6192139" cy="6177513"/>
          </a:xfrm>
          <a:prstGeom prst="rect">
            <a:avLst/>
          </a:prstGeom>
        </p:spPr>
      </p:pic>
    </p:spTree>
    <p:extLst>
      <p:ext uri="{BB962C8B-B14F-4D97-AF65-F5344CB8AC3E}">
        <p14:creationId xmlns:p14="http://schemas.microsoft.com/office/powerpoint/2010/main" val="663646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i="1" dirty="0">
                <a:solidFill>
                  <a:schemeClr val="tx1"/>
                </a:solidFill>
              </a:rPr>
              <a:t>Implementation :</a:t>
            </a:r>
            <a:endParaRPr lang="en-US" dirty="0">
              <a:solidFill>
                <a:schemeClr val="tx1"/>
              </a:solidFill>
            </a:endParaRPr>
          </a:p>
        </p:txBody>
      </p:sp>
      <p:sp>
        <p:nvSpPr>
          <p:cNvPr id="5" name="Content Placeholder 4"/>
          <p:cNvSpPr>
            <a:spLocks noGrp="1"/>
          </p:cNvSpPr>
          <p:nvPr>
            <p:ph idx="1"/>
          </p:nvPr>
        </p:nvSpPr>
        <p:spPr/>
        <p:txBody>
          <a:bodyPr>
            <a:normAutofit lnSpcReduction="10000"/>
          </a:bodyPr>
          <a:lstStyle/>
          <a:p>
            <a:pPr>
              <a:buFont typeface="Arial" panose="020B0604020202020204" pitchFamily="34" charset="0"/>
              <a:buChar char="•"/>
            </a:pPr>
            <a:r>
              <a:rPr lang="en-IN" dirty="0"/>
              <a:t>At the very start of the algorithm, a list of two possible operators to be used is defined, which is made of swap and shift operators. </a:t>
            </a:r>
          </a:p>
          <a:p>
            <a:pPr>
              <a:buFont typeface="Arial" panose="020B0604020202020204" pitchFamily="34" charset="0"/>
              <a:buChar char="•"/>
            </a:pPr>
            <a:r>
              <a:rPr lang="en-IN" dirty="0"/>
              <a:t>Then, a population P of </a:t>
            </a:r>
            <a:r>
              <a:rPr lang="en-IN" dirty="0" err="1"/>
              <a:t>ps</a:t>
            </a:r>
            <a:r>
              <a:rPr lang="en-IN" dirty="0"/>
              <a:t> individuals , is created by using the procedure for creating the initial solution . Next, in the repetitive phase of the algorithm, at each iteration, the following steps are undertaken: </a:t>
            </a:r>
            <a:endParaRPr lang="en-IN" dirty="0" smtClean="0"/>
          </a:p>
          <a:p>
            <a:pPr>
              <a:buFont typeface="Arial" panose="020B0604020202020204" pitchFamily="34" charset="0"/>
              <a:buChar char="•"/>
            </a:pPr>
            <a:r>
              <a:rPr lang="en-IN" dirty="0" smtClean="0"/>
              <a:t>Evaluation </a:t>
            </a:r>
            <a:r>
              <a:rPr lang="en-IN" dirty="0"/>
              <a:t>of all individuals. In case a new best individuals is found, it is saved as the </a:t>
            </a:r>
            <a:r>
              <a:rPr lang="en-IN" dirty="0" smtClean="0"/>
              <a:t>best </a:t>
            </a:r>
            <a:r>
              <a:rPr lang="en-IN" dirty="0"/>
              <a:t>solution found so </a:t>
            </a:r>
            <a:r>
              <a:rPr lang="en-IN" dirty="0" err="1" smtClean="0"/>
              <a:t>far,Formation</a:t>
            </a:r>
            <a:r>
              <a:rPr lang="en-IN" dirty="0" smtClean="0"/>
              <a:t> </a:t>
            </a:r>
            <a:r>
              <a:rPr lang="en-IN" dirty="0"/>
              <a:t>of the new population by selecting the parents based on tournament selection and  fitness function and by mutating them through the operator (i.e. swap or shift) used in the running </a:t>
            </a:r>
            <a:r>
              <a:rPr lang="en-IN" dirty="0" smtClean="0"/>
              <a:t>iteration</a:t>
            </a:r>
          </a:p>
          <a:p>
            <a:pPr>
              <a:buFont typeface="Arial" panose="020B0604020202020204" pitchFamily="34" charset="0"/>
              <a:buChar char="•"/>
            </a:pPr>
            <a:r>
              <a:rPr lang="en-IN" sz="2000" dirty="0" smtClean="0"/>
              <a:t>Before </a:t>
            </a:r>
            <a:r>
              <a:rPr lang="en-IN" sz="2000" dirty="0"/>
              <a:t>the next generation commences, based on the </a:t>
            </a:r>
            <a:r>
              <a:rPr lang="en-IN" sz="2000" dirty="0" err="1"/>
              <a:t>af</a:t>
            </a:r>
            <a:r>
              <a:rPr lang="en-IN" sz="2000" dirty="0"/>
              <a:t> parameter, one of the two operators is picked for acting as a mutation operator in the next stage.</a:t>
            </a:r>
          </a:p>
          <a:p>
            <a:pPr>
              <a:buFont typeface="Arial" panose="020B0604020202020204" pitchFamily="34" charset="0"/>
              <a:buChar char="•"/>
            </a:pPr>
            <a:endParaRPr lang="en-IN" dirty="0"/>
          </a:p>
          <a:p>
            <a:endParaRPr lang="en-US" dirty="0"/>
          </a:p>
        </p:txBody>
      </p:sp>
      <p:sp>
        <p:nvSpPr>
          <p:cNvPr id="2" name="Date Placeholder 1"/>
          <p:cNvSpPr>
            <a:spLocks noGrp="1"/>
          </p:cNvSpPr>
          <p:nvPr>
            <p:ph type="dt" sz="half" idx="10"/>
          </p:nvPr>
        </p:nvSpPr>
        <p:spPr/>
        <p:txBody>
          <a:bodyPr/>
          <a:lstStyle/>
          <a:p>
            <a:fld id="{93DEC58C-462E-4033-8826-F1A520B11838}" type="datetime3">
              <a:rPr lang="en-US" smtClean="0"/>
              <a:t>6 July 2019</a:t>
            </a:fld>
            <a:endParaRPr lang="en-US"/>
          </a:p>
        </p:txBody>
      </p:sp>
      <p:sp>
        <p:nvSpPr>
          <p:cNvPr id="3" name="Slide Number Placeholder 2"/>
          <p:cNvSpPr>
            <a:spLocks noGrp="1"/>
          </p:cNvSpPr>
          <p:nvPr>
            <p:ph type="sldNum" sz="quarter" idx="12"/>
          </p:nvPr>
        </p:nvSpPr>
        <p:spPr/>
        <p:txBody>
          <a:bodyPr/>
          <a:lstStyle/>
          <a:p>
            <a:fld id="{5B53A110-F3B4-48FE-AE85-9A6127DB12F6}" type="slidenum">
              <a:rPr lang="en-US" smtClean="0"/>
              <a:t>13</a:t>
            </a:fld>
            <a:endParaRPr lang="en-US"/>
          </a:p>
        </p:txBody>
      </p:sp>
    </p:spTree>
    <p:extLst>
      <p:ext uri="{BB962C8B-B14F-4D97-AF65-F5344CB8AC3E}">
        <p14:creationId xmlns:p14="http://schemas.microsoft.com/office/powerpoint/2010/main" val="2410894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1" y="-6177"/>
            <a:ext cx="7543800" cy="840018"/>
          </a:xfrm>
        </p:spPr>
        <p:txBody>
          <a:bodyPr/>
          <a:lstStyle/>
          <a:p>
            <a:r>
              <a:rPr lang="en-IN" dirty="0" smtClean="0"/>
              <a:t>Experimental Analysis</a:t>
            </a:r>
            <a:endParaRPr lang="en-IN"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14</a:t>
            </a:fld>
            <a:endParaRPr lang="en-US"/>
          </a:p>
        </p:txBody>
      </p:sp>
      <p:sp>
        <p:nvSpPr>
          <p:cNvPr id="7" name="TextBox 6"/>
          <p:cNvSpPr txBox="1"/>
          <p:nvPr/>
        </p:nvSpPr>
        <p:spPr>
          <a:xfrm>
            <a:off x="3067485" y="3336193"/>
            <a:ext cx="2102563" cy="307777"/>
          </a:xfrm>
          <a:prstGeom prst="rect">
            <a:avLst/>
          </a:prstGeom>
          <a:noFill/>
        </p:spPr>
        <p:txBody>
          <a:bodyPr wrap="none" rtlCol="0">
            <a:spAutoFit/>
          </a:bodyPr>
          <a:lstStyle/>
          <a:p>
            <a:pPr algn="ctr"/>
            <a:r>
              <a:rPr lang="en-IN" sz="1400" dirty="0" smtClean="0"/>
              <a:t> </a:t>
            </a:r>
            <a:r>
              <a:rPr lang="en-IN" sz="1400" dirty="0" smtClean="0"/>
              <a:t>Fitness value comparison </a:t>
            </a:r>
            <a:endParaRPr lang="en-IN" sz="14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1145" y="4509113"/>
            <a:ext cx="4442845" cy="263470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110" y="903963"/>
            <a:ext cx="4404742" cy="241197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556" y="3643970"/>
            <a:ext cx="4320914" cy="173028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0062" y="692869"/>
            <a:ext cx="4320914" cy="2629128"/>
          </a:xfrm>
          <a:prstGeom prst="rect">
            <a:avLst/>
          </a:prstGeom>
        </p:spPr>
      </p:pic>
      <p:sp>
        <p:nvSpPr>
          <p:cNvPr id="17" name="TextBox 16"/>
          <p:cNvSpPr txBox="1"/>
          <p:nvPr/>
        </p:nvSpPr>
        <p:spPr>
          <a:xfrm>
            <a:off x="450422" y="5575944"/>
            <a:ext cx="7336688" cy="307777"/>
          </a:xfrm>
          <a:prstGeom prst="rect">
            <a:avLst/>
          </a:prstGeom>
          <a:noFill/>
        </p:spPr>
        <p:txBody>
          <a:bodyPr wrap="none" rtlCol="0">
            <a:spAutoFit/>
          </a:bodyPr>
          <a:lstStyle/>
          <a:p>
            <a:pPr algn="ctr"/>
            <a:r>
              <a:rPr lang="en-IN" sz="1400" dirty="0" smtClean="0"/>
              <a:t>Optimal solution over iterations comparison between proposed and start of art method for BACP8</a:t>
            </a:r>
            <a:endParaRPr lang="en-IN" sz="1400" dirty="0"/>
          </a:p>
        </p:txBody>
      </p:sp>
    </p:spTree>
    <p:extLst>
      <p:ext uri="{BB962C8B-B14F-4D97-AF65-F5344CB8AC3E}">
        <p14:creationId xmlns:p14="http://schemas.microsoft.com/office/powerpoint/2010/main" val="149293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15</a:t>
            </a:fld>
            <a:endParaRPr lang="en-US"/>
          </a:p>
        </p:txBody>
      </p:sp>
      <p:sp>
        <p:nvSpPr>
          <p:cNvPr id="6" name="TextBox 5"/>
          <p:cNvSpPr txBox="1"/>
          <p:nvPr/>
        </p:nvSpPr>
        <p:spPr>
          <a:xfrm>
            <a:off x="1013225" y="4556584"/>
            <a:ext cx="7078797" cy="307777"/>
          </a:xfrm>
          <a:prstGeom prst="rect">
            <a:avLst/>
          </a:prstGeom>
          <a:noFill/>
        </p:spPr>
        <p:txBody>
          <a:bodyPr wrap="none" rtlCol="0">
            <a:spAutoFit/>
          </a:bodyPr>
          <a:lstStyle/>
          <a:p>
            <a:pPr algn="ctr"/>
            <a:r>
              <a:rPr lang="en-IN" sz="1400" dirty="0" smtClean="0"/>
              <a:t>Table: Results obtained using different features and classification models on both the datasets.</a:t>
            </a:r>
            <a:endParaRPr lang="en-IN" sz="14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254" y="2812211"/>
            <a:ext cx="6469941" cy="1670308"/>
          </a:xfrm>
          <a:prstGeom prst="rect">
            <a:avLst/>
          </a:prstGeom>
        </p:spPr>
      </p:pic>
    </p:spTree>
    <p:extLst>
      <p:ext uri="{BB962C8B-B14F-4D97-AF65-F5344CB8AC3E}">
        <p14:creationId xmlns:p14="http://schemas.microsoft.com/office/powerpoint/2010/main" val="642711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sz="2800" dirty="0" smtClean="0"/>
              <a:t>It is practically possible to detect the singer information from smaller snippets.</a:t>
            </a:r>
          </a:p>
          <a:p>
            <a:pPr algn="just">
              <a:buFont typeface="Wingdings" panose="05000000000000000000" pitchFamily="2" charset="2"/>
              <a:buChar char="v"/>
            </a:pPr>
            <a:endParaRPr lang="en-US" sz="2800" dirty="0" smtClean="0"/>
          </a:p>
          <a:p>
            <a:pPr algn="just">
              <a:buFont typeface="Wingdings" panose="05000000000000000000" pitchFamily="2" charset="2"/>
              <a:buChar char="v"/>
            </a:pPr>
            <a:r>
              <a:rPr lang="en-US" sz="2800" dirty="0" smtClean="0"/>
              <a:t>The technique of DNNs is more suitable to improve the performance of the system.</a:t>
            </a:r>
          </a:p>
          <a:p>
            <a:pPr algn="just">
              <a:buFont typeface="Wingdings" panose="05000000000000000000" pitchFamily="2" charset="2"/>
              <a:buChar char="v"/>
            </a:pPr>
            <a:endParaRPr lang="en-US" sz="2800" dirty="0" smtClean="0"/>
          </a:p>
          <a:p>
            <a:pPr algn="just">
              <a:buFont typeface="Wingdings" panose="05000000000000000000" pitchFamily="2" charset="2"/>
              <a:buChar char="v"/>
            </a:pPr>
            <a:r>
              <a:rPr lang="en-US" sz="2800" dirty="0" smtClean="0"/>
              <a:t>The cultural variations always needs different combination of features.</a:t>
            </a:r>
          </a:p>
          <a:p>
            <a:pPr algn="just"/>
            <a:endParaRPr lang="en-US" sz="2800"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16</a:t>
            </a:fld>
            <a:endParaRPr lang="en-US"/>
          </a:p>
        </p:txBody>
      </p:sp>
    </p:spTree>
    <p:extLst>
      <p:ext uri="{BB962C8B-B14F-4D97-AF65-F5344CB8AC3E}">
        <p14:creationId xmlns:p14="http://schemas.microsoft.com/office/powerpoint/2010/main" val="4118863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v"/>
            </a:pPr>
            <a:r>
              <a:rPr lang="en-US" sz="3200" dirty="0"/>
              <a:t> </a:t>
            </a:r>
            <a:r>
              <a:rPr lang="en-US" sz="3200" dirty="0" smtClean="0"/>
              <a:t>The performance with CNNs over feature-based approaches are to be analyzed.</a:t>
            </a:r>
          </a:p>
          <a:p>
            <a:pPr algn="just">
              <a:buFont typeface="Wingdings" panose="05000000000000000000" pitchFamily="2" charset="2"/>
              <a:buChar char="v"/>
            </a:pPr>
            <a:endParaRPr lang="en-US" sz="3200" dirty="0"/>
          </a:p>
          <a:p>
            <a:pPr algn="just">
              <a:buFont typeface="Wingdings" panose="05000000000000000000" pitchFamily="2" charset="2"/>
              <a:buChar char="v"/>
            </a:pPr>
            <a:r>
              <a:rPr lang="en-US" sz="3200" dirty="0" smtClean="0"/>
              <a:t>Tracking a singer information in the case of duets is highly needed.</a:t>
            </a:r>
          </a:p>
          <a:p>
            <a:pPr algn="just">
              <a:buFont typeface="Wingdings" panose="05000000000000000000" pitchFamily="2" charset="2"/>
              <a:buChar char="v"/>
            </a:pPr>
            <a:endParaRPr lang="en-US" sz="3200" dirty="0"/>
          </a:p>
          <a:p>
            <a:pPr algn="just">
              <a:buFont typeface="Wingdings" panose="05000000000000000000" pitchFamily="2" charset="2"/>
              <a:buChar char="v"/>
            </a:pPr>
            <a:r>
              <a:rPr lang="en-US" sz="3200" dirty="0" smtClean="0"/>
              <a:t>Multi-level approach to improve the performance though the number of singers is high.</a:t>
            </a:r>
            <a:endParaRPr lang="en-US" sz="3200"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17</a:t>
            </a:fld>
            <a:endParaRPr lang="en-US"/>
          </a:p>
        </p:txBody>
      </p:sp>
    </p:spTree>
    <p:extLst>
      <p:ext uri="{BB962C8B-B14F-4D97-AF65-F5344CB8AC3E}">
        <p14:creationId xmlns:p14="http://schemas.microsoft.com/office/powerpoint/2010/main" val="3305565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06062" y="1845734"/>
            <a:ext cx="8937937" cy="4023360"/>
          </a:xfrm>
        </p:spPr>
        <p:txBody>
          <a:bodyPr>
            <a:normAutofit fontScale="92500" lnSpcReduction="20000"/>
          </a:bodyPr>
          <a:lstStyle/>
          <a:p>
            <a:pPr marL="457200" indent="-457200">
              <a:lnSpc>
                <a:spcPct val="120000"/>
              </a:lnSpc>
              <a:spcBef>
                <a:spcPts val="0"/>
              </a:spcBef>
              <a:buClrTx/>
              <a:buFont typeface="+mj-lt"/>
              <a:buAutoNum type="arabicPeriod"/>
            </a:pPr>
            <a:r>
              <a:rPr lang="en-IN" dirty="0" smtClean="0"/>
              <a:t>Hiromasa </a:t>
            </a:r>
            <a:r>
              <a:rPr lang="en-IN" dirty="0" err="1"/>
              <a:t>Fujihara</a:t>
            </a:r>
            <a:r>
              <a:rPr lang="en-IN" dirty="0"/>
              <a:t>, </a:t>
            </a:r>
            <a:r>
              <a:rPr lang="en-IN" dirty="0" err="1"/>
              <a:t>Masataka</a:t>
            </a:r>
            <a:r>
              <a:rPr lang="en-IN" dirty="0"/>
              <a:t> </a:t>
            </a:r>
            <a:r>
              <a:rPr lang="en-IN" dirty="0" err="1"/>
              <a:t>Goto</a:t>
            </a:r>
            <a:r>
              <a:rPr lang="en-IN" dirty="0"/>
              <a:t>, </a:t>
            </a:r>
            <a:r>
              <a:rPr lang="en-IN" dirty="0" err="1"/>
              <a:t>Tetsuro</a:t>
            </a:r>
            <a:r>
              <a:rPr lang="en-IN" dirty="0"/>
              <a:t> </a:t>
            </a:r>
            <a:r>
              <a:rPr lang="en-IN" dirty="0" err="1"/>
              <a:t>Kitahara</a:t>
            </a:r>
            <a:r>
              <a:rPr lang="en-IN" dirty="0"/>
              <a:t>, and Hiroshi G </a:t>
            </a:r>
            <a:r>
              <a:rPr lang="en-IN" dirty="0" err="1"/>
              <a:t>Okuno</a:t>
            </a:r>
            <a:r>
              <a:rPr lang="en-IN" dirty="0"/>
              <a:t>. A </a:t>
            </a:r>
            <a:r>
              <a:rPr lang="en-IN" dirty="0" err="1"/>
              <a:t>modeling</a:t>
            </a:r>
            <a:r>
              <a:rPr lang="en-IN" dirty="0"/>
              <a:t> of singing voice robust to accompaniment sounds and its application to singer identification and vocal-timbre-similarity based music information retrieval. IEEE Transactions on Audio, Speech, and Language Processing, 18(3):638–648, </a:t>
            </a:r>
            <a:r>
              <a:rPr lang="en-IN" dirty="0" smtClean="0"/>
              <a:t>2010.</a:t>
            </a:r>
          </a:p>
          <a:p>
            <a:pPr marL="457200" indent="-457200">
              <a:lnSpc>
                <a:spcPct val="120000"/>
              </a:lnSpc>
              <a:spcBef>
                <a:spcPts val="0"/>
              </a:spcBef>
              <a:buClrTx/>
              <a:buFont typeface="+mj-lt"/>
              <a:buAutoNum type="arabicPeriod"/>
            </a:pPr>
            <a:r>
              <a:rPr lang="en-IN" dirty="0" smtClean="0"/>
              <a:t>Alexandros </a:t>
            </a:r>
            <a:r>
              <a:rPr lang="en-IN" dirty="0" err="1"/>
              <a:t>Nanopoulos</a:t>
            </a:r>
            <a:r>
              <a:rPr lang="en-IN" dirty="0"/>
              <a:t>, </a:t>
            </a:r>
            <a:r>
              <a:rPr lang="en-IN" dirty="0" err="1"/>
              <a:t>Dimitrios</a:t>
            </a:r>
            <a:r>
              <a:rPr lang="en-IN" dirty="0"/>
              <a:t> </a:t>
            </a:r>
            <a:r>
              <a:rPr lang="en-IN" dirty="0" err="1"/>
              <a:t>Rafailidis</a:t>
            </a:r>
            <a:r>
              <a:rPr lang="en-IN" dirty="0"/>
              <a:t>, Panagiotis </a:t>
            </a:r>
            <a:r>
              <a:rPr lang="en-IN" dirty="0" err="1" smtClean="0"/>
              <a:t>Symeonidis</a:t>
            </a:r>
            <a:r>
              <a:rPr lang="en-IN" dirty="0" smtClean="0"/>
              <a:t>, and </a:t>
            </a:r>
            <a:r>
              <a:rPr lang="en-IN" dirty="0" err="1"/>
              <a:t>Yannis</a:t>
            </a:r>
            <a:r>
              <a:rPr lang="en-IN" dirty="0"/>
              <a:t> </a:t>
            </a:r>
            <a:r>
              <a:rPr lang="en-IN" dirty="0" err="1"/>
              <a:t>Manolopoulos</a:t>
            </a:r>
            <a:r>
              <a:rPr lang="en-IN" dirty="0"/>
              <a:t>. </a:t>
            </a:r>
            <a:r>
              <a:rPr lang="en-IN" dirty="0" err="1"/>
              <a:t>Musicbox</a:t>
            </a:r>
            <a:r>
              <a:rPr lang="en-IN" dirty="0"/>
              <a:t>: Personalized music </a:t>
            </a:r>
            <a:r>
              <a:rPr lang="en-IN" dirty="0" smtClean="0"/>
              <a:t>recommendation based </a:t>
            </a:r>
            <a:r>
              <a:rPr lang="en-IN" dirty="0"/>
              <a:t>on cubic analysis of social tags. IEEE Transactions </a:t>
            </a:r>
            <a:r>
              <a:rPr lang="en-IN" dirty="0" smtClean="0"/>
              <a:t>on Audio</a:t>
            </a:r>
            <a:r>
              <a:rPr lang="en-IN" dirty="0"/>
              <a:t>, Speech, and Language Processing, 18(2):407–412, 2010</a:t>
            </a:r>
            <a:r>
              <a:rPr lang="en-IN" dirty="0" smtClean="0"/>
              <a:t>.</a:t>
            </a:r>
          </a:p>
          <a:p>
            <a:pPr marL="457200" indent="-457200">
              <a:lnSpc>
                <a:spcPct val="120000"/>
              </a:lnSpc>
              <a:spcBef>
                <a:spcPts val="0"/>
              </a:spcBef>
              <a:buClrTx/>
              <a:buFont typeface="+mj-lt"/>
              <a:buAutoNum type="arabicPeriod"/>
            </a:pPr>
            <a:r>
              <a:rPr lang="en-US" sz="1400" dirty="0" smtClean="0"/>
              <a:t>Pablo </a:t>
            </a:r>
            <a:r>
              <a:rPr lang="en-US" sz="1400" dirty="0" err="1" smtClean="0"/>
              <a:t>Arbelaez</a:t>
            </a:r>
            <a:r>
              <a:rPr lang="en-US" sz="1400" dirty="0" smtClean="0"/>
              <a:t>, Michael </a:t>
            </a:r>
            <a:r>
              <a:rPr lang="en-US" sz="1400" dirty="0" err="1" smtClean="0"/>
              <a:t>Maire</a:t>
            </a:r>
            <a:r>
              <a:rPr lang="en-US" sz="1400" dirty="0" smtClean="0"/>
              <a:t>, </a:t>
            </a:r>
            <a:r>
              <a:rPr lang="en-US" sz="1400" dirty="0" err="1" smtClean="0"/>
              <a:t>Charless</a:t>
            </a:r>
            <a:r>
              <a:rPr lang="en-US" sz="1400" dirty="0" smtClean="0"/>
              <a:t> Fowlkes, and </a:t>
            </a:r>
            <a:r>
              <a:rPr lang="en-US" sz="1400" dirty="0" err="1" smtClean="0"/>
              <a:t>Jitendra</a:t>
            </a:r>
            <a:r>
              <a:rPr lang="en-US" sz="1400" dirty="0" smtClean="0"/>
              <a:t> Malik. Contour detection and hierarchical image segmentation. Pattern Analysis and Machine Intelligence, IEEE Transactions on, 33(5):898– 916,  2011.</a:t>
            </a:r>
          </a:p>
          <a:p>
            <a:pPr marL="457200" indent="-457200">
              <a:lnSpc>
                <a:spcPct val="120000"/>
              </a:lnSpc>
              <a:spcBef>
                <a:spcPts val="0"/>
              </a:spcBef>
              <a:buClrTx/>
              <a:buFont typeface="+mj-lt"/>
              <a:buAutoNum type="arabicPeriod"/>
            </a:pPr>
            <a:r>
              <a:rPr lang="en-US" sz="1400" dirty="0" smtClean="0"/>
              <a:t>Alberto </a:t>
            </a:r>
            <a:r>
              <a:rPr lang="en-US" sz="1400" dirty="0" err="1" smtClean="0"/>
              <a:t>Martelli</a:t>
            </a:r>
            <a:r>
              <a:rPr lang="en-US" sz="1400" dirty="0" smtClean="0"/>
              <a:t>. An application of heuristic search methods to edge and contour detection. Communications of the ACM, 19(2):73–83, 1976.</a:t>
            </a:r>
          </a:p>
          <a:p>
            <a:pPr marL="457200" indent="-457200">
              <a:lnSpc>
                <a:spcPct val="120000"/>
              </a:lnSpc>
              <a:spcBef>
                <a:spcPts val="0"/>
              </a:spcBef>
              <a:buClrTx/>
              <a:buFont typeface="+mj-lt"/>
              <a:buAutoNum type="arabicPeriod"/>
            </a:pPr>
            <a:r>
              <a:rPr lang="en-US" sz="1400" dirty="0" smtClean="0"/>
              <a:t>Son Lam </a:t>
            </a:r>
            <a:r>
              <a:rPr lang="en-US" sz="1400" dirty="0" err="1" smtClean="0"/>
              <a:t>Phung</a:t>
            </a:r>
            <a:r>
              <a:rPr lang="en-US" sz="1400" dirty="0" smtClean="0"/>
              <a:t>, </a:t>
            </a:r>
            <a:r>
              <a:rPr lang="en-US" sz="1400" dirty="0" err="1" smtClean="0"/>
              <a:t>Abdesselam</a:t>
            </a:r>
            <a:r>
              <a:rPr lang="en-US" sz="1400" dirty="0" smtClean="0"/>
              <a:t> </a:t>
            </a:r>
            <a:r>
              <a:rPr lang="en-US" sz="1400" dirty="0" err="1" smtClean="0"/>
              <a:t>Bouzerdoum</a:t>
            </a:r>
            <a:r>
              <a:rPr lang="en-US" sz="1400" dirty="0" smtClean="0"/>
              <a:t>, and Douglas Chai. Skin segmentation using color pixel classification: analysis and comparison. Pattern Analysis and Machine Intelligence, IEEE Transactions on, 27(1):148–154, 2005.</a:t>
            </a:r>
            <a:endParaRPr lang="en-US" sz="1400" dirty="0"/>
          </a:p>
        </p:txBody>
      </p:sp>
      <p:sp>
        <p:nvSpPr>
          <p:cNvPr id="4" name="Date Placeholder 3"/>
          <p:cNvSpPr>
            <a:spLocks noGrp="1"/>
          </p:cNvSpPr>
          <p:nvPr>
            <p:ph type="dt" sz="half" idx="10"/>
          </p:nvPr>
        </p:nvSpPr>
        <p:spPr/>
        <p:txBody>
          <a:bodyPr/>
          <a:lstStyle/>
          <a:p>
            <a:fld id="{22E3B165-F9F5-4CE8-99BA-1B1A416B5BBC}"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18</a:t>
            </a:fld>
            <a:endParaRPr lang="en-US"/>
          </a:p>
        </p:txBody>
      </p:sp>
    </p:spTree>
    <p:extLst>
      <p:ext uri="{BB962C8B-B14F-4D97-AF65-F5344CB8AC3E}">
        <p14:creationId xmlns:p14="http://schemas.microsoft.com/office/powerpoint/2010/main" val="3611655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999" y="1038920"/>
            <a:ext cx="7543800" cy="1450757"/>
          </a:xfrm>
        </p:spPr>
        <p:txBody>
          <a:bodyPr/>
          <a:lstStyle/>
          <a:p>
            <a:r>
              <a:rPr lang="en-US" dirty="0" smtClean="0"/>
              <a:t>Thank You</a:t>
            </a:r>
            <a:endParaRPr lang="en-US" dirty="0"/>
          </a:p>
        </p:txBody>
      </p:sp>
      <p:sp>
        <p:nvSpPr>
          <p:cNvPr id="3" name="Date Placeholder 2"/>
          <p:cNvSpPr>
            <a:spLocks noGrp="1"/>
          </p:cNvSpPr>
          <p:nvPr>
            <p:ph type="dt" sz="half" idx="10"/>
          </p:nvPr>
        </p:nvSpPr>
        <p:spPr/>
        <p:txBody>
          <a:bodyPr/>
          <a:lstStyle/>
          <a:p>
            <a:fld id="{0AA04E0C-90B0-4B43-BAEF-CC443123F0B6}" type="datetime3">
              <a:rPr lang="en-US" smtClean="0"/>
              <a:t>6 July 2019</a:t>
            </a:fld>
            <a:endParaRPr lang="en-US"/>
          </a:p>
        </p:txBody>
      </p:sp>
      <p:sp>
        <p:nvSpPr>
          <p:cNvPr id="4" name="Slide Number Placeholder 3"/>
          <p:cNvSpPr>
            <a:spLocks noGrp="1"/>
          </p:cNvSpPr>
          <p:nvPr>
            <p:ph type="sldNum" sz="quarter" idx="12"/>
          </p:nvPr>
        </p:nvSpPr>
        <p:spPr/>
        <p:txBody>
          <a:bodyPr/>
          <a:lstStyle/>
          <a:p>
            <a:fld id="{5B53A110-F3B4-48FE-AE85-9A6127DB12F6}" type="slidenum">
              <a:rPr lang="en-US" smtClean="0"/>
              <a:t>19</a:t>
            </a:fld>
            <a:endParaRPr lang="en-US"/>
          </a:p>
        </p:txBody>
      </p:sp>
    </p:spTree>
    <p:extLst>
      <p:ext uri="{BB962C8B-B14F-4D97-AF65-F5344CB8AC3E}">
        <p14:creationId xmlns:p14="http://schemas.microsoft.com/office/powerpoint/2010/main" val="154218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pPr>
              <a:buClrTx/>
              <a:buFont typeface="Wingdings" panose="05000000000000000000" pitchFamily="2" charset="2"/>
              <a:buChar char="Ø"/>
            </a:pPr>
            <a:r>
              <a:rPr lang="en-US" sz="2800" dirty="0" smtClean="0"/>
              <a:t>Introduction</a:t>
            </a:r>
          </a:p>
          <a:p>
            <a:pPr>
              <a:buClrTx/>
              <a:buFont typeface="Wingdings" panose="05000000000000000000" pitchFamily="2" charset="2"/>
              <a:buChar char="Ø"/>
            </a:pPr>
            <a:r>
              <a:rPr lang="en-US" sz="2800" dirty="0" smtClean="0"/>
              <a:t>Motivation</a:t>
            </a:r>
          </a:p>
          <a:p>
            <a:pPr>
              <a:buClrTx/>
              <a:buFont typeface="Wingdings" panose="05000000000000000000" pitchFamily="2" charset="2"/>
              <a:buChar char="Ø"/>
            </a:pPr>
            <a:r>
              <a:rPr lang="en-US" sz="2800" dirty="0" smtClean="0"/>
              <a:t>Applications</a:t>
            </a:r>
          </a:p>
          <a:p>
            <a:pPr>
              <a:buClrTx/>
              <a:buFont typeface="Wingdings" panose="05000000000000000000" pitchFamily="2" charset="2"/>
              <a:buChar char="Ø"/>
            </a:pPr>
            <a:r>
              <a:rPr lang="en-US" sz="2800" dirty="0" smtClean="0"/>
              <a:t>Proposed Methodology</a:t>
            </a:r>
          </a:p>
          <a:p>
            <a:pPr>
              <a:buClrTx/>
              <a:buFont typeface="Wingdings" panose="05000000000000000000" pitchFamily="2" charset="2"/>
              <a:buChar char="Ø"/>
            </a:pPr>
            <a:r>
              <a:rPr lang="en-US" sz="2800" dirty="0" smtClean="0"/>
              <a:t>Database Collection</a:t>
            </a:r>
          </a:p>
          <a:p>
            <a:pPr>
              <a:buClrTx/>
              <a:buFont typeface="Wingdings" panose="05000000000000000000" pitchFamily="2" charset="2"/>
              <a:buChar char="Ø"/>
            </a:pPr>
            <a:r>
              <a:rPr lang="en-US" sz="2800" dirty="0" smtClean="0"/>
              <a:t>Results and Analysis</a:t>
            </a:r>
          </a:p>
          <a:p>
            <a:pPr>
              <a:buClrTx/>
              <a:buFont typeface="Wingdings" panose="05000000000000000000" pitchFamily="2" charset="2"/>
              <a:buChar char="Ø"/>
            </a:pPr>
            <a:r>
              <a:rPr lang="en-US" sz="2800" dirty="0" smtClean="0"/>
              <a:t>Conclusion and Future Work</a:t>
            </a:r>
          </a:p>
          <a:p>
            <a:pPr>
              <a:buClrTx/>
              <a:buFont typeface="Wingdings" panose="05000000000000000000" pitchFamily="2" charset="2"/>
              <a:buChar char="Ø"/>
            </a:pPr>
            <a:r>
              <a:rPr lang="en-US" sz="2800" dirty="0" smtClean="0"/>
              <a:t>References</a:t>
            </a:r>
            <a:endParaRPr lang="en-US" sz="2800" dirty="0"/>
          </a:p>
        </p:txBody>
      </p:sp>
      <p:sp>
        <p:nvSpPr>
          <p:cNvPr id="4" name="Date Placeholder 3"/>
          <p:cNvSpPr>
            <a:spLocks noGrp="1"/>
          </p:cNvSpPr>
          <p:nvPr>
            <p:ph type="dt" sz="half" idx="10"/>
          </p:nvPr>
        </p:nvSpPr>
        <p:spPr/>
        <p:txBody>
          <a:bodyPr/>
          <a:lstStyle/>
          <a:p>
            <a:fld id="{1F42BFF7-5710-49C5-8987-890D12DBD4DE}"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2</a:t>
            </a:fld>
            <a:endParaRPr lang="en-US"/>
          </a:p>
        </p:txBody>
      </p:sp>
    </p:spTree>
    <p:extLst>
      <p:ext uri="{BB962C8B-B14F-4D97-AF65-F5344CB8AC3E}">
        <p14:creationId xmlns:p14="http://schemas.microsoft.com/office/powerpoint/2010/main" val="1348022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Date Placeholder 3"/>
          <p:cNvSpPr>
            <a:spLocks noGrp="1"/>
          </p:cNvSpPr>
          <p:nvPr>
            <p:ph type="dt" sz="half" idx="10"/>
          </p:nvPr>
        </p:nvSpPr>
        <p:spPr/>
        <p:txBody>
          <a:bodyPr/>
          <a:lstStyle/>
          <a:p>
            <a:fld id="{E09BF213-0BF2-4EDE-8CB3-95777403D1EF}"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3</a:t>
            </a:fld>
            <a:endParaRPr lang="en-US"/>
          </a:p>
        </p:txBody>
      </p:sp>
      <p:sp>
        <p:nvSpPr>
          <p:cNvPr id="7" name="Title 1"/>
          <p:cNvSpPr txBox="1">
            <a:spLocks/>
          </p:cNvSpPr>
          <p:nvPr/>
        </p:nvSpPr>
        <p:spPr>
          <a:xfrm>
            <a:off x="624560" y="1759474"/>
            <a:ext cx="7543800" cy="3864953"/>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Arial" panose="020B0604020202020204" pitchFamily="34" charset="0"/>
              <a:buChar char="•"/>
            </a:pPr>
            <a:r>
              <a:rPr lang="en-IN" dirty="0">
                <a:ea typeface="Adobe Fangsong Std R" panose="02020400000000000000" pitchFamily="18" charset="-128"/>
              </a:rPr>
              <a:t>The balanced academic curriculum problem consists in the assignation of courses to academic periods satisfying all the load limits and prerequisite constraints </a:t>
            </a:r>
            <a:r>
              <a:rPr lang="en-IN" dirty="0"/>
              <a:t>.</a:t>
            </a:r>
          </a:p>
          <a:p>
            <a:pPr marL="685800" indent="-685800">
              <a:buFont typeface="Arial" panose="020B0604020202020204" pitchFamily="34" charset="0"/>
              <a:buChar char="•"/>
            </a:pPr>
            <a:endParaRPr lang="en-IN" dirty="0"/>
          </a:p>
          <a:p>
            <a:pPr marL="685800" indent="-685800">
              <a:buFont typeface="Arial" panose="020B0604020202020204" pitchFamily="34" charset="0"/>
              <a:buChar char="•"/>
            </a:pPr>
            <a:r>
              <a:rPr lang="en-IN" dirty="0">
                <a:ea typeface="Adobe Fangsong Std R" panose="02020400000000000000" pitchFamily="18" charset="-128"/>
              </a:rPr>
              <a:t>An intuitive intention  would be to have the courses distributed into semesters so that the load of the students over different semesters is as balanced as possible.</a:t>
            </a:r>
          </a:p>
          <a:p>
            <a:pPr marL="685800" indent="-685800">
              <a:buFont typeface="Arial" panose="020B0604020202020204" pitchFamily="34" charset="0"/>
              <a:buChar char="•"/>
            </a:pPr>
            <a:endParaRPr lang="en-IN" dirty="0">
              <a:ea typeface="Adobe Fangsong Std R" panose="02020400000000000000" pitchFamily="18" charset="-128"/>
            </a:endParaRPr>
          </a:p>
          <a:p>
            <a:pPr marL="685800" indent="-685800">
              <a:buFont typeface="Arial" panose="020B0604020202020204" pitchFamily="34" charset="0"/>
              <a:buChar char="•"/>
            </a:pPr>
            <a:r>
              <a:rPr lang="en-IN" dirty="0">
                <a:ea typeface="Adobe Fangsong Std R" panose="02020400000000000000" pitchFamily="18" charset="-128"/>
              </a:rPr>
              <a:t>In this paper, we present the design of a solution to the balanced academic curriculum problem by using Genetic Algorithm.</a:t>
            </a:r>
          </a:p>
          <a:p>
            <a:endParaRPr lang="en-US" dirty="0"/>
          </a:p>
        </p:txBody>
      </p:sp>
    </p:spTree>
    <p:extLst>
      <p:ext uri="{BB962C8B-B14F-4D97-AF65-F5344CB8AC3E}">
        <p14:creationId xmlns:p14="http://schemas.microsoft.com/office/powerpoint/2010/main" val="3824099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4" name="Date Placeholder 3"/>
          <p:cNvSpPr>
            <a:spLocks noGrp="1"/>
          </p:cNvSpPr>
          <p:nvPr>
            <p:ph type="dt" sz="half" idx="10"/>
          </p:nvPr>
        </p:nvSpPr>
        <p:spPr/>
        <p:txBody>
          <a:bodyPr/>
          <a:lstStyle/>
          <a:p>
            <a:fld id="{E09BF213-0BF2-4EDE-8CB3-95777403D1EF}"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4</a:t>
            </a:fld>
            <a:endParaRPr lang="en-US"/>
          </a:p>
        </p:txBody>
      </p:sp>
      <p:sp>
        <p:nvSpPr>
          <p:cNvPr id="7" name="Content Placeholder 2"/>
          <p:cNvSpPr txBox="1">
            <a:spLocks/>
          </p:cNvSpPr>
          <p:nvPr/>
        </p:nvSpPr>
        <p:spPr>
          <a:xfrm>
            <a:off x="543465" y="1730715"/>
            <a:ext cx="782329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latin typeface="+mj-lt"/>
              </a:rPr>
              <a:t>In most of the colleges, the academic curriculum is </a:t>
            </a:r>
            <a:r>
              <a:rPr lang="en-US" sz="2800" dirty="0" smtClean="0">
                <a:latin typeface="+mj-lt"/>
              </a:rPr>
              <a:t>divided into </a:t>
            </a:r>
            <a:r>
              <a:rPr lang="en-US" sz="2800" dirty="0">
                <a:latin typeface="+mj-lt"/>
              </a:rPr>
              <a:t>semesters. It usually happens that certain </a:t>
            </a:r>
            <a:r>
              <a:rPr lang="en-US" sz="2800" dirty="0" smtClean="0">
                <a:latin typeface="+mj-lt"/>
              </a:rPr>
              <a:t>semesters are </a:t>
            </a:r>
            <a:r>
              <a:rPr lang="en-US" sz="2800" dirty="0">
                <a:latin typeface="+mj-lt"/>
              </a:rPr>
              <a:t>more hectic and crowded and some semesters </a:t>
            </a:r>
            <a:r>
              <a:rPr lang="en-US" sz="2800" dirty="0" smtClean="0">
                <a:latin typeface="+mj-lt"/>
              </a:rPr>
              <a:t>are comparatively </a:t>
            </a:r>
            <a:r>
              <a:rPr lang="en-US" sz="2800" dirty="0">
                <a:latin typeface="+mj-lt"/>
              </a:rPr>
              <a:t>free in terms of the effective academic </a:t>
            </a:r>
            <a:r>
              <a:rPr lang="en-US" sz="2800" dirty="0" smtClean="0">
                <a:latin typeface="+mj-lt"/>
              </a:rPr>
              <a:t>load of </a:t>
            </a:r>
            <a:r>
              <a:rPr lang="en-US" sz="2800" dirty="0">
                <a:latin typeface="+mj-lt"/>
              </a:rPr>
              <a:t>that semester. This makes it difficult for a student </a:t>
            </a:r>
            <a:r>
              <a:rPr lang="en-US" sz="2800" dirty="0" smtClean="0">
                <a:latin typeface="+mj-lt"/>
              </a:rPr>
              <a:t>learn all </a:t>
            </a:r>
            <a:r>
              <a:rPr lang="en-US" sz="2800" dirty="0">
                <a:latin typeface="+mj-lt"/>
              </a:rPr>
              <a:t>the courses effectively and compete with </a:t>
            </a:r>
            <a:r>
              <a:rPr lang="en-US" sz="2800" dirty="0" smtClean="0">
                <a:latin typeface="+mj-lt"/>
              </a:rPr>
              <a:t>others</a:t>
            </a:r>
            <a:r>
              <a:rPr lang="en-US" sz="2800" dirty="0" smtClean="0"/>
              <a:t>.</a:t>
            </a:r>
          </a:p>
        </p:txBody>
      </p:sp>
    </p:spTree>
    <p:extLst>
      <p:ext uri="{BB962C8B-B14F-4D97-AF65-F5344CB8AC3E}">
        <p14:creationId xmlns:p14="http://schemas.microsoft.com/office/powerpoint/2010/main" val="1078808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4" name="Date Placeholder 3"/>
          <p:cNvSpPr>
            <a:spLocks noGrp="1"/>
          </p:cNvSpPr>
          <p:nvPr>
            <p:ph type="dt" sz="half" idx="10"/>
          </p:nvPr>
        </p:nvSpPr>
        <p:spPr/>
        <p:txBody>
          <a:bodyPr/>
          <a:lstStyle/>
          <a:p>
            <a:fld id="{B933825D-65B0-435A-91A6-A5F493DF6679}"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5</a:t>
            </a:fld>
            <a:endParaRPr lang="en-US"/>
          </a:p>
        </p:txBody>
      </p:sp>
      <p:sp>
        <p:nvSpPr>
          <p:cNvPr id="11" name="Content Placeholder 2"/>
          <p:cNvSpPr txBox="1">
            <a:spLocks/>
          </p:cNvSpPr>
          <p:nvPr/>
        </p:nvSpPr>
        <p:spPr>
          <a:xfrm>
            <a:off x="992612" y="2006761"/>
            <a:ext cx="7543801" cy="376431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v"/>
            </a:pPr>
            <a:r>
              <a:rPr lang="en-US" sz="2800" dirty="0" smtClean="0"/>
              <a:t>Students can easily find the suitable academic curriculum with load distributed correspondingly and equally along each semester.</a:t>
            </a:r>
            <a:endParaRPr lang="en-US" sz="2800" dirty="0" smtClean="0">
              <a:cs typeface="Times New Roman" pitchFamily="18" charset="0"/>
            </a:endParaRPr>
          </a:p>
          <a:p>
            <a:pPr>
              <a:buClrTx/>
              <a:buFont typeface="Wingdings" panose="05000000000000000000" pitchFamily="2" charset="2"/>
              <a:buChar char="v"/>
            </a:pPr>
            <a:endParaRPr lang="en-US" sz="2800" dirty="0" smtClean="0">
              <a:cs typeface="Times New Roman" pitchFamily="18" charset="0"/>
            </a:endParaRPr>
          </a:p>
        </p:txBody>
      </p:sp>
    </p:spTree>
    <p:extLst>
      <p:ext uri="{BB962C8B-B14F-4D97-AF65-F5344CB8AC3E}">
        <p14:creationId xmlns:p14="http://schemas.microsoft.com/office/powerpoint/2010/main" val="542430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	</a:t>
            </a:r>
            <a:endParaRPr lang="en-IN"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6</a:t>
            </a:fld>
            <a:endParaRPr lang="en-US"/>
          </a:p>
        </p:txBody>
      </p:sp>
      <p:sp>
        <p:nvSpPr>
          <p:cNvPr id="6" name="Content Placeholder 2"/>
          <p:cNvSpPr txBox="1">
            <a:spLocks/>
          </p:cNvSpPr>
          <p:nvPr/>
        </p:nvSpPr>
        <p:spPr>
          <a:xfrm>
            <a:off x="1096129" y="1997886"/>
            <a:ext cx="7543801" cy="40233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pPr>
            <a:r>
              <a:rPr lang="en-US" sz="2800" dirty="0" smtClean="0">
                <a:cs typeface="Times New Roman" pitchFamily="18" charset="0"/>
              </a:rPr>
              <a:t>Previously BACP is done using</a:t>
            </a:r>
            <a:r>
              <a:rPr lang="en-US" sz="2800" dirty="0" smtClean="0">
                <a:cs typeface="Times New Roman" pitchFamily="18" charset="0"/>
              </a:rPr>
              <a:t> :</a:t>
            </a:r>
          </a:p>
          <a:p>
            <a:pPr lvl="1">
              <a:buClrTx/>
              <a:buFont typeface="Wingdings" panose="05000000000000000000" pitchFamily="2" charset="2"/>
              <a:buChar char="v"/>
            </a:pPr>
            <a:r>
              <a:rPr lang="en-US" sz="2600" dirty="0" smtClean="0">
                <a:cs typeface="Times New Roman" pitchFamily="18" charset="0"/>
              </a:rPr>
              <a:t>Local Heuristics using professor preference</a:t>
            </a:r>
            <a:endParaRPr lang="en-US" sz="2600" dirty="0" smtClean="0">
              <a:cs typeface="Times New Roman" pitchFamily="18" charset="0"/>
            </a:endParaRPr>
          </a:p>
          <a:p>
            <a:pPr lvl="1">
              <a:buClrTx/>
              <a:buFont typeface="Wingdings" panose="05000000000000000000" pitchFamily="2" charset="2"/>
              <a:buChar char="v"/>
            </a:pPr>
            <a:r>
              <a:rPr lang="en-US" sz="2600" dirty="0" smtClean="0">
                <a:cs typeface="Times New Roman" pitchFamily="18" charset="0"/>
              </a:rPr>
              <a:t>Mathematical model using specific variables and constraints.</a:t>
            </a:r>
          </a:p>
          <a:p>
            <a:pPr lvl="1">
              <a:buClrTx/>
              <a:buFont typeface="Wingdings" panose="05000000000000000000" pitchFamily="2" charset="2"/>
              <a:buChar char="v"/>
            </a:pPr>
            <a:r>
              <a:rPr lang="en-US" sz="2600" dirty="0" smtClean="0">
                <a:cs typeface="Times New Roman" pitchFamily="18" charset="0"/>
              </a:rPr>
              <a:t>Hybrid resolution framework.</a:t>
            </a:r>
          </a:p>
          <a:p>
            <a:pPr lvl="1">
              <a:buClrTx/>
              <a:buFont typeface="Wingdings" panose="05000000000000000000" pitchFamily="2" charset="2"/>
              <a:buChar char="v"/>
            </a:pPr>
            <a:r>
              <a:rPr lang="en-US" sz="2600" dirty="0" smtClean="0">
                <a:cs typeface="Times New Roman" pitchFamily="18" charset="0"/>
              </a:rPr>
              <a:t>Incomplete methods(Genetic algorithm)</a:t>
            </a:r>
          </a:p>
          <a:p>
            <a:pPr lvl="1">
              <a:buClrTx/>
              <a:buFont typeface="Wingdings" panose="05000000000000000000" pitchFamily="2" charset="2"/>
              <a:buChar char="v"/>
            </a:pPr>
            <a:r>
              <a:rPr lang="en-US" sz="2600" dirty="0" err="1" smtClean="0">
                <a:cs typeface="Times New Roman" pitchFamily="18" charset="0"/>
              </a:rPr>
              <a:t>Tabu</a:t>
            </a:r>
            <a:r>
              <a:rPr lang="en-US" sz="2600" dirty="0" smtClean="0">
                <a:cs typeface="Times New Roman" pitchFamily="18" charset="0"/>
              </a:rPr>
              <a:t> search</a:t>
            </a:r>
            <a:endParaRPr lang="en-US" sz="2600" dirty="0" smtClean="0">
              <a:cs typeface="Times New Roman" pitchFamily="18" charset="0"/>
            </a:endParaRPr>
          </a:p>
          <a:p>
            <a:pPr>
              <a:buClrTx/>
              <a:buFont typeface="Wingdings" panose="05000000000000000000" pitchFamily="2" charset="2"/>
              <a:buChar char="v"/>
            </a:pPr>
            <a:r>
              <a:rPr lang="en-US" sz="2800" dirty="0" smtClean="0">
                <a:cs typeface="Times New Roman" pitchFamily="18" charset="0"/>
              </a:rPr>
              <a:t>Previously </a:t>
            </a:r>
            <a:r>
              <a:rPr lang="en-US" sz="2800" dirty="0">
                <a:cs typeface="Times New Roman" pitchFamily="18" charset="0"/>
              </a:rPr>
              <a:t>used features </a:t>
            </a:r>
            <a:r>
              <a:rPr lang="en-US" sz="2800" dirty="0" smtClean="0">
                <a:cs typeface="Times New Roman" pitchFamily="18" charset="0"/>
              </a:rPr>
              <a:t>–Constraint Programming, Genetic modelling, Genetic local search algorithm .</a:t>
            </a:r>
            <a:endParaRPr lang="en-US" sz="2800" dirty="0" smtClean="0">
              <a:cs typeface="Times New Roman" pitchFamily="18" charset="0"/>
            </a:endParaRPr>
          </a:p>
        </p:txBody>
      </p:sp>
    </p:spTree>
    <p:extLst>
      <p:ext uri="{BB962C8B-B14F-4D97-AF65-F5344CB8AC3E}">
        <p14:creationId xmlns:p14="http://schemas.microsoft.com/office/powerpoint/2010/main" val="1598500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Research Gaps</a:t>
            </a:r>
            <a:endParaRPr lang="en-IN"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7</a:t>
            </a:fld>
            <a:endParaRPr lang="en-US"/>
          </a:p>
        </p:txBody>
      </p:sp>
      <p:sp>
        <p:nvSpPr>
          <p:cNvPr id="6" name="Content Placeholder 2"/>
          <p:cNvSpPr txBox="1">
            <a:spLocks/>
          </p:cNvSpPr>
          <p:nvPr/>
        </p:nvSpPr>
        <p:spPr>
          <a:xfrm>
            <a:off x="975359" y="19981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v"/>
            </a:pPr>
            <a:endParaRPr lang="en-US" sz="2800" dirty="0" smtClean="0">
              <a:cs typeface="Times New Roman" pitchFamily="18" charset="0"/>
            </a:endParaRPr>
          </a:p>
        </p:txBody>
      </p:sp>
    </p:spTree>
    <p:extLst>
      <p:ext uri="{BB962C8B-B14F-4D97-AF65-F5344CB8AC3E}">
        <p14:creationId xmlns:p14="http://schemas.microsoft.com/office/powerpoint/2010/main" val="1318239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t>
            </a:r>
            <a:r>
              <a:rPr lang="en-US" dirty="0" smtClean="0"/>
              <a:t>BACP </a:t>
            </a:r>
            <a:r>
              <a:rPr lang="en-US" dirty="0" smtClean="0"/>
              <a:t>Algorithm</a:t>
            </a:r>
            <a:endParaRPr lang="en-US" dirty="0"/>
          </a:p>
        </p:txBody>
      </p:sp>
      <p:sp>
        <p:nvSpPr>
          <p:cNvPr id="7" name="Content Placeholder 6"/>
          <p:cNvSpPr>
            <a:spLocks noGrp="1"/>
          </p:cNvSpPr>
          <p:nvPr>
            <p:ph idx="1"/>
          </p:nvPr>
        </p:nvSpPr>
        <p:spPr/>
        <p:txBody>
          <a:bodyPr/>
          <a:lstStyle/>
          <a:p>
            <a:r>
              <a:rPr lang="en-IN" sz="2400" b="1" i="1" dirty="0">
                <a:latin typeface="+mj-lt"/>
              </a:rPr>
              <a:t>Representation :</a:t>
            </a:r>
          </a:p>
          <a:p>
            <a:pPr marL="0" indent="0">
              <a:buNone/>
            </a:pPr>
            <a:r>
              <a:rPr lang="en-IN" dirty="0">
                <a:solidFill>
                  <a:schemeClr val="tx1"/>
                </a:solidFill>
                <a:latin typeface="+mj-lt"/>
              </a:rPr>
              <a:t>	The representation of a candidate solution is done by using a one </a:t>
            </a:r>
            <a:r>
              <a:rPr lang="en-IN" dirty="0" smtClean="0">
                <a:solidFill>
                  <a:schemeClr val="tx1"/>
                </a:solidFill>
                <a:latin typeface="+mj-lt"/>
              </a:rPr>
              <a:t>dimensional array </a:t>
            </a:r>
            <a:r>
              <a:rPr lang="en-IN" dirty="0">
                <a:solidFill>
                  <a:schemeClr val="tx1"/>
                </a:solidFill>
                <a:latin typeface="+mj-lt"/>
              </a:rPr>
              <a:t>equals to number o periods ,where each member of the array is a list . </a:t>
            </a:r>
          </a:p>
          <a:p>
            <a:pPr marL="0" indent="0">
              <a:buNone/>
            </a:pPr>
            <a:r>
              <a:rPr lang="en-IN" dirty="0">
                <a:solidFill>
                  <a:schemeClr val="tx1"/>
                </a:solidFill>
                <a:latin typeface="+mj-lt"/>
              </a:rPr>
              <a:t>	The array equals the number of periods , where the length of each list </a:t>
            </a:r>
            <a:r>
              <a:rPr lang="en-IN" dirty="0" smtClean="0">
                <a:solidFill>
                  <a:schemeClr val="tx1"/>
                </a:solidFill>
                <a:latin typeface="+mj-lt"/>
              </a:rPr>
              <a:t>is determined </a:t>
            </a:r>
            <a:r>
              <a:rPr lang="en-IN" dirty="0">
                <a:solidFill>
                  <a:schemeClr val="tx1"/>
                </a:solidFill>
                <a:latin typeface="+mj-lt"/>
              </a:rPr>
              <a:t>by the number of assigned courses at a certain period</a:t>
            </a:r>
          </a:p>
          <a:p>
            <a:pPr marL="0" indent="0">
              <a:buNone/>
            </a:pPr>
            <a:endParaRPr lang="en-IN" dirty="0">
              <a:solidFill>
                <a:schemeClr val="tx1"/>
              </a:solidFill>
            </a:endParaRPr>
          </a:p>
          <a:p>
            <a:endParaRPr lang="en-US"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8</a:t>
            </a:fld>
            <a:endParaRPr lang="en-US"/>
          </a:p>
        </p:txBody>
      </p:sp>
      <p:sp>
        <p:nvSpPr>
          <p:cNvPr id="6" name="TextBox 5"/>
          <p:cNvSpPr txBox="1"/>
          <p:nvPr/>
        </p:nvSpPr>
        <p:spPr>
          <a:xfrm>
            <a:off x="2175641" y="6393267"/>
            <a:ext cx="4864280" cy="307777"/>
          </a:xfrm>
          <a:prstGeom prst="rect">
            <a:avLst/>
          </a:prstGeom>
          <a:noFill/>
        </p:spPr>
        <p:txBody>
          <a:bodyPr wrap="none" rtlCol="0">
            <a:spAutoFit/>
          </a:bodyPr>
          <a:lstStyle/>
          <a:p>
            <a:pPr algn="ctr"/>
            <a:r>
              <a:rPr lang="en-IN" sz="1400" dirty="0" smtClean="0">
                <a:solidFill>
                  <a:schemeClr val="bg1"/>
                </a:solidFill>
              </a:rPr>
              <a:t>Fig: Proposed flow diagram for the task of singer identification.</a:t>
            </a:r>
            <a:endParaRPr lang="en-IN" sz="1400" dirty="0">
              <a:solidFill>
                <a:schemeClr val="bg1"/>
              </a:solidFill>
            </a:endParaRPr>
          </a:p>
        </p:txBody>
      </p:sp>
      <p:pic>
        <p:nvPicPr>
          <p:cNvPr id="8" name="Picture 7">
            <a:extLst>
              <a:ext uri="{FF2B5EF4-FFF2-40B4-BE49-F238E27FC236}">
                <a16:creationId xmlns="" xmlns:a16="http://schemas.microsoft.com/office/drawing/2014/main" id="{3484F0DD-4996-4D25-89F4-6060E62B59CD}"/>
              </a:ext>
            </a:extLst>
          </p:cNvPr>
          <p:cNvPicPr>
            <a:picLocks noChangeAspect="1"/>
          </p:cNvPicPr>
          <p:nvPr/>
        </p:nvPicPr>
        <p:blipFill>
          <a:blip r:embed="rId2"/>
          <a:stretch>
            <a:fillRect/>
          </a:stretch>
        </p:blipFill>
        <p:spPr>
          <a:xfrm>
            <a:off x="3034412" y="4404785"/>
            <a:ext cx="2914650" cy="705303"/>
          </a:xfrm>
          <a:prstGeom prst="rect">
            <a:avLst/>
          </a:prstGeom>
        </p:spPr>
      </p:pic>
    </p:spTree>
    <p:extLst>
      <p:ext uri="{BB962C8B-B14F-4D97-AF65-F5344CB8AC3E}">
        <p14:creationId xmlns:p14="http://schemas.microsoft.com/office/powerpoint/2010/main" val="773436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Mutation Operators</a:t>
            </a:r>
            <a:r>
              <a:rPr lang="en-IN" dirty="0">
                <a:solidFill>
                  <a:srgbClr val="C00000"/>
                </a:solidFill>
              </a:rPr>
              <a:t> </a:t>
            </a:r>
            <a:r>
              <a:rPr lang="en-IN" dirty="0" smtClean="0">
                <a:solidFill>
                  <a:srgbClr val="C00000"/>
                </a:solidFill>
              </a:rPr>
              <a:t>:</a:t>
            </a:r>
            <a:endParaRPr lang="en-US" dirty="0"/>
          </a:p>
        </p:txBody>
      </p:sp>
      <p:sp>
        <p:nvSpPr>
          <p:cNvPr id="3" name="Content Placeholder 2"/>
          <p:cNvSpPr>
            <a:spLocks noGrp="1"/>
          </p:cNvSpPr>
          <p:nvPr>
            <p:ph idx="1"/>
          </p:nvPr>
        </p:nvSpPr>
        <p:spPr/>
        <p:txBody>
          <a:bodyPr/>
          <a:lstStyle/>
          <a:p>
            <a:r>
              <a:rPr lang="en-IN" sz="2100" b="1" i="1" dirty="0">
                <a:solidFill>
                  <a:schemeClr val="accent2">
                    <a:lumMod val="75000"/>
                  </a:schemeClr>
                </a:solidFill>
              </a:rPr>
              <a:t>Swap Operator :</a:t>
            </a:r>
          </a:p>
          <a:p>
            <a:pPr lvl="1" algn="just">
              <a:buFont typeface="Arial" panose="020B0604020202020204" pitchFamily="34" charset="0"/>
              <a:buChar char="•"/>
            </a:pPr>
            <a:r>
              <a:rPr lang="en-IN" sz="1700" dirty="0" smtClean="0">
                <a:solidFill>
                  <a:schemeClr val="tx1"/>
                </a:solidFill>
              </a:rPr>
              <a:t>In </a:t>
            </a:r>
            <a:r>
              <a:rPr lang="en-IN" sz="1700" dirty="0">
                <a:solidFill>
                  <a:schemeClr val="tx1"/>
                </a:solidFill>
              </a:rPr>
              <a:t>order to apply a number of swaps between different courses of a given </a:t>
            </a:r>
            <a:r>
              <a:rPr lang="en-IN" sz="1700" dirty="0" smtClean="0">
                <a:solidFill>
                  <a:schemeClr val="tx1"/>
                </a:solidFill>
              </a:rPr>
              <a:t>individual</a:t>
            </a:r>
            <a:r>
              <a:rPr lang="en-IN" sz="1700" dirty="0">
                <a:solidFill>
                  <a:schemeClr val="tx1"/>
                </a:solidFill>
              </a:rPr>
              <a:t>, the swap operator iterates through a loop for a number of iterations (as specified by </a:t>
            </a:r>
            <a:r>
              <a:rPr lang="en-IN" sz="1700" dirty="0" err="1">
                <a:solidFill>
                  <a:schemeClr val="tx1"/>
                </a:solidFill>
              </a:rPr>
              <a:t>sw</a:t>
            </a:r>
            <a:r>
              <a:rPr lang="en-IN" sz="1700" dirty="0">
                <a:solidFill>
                  <a:schemeClr val="tx1"/>
                </a:solidFill>
              </a:rPr>
              <a:t> parameter)</a:t>
            </a:r>
          </a:p>
          <a:p>
            <a:pPr lvl="1" algn="just">
              <a:buFont typeface="Arial" panose="020B0604020202020204" pitchFamily="34" charset="0"/>
              <a:buChar char="•"/>
            </a:pPr>
            <a:r>
              <a:rPr lang="en-IN" dirty="0"/>
              <a:t>During the course of a single iteration, two distinct periods (</a:t>
            </a:r>
            <a:r>
              <a:rPr lang="en-IN" dirty="0" err="1"/>
              <a:t>i.e</a:t>
            </a:r>
            <a:r>
              <a:rPr lang="en-IN" dirty="0"/>
              <a:t> </a:t>
            </a:r>
            <a:r>
              <a:rPr lang="en-IN" dirty="0" err="1"/>
              <a:t>p,q</a:t>
            </a:r>
            <a:r>
              <a:rPr lang="en-IN" dirty="0"/>
              <a:t> ) are selected randomly, and then, their respective feasible courses (i.e. courses that satisfy the perquisite constraint) are enlisted (</a:t>
            </a:r>
            <a:r>
              <a:rPr lang="en-IN" dirty="0" err="1"/>
              <a:t>ie</a:t>
            </a:r>
            <a:r>
              <a:rPr lang="en-IN" dirty="0"/>
              <a:t> </a:t>
            </a:r>
            <a:r>
              <a:rPr lang="en-IN" dirty="0" err="1"/>
              <a:t>CLp</a:t>
            </a:r>
            <a:r>
              <a:rPr lang="en-IN" dirty="0"/>
              <a:t> , </a:t>
            </a:r>
            <a:r>
              <a:rPr lang="en-IN" dirty="0" err="1"/>
              <a:t>CLq</a:t>
            </a:r>
            <a:r>
              <a:rPr lang="en-IN" dirty="0"/>
              <a:t>) .</a:t>
            </a:r>
          </a:p>
          <a:p>
            <a:pPr lvl="1" algn="just">
              <a:buFont typeface="Arial" panose="020B0604020202020204" pitchFamily="34" charset="0"/>
              <a:buChar char="•"/>
            </a:pPr>
            <a:r>
              <a:rPr lang="en-IN" dirty="0"/>
              <a:t>Afterwards, the first pair of courses, which is obtained by combing courses from  </a:t>
            </a:r>
            <a:r>
              <a:rPr lang="en-IN" dirty="0" err="1"/>
              <a:t>CLp</a:t>
            </a:r>
            <a:r>
              <a:rPr lang="en-IN" dirty="0"/>
              <a:t> , </a:t>
            </a:r>
            <a:r>
              <a:rPr lang="en-IN" dirty="0" err="1"/>
              <a:t>CLq</a:t>
            </a:r>
            <a:r>
              <a:rPr lang="en-IN" dirty="0"/>
              <a:t> lists and that produces a feasible mutation, is used to mutate the current individual</a:t>
            </a:r>
            <a:r>
              <a:rPr lang="en-IN" sz="1700" dirty="0">
                <a:solidFill>
                  <a:schemeClr val="tx1"/>
                </a:solidFill>
              </a:rPr>
              <a:t> </a:t>
            </a:r>
            <a:r>
              <a:rPr lang="en-IN" sz="1700" dirty="0" err="1">
                <a:solidFill>
                  <a:schemeClr val="tx1"/>
                </a:solidFill>
              </a:rPr>
              <a:t>Im</a:t>
            </a:r>
            <a:r>
              <a:rPr lang="en-IN" sz="1700" dirty="0">
                <a:solidFill>
                  <a:schemeClr val="tx1"/>
                </a:solidFill>
              </a:rPr>
              <a:t> ,</a:t>
            </a:r>
            <a:r>
              <a:rPr lang="en-IN" dirty="0"/>
              <a:t>by swapping the places of the selected courses.</a:t>
            </a:r>
          </a:p>
          <a:p>
            <a:endParaRPr lang="en-US"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9</a:t>
            </a:fld>
            <a:endParaRPr lang="en-US"/>
          </a:p>
        </p:txBody>
      </p:sp>
    </p:spTree>
    <p:extLst>
      <p:ext uri="{BB962C8B-B14F-4D97-AF65-F5344CB8AC3E}">
        <p14:creationId xmlns:p14="http://schemas.microsoft.com/office/powerpoint/2010/main" val="17167677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1577</TotalTime>
  <Words>1231</Words>
  <Application>Microsoft Office PowerPoint</Application>
  <PresentationFormat>On-screen Show (4:3)</PresentationFormat>
  <Paragraphs>126</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Adobe Fangsong Std R</vt:lpstr>
      <vt:lpstr>Arial</vt:lpstr>
      <vt:lpstr>Calibri</vt:lpstr>
      <vt:lpstr>Calibri Light</vt:lpstr>
      <vt:lpstr>Helvetica Light</vt:lpstr>
      <vt:lpstr>Times New Roman</vt:lpstr>
      <vt:lpstr>Wingdings</vt:lpstr>
      <vt:lpstr>Retrospect</vt:lpstr>
      <vt:lpstr>Balancing Academic Curriculum using Genetic Algorithm</vt:lpstr>
      <vt:lpstr>Outline</vt:lpstr>
      <vt:lpstr>Introduction:</vt:lpstr>
      <vt:lpstr>Motivation</vt:lpstr>
      <vt:lpstr>Applications</vt:lpstr>
      <vt:lpstr>Literature Review </vt:lpstr>
      <vt:lpstr>Research Gaps</vt:lpstr>
      <vt:lpstr>Proposed BACP Algorithm</vt:lpstr>
      <vt:lpstr>Mutation Operators :</vt:lpstr>
      <vt:lpstr>PowerPoint Presentation</vt:lpstr>
      <vt:lpstr>Initialization</vt:lpstr>
      <vt:lpstr>PowerPoint Presentation</vt:lpstr>
      <vt:lpstr>Implementation :</vt:lpstr>
      <vt:lpstr>Experimental Analysis</vt:lpstr>
      <vt:lpstr>Results</vt:lpstr>
      <vt:lpstr>Conclusion</vt:lpstr>
      <vt:lpstr>Future work</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sree charan mallu</cp:lastModifiedBy>
  <cp:revision>126</cp:revision>
  <dcterms:created xsi:type="dcterms:W3CDTF">2016-11-17T16:21:05Z</dcterms:created>
  <dcterms:modified xsi:type="dcterms:W3CDTF">2019-07-06T06:04:58Z</dcterms:modified>
</cp:coreProperties>
</file>