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23"/>
  </p:notesMasterIdLst>
  <p:sldIdLst>
    <p:sldId id="256" r:id="rId2"/>
    <p:sldId id="257" r:id="rId3"/>
    <p:sldId id="258" r:id="rId4"/>
    <p:sldId id="287" r:id="rId5"/>
    <p:sldId id="259" r:id="rId6"/>
    <p:sldId id="288" r:id="rId7"/>
    <p:sldId id="289" r:id="rId8"/>
    <p:sldId id="278" r:id="rId9"/>
    <p:sldId id="293" r:id="rId10"/>
    <p:sldId id="294" r:id="rId11"/>
    <p:sldId id="295" r:id="rId12"/>
    <p:sldId id="296" r:id="rId13"/>
    <p:sldId id="297" r:id="rId14"/>
    <p:sldId id="299" r:id="rId15"/>
    <p:sldId id="290" r:id="rId16"/>
    <p:sldId id="298" r:id="rId17"/>
    <p:sldId id="291" r:id="rId18"/>
    <p:sldId id="284" r:id="rId19"/>
    <p:sldId id="285" r:id="rId20"/>
    <p:sldId id="273"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131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B4E4C-FE31-431F-B1D6-6553081339BA}" type="datetimeFigureOut">
              <a:rPr lang="en-US" smtClean="0"/>
              <a:t>7/6/2019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C4414-8D2F-4B6B-BCFA-BCAA1F1063F6}" type="slidenum">
              <a:rPr lang="en-US" smtClean="0"/>
              <a:t>‹#›</a:t>
            </a:fld>
            <a:endParaRPr lang="en-US"/>
          </a:p>
        </p:txBody>
      </p:sp>
    </p:spTree>
    <p:extLst>
      <p:ext uri="{BB962C8B-B14F-4D97-AF65-F5344CB8AC3E}">
        <p14:creationId xmlns:p14="http://schemas.microsoft.com/office/powerpoint/2010/main" val="3468255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9C4414-8D2F-4B6B-BCFA-BCAA1F1063F6}" type="slidenum">
              <a:rPr lang="en-US" smtClean="0"/>
              <a:t>1</a:t>
            </a:fld>
            <a:endParaRPr lang="en-US"/>
          </a:p>
        </p:txBody>
      </p:sp>
    </p:spTree>
    <p:extLst>
      <p:ext uri="{BB962C8B-B14F-4D97-AF65-F5344CB8AC3E}">
        <p14:creationId xmlns:p14="http://schemas.microsoft.com/office/powerpoint/2010/main" val="2465823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BD70AD-3DD6-4C30-9290-F06F683DEEF4}"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41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37346B-815D-437C-B65D-996BEC6BA01D}"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393863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847BAF-DEE0-48A6-A3ED-EF31F04BE21B}"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368854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394977"/>
            <a:ext cx="7543800" cy="1450757"/>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13258856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44B726-09DF-4E1E-BD29-2C120F617605}" type="datetime3">
              <a:rPr lang="en-US" smtClean="0"/>
              <a:t>6 July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53A110-F3B4-48FE-AE85-9A6127DB12F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80346-AC00-417A-8901-1F575AF0D75E}" type="datetime3">
              <a:rPr lang="en-US" smtClean="0"/>
              <a:t>6 July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11886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033D7E-F526-4317-A360-C4858A5D1096}" type="datetime3">
              <a:rPr lang="en-US" smtClean="0"/>
              <a:t>6 July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122039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C3A6AD-98CA-4787-BAFF-20D8F00B924B}" type="datetime3">
              <a:rPr lang="en-US" smtClean="0"/>
              <a:t>6 July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357898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DEC58C-462E-4033-8826-F1A520B11838}" type="datetime3">
              <a:rPr lang="en-US" smtClean="0"/>
              <a:t>6 July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98003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7A4A2C2-C959-42BA-A630-E17AABEC7C09}" type="datetime3">
              <a:rPr lang="en-US" smtClean="0"/>
              <a:t>6 July 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53A110-F3B4-48FE-AE85-9A6127DB12F6}" type="slidenum">
              <a:rPr lang="en-US" smtClean="0"/>
              <a:t>‹#›</a:t>
            </a:fld>
            <a:endParaRPr lang="en-US"/>
          </a:p>
        </p:txBody>
      </p:sp>
    </p:spTree>
    <p:extLst>
      <p:ext uri="{BB962C8B-B14F-4D97-AF65-F5344CB8AC3E}">
        <p14:creationId xmlns:p14="http://schemas.microsoft.com/office/powerpoint/2010/main" val="17170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F9840-E38B-4A4C-B6D1-295AA96862C5}" type="datetime3">
              <a:rPr lang="en-US" smtClean="0"/>
              <a:t>6 July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53A110-F3B4-48FE-AE85-9A6127DB12F6}" type="slidenum">
              <a:rPr lang="en-US" smtClean="0"/>
              <a:t>‹#›</a:t>
            </a:fld>
            <a:endParaRPr lang="en-US"/>
          </a:p>
        </p:txBody>
      </p:sp>
    </p:spTree>
    <p:extLst>
      <p:ext uri="{BB962C8B-B14F-4D97-AF65-F5344CB8AC3E}">
        <p14:creationId xmlns:p14="http://schemas.microsoft.com/office/powerpoint/2010/main" val="85907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5420B68-45F6-4148-BEC5-6A88121BC288}" type="datetime3">
              <a:rPr lang="en-US" smtClean="0"/>
              <a:t>6 July 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B53A110-F3B4-48FE-AE85-9A6127DB12F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75257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038" y="515598"/>
            <a:ext cx="7543800" cy="1131151"/>
          </a:xfrm>
          <a:ln>
            <a:solidFill>
              <a:schemeClr val="accent1"/>
            </a:solidFill>
          </a:ln>
        </p:spPr>
        <p:txBody>
          <a:bodyPr>
            <a:noAutofit/>
          </a:bodyPr>
          <a:lstStyle/>
          <a:p>
            <a:pPr algn="ctr"/>
            <a:r>
              <a:rPr lang="en-IN" sz="3200" b="1" dirty="0" smtClean="0"/>
              <a:t>Balancing Academic Curriculum using Mutation only Genetic Algorithm</a:t>
            </a:r>
            <a:endParaRPr lang="en-US" sz="3200" b="1" dirty="0"/>
          </a:p>
        </p:txBody>
      </p:sp>
      <p:sp>
        <p:nvSpPr>
          <p:cNvPr id="4" name="Shape 33"/>
          <p:cNvSpPr txBox="1">
            <a:spLocks/>
          </p:cNvSpPr>
          <p:nvPr/>
        </p:nvSpPr>
        <p:spPr>
          <a:xfrm>
            <a:off x="637786" y="1729876"/>
            <a:ext cx="7731052" cy="208954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410751">
              <a:spcBef>
                <a:spcPts val="0"/>
              </a:spcBef>
              <a:buSzTx/>
              <a:buNone/>
              <a:defRPr sz="2250">
                <a:solidFill>
                  <a:srgbClr val="FFFFFF"/>
                </a:solidFill>
                <a:latin typeface="+mn-lt"/>
                <a:ea typeface="+mn-ea"/>
                <a:cs typeface="+mn-cs"/>
                <a:sym typeface="Helvetica Light"/>
              </a:defRPr>
            </a:lvl1pPr>
            <a:lvl2pPr marL="0" indent="160729" algn="ctr" defTabSz="410751">
              <a:spcBef>
                <a:spcPts val="0"/>
              </a:spcBef>
              <a:buSzTx/>
              <a:buNone/>
              <a:defRPr sz="2250">
                <a:solidFill>
                  <a:srgbClr val="FFFFFF"/>
                </a:solidFill>
                <a:latin typeface="+mn-lt"/>
                <a:ea typeface="+mn-ea"/>
                <a:cs typeface="+mn-cs"/>
                <a:sym typeface="Helvetica Light"/>
              </a:defRPr>
            </a:lvl2pPr>
            <a:lvl3pPr marL="0" indent="321457" algn="ctr" defTabSz="410751">
              <a:spcBef>
                <a:spcPts val="0"/>
              </a:spcBef>
              <a:buSzTx/>
              <a:buNone/>
              <a:defRPr sz="2250">
                <a:solidFill>
                  <a:srgbClr val="FFFFFF"/>
                </a:solidFill>
                <a:latin typeface="+mn-lt"/>
                <a:ea typeface="+mn-ea"/>
                <a:cs typeface="+mn-cs"/>
                <a:sym typeface="Helvetica Light"/>
              </a:defRPr>
            </a:lvl3pPr>
            <a:lvl4pPr marL="0" indent="482186" algn="ctr" defTabSz="410751">
              <a:spcBef>
                <a:spcPts val="0"/>
              </a:spcBef>
              <a:buSzTx/>
              <a:buNone/>
              <a:defRPr sz="2250">
                <a:solidFill>
                  <a:srgbClr val="FFFFFF"/>
                </a:solidFill>
                <a:latin typeface="+mn-lt"/>
                <a:ea typeface="+mn-ea"/>
                <a:cs typeface="+mn-cs"/>
                <a:sym typeface="Helvetica Light"/>
              </a:defRPr>
            </a:lvl4pPr>
            <a:lvl5pPr marL="0" indent="642915" algn="ctr" defTabSz="410751">
              <a:spcBef>
                <a:spcPts val="0"/>
              </a:spcBef>
              <a:buSzTx/>
              <a:buNone/>
              <a:defRPr sz="2250">
                <a:solidFill>
                  <a:srgbClr val="FFFFFF"/>
                </a:solidFill>
                <a:latin typeface="+mn-lt"/>
                <a:ea typeface="+mn-ea"/>
                <a:cs typeface="+mn-cs"/>
                <a:sym typeface="Helvetica Light"/>
              </a:defRPr>
            </a:lvl5pPr>
            <a:lvl6pPr marL="1928744" indent="-321457" defTabSz="410751">
              <a:spcBef>
                <a:spcPts val="2953"/>
              </a:spcBef>
              <a:buSzPct val="75000"/>
              <a:buChar char="•"/>
              <a:defRPr sz="2672">
                <a:solidFill>
                  <a:srgbClr val="FFFFFF"/>
                </a:solidFill>
                <a:latin typeface="+mn-lt"/>
                <a:ea typeface="+mn-ea"/>
                <a:cs typeface="+mn-cs"/>
                <a:sym typeface="Helvetica Light"/>
              </a:defRPr>
            </a:lvl6pPr>
            <a:lvl7pPr marL="2250201" indent="-321457" defTabSz="410751">
              <a:spcBef>
                <a:spcPts val="2953"/>
              </a:spcBef>
              <a:buSzPct val="75000"/>
              <a:buChar char="•"/>
              <a:defRPr sz="2672">
                <a:solidFill>
                  <a:srgbClr val="FFFFFF"/>
                </a:solidFill>
                <a:latin typeface="+mn-lt"/>
                <a:ea typeface="+mn-ea"/>
                <a:cs typeface="+mn-cs"/>
                <a:sym typeface="Helvetica Light"/>
              </a:defRPr>
            </a:lvl7pPr>
            <a:lvl8pPr marL="2571659" indent="-321457" defTabSz="410751">
              <a:spcBef>
                <a:spcPts val="2953"/>
              </a:spcBef>
              <a:buSzPct val="75000"/>
              <a:buChar char="•"/>
              <a:defRPr sz="2672">
                <a:solidFill>
                  <a:srgbClr val="FFFFFF"/>
                </a:solidFill>
                <a:latin typeface="+mn-lt"/>
                <a:ea typeface="+mn-ea"/>
                <a:cs typeface="+mn-cs"/>
                <a:sym typeface="Helvetica Light"/>
              </a:defRPr>
            </a:lvl8pPr>
            <a:lvl9pPr marL="2893116" indent="-321457" defTabSz="410751">
              <a:spcBef>
                <a:spcPts val="2953"/>
              </a:spcBef>
              <a:buSzPct val="75000"/>
              <a:buChar char="•"/>
              <a:defRPr sz="2672">
                <a:solidFill>
                  <a:srgbClr val="FFFFFF"/>
                </a:solidFill>
                <a:latin typeface="+mn-lt"/>
                <a:ea typeface="+mn-ea"/>
                <a:cs typeface="+mn-cs"/>
                <a:sym typeface="Helvetica Light"/>
              </a:defRPr>
            </a:lvl9pPr>
          </a:lstStyle>
          <a:p>
            <a:pPr lvl="0" defTabSz="312170">
              <a:lnSpc>
                <a:spcPct val="120000"/>
              </a:lnSpc>
              <a:defRPr sz="1800">
                <a:solidFill>
                  <a:srgbClr val="000000"/>
                </a:solidFill>
              </a:defRPr>
            </a:pPr>
            <a:r>
              <a:rPr lang="en-IN" sz="1977" kern="0" dirty="0">
                <a:solidFill>
                  <a:srgbClr val="000000"/>
                </a:solidFill>
                <a:latin typeface="Helvetica Light"/>
              </a:rPr>
              <a:t>Y V S Murthy</a:t>
            </a:r>
            <a:r>
              <a:rPr kumimoji="0" lang="en-US" sz="1977" b="0" i="0" u="none" strike="noStrike" kern="0" cap="none" spc="0" normalizeH="0" baseline="0" noProof="0" dirty="0" smtClean="0">
                <a:ln>
                  <a:noFill/>
                </a:ln>
                <a:solidFill>
                  <a:srgbClr val="000000"/>
                </a:solidFill>
                <a:effectLst/>
                <a:uLnTx/>
                <a:uFillTx/>
                <a:latin typeface="Helvetica Light"/>
                <a:sym typeface="Helvetica Light"/>
              </a:rPr>
              <a:t>, </a:t>
            </a:r>
            <a:r>
              <a:rPr lang="en-IN" sz="1977" kern="0" dirty="0" err="1" smtClean="0">
                <a:solidFill>
                  <a:srgbClr val="000000"/>
                </a:solidFill>
                <a:latin typeface="Helvetica Light"/>
              </a:rPr>
              <a:t>Chakrdhar</a:t>
            </a:r>
            <a:r>
              <a:rPr lang="en-IN" sz="1977" kern="0" dirty="0" smtClean="0">
                <a:solidFill>
                  <a:srgbClr val="000000"/>
                </a:solidFill>
                <a:latin typeface="Helvetica Light"/>
              </a:rPr>
              <a:t> M</a:t>
            </a:r>
            <a:r>
              <a:rPr kumimoji="0" lang="en-US" sz="1977" b="0" i="0" u="none" strike="noStrike" kern="0" cap="none" spc="0" normalizeH="0" baseline="0" noProof="0" dirty="0" smtClean="0">
                <a:ln>
                  <a:noFill/>
                </a:ln>
                <a:solidFill>
                  <a:srgbClr val="000000"/>
                </a:solidFill>
                <a:effectLst/>
                <a:uLnTx/>
                <a:uFillTx/>
                <a:latin typeface="Helvetica Light"/>
                <a:sym typeface="Helvetica Light"/>
              </a:rPr>
              <a:t>,</a:t>
            </a:r>
            <a:r>
              <a:rPr kumimoji="0" lang="en-US" sz="1977" b="0" i="0" u="none" strike="noStrike" kern="0" cap="none" spc="0" normalizeH="0" baseline="0" noProof="0" dirty="0" err="1" smtClean="0">
                <a:ln>
                  <a:noFill/>
                </a:ln>
                <a:solidFill>
                  <a:srgbClr val="000000"/>
                </a:solidFill>
                <a:effectLst/>
                <a:uLnTx/>
                <a:uFillTx/>
                <a:latin typeface="Helvetica Light"/>
                <a:sym typeface="Helvetica Light"/>
              </a:rPr>
              <a:t>Kunal</a:t>
            </a:r>
            <a:r>
              <a:rPr kumimoji="0" lang="en-US" sz="1977" b="0" i="0" u="none" strike="noStrike" kern="0" cap="none" spc="0" normalizeH="0" noProof="0" dirty="0" smtClean="0">
                <a:ln>
                  <a:noFill/>
                </a:ln>
                <a:solidFill>
                  <a:srgbClr val="000000"/>
                </a:solidFill>
                <a:effectLst/>
                <a:uLnTx/>
                <a:uFillTx/>
                <a:latin typeface="Helvetica Light"/>
                <a:sym typeface="Helvetica Light"/>
              </a:rPr>
              <a:t> M, Sri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Charan</a:t>
            </a:r>
            <a:r>
              <a:rPr kumimoji="0" lang="en-US" sz="1977" b="0" i="0" u="none" strike="noStrike" kern="0" cap="none" spc="0" normalizeH="0" noProof="0" dirty="0" smtClean="0">
                <a:ln>
                  <a:noFill/>
                </a:ln>
                <a:solidFill>
                  <a:srgbClr val="000000"/>
                </a:solidFill>
                <a:effectLst/>
                <a:uLnTx/>
                <a:uFillTx/>
                <a:latin typeface="Helvetica Light"/>
                <a:sym typeface="Helvetica Light"/>
              </a:rPr>
              <a:t> M,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Umesh</a:t>
            </a:r>
            <a:r>
              <a:rPr kumimoji="0" lang="en-US" sz="1977" b="0" i="0" u="none" strike="noStrike" kern="0" cap="none" spc="0" normalizeH="0" noProof="0" dirty="0" smtClean="0">
                <a:ln>
                  <a:noFill/>
                </a:ln>
                <a:solidFill>
                  <a:srgbClr val="000000"/>
                </a:solidFill>
                <a:effectLst/>
                <a:uLnTx/>
                <a:uFillTx/>
                <a:latin typeface="Helvetica Light"/>
                <a:sym typeface="Helvetica Light"/>
              </a:rPr>
              <a:t>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sai</a:t>
            </a:r>
            <a:r>
              <a:rPr kumimoji="0" lang="en-US" sz="1977" b="0" i="0" u="none" strike="noStrike" kern="0" cap="none" spc="0" normalizeH="0" noProof="0" dirty="0" smtClean="0">
                <a:ln>
                  <a:noFill/>
                </a:ln>
                <a:solidFill>
                  <a:srgbClr val="000000"/>
                </a:solidFill>
                <a:effectLst/>
                <a:uLnTx/>
                <a:uFillTx/>
                <a:latin typeface="Helvetica Light"/>
                <a:sym typeface="Helvetica Light"/>
              </a:rPr>
              <a:t> R</a:t>
            </a:r>
            <a:r>
              <a:rPr lang="en-US" sz="1977" kern="0" dirty="0" smtClean="0">
                <a:solidFill>
                  <a:srgbClr val="000000"/>
                </a:solidFill>
                <a:latin typeface="Helvetica Light"/>
              </a:rPr>
              <a:t> </a:t>
            </a:r>
            <a:r>
              <a:rPr kumimoji="0" lang="en-US" sz="1977" b="0" i="0" u="none" strike="noStrike" kern="0" cap="none" spc="0" normalizeH="0" noProof="0" dirty="0" smtClean="0">
                <a:ln>
                  <a:noFill/>
                </a:ln>
                <a:solidFill>
                  <a:srgbClr val="000000"/>
                </a:solidFill>
                <a:effectLst/>
                <a:uLnTx/>
                <a:uFillTx/>
                <a:latin typeface="Helvetica Light"/>
                <a:sym typeface="Helvetica Light"/>
              </a:rPr>
              <a:t>and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Shashidhar</a:t>
            </a:r>
            <a:r>
              <a:rPr kumimoji="0" lang="en-US" sz="1977" b="0" i="0" u="none" strike="noStrike" kern="0" cap="none" spc="0" normalizeH="0" noProof="0" dirty="0" smtClean="0">
                <a:ln>
                  <a:noFill/>
                </a:ln>
                <a:solidFill>
                  <a:srgbClr val="000000"/>
                </a:solidFill>
                <a:effectLst/>
                <a:uLnTx/>
                <a:uFillTx/>
                <a:latin typeface="Helvetica Light"/>
                <a:sym typeface="Helvetica Light"/>
              </a:rPr>
              <a:t> G. </a:t>
            </a:r>
            <a:r>
              <a:rPr kumimoji="0" lang="en-US" sz="1977" b="0" i="0" u="none" strike="noStrike" kern="0" cap="none" spc="0" normalizeH="0" noProof="0" dirty="0" err="1" smtClean="0">
                <a:ln>
                  <a:noFill/>
                </a:ln>
                <a:solidFill>
                  <a:srgbClr val="000000"/>
                </a:solidFill>
                <a:effectLst/>
                <a:uLnTx/>
                <a:uFillTx/>
                <a:latin typeface="Helvetica Light"/>
                <a:sym typeface="Helvetica Light"/>
              </a:rPr>
              <a:t>Koolagudi</a:t>
            </a:r>
            <a:endParaRPr kumimoji="0" lang="en-US" sz="1977" b="0" i="0" u="none" strike="noStrike" kern="0" cap="none" spc="0" normalizeH="0" baseline="0" noProof="0" dirty="0" smtClean="0">
              <a:ln>
                <a:noFill/>
              </a:ln>
              <a:solidFill>
                <a:srgbClr val="000000"/>
              </a:solidFill>
              <a:effectLst/>
              <a:uLnTx/>
              <a:uFillTx/>
              <a:latin typeface="Helvetica Light"/>
              <a:sym typeface="Helvetica Light"/>
            </a:endParaRPr>
          </a:p>
          <a:p>
            <a:pPr marL="0" marR="0" lvl="0" indent="0" algn="ctr" defTabSz="312170" eaLnBrk="1" fontAlgn="auto" latinLnBrk="0" hangingPunct="1">
              <a:lnSpc>
                <a:spcPct val="120000"/>
              </a:lnSpc>
              <a:spcBef>
                <a:spcPts val="0"/>
              </a:spcBef>
              <a:spcAft>
                <a:spcPts val="0"/>
              </a:spcAft>
              <a:buClrTx/>
              <a:buSzTx/>
              <a:buFontTx/>
              <a:buNone/>
              <a:tabLst/>
              <a:defRPr sz="1800">
                <a:solidFill>
                  <a:srgbClr val="000000"/>
                </a:solidFill>
              </a:defRPr>
            </a:pPr>
            <a:r>
              <a:rPr kumimoji="0" lang="en-US" sz="1800" b="0" i="0" u="none" strike="noStrike" kern="0" cap="none" spc="0" normalizeH="0" baseline="0" noProof="0" dirty="0" smtClean="0">
                <a:ln>
                  <a:noFill/>
                </a:ln>
                <a:solidFill>
                  <a:srgbClr val="000000"/>
                </a:solidFill>
                <a:effectLst/>
                <a:uLnTx/>
                <a:uFillTx/>
                <a:latin typeface="Helvetica Light"/>
                <a:sym typeface="Helvetica Light"/>
              </a:rPr>
              <a:t>Department of Computer Science and Engineering, </a:t>
            </a:r>
          </a:p>
          <a:p>
            <a:pPr marL="0" marR="0" lvl="0" indent="0" algn="ctr" defTabSz="312170" eaLnBrk="1" fontAlgn="auto" latinLnBrk="0" hangingPunct="1">
              <a:lnSpc>
                <a:spcPct val="120000"/>
              </a:lnSpc>
              <a:spcBef>
                <a:spcPts val="0"/>
              </a:spcBef>
              <a:spcAft>
                <a:spcPts val="0"/>
              </a:spcAft>
              <a:buClrTx/>
              <a:buSzTx/>
              <a:buFontTx/>
              <a:buNone/>
              <a:tabLst/>
              <a:defRPr sz="1800">
                <a:solidFill>
                  <a:srgbClr val="000000"/>
                </a:solidFill>
              </a:defRPr>
            </a:pPr>
            <a:r>
              <a:rPr kumimoji="0" lang="en-US" sz="1800" b="0" i="0" u="none" strike="noStrike" kern="0" cap="none" spc="0" normalizeH="0" baseline="0" noProof="0" dirty="0" smtClean="0">
                <a:ln>
                  <a:noFill/>
                </a:ln>
                <a:solidFill>
                  <a:srgbClr val="000000"/>
                </a:solidFill>
                <a:effectLst/>
                <a:uLnTx/>
                <a:uFillTx/>
                <a:latin typeface="Helvetica Light"/>
                <a:sym typeface="Helvetica Light"/>
              </a:rPr>
              <a:t>National Institute of Technology Karnataka, </a:t>
            </a:r>
          </a:p>
          <a:p>
            <a:pPr marL="0" marR="0" lvl="0" indent="0" algn="ctr" defTabSz="312170" eaLnBrk="1" fontAlgn="auto" latinLnBrk="0" hangingPunct="1">
              <a:lnSpc>
                <a:spcPct val="120000"/>
              </a:lnSpc>
              <a:spcBef>
                <a:spcPts val="0"/>
              </a:spcBef>
              <a:spcAft>
                <a:spcPts val="0"/>
              </a:spcAft>
              <a:buClrTx/>
              <a:buSzTx/>
              <a:buFontTx/>
              <a:buNone/>
              <a:tabLst/>
              <a:defRPr sz="1800">
                <a:solidFill>
                  <a:srgbClr val="000000"/>
                </a:solidFill>
              </a:defRPr>
            </a:pPr>
            <a:r>
              <a:rPr kumimoji="0" lang="en-US" sz="1800" b="0" i="0" u="none" strike="noStrike" kern="0" cap="none" spc="0" normalizeH="0" baseline="0" noProof="0" dirty="0" err="1" smtClean="0">
                <a:ln>
                  <a:noFill/>
                </a:ln>
                <a:solidFill>
                  <a:srgbClr val="000000"/>
                </a:solidFill>
                <a:effectLst/>
                <a:uLnTx/>
                <a:uFillTx/>
                <a:latin typeface="Helvetica Light"/>
                <a:sym typeface="Helvetica Light"/>
              </a:rPr>
              <a:t>Surathkal</a:t>
            </a:r>
            <a:r>
              <a:rPr kumimoji="0" lang="en-US" sz="1800" b="0" i="0" u="none" strike="noStrike" kern="0" cap="none" spc="0" normalizeH="0" baseline="0" noProof="0" dirty="0" smtClean="0">
                <a:ln>
                  <a:noFill/>
                </a:ln>
                <a:solidFill>
                  <a:srgbClr val="000000"/>
                </a:solidFill>
                <a:effectLst/>
                <a:uLnTx/>
                <a:uFillTx/>
                <a:latin typeface="Helvetica Light"/>
                <a:sym typeface="Helvetica Light"/>
              </a:rPr>
              <a:t>, Mangalore, INDIA – 575 025.</a:t>
            </a:r>
            <a:r>
              <a:rPr kumimoji="0" lang="en-US" sz="1977" b="0" i="0" u="none" strike="noStrike" kern="0" cap="none" spc="0" normalizeH="0" baseline="0" noProof="0" dirty="0" smtClean="0">
                <a:ln>
                  <a:noFill/>
                </a:ln>
                <a:solidFill>
                  <a:srgbClr val="000000"/>
                </a:solidFill>
                <a:effectLst/>
                <a:uLnTx/>
                <a:uFillTx/>
                <a:latin typeface="Helvetica Light"/>
                <a:sym typeface="Helvetica Light"/>
              </a:rPr>
              <a:t> </a:t>
            </a:r>
            <a:endParaRPr kumimoji="0" lang="en-US" sz="1977" b="0" i="0" u="none" strike="noStrike" kern="0" cap="none" spc="0" normalizeH="0" baseline="0" noProof="0" dirty="0">
              <a:ln>
                <a:noFill/>
              </a:ln>
              <a:solidFill>
                <a:srgbClr val="000000"/>
              </a:solidFill>
              <a:effectLst/>
              <a:uLnTx/>
              <a:uFillTx/>
              <a:latin typeface="Helvetica Light"/>
              <a:sym typeface="Helvetica Light"/>
            </a:endParaRPr>
          </a:p>
        </p:txBody>
      </p:sp>
      <p:sp>
        <p:nvSpPr>
          <p:cNvPr id="5" name="Shape 33"/>
          <p:cNvSpPr txBox="1">
            <a:spLocks/>
          </p:cNvSpPr>
          <p:nvPr/>
        </p:nvSpPr>
        <p:spPr>
          <a:xfrm>
            <a:off x="2587758" y="3986037"/>
            <a:ext cx="4018359" cy="803672"/>
          </a:xfrm>
          <a:prstGeom prst="rect">
            <a:avLst/>
          </a:prstGeom>
          <a:ln w="12700">
            <a:solidFill>
              <a:schemeClr val="tx1"/>
            </a:solidFill>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584200">
              <a:spcBef>
                <a:spcPts val="0"/>
              </a:spcBef>
              <a:buSzTx/>
              <a:buNone/>
              <a:defRPr sz="3200">
                <a:solidFill>
                  <a:srgbClr val="FFFFFF"/>
                </a:solidFill>
                <a:latin typeface="+mn-lt"/>
                <a:ea typeface="+mn-ea"/>
                <a:cs typeface="+mn-cs"/>
                <a:sym typeface="Helvetica Light"/>
              </a:defRPr>
            </a:lvl1pPr>
            <a:lvl2pPr marL="0" indent="228600" algn="ctr" defTabSz="584200">
              <a:spcBef>
                <a:spcPts val="0"/>
              </a:spcBef>
              <a:buSzTx/>
              <a:buNone/>
              <a:defRPr sz="3200">
                <a:solidFill>
                  <a:srgbClr val="FFFFFF"/>
                </a:solidFill>
                <a:latin typeface="+mn-lt"/>
                <a:ea typeface="+mn-ea"/>
                <a:cs typeface="+mn-cs"/>
                <a:sym typeface="Helvetica Light"/>
              </a:defRPr>
            </a:lvl2pPr>
            <a:lvl3pPr marL="0" indent="457200" algn="ctr" defTabSz="584200">
              <a:spcBef>
                <a:spcPts val="0"/>
              </a:spcBef>
              <a:buSzTx/>
              <a:buNone/>
              <a:defRPr sz="3200">
                <a:solidFill>
                  <a:srgbClr val="FFFFFF"/>
                </a:solidFill>
                <a:latin typeface="+mn-lt"/>
                <a:ea typeface="+mn-ea"/>
                <a:cs typeface="+mn-cs"/>
                <a:sym typeface="Helvetica Light"/>
              </a:defRPr>
            </a:lvl3pPr>
            <a:lvl4pPr marL="0" indent="685800" algn="ctr" defTabSz="584200">
              <a:spcBef>
                <a:spcPts val="0"/>
              </a:spcBef>
              <a:buSzTx/>
              <a:buNone/>
              <a:defRPr sz="3200">
                <a:solidFill>
                  <a:srgbClr val="FFFFFF"/>
                </a:solidFill>
                <a:latin typeface="+mn-lt"/>
                <a:ea typeface="+mn-ea"/>
                <a:cs typeface="+mn-cs"/>
                <a:sym typeface="Helvetica Light"/>
              </a:defRPr>
            </a:lvl4pPr>
            <a:lvl5pPr marL="0" indent="914400" algn="ctr" defTabSz="584200">
              <a:spcBef>
                <a:spcPts val="0"/>
              </a:spcBef>
              <a:buSzTx/>
              <a:buNone/>
              <a:defRPr sz="32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a:lstStyle>
          <a:p>
            <a:pPr defTabSz="312170">
              <a:lnSpc>
                <a:spcPct val="120000"/>
              </a:lnSpc>
              <a:defRPr sz="1800">
                <a:solidFill>
                  <a:srgbClr val="000000"/>
                </a:solidFill>
              </a:defRPr>
            </a:pPr>
            <a:r>
              <a:rPr lang="en-US" sz="1977" b="1" kern="0" dirty="0" smtClean="0"/>
              <a:t>Presented by</a:t>
            </a:r>
            <a:endParaRPr lang="en-US" sz="1977" b="1" kern="0" dirty="0"/>
          </a:p>
          <a:p>
            <a:pPr defTabSz="312170">
              <a:lnSpc>
                <a:spcPct val="120000"/>
              </a:lnSpc>
              <a:defRPr sz="1800">
                <a:solidFill>
                  <a:srgbClr val="000000"/>
                </a:solidFill>
              </a:defRPr>
            </a:pPr>
            <a:r>
              <a:rPr lang="en-US" sz="1977" kern="0" dirty="0" err="1"/>
              <a:t>Shashidhar</a:t>
            </a:r>
            <a:r>
              <a:rPr lang="en-US" sz="1977" kern="0" dirty="0"/>
              <a:t> G. </a:t>
            </a:r>
            <a:r>
              <a:rPr lang="en-US" sz="1977" kern="0" dirty="0" err="1"/>
              <a:t>Koolagudi</a:t>
            </a:r>
            <a:endParaRPr lang="en-US" sz="1977" kern="0" dirty="0"/>
          </a:p>
        </p:txBody>
      </p:sp>
      <p:sp>
        <p:nvSpPr>
          <p:cNvPr id="8" name="Shape 33"/>
          <p:cNvSpPr txBox="1">
            <a:spLocks/>
          </p:cNvSpPr>
          <p:nvPr/>
        </p:nvSpPr>
        <p:spPr>
          <a:xfrm>
            <a:off x="731412" y="5156615"/>
            <a:ext cx="7731052" cy="182165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0" indent="0" algn="ctr" defTabSz="584200">
              <a:spcBef>
                <a:spcPts val="0"/>
              </a:spcBef>
              <a:buSzTx/>
              <a:buNone/>
              <a:defRPr sz="3200">
                <a:solidFill>
                  <a:srgbClr val="FFFFFF"/>
                </a:solidFill>
                <a:latin typeface="+mn-lt"/>
                <a:ea typeface="+mn-ea"/>
                <a:cs typeface="+mn-cs"/>
                <a:sym typeface="Helvetica Light"/>
              </a:defRPr>
            </a:lvl1pPr>
            <a:lvl2pPr marL="0" indent="228600" algn="ctr" defTabSz="584200">
              <a:spcBef>
                <a:spcPts val="0"/>
              </a:spcBef>
              <a:buSzTx/>
              <a:buNone/>
              <a:defRPr sz="3200">
                <a:solidFill>
                  <a:srgbClr val="FFFFFF"/>
                </a:solidFill>
                <a:latin typeface="+mn-lt"/>
                <a:ea typeface="+mn-ea"/>
                <a:cs typeface="+mn-cs"/>
                <a:sym typeface="Helvetica Light"/>
              </a:defRPr>
            </a:lvl2pPr>
            <a:lvl3pPr marL="0" indent="457200" algn="ctr" defTabSz="584200">
              <a:spcBef>
                <a:spcPts val="0"/>
              </a:spcBef>
              <a:buSzTx/>
              <a:buNone/>
              <a:defRPr sz="3200">
                <a:solidFill>
                  <a:srgbClr val="FFFFFF"/>
                </a:solidFill>
                <a:latin typeface="+mn-lt"/>
                <a:ea typeface="+mn-ea"/>
                <a:cs typeface="+mn-cs"/>
                <a:sym typeface="Helvetica Light"/>
              </a:defRPr>
            </a:lvl3pPr>
            <a:lvl4pPr marL="0" indent="685800" algn="ctr" defTabSz="584200">
              <a:spcBef>
                <a:spcPts val="0"/>
              </a:spcBef>
              <a:buSzTx/>
              <a:buNone/>
              <a:defRPr sz="3200">
                <a:solidFill>
                  <a:srgbClr val="FFFFFF"/>
                </a:solidFill>
                <a:latin typeface="+mn-lt"/>
                <a:ea typeface="+mn-ea"/>
                <a:cs typeface="+mn-cs"/>
                <a:sym typeface="Helvetica Light"/>
              </a:defRPr>
            </a:lvl4pPr>
            <a:lvl5pPr marL="0" indent="914400" algn="ctr" defTabSz="584200">
              <a:spcBef>
                <a:spcPts val="0"/>
              </a:spcBef>
              <a:buSzTx/>
              <a:buNone/>
              <a:defRPr sz="3200">
                <a:solidFill>
                  <a:srgbClr val="FFFFFF"/>
                </a:solidFill>
                <a:latin typeface="+mn-lt"/>
                <a:ea typeface="+mn-ea"/>
                <a:cs typeface="+mn-cs"/>
                <a:sym typeface="Helvetica Light"/>
              </a:defRPr>
            </a:lvl5pPr>
            <a:lvl6pPr marL="2743200" indent="-457200" defTabSz="584200">
              <a:spcBef>
                <a:spcPts val="4200"/>
              </a:spcBef>
              <a:buSzPct val="75000"/>
              <a:buChar char="•"/>
              <a:defRPr sz="3800">
                <a:solidFill>
                  <a:srgbClr val="FFFFFF"/>
                </a:solidFill>
                <a:latin typeface="+mn-lt"/>
                <a:ea typeface="+mn-ea"/>
                <a:cs typeface="+mn-cs"/>
                <a:sym typeface="Helvetica Light"/>
              </a:defRPr>
            </a:lvl6pPr>
            <a:lvl7pPr marL="3200400" indent="-457200" defTabSz="584200">
              <a:spcBef>
                <a:spcPts val="4200"/>
              </a:spcBef>
              <a:buSzPct val="75000"/>
              <a:buChar char="•"/>
              <a:defRPr sz="3800">
                <a:solidFill>
                  <a:srgbClr val="FFFFFF"/>
                </a:solidFill>
                <a:latin typeface="+mn-lt"/>
                <a:ea typeface="+mn-ea"/>
                <a:cs typeface="+mn-cs"/>
                <a:sym typeface="Helvetica Light"/>
              </a:defRPr>
            </a:lvl7pPr>
            <a:lvl8pPr marL="3657600" indent="-457200" defTabSz="584200">
              <a:spcBef>
                <a:spcPts val="4200"/>
              </a:spcBef>
              <a:buSzPct val="75000"/>
              <a:buChar char="•"/>
              <a:defRPr sz="3800">
                <a:solidFill>
                  <a:srgbClr val="FFFFFF"/>
                </a:solidFill>
                <a:latin typeface="+mn-lt"/>
                <a:ea typeface="+mn-ea"/>
                <a:cs typeface="+mn-cs"/>
                <a:sym typeface="Helvetica Light"/>
              </a:defRPr>
            </a:lvl8pPr>
            <a:lvl9pPr marL="4114800" indent="-457200" defTabSz="584200">
              <a:spcBef>
                <a:spcPts val="4200"/>
              </a:spcBef>
              <a:buSzPct val="75000"/>
              <a:buChar char="•"/>
              <a:defRPr sz="3800">
                <a:solidFill>
                  <a:srgbClr val="FFFFFF"/>
                </a:solidFill>
                <a:latin typeface="+mn-lt"/>
                <a:ea typeface="+mn-ea"/>
                <a:cs typeface="+mn-cs"/>
                <a:sym typeface="Helvetica Light"/>
              </a:defRPr>
            </a:lvl9pPr>
          </a:lstStyle>
          <a:p>
            <a:pPr defTabSz="312170">
              <a:lnSpc>
                <a:spcPct val="120000"/>
              </a:lnSpc>
              <a:defRPr sz="1800">
                <a:solidFill>
                  <a:srgbClr val="000000"/>
                </a:solidFill>
              </a:defRPr>
            </a:pPr>
            <a:r>
              <a:rPr lang="en-US" sz="1977" kern="0" dirty="0" smtClean="0"/>
              <a:t>At: 11</a:t>
            </a:r>
            <a:r>
              <a:rPr lang="en-US" sz="1977" kern="0" baseline="30000" dirty="0" smtClean="0"/>
              <a:t>th</a:t>
            </a:r>
            <a:r>
              <a:rPr lang="en-US" sz="1977" kern="0" dirty="0" smtClean="0"/>
              <a:t> </a:t>
            </a:r>
            <a:r>
              <a:rPr lang="en-IN" sz="1977" kern="0" dirty="0">
                <a:solidFill>
                  <a:srgbClr val="000000"/>
                </a:solidFill>
              </a:rPr>
              <a:t>International Conference on Contemporary </a:t>
            </a:r>
            <a:r>
              <a:rPr lang="en-IN" sz="1977" kern="0" dirty="0" smtClean="0">
                <a:solidFill>
                  <a:srgbClr val="000000"/>
                </a:solidFill>
              </a:rPr>
              <a:t>Computing</a:t>
            </a:r>
            <a:r>
              <a:rPr lang="en-US" sz="1977" kern="0" dirty="0" smtClean="0"/>
              <a:t> (IC3)- 2018,</a:t>
            </a:r>
          </a:p>
          <a:p>
            <a:pPr defTabSz="312170">
              <a:lnSpc>
                <a:spcPct val="120000"/>
              </a:lnSpc>
              <a:defRPr sz="1800">
                <a:solidFill>
                  <a:srgbClr val="000000"/>
                </a:solidFill>
              </a:defRPr>
            </a:pPr>
            <a:r>
              <a:rPr lang="en-US" sz="1977" kern="0" dirty="0" smtClean="0"/>
              <a:t>JIIT, Noida, India.</a:t>
            </a:r>
          </a:p>
          <a:p>
            <a:pPr defTabSz="312170">
              <a:lnSpc>
                <a:spcPct val="120000"/>
              </a:lnSpc>
              <a:defRPr sz="1800">
                <a:solidFill>
                  <a:srgbClr val="000000"/>
                </a:solidFill>
              </a:defRPr>
            </a:pPr>
            <a:r>
              <a:rPr lang="en-US" sz="1977" b="1" kern="0" dirty="0" smtClean="0"/>
              <a:t>2</a:t>
            </a:r>
            <a:r>
              <a:rPr lang="en-US" sz="1977" b="1" kern="0" baseline="30000" dirty="0" smtClean="0"/>
              <a:t>nd</a:t>
            </a:r>
            <a:r>
              <a:rPr lang="en-US" sz="1977" b="1" kern="0" dirty="0" smtClean="0"/>
              <a:t> – 4</a:t>
            </a:r>
            <a:r>
              <a:rPr lang="en-US" sz="1977" b="1" kern="0" baseline="30000" dirty="0" smtClean="0"/>
              <a:t>th</a:t>
            </a:r>
            <a:r>
              <a:rPr lang="en-US" sz="1977" b="1" kern="0" dirty="0" smtClean="0"/>
              <a:t> August, 2018</a:t>
            </a:r>
            <a:endParaRPr lang="en-US" sz="1977" b="1" kern="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14" y="2905876"/>
            <a:ext cx="1292713" cy="1292713"/>
          </a:xfrm>
          <a:prstGeom prst="rect">
            <a:avLst/>
          </a:prstGeom>
        </p:spPr>
      </p:pic>
      <p:sp>
        <p:nvSpPr>
          <p:cNvPr id="3" name="Date Placeholder 2"/>
          <p:cNvSpPr>
            <a:spLocks noGrp="1"/>
          </p:cNvSpPr>
          <p:nvPr>
            <p:ph type="dt" sz="half" idx="10"/>
          </p:nvPr>
        </p:nvSpPr>
        <p:spPr/>
        <p:txBody>
          <a:bodyPr/>
          <a:lstStyle/>
          <a:p>
            <a:fld id="{FFFEE9D8-977F-4759-AC74-4DF074A24C87}" type="datetime3">
              <a:rPr lang="en-US" sz="1400" b="1" smtClean="0"/>
              <a:t>6 July 2019</a:t>
            </a:fld>
            <a:endParaRPr lang="en-US" sz="1400" b="1" dirty="0"/>
          </a:p>
        </p:txBody>
      </p:sp>
      <p:sp>
        <p:nvSpPr>
          <p:cNvPr id="6" name="Slide Number Placeholder 5"/>
          <p:cNvSpPr>
            <a:spLocks noGrp="1"/>
          </p:cNvSpPr>
          <p:nvPr>
            <p:ph type="sldNum" sz="quarter" idx="12"/>
          </p:nvPr>
        </p:nvSpPr>
        <p:spPr/>
        <p:txBody>
          <a:bodyPr/>
          <a:lstStyle/>
          <a:p>
            <a:fld id="{5B53A110-F3B4-48FE-AE85-9A6127DB12F6}" type="slidenum">
              <a:rPr lang="en-US" smtClean="0"/>
              <a:t>1</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568" y="2863889"/>
            <a:ext cx="1505116" cy="1505114"/>
          </a:xfrm>
          <a:prstGeom prst="rect">
            <a:avLst/>
          </a:prstGeom>
        </p:spPr>
      </p:pic>
    </p:spTree>
    <p:extLst>
      <p:ext uri="{BB962C8B-B14F-4D97-AF65-F5344CB8AC3E}">
        <p14:creationId xmlns:p14="http://schemas.microsoft.com/office/powerpoint/2010/main" val="2896408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1" y="1776722"/>
            <a:ext cx="7543801" cy="4023360"/>
          </a:xfrm>
        </p:spPr>
        <p:txBody>
          <a:bodyPr/>
          <a:lstStyle/>
          <a:p>
            <a:r>
              <a:rPr lang="en-IN" sz="2100" b="1" i="1" dirty="0">
                <a:solidFill>
                  <a:schemeClr val="accent2">
                    <a:lumMod val="75000"/>
                  </a:schemeClr>
                </a:solidFill>
              </a:rPr>
              <a:t>Shift Operator :</a:t>
            </a:r>
          </a:p>
          <a:p>
            <a:pPr lvl="1">
              <a:buFont typeface="Arial" panose="020B0604020202020204" pitchFamily="34" charset="0"/>
              <a:buChar char="•"/>
            </a:pPr>
            <a:r>
              <a:rPr lang="en-IN" dirty="0" smtClean="0"/>
              <a:t>The </a:t>
            </a:r>
            <a:r>
              <a:rPr lang="en-IN" dirty="0"/>
              <a:t>shift operator (see Algorithm 2) is also executed for several iterations, as specified   </a:t>
            </a:r>
            <a:r>
              <a:rPr lang="en-IN" dirty="0" smtClean="0"/>
              <a:t>by </a:t>
            </a:r>
            <a:r>
              <a:rPr lang="en-IN" dirty="0" err="1"/>
              <a:t>sh</a:t>
            </a:r>
            <a:r>
              <a:rPr lang="en-IN" dirty="0"/>
              <a:t> parameter .</a:t>
            </a:r>
          </a:p>
          <a:p>
            <a:pPr lvl="1">
              <a:buFont typeface="Arial" panose="020B0604020202020204" pitchFamily="34" charset="0"/>
              <a:buChar char="•"/>
            </a:pPr>
            <a:r>
              <a:rPr lang="en-IN" dirty="0"/>
              <a:t>During the progress of a given iteration, initially, a random period is selected, and then, one of its courses (i.e. course c ) During the progress of a given iteration, initially, a random period is selected, and then, one of its courses (i.e. course .</a:t>
            </a:r>
          </a:p>
          <a:p>
            <a:pPr lvl="1">
              <a:buFont typeface="Arial" panose="020B0604020202020204" pitchFamily="34" charset="0"/>
              <a:buChar char="•"/>
            </a:pPr>
            <a:r>
              <a:rPr lang="en-IN" dirty="0"/>
              <a:t>Next, the periods that can accept course c , are initially outlined, and then, one of them is selected randomly as the period that will accept the envisioned course.</a:t>
            </a: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10</a:t>
            </a:fld>
            <a:endParaRPr lang="en-US"/>
          </a:p>
        </p:txBody>
      </p:sp>
    </p:spTree>
    <p:extLst>
      <p:ext uri="{BB962C8B-B14F-4D97-AF65-F5344CB8AC3E}">
        <p14:creationId xmlns:p14="http://schemas.microsoft.com/office/powerpoint/2010/main" val="38376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Initialization</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Char char="•"/>
            </a:pPr>
            <a:r>
              <a:rPr lang="en-IN" dirty="0">
                <a:solidFill>
                  <a:schemeClr val="tx1"/>
                </a:solidFill>
              </a:rPr>
              <a:t>In a typical instance of the academic curricula balancing problem, courses are ordered based on the number of prerequisites they have.</a:t>
            </a:r>
          </a:p>
          <a:p>
            <a:pPr>
              <a:buFont typeface="Arial" panose="020B0604020202020204" pitchFamily="34" charset="0"/>
              <a:buChar char="•"/>
            </a:pPr>
            <a:r>
              <a:rPr lang="en-IN" dirty="0">
                <a:solidFill>
                  <a:schemeClr val="tx1"/>
                </a:solidFill>
              </a:rPr>
              <a:t>Courses with no prerequisites are placed first then courses with one prerequisite and so on.</a:t>
            </a:r>
          </a:p>
          <a:p>
            <a:pPr>
              <a:buFont typeface="Arial" panose="020B0604020202020204" pitchFamily="34" charset="0"/>
              <a:buChar char="•"/>
            </a:pPr>
            <a:r>
              <a:rPr lang="en-IN" dirty="0">
                <a:solidFill>
                  <a:schemeClr val="tx1"/>
                </a:solidFill>
              </a:rPr>
              <a:t>At the beginning in order to start with a balanced curricula, in terms of the number of courses, each period is set (estimated) to accept equal number of courses, unless there is an odd number of courses, which requires that some of the periods have an additional course.</a:t>
            </a:r>
          </a:p>
          <a:p>
            <a:pPr>
              <a:buFont typeface="Arial" panose="020B0604020202020204" pitchFamily="34" charset="0"/>
              <a:buChar char="•"/>
            </a:pPr>
            <a:r>
              <a:rPr lang="en-IN" dirty="0">
                <a:solidFill>
                  <a:schemeClr val="tx1"/>
                </a:solidFill>
              </a:rPr>
              <a:t>Next ,by following the ascending order of the number of perquisites, the courses are dispatched into the available periods, subject to the constraints of min/max credit load and course perquisites</a:t>
            </a:r>
          </a:p>
          <a:p>
            <a:pPr>
              <a:buFont typeface="Arial" panose="020B0604020202020204" pitchFamily="34" charset="0"/>
              <a:buChar char="•"/>
            </a:pPr>
            <a:r>
              <a:rPr lang="en-IN" dirty="0">
                <a:solidFill>
                  <a:schemeClr val="tx1"/>
                </a:solidFill>
              </a:rPr>
              <a:t>After forming the initial population, we evaluate the fitness of each individual in the population and they are ordered based on their fitness values.</a:t>
            </a: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11</a:t>
            </a:fld>
            <a:endParaRPr lang="en-US"/>
          </a:p>
        </p:txBody>
      </p:sp>
    </p:spTree>
    <p:extLst>
      <p:ext uri="{BB962C8B-B14F-4D97-AF65-F5344CB8AC3E}">
        <p14:creationId xmlns:p14="http://schemas.microsoft.com/office/powerpoint/2010/main" val="230164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12</a:t>
            </a:fld>
            <a:endParaRPr lang="en-US"/>
          </a:p>
        </p:txBody>
      </p:sp>
      <p:pic>
        <p:nvPicPr>
          <p:cNvPr id="6" name="Picture 5">
            <a:extLst>
              <a:ext uri="{FF2B5EF4-FFF2-40B4-BE49-F238E27FC236}">
                <a16:creationId xmlns:a16="http://schemas.microsoft.com/office/drawing/2014/main" xmlns="" id="{81234E1A-A315-45E6-9583-7AB62500DC5F}"/>
              </a:ext>
            </a:extLst>
          </p:cNvPr>
          <p:cNvPicPr>
            <a:picLocks noChangeAspect="1"/>
          </p:cNvPicPr>
          <p:nvPr/>
        </p:nvPicPr>
        <p:blipFill>
          <a:blip r:embed="rId2"/>
          <a:stretch>
            <a:fillRect/>
          </a:stretch>
        </p:blipFill>
        <p:spPr>
          <a:xfrm>
            <a:off x="1442237" y="128396"/>
            <a:ext cx="6192139" cy="6177513"/>
          </a:xfrm>
          <a:prstGeom prst="rect">
            <a:avLst/>
          </a:prstGeom>
        </p:spPr>
      </p:pic>
    </p:spTree>
    <p:extLst>
      <p:ext uri="{BB962C8B-B14F-4D97-AF65-F5344CB8AC3E}">
        <p14:creationId xmlns:p14="http://schemas.microsoft.com/office/powerpoint/2010/main" val="66364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a:solidFill>
                  <a:schemeClr val="tx1"/>
                </a:solidFill>
              </a:rPr>
              <a:t>Implementation :</a:t>
            </a:r>
            <a:endParaRPr lang="en-US" dirty="0">
              <a:solidFill>
                <a:schemeClr val="tx1"/>
              </a:solidFill>
            </a:endParaRPr>
          </a:p>
        </p:txBody>
      </p:sp>
      <p:sp>
        <p:nvSpPr>
          <p:cNvPr id="5" name="Content Placeholder 4"/>
          <p:cNvSpPr>
            <a:spLocks noGrp="1"/>
          </p:cNvSpPr>
          <p:nvPr>
            <p:ph idx="1"/>
          </p:nvPr>
        </p:nvSpPr>
        <p:spPr/>
        <p:txBody>
          <a:bodyPr>
            <a:normAutofit lnSpcReduction="10000"/>
          </a:bodyPr>
          <a:lstStyle/>
          <a:p>
            <a:pPr>
              <a:buFont typeface="Arial" panose="020B0604020202020204" pitchFamily="34" charset="0"/>
              <a:buChar char="•"/>
            </a:pPr>
            <a:r>
              <a:rPr lang="en-IN" dirty="0"/>
              <a:t>At the very start of the algorithm, a list of two possible operators to be used is defined, which is made of swap and shift operators. </a:t>
            </a:r>
          </a:p>
          <a:p>
            <a:pPr>
              <a:buFont typeface="Arial" panose="020B0604020202020204" pitchFamily="34" charset="0"/>
              <a:buChar char="•"/>
            </a:pPr>
            <a:r>
              <a:rPr lang="en-IN" dirty="0"/>
              <a:t>Then, a population P of </a:t>
            </a:r>
            <a:r>
              <a:rPr lang="en-IN" dirty="0" err="1"/>
              <a:t>ps</a:t>
            </a:r>
            <a:r>
              <a:rPr lang="en-IN" dirty="0"/>
              <a:t> individuals , is created by using the procedure for creating the initial solution . Next, in the repetitive phase of the algorithm, at each iteration, the following steps are undertaken: </a:t>
            </a:r>
            <a:endParaRPr lang="en-IN" dirty="0" smtClean="0"/>
          </a:p>
          <a:p>
            <a:pPr>
              <a:buFont typeface="Arial" panose="020B0604020202020204" pitchFamily="34" charset="0"/>
              <a:buChar char="•"/>
            </a:pPr>
            <a:r>
              <a:rPr lang="en-IN" dirty="0" smtClean="0"/>
              <a:t>Evaluation </a:t>
            </a:r>
            <a:r>
              <a:rPr lang="en-IN" dirty="0"/>
              <a:t>of all individuals. In case a new best individuals is found, it is saved as the </a:t>
            </a:r>
            <a:r>
              <a:rPr lang="en-IN" dirty="0" smtClean="0"/>
              <a:t>best </a:t>
            </a:r>
            <a:r>
              <a:rPr lang="en-IN" dirty="0"/>
              <a:t>solution found so </a:t>
            </a:r>
            <a:r>
              <a:rPr lang="en-IN" dirty="0" err="1" smtClean="0"/>
              <a:t>far,Formation</a:t>
            </a:r>
            <a:r>
              <a:rPr lang="en-IN" dirty="0" smtClean="0"/>
              <a:t> </a:t>
            </a:r>
            <a:r>
              <a:rPr lang="en-IN" dirty="0"/>
              <a:t>of the new population by selecting the parents based on tournament selection and  fitness function and by mutating them through the operator (i.e. swap or shift) used in the running </a:t>
            </a:r>
            <a:r>
              <a:rPr lang="en-IN" dirty="0" smtClean="0"/>
              <a:t>iteration</a:t>
            </a:r>
          </a:p>
          <a:p>
            <a:pPr>
              <a:buFont typeface="Arial" panose="020B0604020202020204" pitchFamily="34" charset="0"/>
              <a:buChar char="•"/>
            </a:pPr>
            <a:r>
              <a:rPr lang="en-IN" sz="2000" dirty="0" smtClean="0"/>
              <a:t>Before </a:t>
            </a:r>
            <a:r>
              <a:rPr lang="en-IN" sz="2000" dirty="0"/>
              <a:t>the next generation commences, based on the </a:t>
            </a:r>
            <a:r>
              <a:rPr lang="en-IN" sz="2000" dirty="0" err="1"/>
              <a:t>af</a:t>
            </a:r>
            <a:r>
              <a:rPr lang="en-IN" sz="2000" dirty="0"/>
              <a:t> parameter, one of the two operators is picked for acting as a mutation operator in the next stage.</a:t>
            </a:r>
          </a:p>
          <a:p>
            <a:pPr>
              <a:buFont typeface="Arial" panose="020B0604020202020204" pitchFamily="34" charset="0"/>
              <a:buChar char="•"/>
            </a:pPr>
            <a:endParaRPr lang="en-IN" dirty="0"/>
          </a:p>
          <a:p>
            <a:endParaRPr lang="en-US" dirty="0"/>
          </a:p>
        </p:txBody>
      </p:sp>
      <p:sp>
        <p:nvSpPr>
          <p:cNvPr id="2" name="Date Placeholder 1"/>
          <p:cNvSpPr>
            <a:spLocks noGrp="1"/>
          </p:cNvSpPr>
          <p:nvPr>
            <p:ph type="dt" sz="half" idx="10"/>
          </p:nvPr>
        </p:nvSpPr>
        <p:spPr/>
        <p:txBody>
          <a:bodyPr/>
          <a:lstStyle/>
          <a:p>
            <a:fld id="{93DEC58C-462E-4033-8826-F1A520B11838}" type="datetime3">
              <a:rPr lang="en-US" smtClean="0"/>
              <a:t>6 July 2019</a:t>
            </a:fld>
            <a:endParaRPr lang="en-US"/>
          </a:p>
        </p:txBody>
      </p:sp>
      <p:sp>
        <p:nvSpPr>
          <p:cNvPr id="3" name="Slide Number Placeholder 2"/>
          <p:cNvSpPr>
            <a:spLocks noGrp="1"/>
          </p:cNvSpPr>
          <p:nvPr>
            <p:ph type="sldNum" sz="quarter" idx="12"/>
          </p:nvPr>
        </p:nvSpPr>
        <p:spPr/>
        <p:txBody>
          <a:bodyPr/>
          <a:lstStyle/>
          <a:p>
            <a:fld id="{5B53A110-F3B4-48FE-AE85-9A6127DB12F6}" type="slidenum">
              <a:rPr lang="en-US" smtClean="0"/>
              <a:t>13</a:t>
            </a:fld>
            <a:endParaRPr lang="en-US"/>
          </a:p>
        </p:txBody>
      </p:sp>
    </p:spTree>
    <p:extLst>
      <p:ext uri="{BB962C8B-B14F-4D97-AF65-F5344CB8AC3E}">
        <p14:creationId xmlns:p14="http://schemas.microsoft.com/office/powerpoint/2010/main" val="241089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14</a:t>
            </a:fld>
            <a:endParaRPr lang="en-US"/>
          </a:p>
        </p:txBody>
      </p:sp>
      <p:pic>
        <p:nvPicPr>
          <p:cNvPr id="6" name="Content Placeholder 5"/>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3411"/>
          <a:stretch/>
        </p:blipFill>
        <p:spPr>
          <a:xfrm>
            <a:off x="1593887" y="534846"/>
            <a:ext cx="5840083" cy="5805569"/>
          </a:xfrm>
        </p:spPr>
      </p:pic>
      <p:sp>
        <p:nvSpPr>
          <p:cNvPr id="7" name="TextBox 6"/>
          <p:cNvSpPr txBox="1"/>
          <p:nvPr/>
        </p:nvSpPr>
        <p:spPr>
          <a:xfrm>
            <a:off x="2677164" y="113756"/>
            <a:ext cx="3255782" cy="477054"/>
          </a:xfrm>
          <a:prstGeom prst="rect">
            <a:avLst/>
          </a:prstGeom>
          <a:noFill/>
        </p:spPr>
        <p:txBody>
          <a:bodyPr wrap="square" rtlCol="0">
            <a:spAutoFit/>
          </a:bodyPr>
          <a:lstStyle/>
          <a:p>
            <a:pPr algn="ctr"/>
            <a:r>
              <a:rPr lang="en-IN" sz="2500" dirty="0" smtClean="0"/>
              <a:t>Genetic Algorithm</a:t>
            </a:r>
            <a:endParaRPr lang="en-IN" sz="2500" dirty="0"/>
          </a:p>
        </p:txBody>
      </p:sp>
    </p:spTree>
    <p:extLst>
      <p:ext uri="{BB962C8B-B14F-4D97-AF65-F5344CB8AC3E}">
        <p14:creationId xmlns:p14="http://schemas.microsoft.com/office/powerpoint/2010/main" val="411693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15</a:t>
            </a:fld>
            <a:endParaRPr lang="en-US"/>
          </a:p>
        </p:txBody>
      </p:sp>
      <p:sp>
        <p:nvSpPr>
          <p:cNvPr id="2" name="Title 1"/>
          <p:cNvSpPr>
            <a:spLocks noGrp="1"/>
          </p:cNvSpPr>
          <p:nvPr>
            <p:ph type="title" idx="4294967295"/>
          </p:nvPr>
        </p:nvSpPr>
        <p:spPr>
          <a:xfrm>
            <a:off x="1600200" y="-6350"/>
            <a:ext cx="7543800" cy="839788"/>
          </a:xfrm>
        </p:spPr>
        <p:txBody>
          <a:bodyPr/>
          <a:lstStyle/>
          <a:p>
            <a:r>
              <a:rPr lang="en-IN" dirty="0" smtClean="0"/>
              <a:t>Experimental Analysis</a:t>
            </a:r>
            <a:endParaRPr lang="en-IN" dirty="0"/>
          </a:p>
        </p:txBody>
      </p:sp>
      <p:sp>
        <p:nvSpPr>
          <p:cNvPr id="7" name="TextBox 6"/>
          <p:cNvSpPr txBox="1"/>
          <p:nvPr/>
        </p:nvSpPr>
        <p:spPr>
          <a:xfrm>
            <a:off x="3067485" y="3336193"/>
            <a:ext cx="2102563" cy="307777"/>
          </a:xfrm>
          <a:prstGeom prst="rect">
            <a:avLst/>
          </a:prstGeom>
          <a:noFill/>
        </p:spPr>
        <p:txBody>
          <a:bodyPr wrap="none" rtlCol="0">
            <a:spAutoFit/>
          </a:bodyPr>
          <a:lstStyle/>
          <a:p>
            <a:pPr algn="ctr"/>
            <a:r>
              <a:rPr lang="en-IN" sz="1400" dirty="0" smtClean="0"/>
              <a:t> Fitness value comparison </a:t>
            </a:r>
            <a:endParaRPr lang="en-IN" sz="14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657" y="3744813"/>
            <a:ext cx="4320914" cy="173028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062" y="656643"/>
            <a:ext cx="4320914" cy="2629128"/>
          </a:xfrm>
          <a:prstGeom prst="rect">
            <a:avLst/>
          </a:prstGeom>
        </p:spPr>
      </p:pic>
      <p:sp>
        <p:nvSpPr>
          <p:cNvPr id="17" name="TextBox 16"/>
          <p:cNvSpPr txBox="1"/>
          <p:nvPr/>
        </p:nvSpPr>
        <p:spPr>
          <a:xfrm>
            <a:off x="359051" y="5575944"/>
            <a:ext cx="7519431" cy="307777"/>
          </a:xfrm>
          <a:prstGeom prst="rect">
            <a:avLst/>
          </a:prstGeom>
          <a:noFill/>
        </p:spPr>
        <p:txBody>
          <a:bodyPr wrap="none" rtlCol="0">
            <a:spAutoFit/>
          </a:bodyPr>
          <a:lstStyle/>
          <a:p>
            <a:pPr algn="ctr"/>
            <a:r>
              <a:rPr lang="en-IN" sz="1400" dirty="0" smtClean="0"/>
              <a:t>Optimal solution over iterations comparison between proposed and start of art method for </a:t>
            </a:r>
            <a:r>
              <a:rPr lang="en-IN" sz="1400" dirty="0" smtClean="0"/>
              <a:t>BACP12</a:t>
            </a:r>
            <a:endParaRPr lang="en-IN" sz="1400" dirty="0"/>
          </a:p>
        </p:txBody>
      </p:sp>
    </p:spTree>
    <p:extLst>
      <p:ext uri="{BB962C8B-B14F-4D97-AF65-F5344CB8AC3E}">
        <p14:creationId xmlns:p14="http://schemas.microsoft.com/office/powerpoint/2010/main" val="149293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219" y="113211"/>
            <a:ext cx="5217924" cy="232518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046" y="3445248"/>
            <a:ext cx="5286103" cy="2276284"/>
          </a:xfrm>
          <a:prstGeom prst="rect">
            <a:avLst/>
          </a:prstGeom>
        </p:spPr>
      </p:pic>
      <p:sp>
        <p:nvSpPr>
          <p:cNvPr id="9" name="TextBox 8"/>
          <p:cNvSpPr txBox="1"/>
          <p:nvPr/>
        </p:nvSpPr>
        <p:spPr>
          <a:xfrm>
            <a:off x="534980" y="2787935"/>
            <a:ext cx="7428059" cy="307777"/>
          </a:xfrm>
          <a:prstGeom prst="rect">
            <a:avLst/>
          </a:prstGeom>
          <a:noFill/>
        </p:spPr>
        <p:txBody>
          <a:bodyPr wrap="none" rtlCol="0">
            <a:spAutoFit/>
          </a:bodyPr>
          <a:lstStyle/>
          <a:p>
            <a:pPr algn="ctr"/>
            <a:r>
              <a:rPr lang="en-IN" sz="1400" dirty="0" smtClean="0"/>
              <a:t>Optimal solution over iterations comparison between proposed and start of art method for BACP10</a:t>
            </a:r>
            <a:endParaRPr lang="en-IN" sz="1400" dirty="0"/>
          </a:p>
        </p:txBody>
      </p:sp>
      <p:sp>
        <p:nvSpPr>
          <p:cNvPr id="10" name="TextBox 9"/>
          <p:cNvSpPr txBox="1"/>
          <p:nvPr/>
        </p:nvSpPr>
        <p:spPr>
          <a:xfrm>
            <a:off x="674703" y="5802474"/>
            <a:ext cx="7428059" cy="307777"/>
          </a:xfrm>
          <a:prstGeom prst="rect">
            <a:avLst/>
          </a:prstGeom>
          <a:noFill/>
        </p:spPr>
        <p:txBody>
          <a:bodyPr wrap="none" rtlCol="0">
            <a:spAutoFit/>
          </a:bodyPr>
          <a:lstStyle/>
          <a:p>
            <a:pPr algn="ctr"/>
            <a:r>
              <a:rPr lang="en-IN" sz="1400" dirty="0" smtClean="0"/>
              <a:t>Optimal solution over iterations comparison between proposed and start of art method for </a:t>
            </a:r>
            <a:r>
              <a:rPr lang="en-IN" sz="1400" dirty="0" smtClean="0"/>
              <a:t>BACP8</a:t>
            </a:r>
            <a:endParaRPr lang="en-IN" sz="1400" dirty="0"/>
          </a:p>
        </p:txBody>
      </p:sp>
    </p:spTree>
    <p:extLst>
      <p:ext uri="{BB962C8B-B14F-4D97-AF65-F5344CB8AC3E}">
        <p14:creationId xmlns:p14="http://schemas.microsoft.com/office/powerpoint/2010/main" val="7990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17</a:t>
            </a:fld>
            <a:endParaRPr lang="en-US"/>
          </a:p>
        </p:txBody>
      </p:sp>
      <p:sp>
        <p:nvSpPr>
          <p:cNvPr id="6" name="TextBox 5"/>
          <p:cNvSpPr txBox="1"/>
          <p:nvPr/>
        </p:nvSpPr>
        <p:spPr>
          <a:xfrm>
            <a:off x="1013225" y="4556584"/>
            <a:ext cx="7078797" cy="307777"/>
          </a:xfrm>
          <a:prstGeom prst="rect">
            <a:avLst/>
          </a:prstGeom>
          <a:noFill/>
        </p:spPr>
        <p:txBody>
          <a:bodyPr wrap="none" rtlCol="0">
            <a:spAutoFit/>
          </a:bodyPr>
          <a:lstStyle/>
          <a:p>
            <a:pPr algn="ctr"/>
            <a:r>
              <a:rPr lang="en-IN" sz="1400" dirty="0" smtClean="0"/>
              <a:t>Table: Results obtained using different features and classification models on both the datasets.</a:t>
            </a:r>
            <a:endParaRPr lang="en-IN" sz="14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254" y="2812211"/>
            <a:ext cx="6469941" cy="1670308"/>
          </a:xfrm>
          <a:prstGeom prst="rect">
            <a:avLst/>
          </a:prstGeom>
        </p:spPr>
      </p:pic>
    </p:spTree>
    <p:extLst>
      <p:ext uri="{BB962C8B-B14F-4D97-AF65-F5344CB8AC3E}">
        <p14:creationId xmlns:p14="http://schemas.microsoft.com/office/powerpoint/2010/main" val="642711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dirty="0" smtClean="0"/>
              <a:t>we </a:t>
            </a:r>
            <a:r>
              <a:rPr lang="en-IN" dirty="0"/>
              <a:t>present a modified approach for </a:t>
            </a:r>
            <a:r>
              <a:rPr lang="en-IN" dirty="0" smtClean="0"/>
              <a:t>balancing the </a:t>
            </a:r>
            <a:r>
              <a:rPr lang="en-IN" dirty="0"/>
              <a:t>academic curricula problem based on genetic </a:t>
            </a:r>
            <a:r>
              <a:rPr lang="en-IN" dirty="0" smtClean="0"/>
              <a:t>algorithm. We </a:t>
            </a:r>
            <a:r>
              <a:rPr lang="en-IN" dirty="0"/>
              <a:t>used only mutation operators for creating new off </a:t>
            </a:r>
            <a:r>
              <a:rPr lang="en-IN" dirty="0" smtClean="0"/>
              <a:t>springs. The </a:t>
            </a:r>
            <a:r>
              <a:rPr lang="en-IN" dirty="0"/>
              <a:t>two operators swap and shift are used alternatively </a:t>
            </a:r>
            <a:r>
              <a:rPr lang="en-IN" dirty="0" smtClean="0"/>
              <a:t>and newer </a:t>
            </a:r>
            <a:r>
              <a:rPr lang="en-IN" dirty="0"/>
              <a:t>solutions are created</a:t>
            </a:r>
            <a:r>
              <a:rPr lang="en-IN" dirty="0" smtClean="0"/>
              <a:t>.</a:t>
            </a:r>
          </a:p>
          <a:p>
            <a:pPr>
              <a:buFont typeface="Arial" panose="020B0604020202020204" pitchFamily="34" charset="0"/>
              <a:buChar char="•"/>
            </a:pPr>
            <a:r>
              <a:rPr lang="en-IN" dirty="0"/>
              <a:t>The results show that the algorithm provides solutions </a:t>
            </a:r>
            <a:r>
              <a:rPr lang="en-IN" dirty="0" smtClean="0"/>
              <a:t>that are </a:t>
            </a:r>
            <a:r>
              <a:rPr lang="en-IN" dirty="0"/>
              <a:t>either on par or better than the solutions obtained by </a:t>
            </a:r>
            <a:r>
              <a:rPr lang="en-IN" dirty="0" smtClean="0"/>
              <a:t>using the </a:t>
            </a:r>
            <a:r>
              <a:rPr lang="en-IN" dirty="0"/>
              <a:t>state-of-art method. Also, the results shoe that the </a:t>
            </a:r>
            <a:r>
              <a:rPr lang="en-IN" dirty="0" smtClean="0"/>
              <a:t>optimal solution </a:t>
            </a:r>
            <a:r>
              <a:rPr lang="en-IN" dirty="0"/>
              <a:t>can be achieved in the method proposed with </a:t>
            </a:r>
            <a:r>
              <a:rPr lang="en-IN" dirty="0" smtClean="0"/>
              <a:t>lesser number </a:t>
            </a:r>
            <a:r>
              <a:rPr lang="en-IN" dirty="0"/>
              <a:t>of generations indicating that the time taken to </a:t>
            </a:r>
            <a:r>
              <a:rPr lang="en-IN" dirty="0" smtClean="0"/>
              <a:t>obtain the </a:t>
            </a:r>
            <a:r>
              <a:rPr lang="en-IN" dirty="0"/>
              <a:t>optimal solution is lesser and hence it is </a:t>
            </a:r>
            <a:r>
              <a:rPr lang="en-IN" dirty="0" smtClean="0"/>
              <a:t>comparatively effective</a:t>
            </a:r>
            <a:r>
              <a:rPr lang="en-IN" dirty="0"/>
              <a:t>.</a:t>
            </a:r>
          </a:p>
          <a:p>
            <a:pPr algn="just"/>
            <a:endParaRPr lang="en-US" sz="2800"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18</a:t>
            </a:fld>
            <a:endParaRPr lang="en-US"/>
          </a:p>
        </p:txBody>
      </p:sp>
    </p:spTree>
    <p:extLst>
      <p:ext uri="{BB962C8B-B14F-4D97-AF65-F5344CB8AC3E}">
        <p14:creationId xmlns:p14="http://schemas.microsoft.com/office/powerpoint/2010/main" val="4118863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v"/>
            </a:pPr>
            <a:r>
              <a:rPr lang="en-US" sz="3200" dirty="0"/>
              <a:t> </a:t>
            </a:r>
            <a:r>
              <a:rPr lang="en-US" dirty="0" smtClean="0"/>
              <a:t>Some more functionalities can be brought into Academic curriculum like adding set of electives which students can opt and setting a limit on number of electives a student can take.</a:t>
            </a:r>
          </a:p>
          <a:p>
            <a:pPr algn="just">
              <a:buFont typeface="Wingdings" panose="05000000000000000000" pitchFamily="2" charset="2"/>
              <a:buChar char="v"/>
            </a:pPr>
            <a:endParaRPr lang="en-US" sz="3200"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19</a:t>
            </a:fld>
            <a:endParaRPr lang="en-US"/>
          </a:p>
        </p:txBody>
      </p:sp>
    </p:spTree>
    <p:extLst>
      <p:ext uri="{BB962C8B-B14F-4D97-AF65-F5344CB8AC3E}">
        <p14:creationId xmlns:p14="http://schemas.microsoft.com/office/powerpoint/2010/main" val="330556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pPr>
              <a:buClrTx/>
              <a:buFont typeface="Wingdings" panose="05000000000000000000" pitchFamily="2" charset="2"/>
              <a:buChar char="Ø"/>
            </a:pPr>
            <a:r>
              <a:rPr lang="en-US" sz="2800" dirty="0" smtClean="0"/>
              <a:t>Introduction</a:t>
            </a:r>
          </a:p>
          <a:p>
            <a:pPr>
              <a:buClrTx/>
              <a:buFont typeface="Wingdings" panose="05000000000000000000" pitchFamily="2" charset="2"/>
              <a:buChar char="Ø"/>
            </a:pPr>
            <a:r>
              <a:rPr lang="en-US" sz="2800" dirty="0" smtClean="0"/>
              <a:t>Motivation</a:t>
            </a:r>
          </a:p>
          <a:p>
            <a:pPr>
              <a:buClrTx/>
              <a:buFont typeface="Wingdings" panose="05000000000000000000" pitchFamily="2" charset="2"/>
              <a:buChar char="Ø"/>
            </a:pPr>
            <a:r>
              <a:rPr lang="en-US" sz="2800" dirty="0" smtClean="0"/>
              <a:t>Applications</a:t>
            </a:r>
          </a:p>
          <a:p>
            <a:pPr>
              <a:buClrTx/>
              <a:buFont typeface="Wingdings" panose="05000000000000000000" pitchFamily="2" charset="2"/>
              <a:buChar char="Ø"/>
            </a:pPr>
            <a:r>
              <a:rPr lang="en-US" sz="2800" dirty="0" smtClean="0"/>
              <a:t>Proposed Methodology</a:t>
            </a:r>
          </a:p>
          <a:p>
            <a:pPr>
              <a:buClrTx/>
              <a:buFont typeface="Wingdings" panose="05000000000000000000" pitchFamily="2" charset="2"/>
              <a:buChar char="Ø"/>
            </a:pPr>
            <a:r>
              <a:rPr lang="en-US" sz="2800" dirty="0" smtClean="0"/>
              <a:t>Database Collection</a:t>
            </a:r>
          </a:p>
          <a:p>
            <a:pPr>
              <a:buClrTx/>
              <a:buFont typeface="Wingdings" panose="05000000000000000000" pitchFamily="2" charset="2"/>
              <a:buChar char="Ø"/>
            </a:pPr>
            <a:r>
              <a:rPr lang="en-US" sz="2800" dirty="0" smtClean="0"/>
              <a:t>Results and Analysis</a:t>
            </a:r>
          </a:p>
          <a:p>
            <a:pPr>
              <a:buClrTx/>
              <a:buFont typeface="Wingdings" panose="05000000000000000000" pitchFamily="2" charset="2"/>
              <a:buChar char="Ø"/>
            </a:pPr>
            <a:r>
              <a:rPr lang="en-US" sz="2800" dirty="0" smtClean="0"/>
              <a:t>Conclusion and Future Work</a:t>
            </a:r>
          </a:p>
          <a:p>
            <a:pPr>
              <a:buClrTx/>
              <a:buFont typeface="Wingdings" panose="05000000000000000000" pitchFamily="2" charset="2"/>
              <a:buChar char="Ø"/>
            </a:pPr>
            <a:r>
              <a:rPr lang="en-US" sz="2800" dirty="0" smtClean="0"/>
              <a:t>References</a:t>
            </a:r>
            <a:endParaRPr lang="en-US" sz="2800" dirty="0"/>
          </a:p>
        </p:txBody>
      </p:sp>
      <p:sp>
        <p:nvSpPr>
          <p:cNvPr id="4" name="Date Placeholder 3"/>
          <p:cNvSpPr>
            <a:spLocks noGrp="1"/>
          </p:cNvSpPr>
          <p:nvPr>
            <p:ph type="dt" sz="half" idx="10"/>
          </p:nvPr>
        </p:nvSpPr>
        <p:spPr/>
        <p:txBody>
          <a:bodyPr/>
          <a:lstStyle/>
          <a:p>
            <a:fld id="{1F42BFF7-5710-49C5-8987-890D12DBD4DE}"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2</a:t>
            </a:fld>
            <a:endParaRPr lang="en-US"/>
          </a:p>
        </p:txBody>
      </p:sp>
    </p:spTree>
    <p:extLst>
      <p:ext uri="{BB962C8B-B14F-4D97-AF65-F5344CB8AC3E}">
        <p14:creationId xmlns:p14="http://schemas.microsoft.com/office/powerpoint/2010/main" val="1348022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206062" y="1845734"/>
            <a:ext cx="8937937" cy="4023360"/>
          </a:xfrm>
        </p:spPr>
        <p:txBody>
          <a:bodyPr>
            <a:noAutofit/>
          </a:bodyPr>
          <a:lstStyle/>
          <a:p>
            <a:r>
              <a:rPr lang="en-IN" sz="1400" dirty="0"/>
              <a:t>[1] M. </a:t>
            </a:r>
            <a:r>
              <a:rPr lang="en-IN" sz="1400" dirty="0" err="1"/>
              <a:t>Chiarandini</a:t>
            </a:r>
            <a:r>
              <a:rPr lang="en-IN" sz="1400" dirty="0"/>
              <a:t>, L. Di </a:t>
            </a:r>
            <a:r>
              <a:rPr lang="en-IN" sz="1400" dirty="0" err="1"/>
              <a:t>Gaspero</a:t>
            </a:r>
            <a:r>
              <a:rPr lang="en-IN" sz="1400" dirty="0"/>
              <a:t>, S. </a:t>
            </a:r>
            <a:r>
              <a:rPr lang="en-IN" sz="1400" dirty="0" err="1"/>
              <a:t>Gualandi</a:t>
            </a:r>
            <a:r>
              <a:rPr lang="en-IN" sz="1400" dirty="0"/>
              <a:t> and </a:t>
            </a:r>
            <a:r>
              <a:rPr lang="en-IN" sz="1400" dirty="0" err="1" smtClean="0"/>
              <a:t>A.Schaerf</a:t>
            </a:r>
            <a:r>
              <a:rPr lang="en-IN" sz="1400" dirty="0"/>
              <a:t>, ”The balanced academic curriculum problem</a:t>
            </a:r>
          </a:p>
          <a:p>
            <a:r>
              <a:rPr lang="en-IN" sz="1400" dirty="0"/>
              <a:t>revisited,” Journal of </a:t>
            </a:r>
            <a:r>
              <a:rPr lang="en-IN" sz="1400" dirty="0" smtClean="0"/>
              <a:t>Heuristics</a:t>
            </a:r>
          </a:p>
          <a:p>
            <a:r>
              <a:rPr lang="en-IN" sz="1400" dirty="0" smtClean="0"/>
              <a:t> [</a:t>
            </a:r>
            <a:r>
              <a:rPr lang="en-IN" sz="1400" dirty="0"/>
              <a:t>2] C. Castro and S. </a:t>
            </a:r>
            <a:r>
              <a:rPr lang="en-IN" sz="1400" dirty="0" err="1"/>
              <a:t>Manzano</a:t>
            </a:r>
            <a:r>
              <a:rPr lang="en-IN" sz="1400" dirty="0"/>
              <a:t>, ”Variable and value </a:t>
            </a:r>
            <a:r>
              <a:rPr lang="en-IN" sz="1400" dirty="0" smtClean="0"/>
              <a:t>ordering when </a:t>
            </a:r>
            <a:r>
              <a:rPr lang="en-IN" sz="1400" dirty="0"/>
              <a:t>solving balanced academic curriculum problems,” </a:t>
            </a:r>
            <a:r>
              <a:rPr lang="en-IN" sz="1400" dirty="0" smtClean="0"/>
              <a:t>in Proceedings </a:t>
            </a:r>
            <a:r>
              <a:rPr lang="en-IN" sz="1400" dirty="0"/>
              <a:t>of the ERCIM Working Group on </a:t>
            </a:r>
            <a:r>
              <a:rPr lang="en-IN" sz="1400" dirty="0" smtClean="0"/>
              <a:t>Constraints</a:t>
            </a:r>
            <a:endParaRPr lang="en-IN" sz="1400" dirty="0"/>
          </a:p>
          <a:p>
            <a:r>
              <a:rPr lang="en-IN" sz="1400" dirty="0" smtClean="0"/>
              <a:t> [</a:t>
            </a:r>
            <a:r>
              <a:rPr lang="en-IN" sz="1400" dirty="0"/>
              <a:t>3] T. Lambert, C. Castro, E. </a:t>
            </a:r>
            <a:r>
              <a:rPr lang="en-IN" sz="1400" dirty="0" err="1"/>
              <a:t>Monfroy</a:t>
            </a:r>
            <a:r>
              <a:rPr lang="en-IN" sz="1400" dirty="0"/>
              <a:t> and F. </a:t>
            </a:r>
            <a:r>
              <a:rPr lang="en-IN" sz="1400" dirty="0" err="1"/>
              <a:t>Saubion</a:t>
            </a:r>
            <a:r>
              <a:rPr lang="en-IN" sz="1400" dirty="0" smtClean="0"/>
              <a:t>, ”</a:t>
            </a:r>
            <a:r>
              <a:rPr lang="en-IN" sz="1400" dirty="0"/>
              <a:t>Solving the balanced academic curriculum problem with </a:t>
            </a:r>
            <a:r>
              <a:rPr lang="en-IN" sz="1400" dirty="0" smtClean="0"/>
              <a:t>an  hybridization </a:t>
            </a:r>
            <a:r>
              <a:rPr lang="en-IN" sz="1400" dirty="0"/>
              <a:t>of genetic algorithm and constraint propagation</a:t>
            </a:r>
            <a:r>
              <a:rPr lang="en-IN" sz="1400" dirty="0" smtClean="0"/>
              <a:t>,”  in </a:t>
            </a:r>
            <a:r>
              <a:rPr lang="en-IN" sz="1400" dirty="0"/>
              <a:t>International Conference on Artificial Intelligence and </a:t>
            </a:r>
            <a:r>
              <a:rPr lang="en-IN" sz="1400" dirty="0" smtClean="0"/>
              <a:t>Soft Computing</a:t>
            </a:r>
            <a:r>
              <a:rPr lang="en-IN" sz="1400" dirty="0"/>
              <a:t>, </a:t>
            </a:r>
            <a:r>
              <a:rPr lang="en-IN" sz="1400" dirty="0" err="1"/>
              <a:t>Zakopane</a:t>
            </a:r>
            <a:r>
              <a:rPr lang="en-IN" sz="1400" dirty="0"/>
              <a:t>, 2006.</a:t>
            </a:r>
          </a:p>
          <a:p>
            <a:r>
              <a:rPr lang="en-IN" sz="1400" dirty="0"/>
              <a:t>[4] C. Castro, B. Crawford and E. </a:t>
            </a:r>
            <a:r>
              <a:rPr lang="en-IN" sz="1400" dirty="0" err="1"/>
              <a:t>Monfroy</a:t>
            </a:r>
            <a:r>
              <a:rPr lang="en-IN" sz="1400" dirty="0"/>
              <a:t>, ”A genetic </a:t>
            </a:r>
            <a:r>
              <a:rPr lang="en-IN" sz="1400" dirty="0" smtClean="0"/>
              <a:t>local search </a:t>
            </a:r>
            <a:r>
              <a:rPr lang="en-IN" sz="1400" dirty="0"/>
              <a:t>algorithm for the multiple optimisation of the </a:t>
            </a:r>
            <a:r>
              <a:rPr lang="en-IN" sz="1400" dirty="0" smtClean="0"/>
              <a:t>balanced academic </a:t>
            </a:r>
            <a:r>
              <a:rPr lang="en-IN" sz="1400" dirty="0"/>
              <a:t>curriculum problem,” in Cutting-Edge </a:t>
            </a:r>
            <a:r>
              <a:rPr lang="en-IN" sz="1400" dirty="0" smtClean="0"/>
              <a:t>Research Topics </a:t>
            </a:r>
            <a:r>
              <a:rPr lang="en-IN" sz="1400" dirty="0"/>
              <a:t>on Multiple Criteria Decision Making, Springer </a:t>
            </a:r>
            <a:r>
              <a:rPr lang="en-IN" sz="1400" dirty="0" smtClean="0"/>
              <a:t>Berlin Heidelberg</a:t>
            </a:r>
            <a:r>
              <a:rPr lang="en-IN" sz="1400" dirty="0"/>
              <a:t>, 2009, pp. 824-832.</a:t>
            </a:r>
          </a:p>
          <a:p>
            <a:r>
              <a:rPr lang="en-IN" sz="1400" dirty="0"/>
              <a:t>[5] L. V. Rosas-</a:t>
            </a:r>
            <a:r>
              <a:rPr lang="en-IN" sz="1400" dirty="0" err="1"/>
              <a:t>Tllez</a:t>
            </a:r>
            <a:r>
              <a:rPr lang="en-IN" sz="1400" dirty="0"/>
              <a:t>, J. L. </a:t>
            </a:r>
            <a:r>
              <a:rPr lang="en-IN" sz="1400" dirty="0" err="1"/>
              <a:t>Martnez</a:t>
            </a:r>
            <a:r>
              <a:rPr lang="en-IN" sz="1400" dirty="0"/>
              <a:t>-Flores and V</a:t>
            </a:r>
            <a:r>
              <a:rPr lang="en-IN" sz="1400" dirty="0" smtClean="0"/>
              <a:t>. </a:t>
            </a:r>
            <a:r>
              <a:rPr lang="en-IN" sz="1400" dirty="0" err="1" smtClean="0"/>
              <a:t>Zanella</a:t>
            </a:r>
            <a:r>
              <a:rPr lang="en-IN" sz="1400" dirty="0" smtClean="0"/>
              <a:t>-Palacios</a:t>
            </a:r>
            <a:r>
              <a:rPr lang="en-IN" sz="1400" dirty="0"/>
              <a:t>, ”Solution to the Balanced </a:t>
            </a:r>
            <a:r>
              <a:rPr lang="en-IN" sz="1400" dirty="0" smtClean="0"/>
              <a:t>Academic Curriculum Problem Using </a:t>
            </a:r>
            <a:r>
              <a:rPr lang="en-IN" sz="1400" dirty="0" err="1" smtClean="0"/>
              <a:t>Tabu</a:t>
            </a:r>
            <a:r>
              <a:rPr lang="en-IN" sz="1400" dirty="0" smtClean="0"/>
              <a:t> Search</a:t>
            </a:r>
            <a:r>
              <a:rPr lang="en-IN" sz="1400" dirty="0"/>
              <a:t>,”</a:t>
            </a:r>
          </a:p>
          <a:p>
            <a:r>
              <a:rPr lang="en-IN" sz="1400" dirty="0" smtClean="0"/>
              <a:t>Computer Technology </a:t>
            </a:r>
            <a:r>
              <a:rPr lang="en-IN" sz="1400" dirty="0"/>
              <a:t>and Application, vol. 3, no. 9, pp. 630-635</a:t>
            </a:r>
            <a:r>
              <a:rPr lang="en-IN" sz="1400" dirty="0" smtClean="0"/>
              <a:t>, 2012</a:t>
            </a:r>
            <a:r>
              <a:rPr lang="en-IN" sz="1400" dirty="0"/>
              <a:t>.</a:t>
            </a:r>
          </a:p>
          <a:p>
            <a:r>
              <a:rPr lang="en-IN" sz="1400" dirty="0"/>
              <a:t>[6] </a:t>
            </a:r>
            <a:r>
              <a:rPr lang="en-IN" sz="1400" dirty="0" err="1"/>
              <a:t>Kadri</a:t>
            </a:r>
            <a:r>
              <a:rPr lang="en-IN" sz="1400" dirty="0"/>
              <a:t> </a:t>
            </a:r>
            <a:r>
              <a:rPr lang="en-IN" sz="1400" dirty="0" err="1"/>
              <a:t>Sylejmani</a:t>
            </a:r>
            <a:r>
              <a:rPr lang="en-IN" sz="1400" dirty="0"/>
              <a:t>, </a:t>
            </a:r>
            <a:r>
              <a:rPr lang="en-IN" sz="1400" dirty="0" err="1"/>
              <a:t>Arbnor</a:t>
            </a:r>
            <a:r>
              <a:rPr lang="en-IN" sz="1400" dirty="0"/>
              <a:t> </a:t>
            </a:r>
            <a:r>
              <a:rPr lang="en-IN" sz="1400" dirty="0" err="1"/>
              <a:t>Halili</a:t>
            </a:r>
            <a:r>
              <a:rPr lang="en-IN" sz="1400" dirty="0"/>
              <a:t>, </a:t>
            </a:r>
            <a:r>
              <a:rPr lang="en-IN" sz="1400" dirty="0" err="1"/>
              <a:t>Arbnor</a:t>
            </a:r>
            <a:r>
              <a:rPr lang="en-IN" sz="1400" dirty="0"/>
              <a:t> </a:t>
            </a:r>
            <a:r>
              <a:rPr lang="en-IN" sz="1400" dirty="0" err="1"/>
              <a:t>Rexhepi</a:t>
            </a:r>
            <a:r>
              <a:rPr lang="en-IN" sz="1400" dirty="0"/>
              <a:t> ”</a:t>
            </a:r>
            <a:r>
              <a:rPr lang="en-IN" sz="1400" dirty="0" smtClean="0"/>
              <a:t>Mutation only </a:t>
            </a:r>
            <a:r>
              <a:rPr lang="en-IN" sz="1400" dirty="0"/>
              <a:t>genetic </a:t>
            </a:r>
            <a:r>
              <a:rPr lang="en-IN" sz="1400" dirty="0" err="1"/>
              <a:t>algorithm”.,MIPRO</a:t>
            </a:r>
            <a:r>
              <a:rPr lang="en-IN" sz="1400" dirty="0"/>
              <a:t> </a:t>
            </a:r>
            <a:r>
              <a:rPr lang="en-IN" sz="1400" dirty="0" smtClean="0"/>
              <a:t>2017</a:t>
            </a:r>
            <a:r>
              <a:rPr lang="en-IN" sz="1400" dirty="0"/>
              <a:t/>
            </a:r>
            <a:br>
              <a:rPr lang="en-IN" sz="1400" dirty="0"/>
            </a:br>
            <a:endParaRPr lang="en-US" sz="1400" dirty="0"/>
          </a:p>
        </p:txBody>
      </p:sp>
      <p:sp>
        <p:nvSpPr>
          <p:cNvPr id="4" name="Date Placeholder 3"/>
          <p:cNvSpPr>
            <a:spLocks noGrp="1"/>
          </p:cNvSpPr>
          <p:nvPr>
            <p:ph type="dt" sz="half" idx="10"/>
          </p:nvPr>
        </p:nvSpPr>
        <p:spPr/>
        <p:txBody>
          <a:bodyPr/>
          <a:lstStyle/>
          <a:p>
            <a:fld id="{22E3B165-F9F5-4CE8-99BA-1B1A416B5BBC}"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20</a:t>
            </a:fld>
            <a:endParaRPr lang="en-US"/>
          </a:p>
        </p:txBody>
      </p:sp>
    </p:spTree>
    <p:extLst>
      <p:ext uri="{BB962C8B-B14F-4D97-AF65-F5344CB8AC3E}">
        <p14:creationId xmlns:p14="http://schemas.microsoft.com/office/powerpoint/2010/main" val="3611655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999" y="1038920"/>
            <a:ext cx="7543800" cy="1450757"/>
          </a:xfrm>
        </p:spPr>
        <p:txBody>
          <a:bodyPr/>
          <a:lstStyle/>
          <a:p>
            <a:r>
              <a:rPr lang="en-US" dirty="0" smtClean="0"/>
              <a:t>Thank You</a:t>
            </a:r>
            <a:endParaRPr lang="en-US" dirty="0"/>
          </a:p>
        </p:txBody>
      </p:sp>
      <p:sp>
        <p:nvSpPr>
          <p:cNvPr id="3" name="Date Placeholder 2"/>
          <p:cNvSpPr>
            <a:spLocks noGrp="1"/>
          </p:cNvSpPr>
          <p:nvPr>
            <p:ph type="dt" sz="half" idx="10"/>
          </p:nvPr>
        </p:nvSpPr>
        <p:spPr/>
        <p:txBody>
          <a:bodyPr/>
          <a:lstStyle/>
          <a:p>
            <a:fld id="{0AA04E0C-90B0-4B43-BAEF-CC443123F0B6}" type="datetime3">
              <a:rPr lang="en-US" smtClean="0"/>
              <a:t>6 July 2019</a:t>
            </a:fld>
            <a:endParaRPr lang="en-US"/>
          </a:p>
        </p:txBody>
      </p:sp>
      <p:sp>
        <p:nvSpPr>
          <p:cNvPr id="4" name="Slide Number Placeholder 3"/>
          <p:cNvSpPr>
            <a:spLocks noGrp="1"/>
          </p:cNvSpPr>
          <p:nvPr>
            <p:ph type="sldNum" sz="quarter" idx="12"/>
          </p:nvPr>
        </p:nvSpPr>
        <p:spPr/>
        <p:txBody>
          <a:bodyPr/>
          <a:lstStyle/>
          <a:p>
            <a:fld id="{5B53A110-F3B4-48FE-AE85-9A6127DB12F6}" type="slidenum">
              <a:rPr lang="en-US" smtClean="0"/>
              <a:t>21</a:t>
            </a:fld>
            <a:endParaRPr lang="en-US"/>
          </a:p>
        </p:txBody>
      </p:sp>
    </p:spTree>
    <p:extLst>
      <p:ext uri="{BB962C8B-B14F-4D97-AF65-F5344CB8AC3E}">
        <p14:creationId xmlns:p14="http://schemas.microsoft.com/office/powerpoint/2010/main" val="154218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Date Placeholder 3"/>
          <p:cNvSpPr>
            <a:spLocks noGrp="1"/>
          </p:cNvSpPr>
          <p:nvPr>
            <p:ph type="dt" sz="half" idx="10"/>
          </p:nvPr>
        </p:nvSpPr>
        <p:spPr/>
        <p:txBody>
          <a:bodyPr/>
          <a:lstStyle/>
          <a:p>
            <a:fld id="{E09BF213-0BF2-4EDE-8CB3-95777403D1EF}"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3</a:t>
            </a:fld>
            <a:endParaRPr lang="en-US"/>
          </a:p>
        </p:txBody>
      </p:sp>
      <p:sp>
        <p:nvSpPr>
          <p:cNvPr id="7" name="Title 1"/>
          <p:cNvSpPr txBox="1">
            <a:spLocks/>
          </p:cNvSpPr>
          <p:nvPr/>
        </p:nvSpPr>
        <p:spPr>
          <a:xfrm>
            <a:off x="624560" y="1759474"/>
            <a:ext cx="7543800" cy="3864953"/>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Arial" panose="020B0604020202020204" pitchFamily="34" charset="0"/>
              <a:buChar char="•"/>
            </a:pPr>
            <a:r>
              <a:rPr lang="en-IN" dirty="0">
                <a:latin typeface="+mn-lt"/>
                <a:ea typeface="Adobe Fangsong Std R" panose="02020400000000000000" pitchFamily="18" charset="-128"/>
              </a:rPr>
              <a:t>The balanced academic curriculum problem consists in the assignation of courses to academic periods satisfying all the load limits and prerequisite constraints </a:t>
            </a:r>
            <a:r>
              <a:rPr lang="en-IN" dirty="0">
                <a:latin typeface="+mn-lt"/>
              </a:rPr>
              <a:t>.</a:t>
            </a:r>
          </a:p>
          <a:p>
            <a:pPr marL="685800" indent="-685800">
              <a:buFont typeface="Arial" panose="020B0604020202020204" pitchFamily="34" charset="0"/>
              <a:buChar char="•"/>
            </a:pPr>
            <a:endParaRPr lang="en-IN" dirty="0">
              <a:latin typeface="+mn-lt"/>
            </a:endParaRPr>
          </a:p>
          <a:p>
            <a:pPr marL="685800" indent="-685800">
              <a:buFont typeface="Arial" panose="020B0604020202020204" pitchFamily="34" charset="0"/>
              <a:buChar char="•"/>
            </a:pPr>
            <a:r>
              <a:rPr lang="en-IN" dirty="0">
                <a:latin typeface="+mn-lt"/>
                <a:ea typeface="Adobe Fangsong Std R" panose="02020400000000000000" pitchFamily="18" charset="-128"/>
              </a:rPr>
              <a:t>An intuitive intention  would be to have the courses distributed into semesters so that the load of the students over different semesters is as balanced as possible.</a:t>
            </a:r>
          </a:p>
          <a:p>
            <a:pPr marL="685800" indent="-685800">
              <a:buFont typeface="Arial" panose="020B0604020202020204" pitchFamily="34" charset="0"/>
              <a:buChar char="•"/>
            </a:pPr>
            <a:endParaRPr lang="en-IN" dirty="0">
              <a:latin typeface="+mn-lt"/>
              <a:ea typeface="Adobe Fangsong Std R" panose="02020400000000000000" pitchFamily="18" charset="-128"/>
            </a:endParaRPr>
          </a:p>
          <a:p>
            <a:pPr marL="685800" indent="-685800">
              <a:buFont typeface="Arial" panose="020B0604020202020204" pitchFamily="34" charset="0"/>
              <a:buChar char="•"/>
            </a:pPr>
            <a:r>
              <a:rPr lang="en-IN" dirty="0">
                <a:latin typeface="+mn-lt"/>
                <a:ea typeface="Adobe Fangsong Std R" panose="02020400000000000000" pitchFamily="18" charset="-128"/>
              </a:rPr>
              <a:t>In this paper, we present the design of a solution to the balanced academic curriculum problem by using Genetic Algorithm.</a:t>
            </a:r>
          </a:p>
          <a:p>
            <a:endParaRPr lang="en-US" dirty="0"/>
          </a:p>
        </p:txBody>
      </p:sp>
    </p:spTree>
    <p:extLst>
      <p:ext uri="{BB962C8B-B14F-4D97-AF65-F5344CB8AC3E}">
        <p14:creationId xmlns:p14="http://schemas.microsoft.com/office/powerpoint/2010/main" val="3824099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4" name="Date Placeholder 3"/>
          <p:cNvSpPr>
            <a:spLocks noGrp="1"/>
          </p:cNvSpPr>
          <p:nvPr>
            <p:ph type="dt" sz="half" idx="10"/>
          </p:nvPr>
        </p:nvSpPr>
        <p:spPr/>
        <p:txBody>
          <a:bodyPr/>
          <a:lstStyle/>
          <a:p>
            <a:fld id="{E09BF213-0BF2-4EDE-8CB3-95777403D1EF}"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4</a:t>
            </a:fld>
            <a:endParaRPr lang="en-US"/>
          </a:p>
        </p:txBody>
      </p:sp>
      <p:sp>
        <p:nvSpPr>
          <p:cNvPr id="7" name="Content Placeholder 2"/>
          <p:cNvSpPr txBox="1">
            <a:spLocks/>
          </p:cNvSpPr>
          <p:nvPr/>
        </p:nvSpPr>
        <p:spPr>
          <a:xfrm>
            <a:off x="543465" y="1730715"/>
            <a:ext cx="782329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In most of the colleges, the academic curriculum is </a:t>
            </a:r>
            <a:r>
              <a:rPr lang="en-US" sz="2800" dirty="0" smtClean="0"/>
              <a:t>divided into </a:t>
            </a:r>
            <a:r>
              <a:rPr lang="en-US" sz="2800" dirty="0"/>
              <a:t>semesters. It usually happens that certain </a:t>
            </a:r>
            <a:r>
              <a:rPr lang="en-US" sz="2800" dirty="0" smtClean="0"/>
              <a:t>semesters are </a:t>
            </a:r>
            <a:r>
              <a:rPr lang="en-US" sz="2800" dirty="0"/>
              <a:t>more hectic and crowded and some semesters </a:t>
            </a:r>
            <a:r>
              <a:rPr lang="en-US" sz="2800" dirty="0" smtClean="0"/>
              <a:t>are comparatively </a:t>
            </a:r>
            <a:r>
              <a:rPr lang="en-US" sz="2800" dirty="0"/>
              <a:t>free in terms of the effective academic </a:t>
            </a:r>
            <a:r>
              <a:rPr lang="en-US" sz="2800" dirty="0" smtClean="0"/>
              <a:t>load of </a:t>
            </a:r>
            <a:r>
              <a:rPr lang="en-US" sz="2800" dirty="0"/>
              <a:t>that semester. This makes it difficult for a student </a:t>
            </a:r>
            <a:r>
              <a:rPr lang="en-US" sz="2800" dirty="0" smtClean="0"/>
              <a:t>learn all </a:t>
            </a:r>
            <a:r>
              <a:rPr lang="en-US" sz="2800" dirty="0"/>
              <a:t>the courses effectively and compete with </a:t>
            </a:r>
            <a:r>
              <a:rPr lang="en-US" sz="2800" dirty="0" smtClean="0"/>
              <a:t>others.</a:t>
            </a:r>
          </a:p>
        </p:txBody>
      </p:sp>
    </p:spTree>
    <p:extLst>
      <p:ext uri="{BB962C8B-B14F-4D97-AF65-F5344CB8AC3E}">
        <p14:creationId xmlns:p14="http://schemas.microsoft.com/office/powerpoint/2010/main" val="1078808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4" name="Date Placeholder 3"/>
          <p:cNvSpPr>
            <a:spLocks noGrp="1"/>
          </p:cNvSpPr>
          <p:nvPr>
            <p:ph type="dt" sz="half" idx="10"/>
          </p:nvPr>
        </p:nvSpPr>
        <p:spPr/>
        <p:txBody>
          <a:bodyPr/>
          <a:lstStyle/>
          <a:p>
            <a:fld id="{B933825D-65B0-435A-91A6-A5F493DF6679}"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5</a:t>
            </a:fld>
            <a:endParaRPr lang="en-US"/>
          </a:p>
        </p:txBody>
      </p:sp>
      <p:sp>
        <p:nvSpPr>
          <p:cNvPr id="11" name="Content Placeholder 2"/>
          <p:cNvSpPr txBox="1">
            <a:spLocks/>
          </p:cNvSpPr>
          <p:nvPr/>
        </p:nvSpPr>
        <p:spPr>
          <a:xfrm>
            <a:off x="992612" y="2006761"/>
            <a:ext cx="7543801" cy="37643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r>
              <a:rPr lang="en-US" sz="2800" dirty="0" smtClean="0"/>
              <a:t>Students can easily find the suitable academic curriculum with load distributed correspondingly and equally along each semester.</a:t>
            </a:r>
            <a:endParaRPr lang="en-US" sz="2800" dirty="0" smtClean="0">
              <a:cs typeface="Times New Roman" pitchFamily="18" charset="0"/>
            </a:endParaRPr>
          </a:p>
          <a:p>
            <a:pPr>
              <a:buClrTx/>
              <a:buFont typeface="Wingdings" panose="05000000000000000000" pitchFamily="2" charset="2"/>
              <a:buChar char="v"/>
            </a:pPr>
            <a:endParaRPr lang="en-US" sz="2800" dirty="0" smtClean="0">
              <a:cs typeface="Times New Roman" pitchFamily="18" charset="0"/>
            </a:endParaRPr>
          </a:p>
        </p:txBody>
      </p:sp>
    </p:spTree>
    <p:extLst>
      <p:ext uri="{BB962C8B-B14F-4D97-AF65-F5344CB8AC3E}">
        <p14:creationId xmlns:p14="http://schemas.microsoft.com/office/powerpoint/2010/main" val="54243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Review	</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6</a:t>
            </a:fld>
            <a:endParaRPr lang="en-US"/>
          </a:p>
        </p:txBody>
      </p:sp>
      <p:sp>
        <p:nvSpPr>
          <p:cNvPr id="6" name="Content Placeholder 2"/>
          <p:cNvSpPr txBox="1">
            <a:spLocks/>
          </p:cNvSpPr>
          <p:nvPr/>
        </p:nvSpPr>
        <p:spPr>
          <a:xfrm>
            <a:off x="1096129" y="1997886"/>
            <a:ext cx="7543801"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pPr>
            <a:r>
              <a:rPr lang="en-US" sz="2800" dirty="0" smtClean="0">
                <a:cs typeface="Times New Roman" pitchFamily="18" charset="0"/>
              </a:rPr>
              <a:t>Previously BACP is done using :</a:t>
            </a:r>
          </a:p>
          <a:p>
            <a:pPr lvl="1">
              <a:buClrTx/>
              <a:buFont typeface="Wingdings" panose="05000000000000000000" pitchFamily="2" charset="2"/>
              <a:buChar char="v"/>
            </a:pPr>
            <a:r>
              <a:rPr lang="en-US" sz="2600" dirty="0" smtClean="0">
                <a:cs typeface="Times New Roman" pitchFamily="18" charset="0"/>
              </a:rPr>
              <a:t>Local Heuristics using professor preference</a:t>
            </a:r>
          </a:p>
          <a:p>
            <a:pPr lvl="1">
              <a:buClrTx/>
              <a:buFont typeface="Wingdings" panose="05000000000000000000" pitchFamily="2" charset="2"/>
              <a:buChar char="v"/>
            </a:pPr>
            <a:r>
              <a:rPr lang="en-US" sz="2600" dirty="0" smtClean="0">
                <a:cs typeface="Times New Roman" pitchFamily="18" charset="0"/>
              </a:rPr>
              <a:t>Mathematical model using specific variables and constraints.</a:t>
            </a:r>
          </a:p>
          <a:p>
            <a:pPr lvl="1">
              <a:buClrTx/>
              <a:buFont typeface="Wingdings" panose="05000000000000000000" pitchFamily="2" charset="2"/>
              <a:buChar char="v"/>
            </a:pPr>
            <a:r>
              <a:rPr lang="en-US" sz="2600" dirty="0" smtClean="0">
                <a:cs typeface="Times New Roman" pitchFamily="18" charset="0"/>
              </a:rPr>
              <a:t>Hybrid resolution framework.</a:t>
            </a:r>
          </a:p>
          <a:p>
            <a:pPr lvl="1">
              <a:buClrTx/>
              <a:buFont typeface="Wingdings" panose="05000000000000000000" pitchFamily="2" charset="2"/>
              <a:buChar char="v"/>
            </a:pPr>
            <a:r>
              <a:rPr lang="en-US" sz="2600" dirty="0" smtClean="0">
                <a:cs typeface="Times New Roman" pitchFamily="18" charset="0"/>
              </a:rPr>
              <a:t>Incomplete methods(Genetic algorithm)</a:t>
            </a:r>
          </a:p>
          <a:p>
            <a:pPr lvl="1">
              <a:buClrTx/>
              <a:buFont typeface="Wingdings" panose="05000000000000000000" pitchFamily="2" charset="2"/>
              <a:buChar char="v"/>
            </a:pPr>
            <a:r>
              <a:rPr lang="en-US" sz="2600" dirty="0" err="1" smtClean="0">
                <a:cs typeface="Times New Roman" pitchFamily="18" charset="0"/>
              </a:rPr>
              <a:t>Tabu</a:t>
            </a:r>
            <a:r>
              <a:rPr lang="en-US" sz="2600" dirty="0" smtClean="0">
                <a:cs typeface="Times New Roman" pitchFamily="18" charset="0"/>
              </a:rPr>
              <a:t> search</a:t>
            </a:r>
          </a:p>
          <a:p>
            <a:pPr>
              <a:buClrTx/>
              <a:buFont typeface="Wingdings" panose="05000000000000000000" pitchFamily="2" charset="2"/>
              <a:buChar char="v"/>
            </a:pPr>
            <a:r>
              <a:rPr lang="en-US" sz="2800" dirty="0" smtClean="0">
                <a:cs typeface="Times New Roman" pitchFamily="18" charset="0"/>
              </a:rPr>
              <a:t>Previously </a:t>
            </a:r>
            <a:r>
              <a:rPr lang="en-US" sz="2800" dirty="0">
                <a:cs typeface="Times New Roman" pitchFamily="18" charset="0"/>
              </a:rPr>
              <a:t>used features </a:t>
            </a:r>
            <a:r>
              <a:rPr lang="en-US" sz="2800" dirty="0" smtClean="0">
                <a:cs typeface="Times New Roman" pitchFamily="18" charset="0"/>
              </a:rPr>
              <a:t>–Constraint Programming, Genetic modelling, Genetic local search algorithm .</a:t>
            </a:r>
          </a:p>
        </p:txBody>
      </p:sp>
    </p:spTree>
    <p:extLst>
      <p:ext uri="{BB962C8B-B14F-4D97-AF65-F5344CB8AC3E}">
        <p14:creationId xmlns:p14="http://schemas.microsoft.com/office/powerpoint/2010/main" val="1598500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Research Gaps</a:t>
            </a:r>
            <a:endParaRPr lang="en-IN"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7</a:t>
            </a:fld>
            <a:endParaRPr lang="en-US"/>
          </a:p>
        </p:txBody>
      </p:sp>
      <p:sp>
        <p:nvSpPr>
          <p:cNvPr id="6" name="Content Placeholder 2"/>
          <p:cNvSpPr txBox="1">
            <a:spLocks/>
          </p:cNvSpPr>
          <p:nvPr/>
        </p:nvSpPr>
        <p:spPr>
          <a:xfrm>
            <a:off x="975359" y="19981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v"/>
            </a:pPr>
            <a:endParaRPr lang="en-US" sz="2800" dirty="0" smtClean="0">
              <a:cs typeface="Times New Roman" pitchFamily="18" charset="0"/>
            </a:endParaRPr>
          </a:p>
        </p:txBody>
      </p:sp>
    </p:spTree>
    <p:extLst>
      <p:ext uri="{BB962C8B-B14F-4D97-AF65-F5344CB8AC3E}">
        <p14:creationId xmlns:p14="http://schemas.microsoft.com/office/powerpoint/2010/main" val="131823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BACP Algorithm</a:t>
            </a:r>
            <a:endParaRPr lang="en-US" dirty="0"/>
          </a:p>
        </p:txBody>
      </p:sp>
      <p:sp>
        <p:nvSpPr>
          <p:cNvPr id="7" name="Content Placeholder 6"/>
          <p:cNvSpPr>
            <a:spLocks noGrp="1"/>
          </p:cNvSpPr>
          <p:nvPr>
            <p:ph idx="1"/>
          </p:nvPr>
        </p:nvSpPr>
        <p:spPr/>
        <p:txBody>
          <a:bodyPr/>
          <a:lstStyle/>
          <a:p>
            <a:r>
              <a:rPr lang="en-IN" sz="2400" b="1" i="1" dirty="0">
                <a:latin typeface="+mj-lt"/>
              </a:rPr>
              <a:t>Representation :</a:t>
            </a:r>
          </a:p>
          <a:p>
            <a:pPr marL="0" indent="0">
              <a:buNone/>
            </a:pPr>
            <a:r>
              <a:rPr lang="en-IN" dirty="0">
                <a:solidFill>
                  <a:schemeClr val="tx1"/>
                </a:solidFill>
                <a:latin typeface="+mj-lt"/>
              </a:rPr>
              <a:t>	</a:t>
            </a:r>
            <a:r>
              <a:rPr lang="en-IN" dirty="0">
                <a:solidFill>
                  <a:schemeClr val="tx1"/>
                </a:solidFill>
              </a:rPr>
              <a:t>The representation of a candidate solution is done by using a one </a:t>
            </a:r>
            <a:r>
              <a:rPr lang="en-IN" dirty="0" smtClean="0">
                <a:solidFill>
                  <a:schemeClr val="tx1"/>
                </a:solidFill>
              </a:rPr>
              <a:t>dimensional array </a:t>
            </a:r>
            <a:r>
              <a:rPr lang="en-IN" dirty="0">
                <a:solidFill>
                  <a:schemeClr val="tx1"/>
                </a:solidFill>
              </a:rPr>
              <a:t>equals to number o periods ,where each member of the array is a list . </a:t>
            </a:r>
          </a:p>
          <a:p>
            <a:pPr marL="0" indent="0">
              <a:buNone/>
            </a:pPr>
            <a:r>
              <a:rPr lang="en-IN" dirty="0">
                <a:solidFill>
                  <a:schemeClr val="tx1"/>
                </a:solidFill>
              </a:rPr>
              <a:t>	The array equals the number of periods , where the length of each list </a:t>
            </a:r>
            <a:r>
              <a:rPr lang="en-IN" dirty="0" smtClean="0">
                <a:solidFill>
                  <a:schemeClr val="tx1"/>
                </a:solidFill>
              </a:rPr>
              <a:t>is determined </a:t>
            </a:r>
            <a:r>
              <a:rPr lang="en-IN" dirty="0">
                <a:solidFill>
                  <a:schemeClr val="tx1"/>
                </a:solidFill>
              </a:rPr>
              <a:t>by the number of assigned courses at a certain period</a:t>
            </a:r>
          </a:p>
          <a:p>
            <a:pPr marL="0" indent="0">
              <a:buNone/>
            </a:pPr>
            <a:endParaRPr lang="en-IN" dirty="0">
              <a:solidFill>
                <a:schemeClr val="tx1"/>
              </a:solidFill>
            </a:endParaRP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8</a:t>
            </a:fld>
            <a:endParaRPr lang="en-US"/>
          </a:p>
        </p:txBody>
      </p:sp>
      <p:sp>
        <p:nvSpPr>
          <p:cNvPr id="6" name="TextBox 5"/>
          <p:cNvSpPr txBox="1"/>
          <p:nvPr/>
        </p:nvSpPr>
        <p:spPr>
          <a:xfrm>
            <a:off x="2175641" y="6393267"/>
            <a:ext cx="4864280" cy="307777"/>
          </a:xfrm>
          <a:prstGeom prst="rect">
            <a:avLst/>
          </a:prstGeom>
          <a:noFill/>
        </p:spPr>
        <p:txBody>
          <a:bodyPr wrap="none" rtlCol="0">
            <a:spAutoFit/>
          </a:bodyPr>
          <a:lstStyle/>
          <a:p>
            <a:pPr algn="ctr"/>
            <a:r>
              <a:rPr lang="en-IN" sz="1400" dirty="0" smtClean="0">
                <a:solidFill>
                  <a:schemeClr val="bg1"/>
                </a:solidFill>
              </a:rPr>
              <a:t>Fig: Proposed flow diagram for the task of singer identification.</a:t>
            </a:r>
            <a:endParaRPr lang="en-IN" sz="1400" dirty="0">
              <a:solidFill>
                <a:schemeClr val="bg1"/>
              </a:solidFill>
            </a:endParaRPr>
          </a:p>
        </p:txBody>
      </p:sp>
      <p:pic>
        <p:nvPicPr>
          <p:cNvPr id="8" name="Picture 7">
            <a:extLst>
              <a:ext uri="{FF2B5EF4-FFF2-40B4-BE49-F238E27FC236}">
                <a16:creationId xmlns:a16="http://schemas.microsoft.com/office/drawing/2014/main" xmlns="" id="{3484F0DD-4996-4D25-89F4-6060E62B59CD}"/>
              </a:ext>
            </a:extLst>
          </p:cNvPr>
          <p:cNvPicPr>
            <a:picLocks noChangeAspect="1"/>
          </p:cNvPicPr>
          <p:nvPr/>
        </p:nvPicPr>
        <p:blipFill>
          <a:blip r:embed="rId2"/>
          <a:stretch>
            <a:fillRect/>
          </a:stretch>
        </p:blipFill>
        <p:spPr>
          <a:xfrm>
            <a:off x="3034412" y="4404785"/>
            <a:ext cx="2914650" cy="705303"/>
          </a:xfrm>
          <a:prstGeom prst="rect">
            <a:avLst/>
          </a:prstGeom>
        </p:spPr>
      </p:pic>
    </p:spTree>
    <p:extLst>
      <p:ext uri="{BB962C8B-B14F-4D97-AF65-F5344CB8AC3E}">
        <p14:creationId xmlns:p14="http://schemas.microsoft.com/office/powerpoint/2010/main" val="77343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Mutation Operators</a:t>
            </a:r>
            <a:r>
              <a:rPr lang="en-IN" dirty="0">
                <a:solidFill>
                  <a:srgbClr val="C00000"/>
                </a:solidFill>
              </a:rPr>
              <a:t> </a:t>
            </a:r>
            <a:r>
              <a:rPr lang="en-IN" dirty="0" smtClean="0">
                <a:solidFill>
                  <a:srgbClr val="C00000"/>
                </a:solidFill>
              </a:rPr>
              <a:t>:</a:t>
            </a:r>
            <a:endParaRPr lang="en-US" dirty="0"/>
          </a:p>
        </p:txBody>
      </p:sp>
      <p:sp>
        <p:nvSpPr>
          <p:cNvPr id="3" name="Content Placeholder 2"/>
          <p:cNvSpPr>
            <a:spLocks noGrp="1"/>
          </p:cNvSpPr>
          <p:nvPr>
            <p:ph idx="1"/>
          </p:nvPr>
        </p:nvSpPr>
        <p:spPr/>
        <p:txBody>
          <a:bodyPr/>
          <a:lstStyle/>
          <a:p>
            <a:r>
              <a:rPr lang="en-IN" sz="2100" b="1" i="1" dirty="0">
                <a:solidFill>
                  <a:schemeClr val="accent2">
                    <a:lumMod val="75000"/>
                  </a:schemeClr>
                </a:solidFill>
              </a:rPr>
              <a:t>Swap Operator :</a:t>
            </a:r>
          </a:p>
          <a:p>
            <a:pPr lvl="1" algn="just">
              <a:buFont typeface="Arial" panose="020B0604020202020204" pitchFamily="34" charset="0"/>
              <a:buChar char="•"/>
            </a:pPr>
            <a:r>
              <a:rPr lang="en-IN" sz="1700" dirty="0" smtClean="0">
                <a:solidFill>
                  <a:schemeClr val="tx1"/>
                </a:solidFill>
              </a:rPr>
              <a:t>In </a:t>
            </a:r>
            <a:r>
              <a:rPr lang="en-IN" sz="1700" dirty="0">
                <a:solidFill>
                  <a:schemeClr val="tx1"/>
                </a:solidFill>
              </a:rPr>
              <a:t>order to apply a number of swaps between different courses of a given </a:t>
            </a:r>
            <a:r>
              <a:rPr lang="en-IN" sz="1700" dirty="0" smtClean="0">
                <a:solidFill>
                  <a:schemeClr val="tx1"/>
                </a:solidFill>
              </a:rPr>
              <a:t>individual</a:t>
            </a:r>
            <a:r>
              <a:rPr lang="en-IN" sz="1700" dirty="0">
                <a:solidFill>
                  <a:schemeClr val="tx1"/>
                </a:solidFill>
              </a:rPr>
              <a:t>, the swap operator iterates through a loop for a number of iterations (as specified by </a:t>
            </a:r>
            <a:r>
              <a:rPr lang="en-IN" sz="1700" dirty="0" err="1">
                <a:solidFill>
                  <a:schemeClr val="tx1"/>
                </a:solidFill>
              </a:rPr>
              <a:t>sw</a:t>
            </a:r>
            <a:r>
              <a:rPr lang="en-IN" sz="1700" dirty="0">
                <a:solidFill>
                  <a:schemeClr val="tx1"/>
                </a:solidFill>
              </a:rPr>
              <a:t> parameter)</a:t>
            </a:r>
          </a:p>
          <a:p>
            <a:pPr lvl="1" algn="just">
              <a:buFont typeface="Arial" panose="020B0604020202020204" pitchFamily="34" charset="0"/>
              <a:buChar char="•"/>
            </a:pPr>
            <a:r>
              <a:rPr lang="en-IN" dirty="0"/>
              <a:t>During the course of a single iteration, two distinct periods (</a:t>
            </a:r>
            <a:r>
              <a:rPr lang="en-IN" dirty="0" err="1"/>
              <a:t>i.e</a:t>
            </a:r>
            <a:r>
              <a:rPr lang="en-IN" dirty="0"/>
              <a:t> </a:t>
            </a:r>
            <a:r>
              <a:rPr lang="en-IN" dirty="0" err="1"/>
              <a:t>p,q</a:t>
            </a:r>
            <a:r>
              <a:rPr lang="en-IN" dirty="0"/>
              <a:t> ) are selected randomly, and then, their respective feasible courses (i.e. courses that satisfy the perquisite constraint) are enlisted (</a:t>
            </a:r>
            <a:r>
              <a:rPr lang="en-IN" dirty="0" err="1"/>
              <a:t>ie</a:t>
            </a:r>
            <a:r>
              <a:rPr lang="en-IN" dirty="0"/>
              <a:t> </a:t>
            </a:r>
            <a:r>
              <a:rPr lang="en-IN" dirty="0" err="1"/>
              <a:t>CLp</a:t>
            </a:r>
            <a:r>
              <a:rPr lang="en-IN" dirty="0"/>
              <a:t> , </a:t>
            </a:r>
            <a:r>
              <a:rPr lang="en-IN" dirty="0" err="1"/>
              <a:t>CLq</a:t>
            </a:r>
            <a:r>
              <a:rPr lang="en-IN" dirty="0"/>
              <a:t>) .</a:t>
            </a:r>
          </a:p>
          <a:p>
            <a:pPr lvl="1" algn="just">
              <a:buFont typeface="Arial" panose="020B0604020202020204" pitchFamily="34" charset="0"/>
              <a:buChar char="•"/>
            </a:pPr>
            <a:r>
              <a:rPr lang="en-IN" dirty="0"/>
              <a:t>Afterwards, the first pair of courses, which is obtained by combing courses from  </a:t>
            </a:r>
            <a:r>
              <a:rPr lang="en-IN" dirty="0" err="1"/>
              <a:t>CLp</a:t>
            </a:r>
            <a:r>
              <a:rPr lang="en-IN" dirty="0"/>
              <a:t> , </a:t>
            </a:r>
            <a:r>
              <a:rPr lang="en-IN" dirty="0" err="1"/>
              <a:t>CLq</a:t>
            </a:r>
            <a:r>
              <a:rPr lang="en-IN" dirty="0"/>
              <a:t> lists and that produces a feasible mutation, is used to mutate the current individual</a:t>
            </a:r>
            <a:r>
              <a:rPr lang="en-IN" sz="1700" dirty="0">
                <a:solidFill>
                  <a:schemeClr val="tx1"/>
                </a:solidFill>
              </a:rPr>
              <a:t> </a:t>
            </a:r>
            <a:r>
              <a:rPr lang="en-IN" sz="1700" dirty="0" err="1">
                <a:solidFill>
                  <a:schemeClr val="tx1"/>
                </a:solidFill>
              </a:rPr>
              <a:t>Im</a:t>
            </a:r>
            <a:r>
              <a:rPr lang="en-IN" sz="1700" dirty="0">
                <a:solidFill>
                  <a:schemeClr val="tx1"/>
                </a:solidFill>
              </a:rPr>
              <a:t> ,</a:t>
            </a:r>
            <a:r>
              <a:rPr lang="en-IN" dirty="0"/>
              <a:t>by swapping the places of the selected courses.</a:t>
            </a:r>
          </a:p>
          <a:p>
            <a:endParaRPr lang="en-US" dirty="0"/>
          </a:p>
        </p:txBody>
      </p:sp>
      <p:sp>
        <p:nvSpPr>
          <p:cNvPr id="4" name="Date Placeholder 3"/>
          <p:cNvSpPr>
            <a:spLocks noGrp="1"/>
          </p:cNvSpPr>
          <p:nvPr>
            <p:ph type="dt" sz="half" idx="10"/>
          </p:nvPr>
        </p:nvSpPr>
        <p:spPr/>
        <p:txBody>
          <a:bodyPr/>
          <a:lstStyle/>
          <a:p>
            <a:fld id="{F5B6FB94-1B16-402B-8BD7-28549EEEC1A5}" type="datetime3">
              <a:rPr lang="en-US" smtClean="0"/>
              <a:t>6 July 2019</a:t>
            </a:fld>
            <a:endParaRPr lang="en-US"/>
          </a:p>
        </p:txBody>
      </p:sp>
      <p:sp>
        <p:nvSpPr>
          <p:cNvPr id="5" name="Slide Number Placeholder 4"/>
          <p:cNvSpPr>
            <a:spLocks noGrp="1"/>
          </p:cNvSpPr>
          <p:nvPr>
            <p:ph type="sldNum" sz="quarter" idx="12"/>
          </p:nvPr>
        </p:nvSpPr>
        <p:spPr/>
        <p:txBody>
          <a:bodyPr/>
          <a:lstStyle/>
          <a:p>
            <a:fld id="{5B53A110-F3B4-48FE-AE85-9A6127DB12F6}" type="slidenum">
              <a:rPr lang="en-US" smtClean="0"/>
              <a:t>9</a:t>
            </a:fld>
            <a:endParaRPr lang="en-US"/>
          </a:p>
        </p:txBody>
      </p:sp>
    </p:spTree>
    <p:extLst>
      <p:ext uri="{BB962C8B-B14F-4D97-AF65-F5344CB8AC3E}">
        <p14:creationId xmlns:p14="http://schemas.microsoft.com/office/powerpoint/2010/main" val="17167677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1653</TotalTime>
  <Words>1364</Words>
  <Application>Microsoft Office PowerPoint</Application>
  <PresentationFormat>On-screen Show (4:3)</PresentationFormat>
  <Paragraphs>129</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Adobe Fangsong Std R</vt:lpstr>
      <vt:lpstr>Arial</vt:lpstr>
      <vt:lpstr>Calibri</vt:lpstr>
      <vt:lpstr>Calibri Light</vt:lpstr>
      <vt:lpstr>Helvetica Light</vt:lpstr>
      <vt:lpstr>Times New Roman</vt:lpstr>
      <vt:lpstr>Wingdings</vt:lpstr>
      <vt:lpstr>Retrospect</vt:lpstr>
      <vt:lpstr>Balancing Academic Curriculum using Mutation only Genetic Algorithm</vt:lpstr>
      <vt:lpstr>Outline</vt:lpstr>
      <vt:lpstr>Introduction:</vt:lpstr>
      <vt:lpstr>Motivation</vt:lpstr>
      <vt:lpstr>Applications</vt:lpstr>
      <vt:lpstr>Literature Review </vt:lpstr>
      <vt:lpstr>Research Gaps</vt:lpstr>
      <vt:lpstr>Proposed BACP Algorithm</vt:lpstr>
      <vt:lpstr>Mutation Operators :</vt:lpstr>
      <vt:lpstr>PowerPoint Presentation</vt:lpstr>
      <vt:lpstr>Initialization</vt:lpstr>
      <vt:lpstr>PowerPoint Presentation</vt:lpstr>
      <vt:lpstr>Implementation :</vt:lpstr>
      <vt:lpstr>PowerPoint Presentation</vt:lpstr>
      <vt:lpstr>Experimental Analysis</vt:lpstr>
      <vt:lpstr>PowerPoint Presentation</vt:lpstr>
      <vt:lpstr>Results</vt:lpstr>
      <vt:lpstr>Conclusion</vt:lpstr>
      <vt:lpstr>Future work</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sree charan mallu</cp:lastModifiedBy>
  <cp:revision>134</cp:revision>
  <dcterms:created xsi:type="dcterms:W3CDTF">2016-11-17T16:21:05Z</dcterms:created>
  <dcterms:modified xsi:type="dcterms:W3CDTF">2019-07-06T13:00:16Z</dcterms:modified>
</cp:coreProperties>
</file>