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8288000" cy="10287000"/>
  <p:notesSz cx="6858000" cy="9144000"/>
  <p:embeddedFontLst>
    <p:embeddedFont>
      <p:font typeface="Clear Sans Regular Bold" panose="020B0604020202020204" charset="0"/>
      <p:regular r:id="rId13"/>
    </p:embeddedFont>
    <p:embeddedFont>
      <p:font typeface="DM Sans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96532" autoAdjust="0"/>
  </p:normalViewPr>
  <p:slideViewPr>
    <p:cSldViewPr>
      <p:cViewPr varScale="1">
        <p:scale>
          <a:sx n="78" d="100"/>
          <a:sy n="78" d="100"/>
        </p:scale>
        <p:origin x="1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183101" y="0"/>
            <a:ext cx="110489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63756" y="570072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946697" y="3284077"/>
            <a:ext cx="6007000" cy="30022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5100" spc="-105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</a:t>
            </a:r>
          </a:p>
          <a:p>
            <a:pPr algn="ctr">
              <a:lnSpc>
                <a:spcPts val="11059"/>
              </a:lnSpc>
            </a:pPr>
            <a:r>
              <a:rPr lang="en-US" sz="15100" spc="-105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813209" cy="3991241"/>
            <a:chOff x="0" y="0"/>
            <a:chExt cx="11750946" cy="479296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750946" cy="24948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400" spc="-19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Project recap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400" spc="-19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Problem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400" spc="-19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 Analytics team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400" spc="-19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Process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400" spc="-19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Insights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400" spc="-19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69943" y="2005583"/>
            <a:ext cx="11207504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9716F4-29EA-A638-1D96-A987771909C4}"/>
              </a:ext>
            </a:extLst>
          </p:cNvPr>
          <p:cNvSpPr txBox="1"/>
          <p:nvPr/>
        </p:nvSpPr>
        <p:spPr>
          <a:xfrm>
            <a:off x="8892268" y="3569664"/>
            <a:ext cx="645022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audit of their big data practice.</a:t>
            </a:r>
            <a:br>
              <a:rPr lang="en-US" sz="2800" dirty="0"/>
            </a:b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Recommendations for a successful IPO.</a:t>
            </a:r>
            <a:br>
              <a:rPr lang="en-US" sz="2800" dirty="0"/>
            </a:b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analysis of their content categories that highlights the top 5 categories with the largest aggregate popularity</a:t>
            </a:r>
            <a:endParaRPr lang="en-US" sz="2800" spc="-8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8F1FCD-DEE5-41F8-9E62-7A514C8402EE}"/>
              </a:ext>
            </a:extLst>
          </p:cNvPr>
          <p:cNvSpPr txBox="1"/>
          <p:nvPr/>
        </p:nvSpPr>
        <p:spPr>
          <a:xfrm>
            <a:off x="2828265" y="5337597"/>
            <a:ext cx="645022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Managing Explosive Growth.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Data Management and Analysis.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Preparing for an IPO.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Lack of Internal Expertise.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1515" y="6953289"/>
            <a:ext cx="2187334" cy="2123082"/>
            <a:chOff x="-23042" y="66270"/>
            <a:chExt cx="6542158" cy="6349987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6C8ED6-4202-A6A0-AAAE-FB83EF89A781}"/>
              </a:ext>
            </a:extLst>
          </p:cNvPr>
          <p:cNvSpPr txBox="1"/>
          <p:nvPr/>
        </p:nvSpPr>
        <p:spPr>
          <a:xfrm>
            <a:off x="13908875" y="1557182"/>
            <a:ext cx="4267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Andrew Fleming (Chief Technical Architect)</a:t>
            </a:r>
            <a:endParaRPr lang="en-US" sz="2800" spc="-8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1E2F63-4571-BF60-B3B7-8F7AE4F64047}"/>
              </a:ext>
            </a:extLst>
          </p:cNvPr>
          <p:cNvSpPr txBox="1"/>
          <p:nvPr/>
        </p:nvSpPr>
        <p:spPr>
          <a:xfrm>
            <a:off x="13871805" y="4732697"/>
            <a:ext cx="4267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0" i="0" dirty="0">
                <a:solidFill>
                  <a:srgbClr val="000000"/>
                </a:solidFill>
                <a:effectLst/>
                <a:latin typeface="DM Sans" pitchFamily="2" charset="0"/>
              </a:rPr>
              <a:t> Marcus 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DM Sans" pitchFamily="2" charset="0"/>
              </a:rPr>
              <a:t>Rompton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DM Sans" pitchFamily="2" charset="0"/>
              </a:rPr>
              <a:t> (Senior Principle)</a:t>
            </a:r>
            <a:endParaRPr lang="en-US" sz="2800" spc="-8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A8140B-F6CB-2CCF-31B8-CFA4CAF0C639}"/>
              </a:ext>
            </a:extLst>
          </p:cNvPr>
          <p:cNvSpPr txBox="1"/>
          <p:nvPr/>
        </p:nvSpPr>
        <p:spPr>
          <a:xfrm>
            <a:off x="13871805" y="7705537"/>
            <a:ext cx="426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Sreedatta (Data Analyst)</a:t>
            </a:r>
            <a:endParaRPr lang="en-US" sz="2800" spc="-8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77792B-2E7E-6001-3EA4-CECEDF57A893}"/>
              </a:ext>
            </a:extLst>
          </p:cNvPr>
          <p:cNvSpPr txBox="1"/>
          <p:nvPr/>
        </p:nvSpPr>
        <p:spPr>
          <a:xfrm>
            <a:off x="3862490" y="1493404"/>
            <a:ext cx="8509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DM Sans" panose="020F0502020204030204" pitchFamily="2" charset="0"/>
              </a:rPr>
              <a:t>Problem Definition and Data Collection</a:t>
            </a:r>
            <a:endParaRPr lang="en-US" sz="2800" spc="-8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270A7D-01EF-06F0-DEFC-FD1380C4C7A8}"/>
              </a:ext>
            </a:extLst>
          </p:cNvPr>
          <p:cNvSpPr txBox="1"/>
          <p:nvPr/>
        </p:nvSpPr>
        <p:spPr>
          <a:xfrm>
            <a:off x="5781702" y="3129294"/>
            <a:ext cx="8509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DM Sans" panose="020F0502020204030204" pitchFamily="2" charset="0"/>
              </a:rPr>
              <a:t>Data Cleaning and Preparation</a:t>
            </a:r>
            <a:endParaRPr lang="en-US" sz="2800" spc="-8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4F0922-3CAE-F5B0-F38B-1580256C9FCF}"/>
              </a:ext>
            </a:extLst>
          </p:cNvPr>
          <p:cNvSpPr txBox="1"/>
          <p:nvPr/>
        </p:nvSpPr>
        <p:spPr>
          <a:xfrm>
            <a:off x="7652004" y="4690234"/>
            <a:ext cx="8509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DM Sans" panose="020F0502020204030204" pitchFamily="2" charset="0"/>
              </a:rPr>
              <a:t>Exploratory Data Analysis (EDA)</a:t>
            </a:r>
            <a:endParaRPr lang="en-US" sz="2800" spc="-8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F00072-E09F-FD08-BB76-4229E3926DAB}"/>
              </a:ext>
            </a:extLst>
          </p:cNvPr>
          <p:cNvSpPr txBox="1"/>
          <p:nvPr/>
        </p:nvSpPr>
        <p:spPr>
          <a:xfrm>
            <a:off x="9509266" y="6312445"/>
            <a:ext cx="8509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DM Sans" panose="020F0502020204030204" pitchFamily="2" charset="0"/>
              </a:rPr>
              <a:t>Modeling and Analysis</a:t>
            </a:r>
            <a:endParaRPr lang="en-US" sz="2800" spc="-8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9FDF4E-6649-7B25-0A78-6AB66C9F8498}"/>
              </a:ext>
            </a:extLst>
          </p:cNvPr>
          <p:cNvSpPr txBox="1"/>
          <p:nvPr/>
        </p:nvSpPr>
        <p:spPr>
          <a:xfrm>
            <a:off x="11386399" y="7972110"/>
            <a:ext cx="66544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DM Sans" panose="020F0502020204030204" pitchFamily="2" charset="0"/>
              </a:rPr>
              <a:t>Deliver Insights and Recommendations</a:t>
            </a:r>
            <a:endParaRPr lang="en-US" sz="2800" spc="-8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AED269-3F7A-0A32-2465-BEF203FBF2FD}"/>
              </a:ext>
            </a:extLst>
          </p:cNvPr>
          <p:cNvSpPr txBox="1"/>
          <p:nvPr/>
        </p:nvSpPr>
        <p:spPr>
          <a:xfrm>
            <a:off x="12192000" y="3256947"/>
            <a:ext cx="426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Top5 Categories are:</a:t>
            </a:r>
            <a:endParaRPr lang="en-US" sz="2800" spc="-8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3D49864-AF51-6553-9BB4-C9DB48B29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44685"/>
              </p:ext>
            </p:extLst>
          </p:nvPr>
        </p:nvGraphicFramePr>
        <p:xfrm>
          <a:off x="12742597" y="3845540"/>
          <a:ext cx="2372600" cy="225171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72600">
                  <a:extLst>
                    <a:ext uri="{9D8B030D-6E8A-4147-A177-3AD203B41FA5}">
                      <a16:colId xmlns:a16="http://schemas.microsoft.com/office/drawing/2014/main" val="1702813416"/>
                    </a:ext>
                  </a:extLst>
                </a:gridCol>
              </a:tblGrid>
              <a:tr h="359437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Animals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6179593"/>
                  </a:ext>
                </a:extLst>
              </a:tr>
              <a:tr h="359437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science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1395787"/>
                  </a:ext>
                </a:extLst>
              </a:tr>
              <a:tr h="359437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healthy eating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9077087"/>
                  </a:ext>
                </a:extLst>
              </a:tr>
              <a:tr h="359437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technology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6533020"/>
                  </a:ext>
                </a:extLst>
              </a:tr>
              <a:tr h="359437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food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4212505"/>
                  </a:ext>
                </a:extLst>
              </a:tr>
              <a:tr h="359437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travel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082184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96817CF7-1D84-A7C1-C465-B7B80A8D0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2993" y="4116298"/>
            <a:ext cx="4359897" cy="1905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5ACE29-FF16-7718-B874-D5FCD16F9B68}"/>
              </a:ext>
            </a:extLst>
          </p:cNvPr>
          <p:cNvSpPr txBox="1"/>
          <p:nvPr/>
        </p:nvSpPr>
        <p:spPr>
          <a:xfrm>
            <a:off x="6781800" y="3557596"/>
            <a:ext cx="426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Top5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RectionTypes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 are:</a:t>
            </a:r>
            <a:endParaRPr lang="en-US" sz="2800" spc="-8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68FEF58-65F5-E247-F81A-47F84026D4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5442" y="4686533"/>
            <a:ext cx="3599961" cy="13028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3B8080-FC49-CFC0-1CB6-B011925FE62C}"/>
              </a:ext>
            </a:extLst>
          </p:cNvPr>
          <p:cNvSpPr txBox="1"/>
          <p:nvPr/>
        </p:nvSpPr>
        <p:spPr>
          <a:xfrm>
            <a:off x="1945442" y="3436091"/>
            <a:ext cx="4267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Avg Score of Content Type are:</a:t>
            </a:r>
            <a:endParaRPr lang="en-US" sz="2800" spc="-8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5A49300-5287-BB4D-39FA-C475EE791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751" y="620078"/>
            <a:ext cx="16916400" cy="93079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751443D-E946-BCF1-D39A-A02E7F1F5ED4}"/>
              </a:ext>
            </a:extLst>
          </p:cNvPr>
          <p:cNvSpPr txBox="1"/>
          <p:nvPr/>
        </p:nvSpPr>
        <p:spPr>
          <a:xfrm>
            <a:off x="11256962" y="2345507"/>
            <a:ext cx="680243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Content Performance: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Reaction Types:</a:t>
            </a:r>
            <a:r>
              <a:rPr lang="en-US" sz="2800" dirty="0"/>
              <a:t> The "love" reaction is the most popular, followed by "want" and "cherish."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Content Types:</a:t>
            </a:r>
            <a:r>
              <a:rPr lang="en-US" sz="2800" dirty="0"/>
              <a:t> Videos and photos are the most popular content types, followed by GIFs and audio.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Content Categories:</a:t>
            </a:r>
            <a:r>
              <a:rPr lang="en-US" sz="2800" dirty="0"/>
              <a:t> "Animals" and "science" are the top-performing categories in terms of the sum of scores.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236</Words>
  <Application>Microsoft Office PowerPoint</Application>
  <PresentationFormat>Custom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Graphik Regular</vt:lpstr>
      <vt:lpstr>Arial</vt:lpstr>
      <vt:lpstr>Clear Sans Regular Bold</vt:lpstr>
      <vt:lpstr>Calibri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Sreedatta Vajinapally</cp:lastModifiedBy>
  <cp:revision>9</cp:revision>
  <dcterms:created xsi:type="dcterms:W3CDTF">2006-08-16T00:00:00Z</dcterms:created>
  <dcterms:modified xsi:type="dcterms:W3CDTF">2024-10-22T06:31:08Z</dcterms:modified>
  <dc:identifier>DAEhDyfaYKE</dc:identifier>
</cp:coreProperties>
</file>