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2" r:id="rId7"/>
    <p:sldId id="263" r:id="rId8"/>
    <p:sldId id="264" r:id="rId9"/>
    <p:sldId id="265" r:id="rId10"/>
    <p:sldId id="267" r:id="rId11"/>
    <p:sldId id="266" r:id="rId12"/>
    <p:sldId id="270" r:id="rId13"/>
    <p:sldId id="269" r:id="rId14"/>
    <p:sldId id="268"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7B2B8-E14B-B6CE-96F2-5057D9993308}" v="22" dt="2024-06-17T13:30:22.155"/>
    <p1510:client id="{3D735F7D-B491-0C22-524E-56480EB00DF6}" v="243" dt="2024-06-16T18:45:24.593"/>
    <p1510:client id="{8E80BC84-F6A2-FC84-4A85-1B3F4352E625}" v="345" dt="2024-06-17T17:36:54.771"/>
    <p1510:client id="{EA739466-7570-C9D4-AB1A-5722ADE6C7F2}" v="200" dt="2024-06-16T19:13:46.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u.6003@outlook.com" userId="90ae1facccf87166" providerId="Windows Live" clId="Web-{8E80BC84-F6A2-FC84-4A85-1B3F4352E625}"/>
    <pc:docChg chg="addSld modSld">
      <pc:chgData name="balu.6003@outlook.com" userId="90ae1facccf87166" providerId="Windows Live" clId="Web-{8E80BC84-F6A2-FC84-4A85-1B3F4352E625}" dt="2024-06-17T17:36:54.771" v="345" actId="14100"/>
      <pc:docMkLst>
        <pc:docMk/>
      </pc:docMkLst>
      <pc:sldChg chg="modSp">
        <pc:chgData name="balu.6003@outlook.com" userId="90ae1facccf87166" providerId="Windows Live" clId="Web-{8E80BC84-F6A2-FC84-4A85-1B3F4352E625}" dt="2024-06-17T17:00:33.526" v="61" actId="20577"/>
        <pc:sldMkLst>
          <pc:docMk/>
          <pc:sldMk cId="3493792338" sldId="257"/>
        </pc:sldMkLst>
        <pc:spChg chg="mod">
          <ac:chgData name="balu.6003@outlook.com" userId="90ae1facccf87166" providerId="Windows Live" clId="Web-{8E80BC84-F6A2-FC84-4A85-1B3F4352E625}" dt="2024-06-17T17:00:33.526" v="61" actId="20577"/>
          <ac:spMkLst>
            <pc:docMk/>
            <pc:sldMk cId="3493792338" sldId="257"/>
            <ac:spMk id="3" creationId="{B5234A82-A860-1935-58AD-E53C518E301D}"/>
          </ac:spMkLst>
        </pc:spChg>
      </pc:sldChg>
      <pc:sldChg chg="modSp">
        <pc:chgData name="balu.6003@outlook.com" userId="90ae1facccf87166" providerId="Windows Live" clId="Web-{8E80BC84-F6A2-FC84-4A85-1B3F4352E625}" dt="2024-06-17T17:29:38.582" v="332" actId="20577"/>
        <pc:sldMkLst>
          <pc:docMk/>
          <pc:sldMk cId="1270217435" sldId="259"/>
        </pc:sldMkLst>
        <pc:spChg chg="mod">
          <ac:chgData name="balu.6003@outlook.com" userId="90ae1facccf87166" providerId="Windows Live" clId="Web-{8E80BC84-F6A2-FC84-4A85-1B3F4352E625}" dt="2024-06-17T17:02:06.250" v="96" actId="20577"/>
          <ac:spMkLst>
            <pc:docMk/>
            <pc:sldMk cId="1270217435" sldId="259"/>
            <ac:spMk id="2" creationId="{1F180615-1653-69BF-A506-6AC172D4C4FC}"/>
          </ac:spMkLst>
        </pc:spChg>
        <pc:spChg chg="mod">
          <ac:chgData name="balu.6003@outlook.com" userId="90ae1facccf87166" providerId="Windows Live" clId="Web-{8E80BC84-F6A2-FC84-4A85-1B3F4352E625}" dt="2024-06-17T17:29:38.582" v="332" actId="20577"/>
          <ac:spMkLst>
            <pc:docMk/>
            <pc:sldMk cId="1270217435" sldId="259"/>
            <ac:spMk id="3" creationId="{6889A5DC-D556-6239-FB70-494D93512924}"/>
          </ac:spMkLst>
        </pc:spChg>
      </pc:sldChg>
      <pc:sldChg chg="addSp delSp modSp new">
        <pc:chgData name="balu.6003@outlook.com" userId="90ae1facccf87166" providerId="Windows Live" clId="Web-{8E80BC84-F6A2-FC84-4A85-1B3F4352E625}" dt="2024-06-17T17:36:54.771" v="345" actId="14100"/>
        <pc:sldMkLst>
          <pc:docMk/>
          <pc:sldMk cId="4028944603" sldId="260"/>
        </pc:sldMkLst>
        <pc:spChg chg="del">
          <ac:chgData name="balu.6003@outlook.com" userId="90ae1facccf87166" providerId="Windows Live" clId="Web-{8E80BC84-F6A2-FC84-4A85-1B3F4352E625}" dt="2024-06-17T17:35:10.232" v="334"/>
          <ac:spMkLst>
            <pc:docMk/>
            <pc:sldMk cId="4028944603" sldId="260"/>
            <ac:spMk id="3" creationId="{52DC2ADC-7615-0AF0-E913-9AC817B24D11}"/>
          </ac:spMkLst>
        </pc:spChg>
        <pc:picChg chg="add mod ord">
          <ac:chgData name="balu.6003@outlook.com" userId="90ae1facccf87166" providerId="Windows Live" clId="Web-{8E80BC84-F6A2-FC84-4A85-1B3F4352E625}" dt="2024-06-17T17:36:04.642" v="340" actId="1076"/>
          <ac:picMkLst>
            <pc:docMk/>
            <pc:sldMk cId="4028944603" sldId="260"/>
            <ac:picMk id="4" creationId="{A8E088D8-3706-2407-4F27-664AD0790804}"/>
          </ac:picMkLst>
        </pc:picChg>
        <pc:picChg chg="add mod">
          <ac:chgData name="balu.6003@outlook.com" userId="90ae1facccf87166" providerId="Windows Live" clId="Web-{8E80BC84-F6A2-FC84-4A85-1B3F4352E625}" dt="2024-06-17T17:36:54.771" v="345" actId="14100"/>
          <ac:picMkLst>
            <pc:docMk/>
            <pc:sldMk cId="4028944603" sldId="260"/>
            <ac:picMk id="5" creationId="{7361079E-9C20-D9BB-100C-3669B87BD51E}"/>
          </ac:picMkLst>
        </pc:picChg>
      </pc:sldChg>
    </pc:docChg>
  </pc:docChgLst>
  <pc:docChgLst>
    <pc:chgData name="balu.6003@outlook.com" userId="90ae1facccf87166" providerId="Windows Live" clId="Web-{EA739466-7570-C9D4-AB1A-5722ADE6C7F2}"/>
    <pc:docChg chg="addSld modSld">
      <pc:chgData name="balu.6003@outlook.com" userId="90ae1facccf87166" providerId="Windows Live" clId="Web-{EA739466-7570-C9D4-AB1A-5722ADE6C7F2}" dt="2024-06-16T19:13:46.329" v="206"/>
      <pc:docMkLst>
        <pc:docMk/>
      </pc:docMkLst>
      <pc:sldChg chg="modSp new">
        <pc:chgData name="balu.6003@outlook.com" userId="90ae1facccf87166" providerId="Windows Live" clId="Web-{EA739466-7570-C9D4-AB1A-5722ADE6C7F2}" dt="2024-06-16T19:13:24.891" v="205" actId="20577"/>
        <pc:sldMkLst>
          <pc:docMk/>
          <pc:sldMk cId="2234171842" sldId="258"/>
        </pc:sldMkLst>
        <pc:spChg chg="mod">
          <ac:chgData name="balu.6003@outlook.com" userId="90ae1facccf87166" providerId="Windows Live" clId="Web-{EA739466-7570-C9D4-AB1A-5722ADE6C7F2}" dt="2024-06-16T19:12:07.857" v="196" actId="20577"/>
          <ac:spMkLst>
            <pc:docMk/>
            <pc:sldMk cId="2234171842" sldId="258"/>
            <ac:spMk id="2" creationId="{18EE2CE5-59F7-3568-0146-73E2B6CD8CC9}"/>
          </ac:spMkLst>
        </pc:spChg>
        <pc:spChg chg="mod">
          <ac:chgData name="balu.6003@outlook.com" userId="90ae1facccf87166" providerId="Windows Live" clId="Web-{EA739466-7570-C9D4-AB1A-5722ADE6C7F2}" dt="2024-06-16T19:13:24.891" v="205" actId="20577"/>
          <ac:spMkLst>
            <pc:docMk/>
            <pc:sldMk cId="2234171842" sldId="258"/>
            <ac:spMk id="3" creationId="{E0881172-D10D-945F-D363-EF10197995F6}"/>
          </ac:spMkLst>
        </pc:spChg>
      </pc:sldChg>
      <pc:sldChg chg="new">
        <pc:chgData name="balu.6003@outlook.com" userId="90ae1facccf87166" providerId="Windows Live" clId="Web-{EA739466-7570-C9D4-AB1A-5722ADE6C7F2}" dt="2024-06-16T19:13:46.329" v="206"/>
        <pc:sldMkLst>
          <pc:docMk/>
          <pc:sldMk cId="1270217435" sldId="259"/>
        </pc:sldMkLst>
      </pc:sldChg>
    </pc:docChg>
  </pc:docChgLst>
  <pc:docChgLst>
    <pc:chgData name="balu.6003@outlook.com" userId="90ae1facccf87166" providerId="Windows Live" clId="Web-{2347B2B8-E14B-B6CE-96F2-5057D9993308}"/>
    <pc:docChg chg="modSld">
      <pc:chgData name="balu.6003@outlook.com" userId="90ae1facccf87166" providerId="Windows Live" clId="Web-{2347B2B8-E14B-B6CE-96F2-5057D9993308}" dt="2024-06-17T13:30:22.155" v="21" actId="20577"/>
      <pc:docMkLst>
        <pc:docMk/>
      </pc:docMkLst>
      <pc:sldChg chg="modSp">
        <pc:chgData name="balu.6003@outlook.com" userId="90ae1facccf87166" providerId="Windows Live" clId="Web-{2347B2B8-E14B-B6CE-96F2-5057D9993308}" dt="2024-06-17T13:28:44.038" v="1" actId="20577"/>
        <pc:sldMkLst>
          <pc:docMk/>
          <pc:sldMk cId="3493792338" sldId="257"/>
        </pc:sldMkLst>
        <pc:spChg chg="mod">
          <ac:chgData name="balu.6003@outlook.com" userId="90ae1facccf87166" providerId="Windows Live" clId="Web-{2347B2B8-E14B-B6CE-96F2-5057D9993308}" dt="2024-06-17T13:28:44.038" v="1" actId="20577"/>
          <ac:spMkLst>
            <pc:docMk/>
            <pc:sldMk cId="3493792338" sldId="257"/>
            <ac:spMk id="3" creationId="{B5234A82-A860-1935-58AD-E53C518E301D}"/>
          </ac:spMkLst>
        </pc:spChg>
      </pc:sldChg>
      <pc:sldChg chg="modSp">
        <pc:chgData name="balu.6003@outlook.com" userId="90ae1facccf87166" providerId="Windows Live" clId="Web-{2347B2B8-E14B-B6CE-96F2-5057D9993308}" dt="2024-06-17T13:29:56.091" v="12" actId="14100"/>
        <pc:sldMkLst>
          <pc:docMk/>
          <pc:sldMk cId="2234171842" sldId="258"/>
        </pc:sldMkLst>
        <pc:spChg chg="mod">
          <ac:chgData name="balu.6003@outlook.com" userId="90ae1facccf87166" providerId="Windows Live" clId="Web-{2347B2B8-E14B-B6CE-96F2-5057D9993308}" dt="2024-06-17T13:29:56.091" v="12" actId="14100"/>
          <ac:spMkLst>
            <pc:docMk/>
            <pc:sldMk cId="2234171842" sldId="258"/>
            <ac:spMk id="3" creationId="{E0881172-D10D-945F-D363-EF10197995F6}"/>
          </ac:spMkLst>
        </pc:spChg>
      </pc:sldChg>
      <pc:sldChg chg="modSp">
        <pc:chgData name="balu.6003@outlook.com" userId="90ae1facccf87166" providerId="Windows Live" clId="Web-{2347B2B8-E14B-B6CE-96F2-5057D9993308}" dt="2024-06-17T13:30:22.155" v="21" actId="20577"/>
        <pc:sldMkLst>
          <pc:docMk/>
          <pc:sldMk cId="1270217435" sldId="259"/>
        </pc:sldMkLst>
        <pc:spChg chg="mod">
          <ac:chgData name="balu.6003@outlook.com" userId="90ae1facccf87166" providerId="Windows Live" clId="Web-{2347B2B8-E14B-B6CE-96F2-5057D9993308}" dt="2024-06-17T13:30:22.155" v="21" actId="20577"/>
          <ac:spMkLst>
            <pc:docMk/>
            <pc:sldMk cId="1270217435" sldId="259"/>
            <ac:spMk id="2" creationId="{1F180615-1653-69BF-A506-6AC172D4C4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3103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05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1329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3103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8010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9427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312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706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7333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2647F38-B617-4D2F-AE0A-013F0C4D2C57}" type="datetimeFigureOut">
              <a:rPr lang="en-US" smtClean="0"/>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428594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70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25212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59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210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45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164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15/7/2024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452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15/7/2024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81569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6026" y="-123423"/>
            <a:ext cx="8825658" cy="3329581"/>
          </a:xfrm>
        </p:spPr>
        <p:txBody>
          <a:bodyPr/>
          <a:lstStyle/>
          <a:p>
            <a:r>
              <a:rPr lang="en-US" sz="4400" b="1" dirty="0"/>
              <a:t>BANKING ANALYTICS</a:t>
            </a:r>
          </a:p>
        </p:txBody>
      </p:sp>
      <p:sp>
        <p:nvSpPr>
          <p:cNvPr id="3" name="Subtitle 2"/>
          <p:cNvSpPr>
            <a:spLocks noGrp="1"/>
          </p:cNvSpPr>
          <p:nvPr>
            <p:ph type="subTitle" idx="1"/>
          </p:nvPr>
        </p:nvSpPr>
        <p:spPr>
          <a:xfrm>
            <a:off x="5627606" y="3383254"/>
            <a:ext cx="6815669" cy="1320802"/>
          </a:xfrm>
        </p:spPr>
        <p:txBody>
          <a:bodyPr/>
          <a:lstStyle/>
          <a:p>
            <a:r>
              <a:rPr lang="en-US" dirty="0"/>
              <a:t>PRESENTED BY G.S.V.DEDEEPYA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STATEWISE AND MONTHWISE LOAN STATUS:</a:t>
            </a:r>
            <a:endParaRPr lang="en-US" sz="2000" b="1" dirty="0"/>
          </a:p>
        </p:txBody>
      </p:sp>
      <p:sp>
        <p:nvSpPr>
          <p:cNvPr id="3" name="Content Placeholder 2"/>
          <p:cNvSpPr>
            <a:spLocks noGrp="1"/>
          </p:cNvSpPr>
          <p:nvPr>
            <p:ph idx="1"/>
          </p:nvPr>
        </p:nvSpPr>
        <p:spPr>
          <a:xfrm>
            <a:off x="646111" y="1044733"/>
            <a:ext cx="8946541" cy="4195481"/>
          </a:xfrm>
        </p:spPr>
        <p:txBody>
          <a:bodyPr>
            <a:normAutofit/>
          </a:bodyPr>
          <a:lstStyle/>
          <a:p>
            <a:pPr marL="0" indent="0">
              <a:buNone/>
            </a:pPr>
            <a:r>
              <a:rPr lang="en-US" sz="1400" b="1" u="sng" dirty="0" smtClean="0"/>
              <a:t>Analysis:</a:t>
            </a:r>
            <a:endParaRPr lang="en-US" sz="1400" b="1" u="sng" dirty="0"/>
          </a:p>
          <a:p>
            <a:pPr marL="0" indent="0">
              <a:buNone/>
            </a:pPr>
            <a:r>
              <a:rPr lang="en-US" sz="1400" b="1" dirty="0" smtClean="0"/>
              <a:t> </a:t>
            </a:r>
            <a:r>
              <a:rPr lang="en-US" sz="1400" b="1" dirty="0"/>
              <a:t>As per the analysis, mortgage has the highest loan count, i.e. significant number of customers </a:t>
            </a:r>
            <a:r>
              <a:rPr lang="en-US" sz="1400" b="1" dirty="0" smtClean="0"/>
              <a:t>who have </a:t>
            </a:r>
            <a:r>
              <a:rPr lang="en-US" sz="1400" b="1" dirty="0"/>
              <a:t>mortgages on their </a:t>
            </a:r>
            <a:r>
              <a:rPr lang="en-US" sz="1400" b="1" dirty="0" smtClean="0"/>
              <a:t>properties. Rent </a:t>
            </a:r>
            <a:r>
              <a:rPr lang="en-US" sz="1400" b="1" dirty="0"/>
              <a:t>is the second most common home ownership status, indicating a large number of </a:t>
            </a:r>
            <a:r>
              <a:rPr lang="en-US" sz="1400" b="1" dirty="0" smtClean="0"/>
              <a:t>customers who </a:t>
            </a:r>
            <a:r>
              <a:rPr lang="en-US" sz="1400" b="1" dirty="0"/>
              <a:t>are renting their homes</a:t>
            </a:r>
            <a:r>
              <a:rPr lang="en-US" sz="1400" b="1" dirty="0" smtClean="0"/>
              <a:t>.</a:t>
            </a:r>
            <a:endParaRPr lang="en-US" sz="1400" b="1" dirty="0"/>
          </a:p>
          <a:p>
            <a:pPr marL="0" indent="0">
              <a:buNone/>
            </a:pPr>
            <a:r>
              <a:rPr lang="en-US" sz="1400" b="1" u="sng" dirty="0" smtClean="0"/>
              <a:t>Recommendations:</a:t>
            </a:r>
            <a:endParaRPr lang="en-US" sz="1400" b="1" u="sng" dirty="0"/>
          </a:p>
          <a:p>
            <a:pPr marL="0" indent="0">
              <a:buNone/>
            </a:pPr>
            <a:r>
              <a:rPr lang="en-US" sz="1400" b="1" dirty="0" smtClean="0"/>
              <a:t> </a:t>
            </a:r>
            <a:r>
              <a:rPr lang="en-US" sz="1400" b="1" dirty="0"/>
              <a:t>Collaborate with real estate agents, property managers, or landlords to establish referral programs.</a:t>
            </a:r>
          </a:p>
          <a:p>
            <a:pPr marL="0" indent="0">
              <a:buNone/>
            </a:pPr>
            <a:r>
              <a:rPr lang="en-US" sz="1400" b="1" dirty="0" smtClean="0"/>
              <a:t> This </a:t>
            </a:r>
            <a:r>
              <a:rPr lang="en-US" sz="1400" b="1" dirty="0"/>
              <a:t>can help reach potential customers within the real estate industry</a:t>
            </a:r>
            <a:r>
              <a:rPr lang="en-US" sz="1400" dirty="0"/>
              <a: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6434" t="15268"/>
          <a:stretch/>
        </p:blipFill>
        <p:spPr>
          <a:xfrm>
            <a:off x="5823836" y="3411415"/>
            <a:ext cx="6234537" cy="3160745"/>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80" y="3310405"/>
            <a:ext cx="5544744" cy="3078671"/>
          </a:xfrm>
          <a:prstGeom prst="rect">
            <a:avLst/>
          </a:prstGeom>
        </p:spPr>
      </p:pic>
    </p:spTree>
    <p:extLst>
      <p:ext uri="{BB962C8B-B14F-4D97-AF65-F5344CB8AC3E}">
        <p14:creationId xmlns:p14="http://schemas.microsoft.com/office/powerpoint/2010/main" val="8722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649" y="452718"/>
            <a:ext cx="9404723" cy="1400530"/>
          </a:xfrm>
        </p:spPr>
        <p:txBody>
          <a:bodyPr/>
          <a:lstStyle/>
          <a:p>
            <a:r>
              <a:rPr lang="en-US" sz="2000" b="1" dirty="0" smtClean="0"/>
              <a:t>HOME OWNERSHIP VS LAST PAYMENT DATE  STATS:</a:t>
            </a:r>
            <a:endParaRPr lang="en-US" sz="2000" b="1" dirty="0"/>
          </a:p>
        </p:txBody>
      </p:sp>
      <p:sp>
        <p:nvSpPr>
          <p:cNvPr id="3" name="Content Placeholder 2"/>
          <p:cNvSpPr>
            <a:spLocks noGrp="1"/>
          </p:cNvSpPr>
          <p:nvPr>
            <p:ph idx="1"/>
          </p:nvPr>
        </p:nvSpPr>
        <p:spPr>
          <a:xfrm>
            <a:off x="411649" y="1152983"/>
            <a:ext cx="8946541" cy="4195481"/>
          </a:xfrm>
        </p:spPr>
        <p:txBody>
          <a:bodyPr>
            <a:normAutofit/>
          </a:bodyPr>
          <a:lstStyle/>
          <a:p>
            <a:pPr marL="0" indent="0">
              <a:buNone/>
            </a:pPr>
            <a:r>
              <a:rPr lang="en-US" sz="1600" b="1" u="sng" dirty="0" smtClean="0"/>
              <a:t>Analysis</a:t>
            </a:r>
            <a:r>
              <a:rPr lang="en-US" sz="1600" b="1" dirty="0" smtClean="0"/>
              <a:t>:</a:t>
            </a:r>
            <a:endParaRPr lang="en-US" sz="1600" b="1" dirty="0"/>
          </a:p>
          <a:p>
            <a:pPr marL="0" indent="0">
              <a:buNone/>
            </a:pPr>
            <a:r>
              <a:rPr lang="en-US" sz="1600" b="1" dirty="0" smtClean="0"/>
              <a:t>As </a:t>
            </a:r>
            <a:r>
              <a:rPr lang="en-US" sz="1600" b="1" dirty="0"/>
              <a:t>per the analysis, mortgage has the highest loan count, i.e. significant number of customers </a:t>
            </a:r>
            <a:r>
              <a:rPr lang="en-US" sz="1600" b="1" dirty="0" smtClean="0"/>
              <a:t>who have </a:t>
            </a:r>
            <a:r>
              <a:rPr lang="en-US" sz="1600" b="1" dirty="0"/>
              <a:t>mortgages on their properties.</a:t>
            </a:r>
          </a:p>
          <a:p>
            <a:pPr marL="0" indent="0">
              <a:buNone/>
            </a:pPr>
            <a:r>
              <a:rPr lang="en-US" sz="1600" b="1" dirty="0" smtClean="0"/>
              <a:t> </a:t>
            </a:r>
            <a:r>
              <a:rPr lang="en-US" sz="1600" b="1" dirty="0"/>
              <a:t>Rent is the second most common home ownership status, indicating a large number of </a:t>
            </a:r>
            <a:r>
              <a:rPr lang="en-US" sz="1600" b="1" dirty="0" smtClean="0"/>
              <a:t>customers who are </a:t>
            </a:r>
            <a:r>
              <a:rPr lang="en-US" sz="1600" b="1" dirty="0"/>
              <a:t>renting their </a:t>
            </a:r>
            <a:r>
              <a:rPr lang="en-US" sz="1600" b="1" dirty="0" smtClean="0"/>
              <a:t>homes.</a:t>
            </a:r>
          </a:p>
          <a:p>
            <a:pPr marL="0" indent="0">
              <a:buNone/>
            </a:pPr>
            <a:r>
              <a:rPr lang="en-US" sz="1600" b="1" u="sng" dirty="0" smtClean="0"/>
              <a:t>Recommendations</a:t>
            </a:r>
            <a:r>
              <a:rPr lang="en-US" sz="1600" b="1" dirty="0" smtClean="0"/>
              <a:t>:</a:t>
            </a:r>
          </a:p>
          <a:p>
            <a:pPr marL="0" indent="0">
              <a:buNone/>
            </a:pPr>
            <a:r>
              <a:rPr lang="en-US" sz="1600" b="1" dirty="0" smtClean="0"/>
              <a:t>Collaborate </a:t>
            </a:r>
            <a:r>
              <a:rPr lang="en-US" sz="1600" b="1" dirty="0"/>
              <a:t>with real estate agents, property managers, or landlords to establish referral programs. This can help reach potential customers within the real estate industry</a:t>
            </a:r>
            <a:r>
              <a:rPr lang="en-US" sz="1600" b="1" dirty="0" smtClean="0"/>
              <a:t>.             </a:t>
            </a:r>
          </a:p>
          <a:p>
            <a:pPr marL="0" indent="0">
              <a:buNone/>
            </a:pPr>
            <a:endParaRPr lang="en-US" sz="1600" b="1" dirty="0"/>
          </a:p>
        </p:txBody>
      </p:sp>
      <p:pic>
        <p:nvPicPr>
          <p:cNvPr id="4" name="Picture 3"/>
          <p:cNvPicPr>
            <a:picLocks noChangeAspect="1"/>
          </p:cNvPicPr>
          <p:nvPr/>
        </p:nvPicPr>
        <p:blipFill>
          <a:blip r:embed="rId2"/>
          <a:stretch>
            <a:fillRect/>
          </a:stretch>
        </p:blipFill>
        <p:spPr>
          <a:xfrm>
            <a:off x="9198496" y="1465386"/>
            <a:ext cx="2887607" cy="3352800"/>
          </a:xfrm>
          <a:prstGeom prst="rect">
            <a:avLst/>
          </a:prstGeom>
        </p:spPr>
      </p:pic>
      <p:pic>
        <p:nvPicPr>
          <p:cNvPr id="5" name="Picture 4"/>
          <p:cNvPicPr>
            <a:picLocks noChangeAspect="1"/>
          </p:cNvPicPr>
          <p:nvPr/>
        </p:nvPicPr>
        <p:blipFill>
          <a:blip r:embed="rId3"/>
          <a:stretch>
            <a:fillRect/>
          </a:stretch>
        </p:blipFill>
        <p:spPr>
          <a:xfrm>
            <a:off x="1229183" y="3969271"/>
            <a:ext cx="6027402" cy="2466698"/>
          </a:xfrm>
          <a:prstGeom prst="rect">
            <a:avLst/>
          </a:prstGeom>
        </p:spPr>
      </p:pic>
    </p:spTree>
    <p:extLst>
      <p:ext uri="{BB962C8B-B14F-4D97-AF65-F5344CB8AC3E}">
        <p14:creationId xmlns:p14="http://schemas.microsoft.com/office/powerpoint/2010/main" val="358275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SCREENSHOT OF EXCEL DASHBOARD:</a:t>
            </a:r>
            <a:endParaRPr lang="en-US"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981200"/>
            <a:ext cx="10514258" cy="4360985"/>
          </a:xfrm>
        </p:spPr>
      </p:pic>
    </p:spTree>
    <p:extLst>
      <p:ext uri="{BB962C8B-B14F-4D97-AF65-F5344CB8AC3E}">
        <p14:creationId xmlns:p14="http://schemas.microsoft.com/office/powerpoint/2010/main" val="2808334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u="sng" dirty="0" smtClean="0"/>
              <a:t>DASHBOARD OF POWER BI</a:t>
            </a:r>
            <a:r>
              <a:rPr lang="en-US" sz="2400" dirty="0" smtClean="0"/>
              <a:t>:</a:t>
            </a:r>
            <a:endParaRPr lang="en-US"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354232"/>
            <a:ext cx="9494351" cy="5305897"/>
          </a:xfrm>
        </p:spPr>
      </p:pic>
    </p:spTree>
    <p:extLst>
      <p:ext uri="{BB962C8B-B14F-4D97-AF65-F5344CB8AC3E}">
        <p14:creationId xmlns:p14="http://schemas.microsoft.com/office/powerpoint/2010/main" val="2767433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u="sng" dirty="0" smtClean="0"/>
              <a:t>SCREENSHOTS OF DASHBOARDS </a:t>
            </a:r>
            <a:r>
              <a:rPr lang="en-US" sz="2000" b="1" dirty="0" smtClean="0"/>
              <a:t>(TABLEAU DASHBOARD):</a:t>
            </a:r>
            <a:endParaRPr lang="en-US" sz="2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6461" y="1486885"/>
            <a:ext cx="8728906" cy="4515330"/>
          </a:xfrm>
        </p:spPr>
      </p:pic>
    </p:spTree>
    <p:extLst>
      <p:ext uri="{BB962C8B-B14F-4D97-AF65-F5344CB8AC3E}">
        <p14:creationId xmlns:p14="http://schemas.microsoft.com/office/powerpoint/2010/main" val="2610389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57" y="227237"/>
            <a:ext cx="9404723" cy="1400530"/>
          </a:xfrm>
        </p:spPr>
        <p:txBody>
          <a:bodyPr/>
          <a:lstStyle/>
          <a:p>
            <a:r>
              <a:rPr lang="en-US" sz="2000" b="1" dirty="0" smtClean="0"/>
              <a:t>WHAT WE LEARN:</a:t>
            </a:r>
            <a:endParaRPr lang="en-US" sz="2000" b="1" dirty="0"/>
          </a:p>
        </p:txBody>
      </p:sp>
      <p:sp>
        <p:nvSpPr>
          <p:cNvPr id="3" name="Content Placeholder 2"/>
          <p:cNvSpPr>
            <a:spLocks noGrp="1"/>
          </p:cNvSpPr>
          <p:nvPr>
            <p:ph idx="1"/>
          </p:nvPr>
        </p:nvSpPr>
        <p:spPr>
          <a:xfrm>
            <a:off x="364757" y="1056456"/>
            <a:ext cx="8946541" cy="4195481"/>
          </a:xfrm>
        </p:spPr>
        <p:txBody>
          <a:bodyPr>
            <a:normAutofit/>
          </a:bodyPr>
          <a:lstStyle/>
          <a:p>
            <a:pPr>
              <a:buFont typeface="Wingdings" panose="05000000000000000000" pitchFamily="2" charset="2"/>
              <a:buChar char="Ø"/>
            </a:pPr>
            <a:r>
              <a:rPr lang="en-US" sz="1400" b="1" dirty="0"/>
              <a:t>Importance of key performance indicators in data </a:t>
            </a:r>
            <a:r>
              <a:rPr lang="en-US" sz="1400" b="1" dirty="0" smtClean="0"/>
              <a:t>analytics.</a:t>
            </a:r>
          </a:p>
          <a:p>
            <a:pPr>
              <a:buFont typeface="Wingdings" panose="05000000000000000000" pitchFamily="2" charset="2"/>
              <a:buChar char="Ø"/>
            </a:pPr>
            <a:r>
              <a:rPr lang="en-US" sz="1400" b="1" dirty="0" smtClean="0"/>
              <a:t> Parameters </a:t>
            </a:r>
            <a:r>
              <a:rPr lang="en-US" sz="1400" b="1" dirty="0"/>
              <a:t>to be assessed after loan distribution by banks e.g. </a:t>
            </a:r>
            <a:r>
              <a:rPr lang="en-US" sz="1400" b="1" dirty="0" smtClean="0"/>
              <a:t>homeownership</a:t>
            </a:r>
            <a:r>
              <a:rPr lang="en-US" sz="1400" b="1" dirty="0"/>
              <a:t>, revolving balance, grades, verification status, etc.</a:t>
            </a:r>
          </a:p>
          <a:p>
            <a:pPr>
              <a:buFont typeface="Wingdings" panose="05000000000000000000" pitchFamily="2" charset="2"/>
              <a:buChar char="Ø"/>
            </a:pPr>
            <a:r>
              <a:rPr lang="en-US" sz="1400" b="1" dirty="0"/>
              <a:t>How all these parameters are extracted from data to make </a:t>
            </a:r>
            <a:r>
              <a:rPr lang="en-US" sz="1400" b="1" dirty="0" smtClean="0"/>
              <a:t>Pivot tables</a:t>
            </a:r>
            <a:r>
              <a:rPr lang="en-US" sz="1400" b="1" dirty="0"/>
              <a:t>, charts and beautify interactive and mesmerizing </a:t>
            </a:r>
            <a:r>
              <a:rPr lang="en-US" sz="1400" b="1" dirty="0" smtClean="0"/>
              <a:t>dashboards in </a:t>
            </a:r>
            <a:r>
              <a:rPr lang="en-US" sz="1400" b="1" dirty="0"/>
              <a:t>Excel, </a:t>
            </a:r>
            <a:r>
              <a:rPr lang="en-US" sz="1400" b="1" dirty="0" smtClean="0"/>
              <a:t>Power BI </a:t>
            </a:r>
            <a:r>
              <a:rPr lang="en-US" sz="1400" b="1" dirty="0"/>
              <a:t>and Tableau using slicers, filters, icons and </a:t>
            </a:r>
            <a:r>
              <a:rPr lang="en-US" sz="1400" b="1" dirty="0" smtClean="0"/>
              <a:t>images. Writing </a:t>
            </a:r>
            <a:r>
              <a:rPr lang="en-US" sz="1400" b="1" dirty="0"/>
              <a:t>queries for the same in SQL</a:t>
            </a:r>
            <a:r>
              <a:rPr lang="en-US" sz="1400" b="1" dirty="0" smtClean="0"/>
              <a:t>.</a:t>
            </a:r>
          </a:p>
          <a:p>
            <a:pPr>
              <a:buFont typeface="Wingdings" panose="05000000000000000000" pitchFamily="2" charset="2"/>
              <a:buChar char="Ø"/>
            </a:pPr>
            <a:endParaRPr lang="en-US" sz="1400" b="1" dirty="0" smtClean="0"/>
          </a:p>
          <a:p>
            <a:pPr marL="0" indent="0">
              <a:buNone/>
            </a:pPr>
            <a:r>
              <a:rPr lang="en-US" sz="1800" b="1" dirty="0" smtClean="0"/>
              <a:t>CHALLENGES DURING PROJECT</a:t>
            </a:r>
            <a:r>
              <a:rPr lang="en-US" sz="1400" b="1" dirty="0" smtClean="0"/>
              <a:t>:</a:t>
            </a:r>
          </a:p>
          <a:p>
            <a:pPr marL="0" indent="0">
              <a:buNone/>
            </a:pPr>
            <a:r>
              <a:rPr lang="en-US" sz="1400" b="1" dirty="0"/>
              <a:t>True challenge was to assemble our classroom knowledge and to put it into this real-world situation</a:t>
            </a:r>
            <a:r>
              <a:rPr lang="en-US" sz="1400" dirty="0"/>
              <a:t>.</a:t>
            </a:r>
            <a:endParaRPr lang="en-US" sz="1400" b="1" dirty="0"/>
          </a:p>
        </p:txBody>
      </p:sp>
    </p:spTree>
    <p:extLst>
      <p:ext uri="{BB962C8B-B14F-4D97-AF65-F5344CB8AC3E}">
        <p14:creationId xmlns:p14="http://schemas.microsoft.com/office/powerpoint/2010/main" val="189980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4480" y="3008349"/>
            <a:ext cx="9404723" cy="1400530"/>
          </a:xfrm>
        </p:spPr>
        <p:txBody>
          <a:bodyPr/>
          <a:lstStyle/>
          <a:p>
            <a:r>
              <a:rPr lang="en-US" b="1" dirty="0" smtClean="0"/>
              <a:t>THANK YOU</a:t>
            </a:r>
            <a:endParaRPr lang="en-US" b="1" dirty="0"/>
          </a:p>
        </p:txBody>
      </p:sp>
    </p:spTree>
    <p:extLst>
      <p:ext uri="{BB962C8B-B14F-4D97-AF65-F5344CB8AC3E}">
        <p14:creationId xmlns:p14="http://schemas.microsoft.com/office/powerpoint/2010/main" val="212561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BDA317-1C83-7C8F-8D14-301FFB6A9951}"/>
              </a:ext>
            </a:extLst>
          </p:cNvPr>
          <p:cNvSpPr>
            <a:spLocks noGrp="1"/>
          </p:cNvSpPr>
          <p:nvPr>
            <p:ph type="title"/>
          </p:nvPr>
        </p:nvSpPr>
        <p:spPr/>
        <p:txBody>
          <a:bodyPr>
            <a:normAutofit/>
          </a:bodyPr>
          <a:lstStyle/>
          <a:p>
            <a:pPr algn="l"/>
            <a:r>
              <a:rPr lang="en-US" sz="3200" b="1" dirty="0"/>
              <a:t>PROJECT CONTENTS</a:t>
            </a:r>
            <a:endParaRPr lang="en-US" dirty="0"/>
          </a:p>
        </p:txBody>
      </p:sp>
      <p:sp>
        <p:nvSpPr>
          <p:cNvPr id="3" name="Content Placeholder 2">
            <a:extLst>
              <a:ext uri="{FF2B5EF4-FFF2-40B4-BE49-F238E27FC236}">
                <a16:creationId xmlns="" xmlns:a16="http://schemas.microsoft.com/office/drawing/2014/main" id="{B5234A82-A860-1935-58AD-E53C518E301D}"/>
              </a:ext>
            </a:extLst>
          </p:cNvPr>
          <p:cNvSpPr>
            <a:spLocks noGrp="1"/>
          </p:cNvSpPr>
          <p:nvPr>
            <p:ph idx="1"/>
          </p:nvPr>
        </p:nvSpPr>
        <p:spPr/>
        <p:txBody>
          <a:bodyPr>
            <a:normAutofit/>
          </a:bodyPr>
          <a:lstStyle/>
          <a:p>
            <a:pPr marL="457200" indent="-457200">
              <a:buFont typeface="Wingdings"/>
              <a:buChar char="§"/>
            </a:pPr>
            <a:r>
              <a:rPr lang="en-US" dirty="0"/>
              <a:t>I</a:t>
            </a:r>
            <a:r>
              <a:rPr lang="en-US" b="1" dirty="0">
                <a:solidFill>
                  <a:schemeClr val="tx1"/>
                </a:solidFill>
              </a:rPr>
              <a:t>ntroduction</a:t>
            </a:r>
          </a:p>
          <a:p>
            <a:pPr marL="457200" indent="-457200">
              <a:buSzPct val="114999"/>
              <a:buFont typeface="Wingdings"/>
              <a:buChar char="§"/>
            </a:pPr>
            <a:r>
              <a:rPr lang="en-US" b="1" dirty="0">
                <a:solidFill>
                  <a:schemeClr val="tx1"/>
                </a:solidFill>
              </a:rPr>
              <a:t>Data exploration &amp; data cleaning</a:t>
            </a:r>
          </a:p>
          <a:p>
            <a:pPr marL="457200" indent="-457200">
              <a:buSzPct val="114999"/>
              <a:buFont typeface="Wingdings"/>
              <a:buChar char="§"/>
            </a:pPr>
            <a:r>
              <a:rPr lang="en-US" b="1" dirty="0">
                <a:solidFill>
                  <a:schemeClr val="tx1"/>
                </a:solidFill>
                <a:ea typeface="+mn-lt"/>
                <a:cs typeface="+mn-lt"/>
              </a:rPr>
              <a:t>Loading data</a:t>
            </a:r>
            <a:endParaRPr lang="en-US" b="1" dirty="0">
              <a:solidFill>
                <a:schemeClr val="tx1"/>
              </a:solidFill>
            </a:endParaRPr>
          </a:p>
          <a:p>
            <a:pPr marL="457200" indent="-457200">
              <a:buSzPct val="114999"/>
              <a:buFont typeface="Wingdings"/>
              <a:buChar char="§"/>
            </a:pPr>
            <a:r>
              <a:rPr lang="en-US" b="1" dirty="0">
                <a:solidFill>
                  <a:schemeClr val="tx1"/>
                </a:solidFill>
              </a:rPr>
              <a:t>Data visualization </a:t>
            </a:r>
          </a:p>
          <a:p>
            <a:pPr marL="457200" indent="-457200">
              <a:buSzPct val="114999"/>
              <a:buFont typeface="Wingdings"/>
              <a:buChar char="§"/>
            </a:pPr>
            <a:r>
              <a:rPr lang="en-US" b="1" dirty="0">
                <a:solidFill>
                  <a:schemeClr val="tx1"/>
                </a:solidFill>
              </a:rPr>
              <a:t>Dashboard presentation</a:t>
            </a:r>
          </a:p>
          <a:p>
            <a:pPr marL="457200" indent="-457200">
              <a:buSzPct val="114999"/>
              <a:buFont typeface="Wingdings"/>
              <a:buChar char="§"/>
            </a:pPr>
            <a:r>
              <a:rPr lang="en-US" b="1" dirty="0">
                <a:solidFill>
                  <a:schemeClr val="tx1"/>
                </a:solidFill>
              </a:rPr>
              <a:t>Observations </a:t>
            </a:r>
            <a:r>
              <a:rPr lang="en-US" b="1">
                <a:solidFill>
                  <a:schemeClr val="tx1"/>
                </a:solidFill>
              </a:rPr>
              <a:t>and </a:t>
            </a:r>
            <a:r>
              <a:rPr lang="en-US" b="1" smtClean="0"/>
              <a:t>R</a:t>
            </a:r>
            <a:r>
              <a:rPr lang="en-US" b="1" smtClean="0">
                <a:solidFill>
                  <a:schemeClr val="tx1"/>
                </a:solidFill>
              </a:rPr>
              <a:t>ecommendations</a:t>
            </a:r>
            <a:endParaRPr lang="en-US" b="1" dirty="0">
              <a:solidFill>
                <a:schemeClr val="tx1"/>
              </a:solidFill>
            </a:endParaRPr>
          </a:p>
          <a:p>
            <a:pPr marL="457200" indent="-457200">
              <a:buSzPct val="114999"/>
              <a:buFont typeface="Wingdings"/>
              <a:buChar char="§"/>
            </a:pPr>
            <a:endParaRPr lang="en-US" dirty="0"/>
          </a:p>
        </p:txBody>
      </p:sp>
    </p:spTree>
    <p:extLst>
      <p:ext uri="{BB962C8B-B14F-4D97-AF65-F5344CB8AC3E}">
        <p14:creationId xmlns:p14="http://schemas.microsoft.com/office/powerpoint/2010/main" val="349379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EE2CE5-59F7-3568-0146-73E2B6CD8CC9}"/>
              </a:ext>
            </a:extLst>
          </p:cNvPr>
          <p:cNvSpPr>
            <a:spLocks noGrp="1"/>
          </p:cNvSpPr>
          <p:nvPr>
            <p:ph type="title"/>
          </p:nvPr>
        </p:nvSpPr>
        <p:spPr/>
        <p:txBody>
          <a:bodyPr>
            <a:normAutofit/>
          </a:bodyPr>
          <a:lstStyle/>
          <a:p>
            <a:pPr algn="l"/>
            <a:r>
              <a:rPr lang="en-US" sz="4000" b="1" u="sng" dirty="0"/>
              <a:t>INTRODUCTION</a:t>
            </a:r>
            <a:endParaRPr lang="en-US" b="1" u="sng" dirty="0"/>
          </a:p>
        </p:txBody>
      </p:sp>
      <p:sp>
        <p:nvSpPr>
          <p:cNvPr id="3" name="Content Placeholder 2">
            <a:extLst>
              <a:ext uri="{FF2B5EF4-FFF2-40B4-BE49-F238E27FC236}">
                <a16:creationId xmlns="" xmlns:a16="http://schemas.microsoft.com/office/drawing/2014/main" id="{E0881172-D10D-945F-D363-EF10197995F6}"/>
              </a:ext>
            </a:extLst>
          </p:cNvPr>
          <p:cNvSpPr>
            <a:spLocks noGrp="1"/>
          </p:cNvSpPr>
          <p:nvPr>
            <p:ph idx="1"/>
          </p:nvPr>
        </p:nvSpPr>
        <p:spPr>
          <a:xfrm>
            <a:off x="931986" y="2287301"/>
            <a:ext cx="10328026" cy="3893366"/>
          </a:xfrm>
        </p:spPr>
        <p:txBody>
          <a:bodyPr vert="horz" lIns="91440" tIns="45720" rIns="91440" bIns="45720" rtlCol="0" anchor="t">
            <a:noAutofit/>
          </a:bodyPr>
          <a:lstStyle/>
          <a:p>
            <a:pPr marL="0" indent="0">
              <a:buNone/>
            </a:pPr>
            <a:r>
              <a:rPr lang="en-US" b="1" dirty="0">
                <a:ea typeface="+mn-lt"/>
                <a:cs typeface="+mn-lt"/>
              </a:rPr>
              <a:t>Banking analytics is the process of collecting, analyzing, and interpreting data within the banking industry. By extracting valuable information from various sources, such as customer transactions, market trends, risk assessments, and operational performance, financial institutions can gain valuable insights and make informed decisions</a:t>
            </a:r>
          </a:p>
          <a:p>
            <a:pPr marL="0" indent="0">
              <a:buSzPct val="114999"/>
              <a:buNone/>
            </a:pPr>
            <a:r>
              <a:rPr lang="en-US" b="1" dirty="0"/>
              <a:t>For example Banks find it hard to give loans to the people due to their insufficient or non-existent credit history. Because of that, some consumers use it as their advantage by becoming a defaulter. Banks give different types of loans .  This will ensure that the applicants capable of repaying the loan are not rejected.</a:t>
            </a:r>
          </a:p>
          <a:p>
            <a:pPr>
              <a:buSzPct val="114999"/>
            </a:pPr>
            <a:endParaRPr lang="en-US" b="1" dirty="0">
              <a:ea typeface="+mn-lt"/>
              <a:cs typeface="+mn-lt"/>
            </a:endParaRPr>
          </a:p>
          <a:p>
            <a:pPr>
              <a:buSzPct val="114999"/>
            </a:pPr>
            <a:endParaRPr lang="en-US" sz="2800" dirty="0">
              <a:solidFill>
                <a:srgbClr val="333333"/>
              </a:solidFill>
            </a:endParaRPr>
          </a:p>
        </p:txBody>
      </p:sp>
    </p:spTree>
    <p:extLst>
      <p:ext uri="{BB962C8B-B14F-4D97-AF65-F5344CB8AC3E}">
        <p14:creationId xmlns:p14="http://schemas.microsoft.com/office/powerpoint/2010/main" val="223417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80615-1653-69BF-A506-6AC172D4C4FC}"/>
              </a:ext>
            </a:extLst>
          </p:cNvPr>
          <p:cNvSpPr>
            <a:spLocks noGrp="1"/>
          </p:cNvSpPr>
          <p:nvPr>
            <p:ph type="title"/>
          </p:nvPr>
        </p:nvSpPr>
        <p:spPr>
          <a:xfrm>
            <a:off x="504443" y="273724"/>
            <a:ext cx="9404723" cy="1400530"/>
          </a:xfrm>
        </p:spPr>
        <p:txBody>
          <a:bodyPr/>
          <a:lstStyle/>
          <a:p>
            <a:pPr algn="l">
              <a:spcBef>
                <a:spcPct val="20000"/>
              </a:spcBef>
              <a:spcAft>
                <a:spcPts val="600"/>
              </a:spcAft>
            </a:pPr>
            <a:r>
              <a:rPr lang="en-US" sz="2400" b="1" dirty="0">
                <a:solidFill>
                  <a:schemeClr val="tx1"/>
                </a:solidFill>
                <a:latin typeface="Arial"/>
                <a:cs typeface="Arial"/>
              </a:rPr>
              <a:t>DATA EXPLORATION &amp;DATA CLEANING:</a:t>
            </a:r>
          </a:p>
          <a:p>
            <a:endParaRPr lang="en-US" dirty="0"/>
          </a:p>
        </p:txBody>
      </p:sp>
      <p:sp>
        <p:nvSpPr>
          <p:cNvPr id="3" name="Content Placeholder 2">
            <a:extLst>
              <a:ext uri="{FF2B5EF4-FFF2-40B4-BE49-F238E27FC236}">
                <a16:creationId xmlns="" xmlns:a16="http://schemas.microsoft.com/office/drawing/2014/main" id="{6889A5DC-D556-6239-FB70-494D93512924}"/>
              </a:ext>
            </a:extLst>
          </p:cNvPr>
          <p:cNvSpPr>
            <a:spLocks noGrp="1"/>
          </p:cNvSpPr>
          <p:nvPr>
            <p:ph idx="1"/>
          </p:nvPr>
        </p:nvSpPr>
        <p:spPr>
          <a:xfrm>
            <a:off x="504443" y="1120462"/>
            <a:ext cx="10561250" cy="4201614"/>
          </a:xfrm>
        </p:spPr>
        <p:txBody>
          <a:bodyPr>
            <a:normAutofit fontScale="92500" lnSpcReduction="20000"/>
          </a:bodyPr>
          <a:lstStyle/>
          <a:p>
            <a:pPr marL="0" indent="0">
              <a:buNone/>
            </a:pPr>
            <a:r>
              <a:rPr lang="en-US" sz="1600" b="1" dirty="0"/>
              <a:t>The data given to the project deals with personal details, professional and  credential  background of the customers of the bank. The dataset has two files finance_1 &amp; finance_2.These both files have 39000 record and has common column id</a:t>
            </a:r>
            <a:r>
              <a:rPr lang="en-US" sz="1600" b="1" dirty="0" smtClean="0"/>
              <a:t>.</a:t>
            </a:r>
          </a:p>
          <a:p>
            <a:pPr marL="0" indent="0">
              <a:buNone/>
            </a:pPr>
            <a:r>
              <a:rPr lang="en-US" sz="1600" b="1" dirty="0"/>
              <a:t>In preparing our dataset for analysis, the first crucial step involved meticulous data cleaning to ensure the integrity and relevance of the information. Here are the key actions taken</a:t>
            </a:r>
            <a:r>
              <a:rPr lang="en-US" sz="1600" b="1" dirty="0" smtClean="0"/>
              <a:t>:</a:t>
            </a:r>
          </a:p>
          <a:p>
            <a:pPr>
              <a:buFont typeface="Wingdings" panose="05000000000000000000" pitchFamily="2" charset="2"/>
              <a:buChar char="v"/>
            </a:pPr>
            <a:r>
              <a:rPr lang="en-US" sz="1400" b="1" u="sng" dirty="0" smtClean="0"/>
              <a:t>Removing </a:t>
            </a:r>
            <a:r>
              <a:rPr lang="en-US" sz="1400" b="1" u="sng" dirty="0"/>
              <a:t>Duplicate or Irrelevant Observations</a:t>
            </a:r>
            <a:r>
              <a:rPr lang="en-US" sz="1400" b="1" dirty="0"/>
              <a:t>:</a:t>
            </a:r>
            <a:br>
              <a:rPr lang="en-US" sz="1400" b="1" dirty="0"/>
            </a:br>
            <a:r>
              <a:rPr lang="en-US" sz="1400" b="1" dirty="0" smtClean="0"/>
              <a:t> </a:t>
            </a:r>
            <a:r>
              <a:rPr lang="en-US" sz="1400" b="1" dirty="0"/>
              <a:t>Duplicate entries and irrelevant observations, such as descriptions and loan titles, were identified and systematically </a:t>
            </a:r>
            <a:r>
              <a:rPr lang="en-US" sz="1400" b="1" dirty="0" smtClean="0"/>
              <a:t>removed from finnance1 file. </a:t>
            </a:r>
            <a:r>
              <a:rPr lang="en-US" sz="1400" b="1" dirty="0"/>
              <a:t>This process aimed to streamline the dataset, keeping only the essential information for our analysis</a:t>
            </a:r>
            <a:r>
              <a:rPr lang="en-US" sz="1400" b="1" dirty="0" smtClean="0"/>
              <a:t>.</a:t>
            </a:r>
          </a:p>
          <a:p>
            <a:pPr>
              <a:buFont typeface="Wingdings" panose="05000000000000000000" pitchFamily="2" charset="2"/>
              <a:buChar char="v"/>
            </a:pPr>
            <a:r>
              <a:rPr lang="en-US" sz="1400" b="1" u="sng" dirty="0"/>
              <a:t>Handling Empty (Null) Values</a:t>
            </a:r>
            <a:r>
              <a:rPr lang="en-US" sz="1400" b="1" dirty="0"/>
              <a:t>:</a:t>
            </a:r>
            <a:br>
              <a:rPr lang="en-US" sz="1400" b="1" dirty="0"/>
            </a:br>
            <a:r>
              <a:rPr lang="en-US" sz="1400" b="1" dirty="0" smtClean="0"/>
              <a:t>Null </a:t>
            </a:r>
            <a:r>
              <a:rPr lang="en-US" sz="1400" b="1" dirty="0"/>
              <a:t>values in specific columns, including </a:t>
            </a:r>
            <a:r>
              <a:rPr lang="en-US" sz="1400" b="1" dirty="0" smtClean="0"/>
              <a:t>“</a:t>
            </a:r>
            <a:r>
              <a:rPr lang="en-US" sz="1400" b="1" dirty="0" err="1" smtClean="0"/>
              <a:t>Revol_util</a:t>
            </a:r>
            <a:r>
              <a:rPr lang="en-US" sz="1400" b="1" dirty="0" smtClean="0"/>
              <a:t>”, “</a:t>
            </a:r>
            <a:r>
              <a:rPr lang="en-US" sz="1400" b="1" dirty="0" err="1" smtClean="0"/>
              <a:t>last_credit_d_pull</a:t>
            </a:r>
            <a:r>
              <a:rPr lang="en-US" sz="1400" b="1" dirty="0" smtClean="0"/>
              <a:t>”, </a:t>
            </a:r>
            <a:r>
              <a:rPr lang="en-US" sz="1400" b="1" dirty="0"/>
              <a:t>and </a:t>
            </a:r>
            <a:r>
              <a:rPr lang="en-US" sz="1400" b="1" dirty="0" smtClean="0"/>
              <a:t>“</a:t>
            </a:r>
            <a:r>
              <a:rPr lang="en-US" sz="1400" b="1" dirty="0" err="1" smtClean="0"/>
              <a:t>next_pymnt_d</a:t>
            </a:r>
            <a:r>
              <a:rPr lang="en-US" sz="1400" b="1" dirty="0" smtClean="0"/>
              <a:t>”, </a:t>
            </a:r>
            <a:r>
              <a:rPr lang="en-US" sz="1400" b="1" dirty="0"/>
              <a:t>were addressed. To maintain the dataset’s completeness and accuracy, records with null values in these columns were removed</a:t>
            </a:r>
            <a:r>
              <a:rPr lang="en-US" sz="1400" dirty="0" smtClean="0"/>
              <a:t>.</a:t>
            </a:r>
          </a:p>
          <a:p>
            <a:pPr>
              <a:buFont typeface="Wingdings" panose="05000000000000000000" pitchFamily="2" charset="2"/>
              <a:buChar char="v"/>
            </a:pPr>
            <a:r>
              <a:rPr lang="en-US" sz="1400" dirty="0"/>
              <a:t> </a:t>
            </a:r>
            <a:r>
              <a:rPr lang="en-US" sz="1400" b="1" u="sng" dirty="0"/>
              <a:t>Eliminating </a:t>
            </a:r>
            <a:r>
              <a:rPr lang="en-US" sz="1400" b="1" u="sng" dirty="0" smtClean="0"/>
              <a:t>Redundant column</a:t>
            </a:r>
            <a:r>
              <a:rPr lang="en-US" sz="1400" b="1" dirty="0" smtClean="0"/>
              <a:t>:</a:t>
            </a:r>
            <a:r>
              <a:rPr lang="en-US" sz="1400" b="1" dirty="0"/>
              <a:t/>
            </a:r>
            <a:br>
              <a:rPr lang="en-US" sz="1400" b="1" dirty="0"/>
            </a:br>
            <a:r>
              <a:rPr lang="en-US" sz="1400" b="1" dirty="0" smtClean="0"/>
              <a:t> </a:t>
            </a:r>
            <a:r>
              <a:rPr lang="en-US" sz="1400" b="1" dirty="0"/>
              <a:t>The column `</a:t>
            </a:r>
            <a:r>
              <a:rPr lang="en-US" sz="1400" b="1" dirty="0" err="1"/>
              <a:t>Payment_plan</a:t>
            </a:r>
            <a:r>
              <a:rPr lang="en-US" sz="1400" b="1" dirty="0" smtClean="0"/>
              <a:t>` from </a:t>
            </a:r>
            <a:r>
              <a:rPr lang="en-US" sz="1400" b="1" dirty="0" err="1" smtClean="0"/>
              <a:t>finace</a:t>
            </a:r>
            <a:r>
              <a:rPr lang="en-US" sz="1400" b="1" dirty="0" smtClean="0"/>
              <a:t> _1 </a:t>
            </a:r>
            <a:r>
              <a:rPr lang="en-US" sz="1400" b="1" dirty="0"/>
              <a:t>contained a single constant value ’n’ across all records, rendering it irrelevant for our analysis. To optimize the dataset’s simplicity and efficiency, the entire column was removed</a:t>
            </a:r>
            <a:r>
              <a:rPr lang="en-US" sz="1400" dirty="0" smtClean="0"/>
              <a:t>.</a:t>
            </a:r>
          </a:p>
          <a:p>
            <a:pPr marL="0" indent="0">
              <a:buNone/>
            </a:pPr>
            <a:r>
              <a:rPr lang="en-US" sz="1500" b="1" dirty="0" smtClean="0"/>
              <a:t> </a:t>
            </a:r>
          </a:p>
          <a:p>
            <a:pPr marL="0" indent="0">
              <a:buNone/>
            </a:pPr>
            <a:r>
              <a:rPr lang="en-US" sz="1500" b="1" dirty="0" smtClean="0"/>
              <a:t>These </a:t>
            </a:r>
            <a:r>
              <a:rPr lang="en-US" sz="1500" b="1" dirty="0"/>
              <a:t>data cleaning steps were crucial in ensuring that the dataset used for subsequent analysis was free from </a:t>
            </a:r>
            <a:r>
              <a:rPr lang="en-US" sz="1500" b="1" dirty="0" smtClean="0"/>
              <a:t>                        redundancies</a:t>
            </a:r>
            <a:r>
              <a:rPr lang="en-US" sz="1500" b="1" dirty="0"/>
              <a:t>, irrelevant information, and missing values, setting the stage for a more accurate and insightful </a:t>
            </a:r>
            <a:r>
              <a:rPr lang="en-US" sz="1500" b="1" dirty="0" smtClean="0"/>
              <a:t>  examination </a:t>
            </a:r>
            <a:r>
              <a:rPr lang="en-US" sz="1500" b="1" dirty="0"/>
              <a:t>of the chosen key performance indicators.</a:t>
            </a:r>
          </a:p>
        </p:txBody>
      </p:sp>
    </p:spTree>
    <p:extLst>
      <p:ext uri="{BB962C8B-B14F-4D97-AF65-F5344CB8AC3E}">
        <p14:creationId xmlns:p14="http://schemas.microsoft.com/office/powerpoint/2010/main" val="1270217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D2A17F-FBA9-953E-9842-07FAC228E6A8}"/>
              </a:ext>
            </a:extLst>
          </p:cNvPr>
          <p:cNvSpPr>
            <a:spLocks noGrp="1"/>
          </p:cNvSpPr>
          <p:nvPr>
            <p:ph type="title"/>
          </p:nvPr>
        </p:nvSpPr>
        <p:spPr/>
        <p:txBody>
          <a:bodyPr/>
          <a:lstStyle/>
          <a:p>
            <a:r>
              <a:rPr lang="en-US" sz="2400" dirty="0" smtClean="0"/>
              <a:t>After cleaning process data files is as shown below</a:t>
            </a:r>
            <a:endParaRPr lang="en-US" sz="2400" dirty="0"/>
          </a:p>
        </p:txBody>
      </p:sp>
      <p:pic>
        <p:nvPicPr>
          <p:cNvPr id="4" name="Content Placeholder 3" descr="A screenshot of a computer&#10;&#10;Description automatically generated">
            <a:extLst>
              <a:ext uri="{FF2B5EF4-FFF2-40B4-BE49-F238E27FC236}">
                <a16:creationId xmlns="" xmlns:a16="http://schemas.microsoft.com/office/drawing/2014/main" id="{A8E088D8-3706-2407-4F27-664AD0790804}"/>
              </a:ext>
            </a:extLst>
          </p:cNvPr>
          <p:cNvPicPr>
            <a:picLocks noGrp="1" noChangeAspect="1"/>
          </p:cNvPicPr>
          <p:nvPr>
            <p:ph idx="1"/>
          </p:nvPr>
        </p:nvPicPr>
        <p:blipFill>
          <a:blip r:embed="rId2"/>
          <a:stretch>
            <a:fillRect/>
          </a:stretch>
        </p:blipFill>
        <p:spPr>
          <a:xfrm>
            <a:off x="160158" y="1465386"/>
            <a:ext cx="6096000" cy="4443045"/>
          </a:xfrm>
        </p:spPr>
      </p:pic>
      <p:pic>
        <p:nvPicPr>
          <p:cNvPr id="5" name="Picture 4" descr="A screenshot of a computer&#10;&#10;Description automatically generated">
            <a:extLst>
              <a:ext uri="{FF2B5EF4-FFF2-40B4-BE49-F238E27FC236}">
                <a16:creationId xmlns="" xmlns:a16="http://schemas.microsoft.com/office/drawing/2014/main" id="{7361079E-9C20-D9BB-100C-3669B87BD51E}"/>
              </a:ext>
            </a:extLst>
          </p:cNvPr>
          <p:cNvPicPr>
            <a:picLocks noChangeAspect="1"/>
          </p:cNvPicPr>
          <p:nvPr/>
        </p:nvPicPr>
        <p:blipFill>
          <a:blip r:embed="rId3"/>
          <a:stretch>
            <a:fillRect/>
          </a:stretch>
        </p:blipFill>
        <p:spPr>
          <a:xfrm>
            <a:off x="6439437" y="1465386"/>
            <a:ext cx="5602309" cy="4337537"/>
          </a:xfrm>
          <a:prstGeom prst="rect">
            <a:avLst/>
          </a:prstGeom>
        </p:spPr>
      </p:pic>
    </p:spTree>
    <p:extLst>
      <p:ext uri="{BB962C8B-B14F-4D97-AF65-F5344CB8AC3E}">
        <p14:creationId xmlns:p14="http://schemas.microsoft.com/office/powerpoint/2010/main" val="4028944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smtClean="0"/>
              <a:t>LOADING DATA:</a:t>
            </a:r>
            <a:endParaRPr lang="en-US" sz="2400" b="1" u="sng" dirty="0"/>
          </a:p>
        </p:txBody>
      </p:sp>
      <p:sp>
        <p:nvSpPr>
          <p:cNvPr id="3" name="Content Placeholder 2"/>
          <p:cNvSpPr>
            <a:spLocks noGrp="1"/>
          </p:cNvSpPr>
          <p:nvPr>
            <p:ph idx="1"/>
          </p:nvPr>
        </p:nvSpPr>
        <p:spPr>
          <a:xfrm>
            <a:off x="646111" y="1267472"/>
            <a:ext cx="8946541" cy="4195481"/>
          </a:xfrm>
        </p:spPr>
        <p:txBody>
          <a:bodyPr/>
          <a:lstStyle/>
          <a:p>
            <a:r>
              <a:rPr lang="en-US" dirty="0" smtClean="0"/>
              <a:t>First loaded the both files by using power query and merged them by using merge query  by using common column “id”. </a:t>
            </a:r>
            <a:r>
              <a:rPr lang="en-US" dirty="0"/>
              <a:t>T</a:t>
            </a:r>
            <a:r>
              <a:rPr lang="en-US" dirty="0" smtClean="0"/>
              <a:t>his is as shown in below image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2" y="2379785"/>
            <a:ext cx="10058400" cy="4185138"/>
          </a:xfrm>
          <a:prstGeom prst="rect">
            <a:avLst/>
          </a:prstGeom>
        </p:spPr>
      </p:pic>
    </p:spTree>
    <p:extLst>
      <p:ext uri="{BB962C8B-B14F-4D97-AF65-F5344CB8AC3E}">
        <p14:creationId xmlns:p14="http://schemas.microsoft.com/office/powerpoint/2010/main" val="91198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081" y="452718"/>
            <a:ext cx="9404723" cy="1400530"/>
          </a:xfrm>
        </p:spPr>
        <p:txBody>
          <a:bodyPr/>
          <a:lstStyle/>
          <a:p>
            <a:pPr algn="ctr"/>
            <a:r>
              <a:rPr lang="en-US" sz="2400" b="1" u="sng" dirty="0" smtClean="0"/>
              <a:t>DATA VISUALIZATION</a:t>
            </a:r>
            <a:endParaRPr lang="en-US" sz="2400" b="1" u="sng" dirty="0"/>
          </a:p>
        </p:txBody>
      </p:sp>
      <p:sp>
        <p:nvSpPr>
          <p:cNvPr id="3" name="Content Placeholder 2"/>
          <p:cNvSpPr>
            <a:spLocks noGrp="1"/>
          </p:cNvSpPr>
          <p:nvPr>
            <p:ph idx="1"/>
          </p:nvPr>
        </p:nvSpPr>
        <p:spPr>
          <a:xfrm>
            <a:off x="224081" y="1152983"/>
            <a:ext cx="8946541" cy="4195481"/>
          </a:xfrm>
        </p:spPr>
        <p:txBody>
          <a:bodyPr/>
          <a:lstStyle/>
          <a:p>
            <a:pPr marL="0" indent="0">
              <a:buNone/>
            </a:pPr>
            <a:r>
              <a:rPr lang="en-US" sz="2400" b="1" u="sng" dirty="0" smtClean="0"/>
              <a:t>YEAR WISE LOAN AMOUNT STATS:</a:t>
            </a:r>
          </a:p>
          <a:p>
            <a:pPr marL="0" indent="0">
              <a:buNone/>
            </a:pPr>
            <a:r>
              <a:rPr lang="en-US" sz="1400" b="1" u="sng" dirty="0" smtClean="0"/>
              <a:t>Analysis</a:t>
            </a:r>
            <a:r>
              <a:rPr lang="en-US" sz="1400" b="1" u="sng" dirty="0"/>
              <a:t>:</a:t>
            </a:r>
            <a:r>
              <a:rPr lang="en-US" sz="1400" b="1" dirty="0"/>
              <a:t> </a:t>
            </a:r>
            <a:endParaRPr lang="en-US" sz="1400" b="1" dirty="0" smtClean="0"/>
          </a:p>
          <a:p>
            <a:pPr marL="0" indent="0">
              <a:buNone/>
            </a:pPr>
            <a:r>
              <a:rPr lang="en-US" sz="1400" b="1" dirty="0" smtClean="0"/>
              <a:t>Most </a:t>
            </a:r>
            <a:r>
              <a:rPr lang="en-US" sz="1400" b="1" dirty="0"/>
              <a:t>people earning less than 3 lakh per year seek loans for a variety of purposes, while those earning more than 3 lakh seek loans exclusively for debt </a:t>
            </a:r>
            <a:r>
              <a:rPr lang="en-US" sz="1400" b="1" dirty="0" smtClean="0"/>
              <a:t>consolidation and home improvements.  Percentage increase in loan amounts between consecutive years – </a:t>
            </a:r>
          </a:p>
          <a:p>
            <a:pPr marL="0" indent="0">
              <a:buNone/>
            </a:pPr>
            <a:r>
              <a:rPr lang="en-US" sz="1400" dirty="0" smtClean="0"/>
              <a:t>Though there is a substantial increase in loan amounts but growth rates have reduced yearly.</a:t>
            </a:r>
          </a:p>
          <a:p>
            <a:pPr marL="0" indent="0">
              <a:buNone/>
            </a:pPr>
            <a:r>
              <a:rPr lang="en-US" sz="1600" b="1" u="sng" dirty="0" err="1" smtClean="0"/>
              <a:t>Recommondations</a:t>
            </a:r>
            <a:r>
              <a:rPr lang="en-US" sz="1600" b="1" dirty="0" smtClean="0"/>
              <a:t>:</a:t>
            </a:r>
          </a:p>
          <a:p>
            <a:pPr>
              <a:buFont typeface="Wingdings" panose="05000000000000000000" pitchFamily="2" charset="2"/>
              <a:buChar char="Ø"/>
            </a:pPr>
            <a:r>
              <a:rPr lang="en-US" sz="1400" b="1" dirty="0" smtClean="0"/>
              <a:t>The customers should have more time to repay a loan with longer loan terms.</a:t>
            </a:r>
          </a:p>
          <a:p>
            <a:pPr>
              <a:buFont typeface="Wingdings" panose="05000000000000000000" pitchFamily="2" charset="2"/>
              <a:buChar char="Ø"/>
            </a:pPr>
            <a:r>
              <a:rPr lang="en-US" sz="1400" b="1" dirty="0" smtClean="0"/>
              <a:t> The interest rate charged by the lender can impact the loan amount. A higher interest rate can increase monthly payments, which may affect the loan amount.</a:t>
            </a:r>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893" y="4583724"/>
            <a:ext cx="4383690" cy="212187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31" y="4386013"/>
            <a:ext cx="5450869" cy="2319587"/>
          </a:xfrm>
          <a:prstGeom prst="rect">
            <a:avLst/>
          </a:prstGeom>
        </p:spPr>
      </p:pic>
    </p:spTree>
    <p:extLst>
      <p:ext uri="{BB962C8B-B14F-4D97-AF65-F5344CB8AC3E}">
        <p14:creationId xmlns:p14="http://schemas.microsoft.com/office/powerpoint/2010/main" val="14882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92" y="218257"/>
            <a:ext cx="9404723" cy="1400530"/>
          </a:xfrm>
        </p:spPr>
        <p:txBody>
          <a:bodyPr/>
          <a:lstStyle/>
          <a:p>
            <a:r>
              <a:rPr lang="en-US" sz="2000" b="1" dirty="0" smtClean="0"/>
              <a:t>GRADE AND SUB GRADEWISE REVOL BALANCE:</a:t>
            </a:r>
            <a:br>
              <a:rPr lang="en-US" sz="2000" b="1" dirty="0" smtClean="0"/>
            </a:br>
            <a:endParaRPr lang="en-US" sz="2000" dirty="0"/>
          </a:p>
        </p:txBody>
      </p:sp>
      <p:sp>
        <p:nvSpPr>
          <p:cNvPr id="3" name="Content Placeholder 2"/>
          <p:cNvSpPr>
            <a:spLocks noGrp="1"/>
          </p:cNvSpPr>
          <p:nvPr>
            <p:ph idx="1"/>
          </p:nvPr>
        </p:nvSpPr>
        <p:spPr>
          <a:xfrm>
            <a:off x="199292" y="1022127"/>
            <a:ext cx="11711353" cy="5156774"/>
          </a:xfrm>
        </p:spPr>
        <p:txBody>
          <a:bodyPr>
            <a:normAutofit/>
          </a:bodyPr>
          <a:lstStyle/>
          <a:p>
            <a:pPr marL="0" indent="0">
              <a:buNone/>
            </a:pPr>
            <a:r>
              <a:rPr lang="en-US" sz="1600" b="1" u="sng" dirty="0" smtClean="0"/>
              <a:t>Analysis:</a:t>
            </a:r>
            <a:endParaRPr lang="en-US" sz="1600" b="1" u="sng" dirty="0"/>
          </a:p>
          <a:p>
            <a:pPr marL="0" indent="0">
              <a:buNone/>
            </a:pPr>
            <a:r>
              <a:rPr lang="en-US" sz="1400" b="1" dirty="0"/>
              <a:t>● The total loan amount for Grade B is </a:t>
            </a:r>
            <a:r>
              <a:rPr lang="en-US" sz="1400" b="1" dirty="0" smtClean="0"/>
              <a:t>$ 39,724k which </a:t>
            </a:r>
            <a:r>
              <a:rPr lang="en-US" sz="1400" b="1" dirty="0"/>
              <a:t>is the highest among </a:t>
            </a:r>
            <a:r>
              <a:rPr lang="en-US" sz="1400" b="1" dirty="0" smtClean="0"/>
              <a:t>all grades</a:t>
            </a:r>
            <a:r>
              <a:rPr lang="en-US" sz="1400" b="1" dirty="0"/>
              <a:t>.</a:t>
            </a:r>
          </a:p>
          <a:p>
            <a:pPr marL="0" indent="0">
              <a:buNone/>
            </a:pPr>
            <a:r>
              <a:rPr lang="en-US" sz="1400" b="1" dirty="0"/>
              <a:t>● Overall, the analysis of grade and subgrade wise loan amounts provides </a:t>
            </a:r>
            <a:r>
              <a:rPr lang="en-US" sz="1400" b="1" dirty="0" smtClean="0"/>
              <a:t>an understanding </a:t>
            </a:r>
            <a:r>
              <a:rPr lang="en-US" sz="1400" b="1" dirty="0"/>
              <a:t>of the distribution of loan amounts across different risk level </a:t>
            </a:r>
            <a:r>
              <a:rPr lang="en-US" sz="1400" b="1" dirty="0" smtClean="0"/>
              <a:t>categories. Higher-grade </a:t>
            </a:r>
            <a:r>
              <a:rPr lang="en-US" sz="1400" b="1" dirty="0"/>
              <a:t>customers tend to </a:t>
            </a:r>
            <a:r>
              <a:rPr lang="en-US" sz="1400" b="1" dirty="0" smtClean="0"/>
              <a:t> </a:t>
            </a:r>
            <a:r>
              <a:rPr lang="en-US" sz="1400" b="1" dirty="0"/>
              <a:t>have higher loan amounts, while </a:t>
            </a:r>
            <a:r>
              <a:rPr lang="en-US" sz="1400" b="1" dirty="0" smtClean="0"/>
              <a:t>lower grade customers </a:t>
            </a:r>
            <a:r>
              <a:rPr lang="en-US" sz="1400" b="1" dirty="0"/>
              <a:t>have relatively lower loan amounts.</a:t>
            </a:r>
          </a:p>
          <a:p>
            <a:pPr marL="0" indent="0">
              <a:buNone/>
            </a:pPr>
            <a:r>
              <a:rPr lang="en-US" sz="1600" b="1" u="sng" dirty="0" smtClean="0"/>
              <a:t>Recommendations</a:t>
            </a:r>
            <a:r>
              <a:rPr lang="en-US" sz="1600" b="1" u="sng" dirty="0"/>
              <a:t>:</a:t>
            </a:r>
          </a:p>
          <a:p>
            <a:pPr>
              <a:buFont typeface="Wingdings" panose="05000000000000000000" pitchFamily="2" charset="2"/>
              <a:buChar char="Ø"/>
            </a:pPr>
            <a:r>
              <a:rPr lang="en-US" sz="1400" b="1" dirty="0" smtClean="0"/>
              <a:t> </a:t>
            </a:r>
            <a:r>
              <a:rPr lang="en-US" sz="1400" b="1" dirty="0"/>
              <a:t>Considering the salary bracket of less than 1 lakh, it is recommended to sanction a lower </a:t>
            </a:r>
            <a:r>
              <a:rPr lang="en-US" sz="1400" b="1" dirty="0" smtClean="0"/>
              <a:t>loan amount </a:t>
            </a:r>
            <a:r>
              <a:rPr lang="en-US" sz="1400" b="1" dirty="0"/>
              <a:t>to Grade A, B, and C borrowers specifically for the purposes of debt consolidation </a:t>
            </a:r>
            <a:r>
              <a:rPr lang="en-US" sz="1400" b="1" dirty="0" smtClean="0"/>
              <a:t>and credit </a:t>
            </a:r>
            <a:r>
              <a:rPr lang="en-US" sz="1400" b="1" dirty="0"/>
              <a:t>card management.</a:t>
            </a:r>
          </a:p>
          <a:p>
            <a:pPr>
              <a:buFont typeface="Wingdings" panose="05000000000000000000" pitchFamily="2" charset="2"/>
              <a:buChar char="Ø"/>
            </a:pPr>
            <a:r>
              <a:rPr lang="en-US" sz="1400" b="1" dirty="0" smtClean="0"/>
              <a:t> </a:t>
            </a:r>
            <a:r>
              <a:rPr lang="en-US" sz="1400" b="1" dirty="0"/>
              <a:t>Bank should aim to diversify their loan portfolio across different grades and sub-grades. </a:t>
            </a:r>
            <a:r>
              <a:rPr lang="en-US" sz="1400" b="1" dirty="0" smtClean="0"/>
              <a:t>This strategy </a:t>
            </a:r>
            <a:r>
              <a:rPr lang="en-US" sz="1400" b="1" dirty="0"/>
              <a:t>would help them to reduce risk by balancing higher-risk loans with lower-risk loans.</a:t>
            </a:r>
          </a:p>
          <a:p>
            <a:pPr>
              <a:buFont typeface="Wingdings" panose="05000000000000000000" pitchFamily="2" charset="2"/>
              <a:buChar char="Ø"/>
            </a:pPr>
            <a:r>
              <a:rPr lang="en-US" sz="1400" b="1" dirty="0" smtClean="0"/>
              <a:t> </a:t>
            </a:r>
            <a:r>
              <a:rPr lang="en-US" sz="1400" b="1" dirty="0"/>
              <a:t>Educating customers about the loan process, credit management, and responsible </a:t>
            </a:r>
            <a:r>
              <a:rPr lang="en-US" sz="1400" b="1" dirty="0" smtClean="0"/>
              <a:t>borrowing practices </a:t>
            </a:r>
            <a:r>
              <a:rPr lang="en-US" sz="1400" b="1" dirty="0"/>
              <a:t>can contribute to better loan performance</a:t>
            </a:r>
            <a:r>
              <a:rPr lang="en-US" sz="1400" b="1" dirty="0" smtClean="0"/>
              <a:t>. </a:t>
            </a:r>
            <a:r>
              <a:rPr lang="en-US" sz="1400" b="1" dirty="0"/>
              <a:t>higher loan amounts, while </a:t>
            </a:r>
            <a:r>
              <a:rPr lang="en-US" sz="1400" b="1" dirty="0" smtClean="0"/>
              <a:t>lower-grade customers </a:t>
            </a:r>
            <a:r>
              <a:rPr lang="en-US" sz="1400" b="1" dirty="0"/>
              <a:t>have relatively lower loan </a:t>
            </a:r>
            <a:r>
              <a:rPr lang="en-US" sz="1400" b="1" dirty="0" smtClean="0"/>
              <a:t>amounts.</a:t>
            </a:r>
            <a:endParaRPr lang="en-US" sz="1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3" y="4480272"/>
            <a:ext cx="4806462" cy="2237051"/>
          </a:xfrm>
          <a:prstGeom prst="rect">
            <a:avLst/>
          </a:prstGeom>
        </p:spPr>
      </p:pic>
      <p:pic>
        <p:nvPicPr>
          <p:cNvPr id="5" name="Picture 4"/>
          <p:cNvPicPr>
            <a:picLocks noChangeAspect="1"/>
          </p:cNvPicPr>
          <p:nvPr/>
        </p:nvPicPr>
        <p:blipFill>
          <a:blip r:embed="rId3"/>
          <a:stretch>
            <a:fillRect/>
          </a:stretch>
        </p:blipFill>
        <p:spPr>
          <a:xfrm>
            <a:off x="712067" y="4588702"/>
            <a:ext cx="5879342" cy="2128621"/>
          </a:xfrm>
          <a:prstGeom prst="rect">
            <a:avLst/>
          </a:prstGeom>
        </p:spPr>
      </p:pic>
    </p:spTree>
    <p:extLst>
      <p:ext uri="{BB962C8B-B14F-4D97-AF65-F5344CB8AC3E}">
        <p14:creationId xmlns:p14="http://schemas.microsoft.com/office/powerpoint/2010/main" val="175441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29" y="335488"/>
            <a:ext cx="9404723" cy="1400530"/>
          </a:xfrm>
        </p:spPr>
        <p:txBody>
          <a:bodyPr/>
          <a:lstStyle/>
          <a:p>
            <a:r>
              <a:rPr lang="en-US" sz="2400" b="1" dirty="0"/>
              <a:t>Total Payment for Verified Status Vs Total Payment for Non-Verified </a:t>
            </a:r>
            <a:r>
              <a:rPr lang="en-US" sz="2400" b="1" dirty="0" smtClean="0"/>
              <a:t>Status:</a:t>
            </a:r>
            <a:endParaRPr lang="en-US" sz="2400" dirty="0"/>
          </a:p>
        </p:txBody>
      </p:sp>
      <p:sp>
        <p:nvSpPr>
          <p:cNvPr id="3" name="Content Placeholder 2"/>
          <p:cNvSpPr>
            <a:spLocks noGrp="1"/>
          </p:cNvSpPr>
          <p:nvPr>
            <p:ph idx="1"/>
          </p:nvPr>
        </p:nvSpPr>
        <p:spPr>
          <a:xfrm>
            <a:off x="187929" y="1431595"/>
            <a:ext cx="8946541" cy="4195481"/>
          </a:xfrm>
        </p:spPr>
        <p:txBody>
          <a:bodyPr>
            <a:normAutofit fontScale="92500" lnSpcReduction="10000"/>
          </a:bodyPr>
          <a:lstStyle/>
          <a:p>
            <a:pPr marL="0" indent="0">
              <a:buNone/>
            </a:pPr>
            <a:r>
              <a:rPr lang="en-US" sz="1900" b="1" u="sng" dirty="0"/>
              <a:t>Analysis:</a:t>
            </a:r>
          </a:p>
          <a:p>
            <a:pPr marL="0" indent="0">
              <a:buNone/>
            </a:pPr>
            <a:r>
              <a:rPr lang="en-US" sz="1400" b="1" dirty="0"/>
              <a:t>● The total loan amount for Grade B is $161 M (30.35%), which is the highest among </a:t>
            </a:r>
            <a:r>
              <a:rPr lang="en-US" sz="1400" b="1" dirty="0" smtClean="0"/>
              <a:t>all grades</a:t>
            </a:r>
            <a:r>
              <a:rPr lang="en-US" sz="1400" b="1" dirty="0"/>
              <a:t>.</a:t>
            </a:r>
          </a:p>
          <a:p>
            <a:pPr marL="0" indent="0">
              <a:buNone/>
            </a:pPr>
            <a:r>
              <a:rPr lang="en-US" sz="1400" b="1" dirty="0"/>
              <a:t>● Overall, the analysis of grade and subgrade wise loan amounts provides </a:t>
            </a:r>
            <a:r>
              <a:rPr lang="en-US" sz="1400" b="1" dirty="0" smtClean="0"/>
              <a:t>an understanding </a:t>
            </a:r>
            <a:r>
              <a:rPr lang="en-US" sz="1400" b="1" dirty="0"/>
              <a:t>of the distribution of loan amounts across different risk level categories.</a:t>
            </a:r>
          </a:p>
          <a:p>
            <a:pPr marL="0" indent="0">
              <a:buNone/>
            </a:pPr>
            <a:r>
              <a:rPr lang="en-US" sz="1400" b="1" dirty="0"/>
              <a:t>Higher-grade customers tend to have higher loan amounts, while </a:t>
            </a:r>
            <a:r>
              <a:rPr lang="en-US" sz="1400" b="1" dirty="0" smtClean="0"/>
              <a:t>lower-grade customers </a:t>
            </a:r>
            <a:r>
              <a:rPr lang="en-US" sz="1400" b="1" dirty="0"/>
              <a:t>have relatively lower loan amounts</a:t>
            </a:r>
            <a:r>
              <a:rPr lang="en-US" sz="1400" b="1" dirty="0" smtClean="0"/>
              <a:t>.</a:t>
            </a:r>
          </a:p>
          <a:p>
            <a:pPr marL="0" indent="0">
              <a:buNone/>
            </a:pPr>
            <a:r>
              <a:rPr lang="en-US" sz="1400" b="1" dirty="0" smtClean="0"/>
              <a:t> </a:t>
            </a:r>
            <a:r>
              <a:rPr lang="en-US" sz="1800" b="1" u="sng" dirty="0"/>
              <a:t>Recommendations</a:t>
            </a:r>
            <a:r>
              <a:rPr lang="en-US" sz="1400" b="1" dirty="0"/>
              <a:t>:</a:t>
            </a:r>
          </a:p>
          <a:p>
            <a:pPr marL="0" indent="0">
              <a:buNone/>
            </a:pPr>
            <a:r>
              <a:rPr lang="en-US" sz="1400" b="1" dirty="0"/>
              <a:t>● Considering the salary bracket of less than 1 lakh, it is recommended to sanction a lower loan</a:t>
            </a:r>
          </a:p>
          <a:p>
            <a:pPr marL="0" indent="0">
              <a:buNone/>
            </a:pPr>
            <a:r>
              <a:rPr lang="en-US" sz="1400" b="1" dirty="0"/>
              <a:t>amount to Grade A, B, and C borrowers specifically for the purposes of debt consolidation and</a:t>
            </a:r>
          </a:p>
          <a:p>
            <a:pPr marL="0" indent="0">
              <a:buNone/>
            </a:pPr>
            <a:r>
              <a:rPr lang="en-US" sz="1400" b="1" dirty="0"/>
              <a:t>credit card management.</a:t>
            </a:r>
          </a:p>
          <a:p>
            <a:pPr marL="0" indent="0">
              <a:buNone/>
            </a:pPr>
            <a:r>
              <a:rPr lang="en-US" sz="1400" b="1" dirty="0"/>
              <a:t>● Bank should aim to diversify their loan portfolio across different grades and sub-grades. This</a:t>
            </a:r>
          </a:p>
          <a:p>
            <a:pPr marL="0" indent="0">
              <a:buNone/>
            </a:pPr>
            <a:r>
              <a:rPr lang="en-US" sz="1400" b="1" dirty="0"/>
              <a:t>strategy would help them to reduce risk by balancing higher-risk loans with lower-risk loans.</a:t>
            </a:r>
          </a:p>
          <a:p>
            <a:pPr marL="0" indent="0">
              <a:buNone/>
            </a:pPr>
            <a:r>
              <a:rPr lang="en-US" sz="1400" b="1" dirty="0"/>
              <a:t>● Educating customers about the loan process, credit management, and responsible borrowing</a:t>
            </a:r>
          </a:p>
          <a:p>
            <a:pPr marL="0" indent="0">
              <a:buNone/>
            </a:pPr>
            <a:r>
              <a:rPr lang="en-US" sz="1400" b="1" dirty="0"/>
              <a:t>practices can contribute to better loan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67" y="1265954"/>
            <a:ext cx="2863295" cy="1875831"/>
          </a:xfrm>
          <a:prstGeom prst="rect">
            <a:avLst/>
          </a:prstGeom>
        </p:spPr>
      </p:pic>
      <p:pic>
        <p:nvPicPr>
          <p:cNvPr id="5" name="Picture 4"/>
          <p:cNvPicPr>
            <a:picLocks noChangeAspect="1"/>
          </p:cNvPicPr>
          <p:nvPr/>
        </p:nvPicPr>
        <p:blipFill>
          <a:blip r:embed="rId3"/>
          <a:stretch>
            <a:fillRect/>
          </a:stretch>
        </p:blipFill>
        <p:spPr>
          <a:xfrm>
            <a:off x="7982588" y="3714827"/>
            <a:ext cx="3986674" cy="2697696"/>
          </a:xfrm>
          <a:prstGeom prst="rect">
            <a:avLst/>
          </a:prstGeom>
        </p:spPr>
      </p:pic>
    </p:spTree>
    <p:extLst>
      <p:ext uri="{BB962C8B-B14F-4D97-AF65-F5344CB8AC3E}">
        <p14:creationId xmlns:p14="http://schemas.microsoft.com/office/powerpoint/2010/main" val="2321376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306</TotalTime>
  <Words>895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vt:lpstr>
      <vt:lpstr>BANKING ANALYTICS</vt:lpstr>
      <vt:lpstr>PROJECT CONTENTS</vt:lpstr>
      <vt:lpstr>INTRODUCTION</vt:lpstr>
      <vt:lpstr>DATA EXPLORATION &amp;DATA CLEANING: </vt:lpstr>
      <vt:lpstr>After cleaning process data files is as shown below</vt:lpstr>
      <vt:lpstr>LOADING DATA:</vt:lpstr>
      <vt:lpstr>DATA VISUALIZATION</vt:lpstr>
      <vt:lpstr>GRADE AND SUB GRADEWISE REVOL BALANCE: </vt:lpstr>
      <vt:lpstr>Total Payment for Verified Status Vs Total Payment for Non-Verified Status:</vt:lpstr>
      <vt:lpstr>STATEWISE AND MONTHWISE LOAN STATUS:</vt:lpstr>
      <vt:lpstr>HOME OWNERSHIP VS LAST PAYMENT DATE  STATS:</vt:lpstr>
      <vt:lpstr>SCREENSHOT OF EXCEL DASHBOARD:</vt:lpstr>
      <vt:lpstr>DASHBOARD OF POWER BI:</vt:lpstr>
      <vt:lpstr>SCREENSHOTS OF DASHBOARDS (TABLEAU DASHBOARD):</vt:lpstr>
      <vt:lpstr>WHAT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dedeepya</cp:lastModifiedBy>
  <cp:revision>259</cp:revision>
  <dcterms:created xsi:type="dcterms:W3CDTF">2024-06-16T18:35:52Z</dcterms:created>
  <dcterms:modified xsi:type="dcterms:W3CDTF">2024-07-15T10:31:01Z</dcterms:modified>
</cp:coreProperties>
</file>