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0513" autoAdjust="0"/>
  </p:normalViewPr>
  <p:slideViewPr>
    <p:cSldViewPr snapToGrid="0" showGuides="1">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15/7/2024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15/7/2024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15/7/2024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8244" y="677332"/>
            <a:ext cx="7368156" cy="2677648"/>
          </a:xfrm>
        </p:spPr>
        <p:txBody>
          <a:bodyPr/>
          <a:lstStyle/>
          <a:p>
            <a:r>
              <a:rPr lang="en-US" sz="2800" b="1" dirty="0" smtClean="0">
                <a:solidFill>
                  <a:schemeClr val="accent4">
                    <a:lumMod val="60000"/>
                    <a:lumOff val="40000"/>
                  </a:schemeClr>
                </a:solidFill>
              </a:rPr>
              <a:t>ELECTRIC VEHICLE ANALYSIS</a:t>
            </a:r>
            <a:endParaRPr lang="en-US" sz="2800" b="1" dirty="0">
              <a:solidFill>
                <a:schemeClr val="accent4">
                  <a:lumMod val="60000"/>
                  <a:lumOff val="40000"/>
                </a:schemeClr>
              </a:solidFill>
            </a:endParaRPr>
          </a:p>
        </p:txBody>
      </p:sp>
      <p:sp>
        <p:nvSpPr>
          <p:cNvPr id="3" name="Subtitle 2"/>
          <p:cNvSpPr>
            <a:spLocks noGrp="1"/>
          </p:cNvSpPr>
          <p:nvPr>
            <p:ph type="subTitle" idx="1"/>
          </p:nvPr>
        </p:nvSpPr>
        <p:spPr>
          <a:xfrm>
            <a:off x="6818488" y="3874269"/>
            <a:ext cx="4622941" cy="861420"/>
          </a:xfrm>
        </p:spPr>
        <p:txBody>
          <a:bodyPr>
            <a:normAutofit/>
          </a:bodyPr>
          <a:lstStyle/>
          <a:p>
            <a:r>
              <a:rPr lang="en-US" sz="1600" b="1" dirty="0" smtClean="0">
                <a:solidFill>
                  <a:schemeClr val="accent4">
                    <a:lumMod val="60000"/>
                    <a:lumOff val="40000"/>
                  </a:schemeClr>
                </a:solidFill>
              </a:rPr>
              <a:t>BY G.S.V.DEDEEPYA</a:t>
            </a:r>
            <a:endParaRPr lang="en-US" sz="1600" b="1" dirty="0">
              <a:solidFill>
                <a:schemeClr val="accent4">
                  <a:lumMod val="60000"/>
                  <a:lumOff val="40000"/>
                </a:schemeClr>
              </a:solidFill>
            </a:endParaRPr>
          </a:p>
        </p:txBody>
      </p:sp>
    </p:spTree>
    <p:extLst>
      <p:ext uri="{BB962C8B-B14F-4D97-AF65-F5344CB8AC3E}">
        <p14:creationId xmlns:p14="http://schemas.microsoft.com/office/powerpoint/2010/main" val="354539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Total vehicles by model</a:t>
            </a:r>
            <a:endParaRPr lang="en-US" sz="2000" b="1" dirty="0"/>
          </a:p>
        </p:txBody>
      </p:sp>
      <p:sp>
        <p:nvSpPr>
          <p:cNvPr id="3" name="Content Placeholder 2"/>
          <p:cNvSpPr>
            <a:spLocks noGrp="1"/>
          </p:cNvSpPr>
          <p:nvPr>
            <p:ph idx="1"/>
          </p:nvPr>
        </p:nvSpPr>
        <p:spPr/>
        <p:txBody>
          <a:bodyPr>
            <a:normAutofit/>
          </a:bodyPr>
          <a:lstStyle/>
          <a:p>
            <a:pPr marL="0" indent="0">
              <a:buNone/>
            </a:pPr>
            <a:r>
              <a:rPr lang="en-US" sz="1600" b="1" dirty="0" smtClean="0">
                <a:solidFill>
                  <a:schemeClr val="accent6">
                    <a:lumMod val="50000"/>
                  </a:schemeClr>
                </a:solidFill>
              </a:rPr>
              <a:t>Here we highlight  the top 10electric vehicle models based on the total number of vehicles, offering insights into customer preferences and popular models in the market.</a:t>
            </a:r>
            <a:endParaRPr lang="en-US" sz="1600" b="1" dirty="0">
              <a:solidFill>
                <a:schemeClr val="accent6">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414" y="3347245"/>
            <a:ext cx="10058400" cy="3004127"/>
          </a:xfrm>
          <a:prstGeom prst="rect">
            <a:avLst/>
          </a:prstGeom>
        </p:spPr>
      </p:pic>
    </p:spTree>
    <p:extLst>
      <p:ext uri="{BB962C8B-B14F-4D97-AF65-F5344CB8AC3E}">
        <p14:creationId xmlns:p14="http://schemas.microsoft.com/office/powerpoint/2010/main" val="118057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Screenshot of excel dashboard</a:t>
            </a:r>
            <a:endParaRPr lang="en-US" sz="2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840" y="2355145"/>
            <a:ext cx="8919639" cy="4072976"/>
          </a:xfrm>
        </p:spPr>
      </p:pic>
    </p:spTree>
    <p:extLst>
      <p:ext uri="{BB962C8B-B14F-4D97-AF65-F5344CB8AC3E}">
        <p14:creationId xmlns:p14="http://schemas.microsoft.com/office/powerpoint/2010/main" val="108436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Screenshot of power bi dashboard</a:t>
            </a:r>
            <a:endParaRPr lang="en-US" sz="20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03500"/>
            <a:ext cx="7876157" cy="3740856"/>
          </a:xfrm>
        </p:spPr>
      </p:pic>
    </p:spTree>
    <p:extLst>
      <p:ext uri="{BB962C8B-B14F-4D97-AF65-F5344CB8AC3E}">
        <p14:creationId xmlns:p14="http://schemas.microsoft.com/office/powerpoint/2010/main" val="159060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Screenshot of tableau dashboard</a:t>
            </a:r>
            <a:endParaRPr lang="en-US" sz="2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603499"/>
            <a:ext cx="8564779" cy="3977923"/>
          </a:xfrm>
        </p:spPr>
      </p:pic>
    </p:spTree>
    <p:extLst>
      <p:ext uri="{BB962C8B-B14F-4D97-AF65-F5344CB8AC3E}">
        <p14:creationId xmlns:p14="http://schemas.microsoft.com/office/powerpoint/2010/main" val="121180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What </a:t>
            </a:r>
            <a:r>
              <a:rPr lang="en-US" sz="2000" b="1" dirty="0"/>
              <a:t>I</a:t>
            </a:r>
            <a:r>
              <a:rPr lang="en-US" sz="2000" b="1" dirty="0" smtClean="0"/>
              <a:t> learn</a:t>
            </a:r>
            <a:endParaRPr lang="en-US" sz="2000" b="1" dirty="0"/>
          </a:p>
        </p:txBody>
      </p:sp>
      <p:sp>
        <p:nvSpPr>
          <p:cNvPr id="3" name="Content Placeholder 2"/>
          <p:cNvSpPr>
            <a:spLocks noGrp="1"/>
          </p:cNvSpPr>
          <p:nvPr>
            <p:ph idx="1"/>
          </p:nvPr>
        </p:nvSpPr>
        <p:spPr/>
        <p:txBody>
          <a:bodyPr>
            <a:normAutofit/>
          </a:bodyPr>
          <a:lstStyle/>
          <a:p>
            <a:r>
              <a:rPr lang="en-US" sz="1400" b="1" dirty="0">
                <a:solidFill>
                  <a:schemeClr val="accent6">
                    <a:lumMod val="50000"/>
                  </a:schemeClr>
                </a:solidFill>
              </a:rPr>
              <a:t>Importance of key performance indicators in data analytics.</a:t>
            </a:r>
          </a:p>
          <a:p>
            <a:r>
              <a:rPr lang="en-US" sz="1400" b="1" dirty="0" smtClean="0">
                <a:solidFill>
                  <a:schemeClr val="accent6">
                    <a:lumMod val="50000"/>
                  </a:schemeClr>
                </a:solidFill>
              </a:rPr>
              <a:t>How </a:t>
            </a:r>
            <a:r>
              <a:rPr lang="en-US" sz="1400" b="1" dirty="0">
                <a:solidFill>
                  <a:schemeClr val="accent6">
                    <a:lumMod val="50000"/>
                  </a:schemeClr>
                </a:solidFill>
              </a:rPr>
              <a:t>all these parameters are extracted from data to make Pivot tables, charts and beautify interactive and mesmerizing dashboards in Excel, Power BI and Tableau using slicers, filters, icons and images. Writing queries for the same in SQL.</a:t>
            </a:r>
          </a:p>
          <a:p>
            <a:endParaRPr lang="en-US" sz="1400" b="1" dirty="0">
              <a:solidFill>
                <a:schemeClr val="accent6">
                  <a:lumMod val="50000"/>
                </a:schemeClr>
              </a:solidFill>
            </a:endParaRPr>
          </a:p>
          <a:p>
            <a:pPr marL="0" indent="0">
              <a:buNone/>
            </a:pPr>
            <a:r>
              <a:rPr lang="en-US" sz="1400" b="1" u="sng" dirty="0">
                <a:solidFill>
                  <a:schemeClr val="accent6">
                    <a:lumMod val="50000"/>
                  </a:schemeClr>
                </a:solidFill>
              </a:rPr>
              <a:t>CHALLENGES DURING PROJECT:</a:t>
            </a:r>
          </a:p>
          <a:p>
            <a:pPr marL="0" indent="0">
              <a:buNone/>
            </a:pPr>
            <a:r>
              <a:rPr lang="en-US" sz="1400" b="1" dirty="0">
                <a:solidFill>
                  <a:schemeClr val="accent6">
                    <a:lumMod val="50000"/>
                  </a:schemeClr>
                </a:solidFill>
              </a:rPr>
              <a:t>True challenge was to assemble our classroom knowledge and to put it into this real-world situation.</a:t>
            </a:r>
          </a:p>
        </p:txBody>
      </p:sp>
    </p:spTree>
    <p:extLst>
      <p:ext uri="{BB962C8B-B14F-4D97-AF65-F5344CB8AC3E}">
        <p14:creationId xmlns:p14="http://schemas.microsoft.com/office/powerpoint/2010/main" val="89550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289" y="3642078"/>
            <a:ext cx="3778290" cy="1291167"/>
          </a:xfrm>
        </p:spPr>
        <p:txBody>
          <a:bodyPr>
            <a:normAutofit/>
          </a:bodyPr>
          <a:lstStyle/>
          <a:p>
            <a:pPr marL="0" indent="0">
              <a:buNone/>
            </a:pPr>
            <a:r>
              <a:rPr lang="en-US" sz="4000" b="1" dirty="0" smtClean="0">
                <a:solidFill>
                  <a:schemeClr val="accent6">
                    <a:lumMod val="50000"/>
                  </a:schemeClr>
                </a:solidFill>
              </a:rPr>
              <a:t>THANK YOU</a:t>
            </a:r>
            <a:endParaRPr lang="en-US" sz="4000" b="1" dirty="0">
              <a:solidFill>
                <a:schemeClr val="accent6">
                  <a:lumMod val="50000"/>
                </a:schemeClr>
              </a:solidFill>
            </a:endParaRPr>
          </a:p>
        </p:txBody>
      </p:sp>
    </p:spTree>
    <p:extLst>
      <p:ext uri="{BB962C8B-B14F-4D97-AF65-F5344CB8AC3E}">
        <p14:creationId xmlns:p14="http://schemas.microsoft.com/office/powerpoint/2010/main" val="426529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PROJECT CONTENTS</a:t>
            </a:r>
            <a:endParaRPr lang="en-US" sz="2000" b="1" dirty="0"/>
          </a:p>
        </p:txBody>
      </p:sp>
      <p:sp>
        <p:nvSpPr>
          <p:cNvPr id="4" name="Content Placeholder 2">
            <a:extLst>
              <a:ext uri="{FF2B5EF4-FFF2-40B4-BE49-F238E27FC236}">
                <a16:creationId xmlns:a16="http://schemas.microsoft.com/office/drawing/2014/main" xmlns="" id="{B5234A82-A860-1935-58AD-E53C518E301D}"/>
              </a:ext>
            </a:extLst>
          </p:cNvPr>
          <p:cNvSpPr>
            <a:spLocks noGrp="1"/>
          </p:cNvSpPr>
          <p:nvPr>
            <p:ph idx="1"/>
          </p:nvPr>
        </p:nvSpPr>
        <p:spPr/>
        <p:txBody>
          <a:bodyPr>
            <a:normAutofit/>
          </a:bodyPr>
          <a:lstStyle/>
          <a:p>
            <a:pPr marL="457200" indent="-457200">
              <a:buFont typeface="Wingdings"/>
              <a:buChar char="§"/>
            </a:pPr>
            <a:r>
              <a:rPr lang="en-US" b="1" dirty="0">
                <a:solidFill>
                  <a:schemeClr val="accent6">
                    <a:lumMod val="50000"/>
                  </a:schemeClr>
                </a:solidFill>
              </a:rPr>
              <a:t>Introduction</a:t>
            </a:r>
          </a:p>
          <a:p>
            <a:pPr marL="457200" indent="-457200">
              <a:buSzPct val="114999"/>
              <a:buFont typeface="Wingdings"/>
              <a:buChar char="§"/>
            </a:pPr>
            <a:r>
              <a:rPr lang="en-US" b="1" dirty="0">
                <a:solidFill>
                  <a:schemeClr val="accent6">
                    <a:lumMod val="50000"/>
                  </a:schemeClr>
                </a:solidFill>
              </a:rPr>
              <a:t>Data exploration &amp; data cleaning</a:t>
            </a:r>
          </a:p>
          <a:p>
            <a:pPr marL="457200" indent="-457200">
              <a:buSzPct val="114999"/>
              <a:buFont typeface="Wingdings"/>
              <a:buChar char="§"/>
            </a:pPr>
            <a:r>
              <a:rPr lang="en-US" b="1" dirty="0">
                <a:solidFill>
                  <a:schemeClr val="accent6">
                    <a:lumMod val="50000"/>
                  </a:schemeClr>
                </a:solidFill>
                <a:ea typeface="+mn-lt"/>
                <a:cs typeface="+mn-lt"/>
              </a:rPr>
              <a:t>Loading data</a:t>
            </a:r>
            <a:endParaRPr lang="en-US" b="1" dirty="0">
              <a:solidFill>
                <a:schemeClr val="accent6">
                  <a:lumMod val="50000"/>
                </a:schemeClr>
              </a:solidFill>
            </a:endParaRPr>
          </a:p>
          <a:p>
            <a:pPr marL="457200" indent="-457200">
              <a:buSzPct val="114999"/>
              <a:buFont typeface="Wingdings"/>
              <a:buChar char="§"/>
            </a:pPr>
            <a:r>
              <a:rPr lang="en-US" b="1" dirty="0">
                <a:solidFill>
                  <a:schemeClr val="accent6">
                    <a:lumMod val="50000"/>
                  </a:schemeClr>
                </a:solidFill>
              </a:rPr>
              <a:t>Data visualization </a:t>
            </a:r>
          </a:p>
          <a:p>
            <a:pPr marL="457200" indent="-457200">
              <a:buSzPct val="114999"/>
              <a:buFont typeface="Wingdings"/>
              <a:buChar char="§"/>
            </a:pPr>
            <a:r>
              <a:rPr lang="en-US" b="1" dirty="0">
                <a:solidFill>
                  <a:schemeClr val="accent6">
                    <a:lumMod val="50000"/>
                  </a:schemeClr>
                </a:solidFill>
              </a:rPr>
              <a:t>Dashboard presentation</a:t>
            </a:r>
          </a:p>
          <a:p>
            <a:pPr marL="457200" indent="-457200">
              <a:buSzPct val="114999"/>
              <a:buFont typeface="Wingdings"/>
              <a:buChar char="§"/>
            </a:pPr>
            <a:r>
              <a:rPr lang="en-US" b="1" dirty="0">
                <a:solidFill>
                  <a:schemeClr val="accent6">
                    <a:lumMod val="50000"/>
                  </a:schemeClr>
                </a:solidFill>
              </a:rPr>
              <a:t>Observations and </a:t>
            </a:r>
            <a:r>
              <a:rPr lang="en-US" b="1" dirty="0" smtClean="0">
                <a:solidFill>
                  <a:schemeClr val="accent6">
                    <a:lumMod val="50000"/>
                  </a:schemeClr>
                </a:solidFill>
              </a:rPr>
              <a:t>Recommendations</a:t>
            </a:r>
            <a:endParaRPr lang="en-US" b="1" dirty="0">
              <a:solidFill>
                <a:schemeClr val="accent6">
                  <a:lumMod val="50000"/>
                </a:schemeClr>
              </a:solidFill>
            </a:endParaRPr>
          </a:p>
          <a:p>
            <a:pPr marL="457200" indent="-457200">
              <a:buSzPct val="114999"/>
              <a:buFont typeface="Wingdings"/>
              <a:buChar char="§"/>
            </a:pPr>
            <a:endParaRPr lang="en-US" b="1" dirty="0">
              <a:solidFill>
                <a:schemeClr val="accent6">
                  <a:lumMod val="50000"/>
                </a:schemeClr>
              </a:solidFill>
            </a:endParaRPr>
          </a:p>
        </p:txBody>
      </p:sp>
    </p:spTree>
    <p:extLst>
      <p:ext uri="{BB962C8B-B14F-4D97-AF65-F5344CB8AC3E}">
        <p14:creationId xmlns:p14="http://schemas.microsoft.com/office/powerpoint/2010/main" val="286883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INTRODUCTION</a:t>
            </a:r>
            <a:endParaRPr lang="en-US" sz="2000" b="1"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6">
                    <a:lumMod val="50000"/>
                  </a:schemeClr>
                </a:solidFill>
              </a:rPr>
              <a:t>electric </a:t>
            </a:r>
            <a:r>
              <a:rPr lang="en-US" sz="1400" b="1" dirty="0" smtClean="0">
                <a:solidFill>
                  <a:schemeClr val="accent6">
                    <a:lumMod val="50000"/>
                  </a:schemeClr>
                </a:solidFill>
              </a:rPr>
              <a:t>vehicles </a:t>
            </a:r>
            <a:r>
              <a:rPr lang="en-US" sz="1400" b="1" dirty="0">
                <a:solidFill>
                  <a:schemeClr val="accent6">
                    <a:lumMod val="50000"/>
                  </a:schemeClr>
                </a:solidFill>
              </a:rPr>
              <a:t>are the key technology to </a:t>
            </a:r>
            <a:r>
              <a:rPr lang="en-US" sz="1400" b="1" dirty="0" err="1" smtClean="0">
                <a:solidFill>
                  <a:schemeClr val="accent6">
                    <a:lumMod val="50000"/>
                  </a:schemeClr>
                </a:solidFill>
              </a:rPr>
              <a:t>decarbonise</a:t>
            </a:r>
            <a:r>
              <a:rPr lang="en-US" sz="1400" b="1" dirty="0" smtClean="0">
                <a:solidFill>
                  <a:schemeClr val="accent6">
                    <a:lumMod val="50000"/>
                  </a:schemeClr>
                </a:solidFill>
              </a:rPr>
              <a:t> </a:t>
            </a:r>
            <a:r>
              <a:rPr lang="en-US" sz="1400" b="1" dirty="0">
                <a:solidFill>
                  <a:schemeClr val="accent6">
                    <a:lumMod val="50000"/>
                  </a:schemeClr>
                </a:solidFill>
              </a:rPr>
              <a:t>road transport, a sector that accounts for over 15% of global energy-related emissions. Recent years have seen strong growth in the sale of electric vehicles together with improved range, wider model availability and increased </a:t>
            </a:r>
            <a:r>
              <a:rPr lang="en-US" sz="1400" b="1" dirty="0" smtClean="0">
                <a:solidFill>
                  <a:schemeClr val="accent6">
                    <a:lumMod val="50000"/>
                  </a:schemeClr>
                </a:solidFill>
              </a:rPr>
              <a:t>performance</a:t>
            </a:r>
          </a:p>
          <a:p>
            <a:pPr marL="0" indent="0">
              <a:buNone/>
            </a:pPr>
            <a:r>
              <a:rPr lang="en-US" sz="1400" b="1" dirty="0" smtClean="0">
                <a:solidFill>
                  <a:schemeClr val="accent6">
                    <a:lumMod val="50000"/>
                  </a:schemeClr>
                </a:solidFill>
              </a:rPr>
              <a:t>Here we analyze the overall landscape of electric vehicles ,encompassing both BEVs and PHEVs, to access the market size and growth. BEV vehicles means Battery Electric vehicles which are working only on electricity .PHEV vehicles means Plugged n Hybrid Electric Vehicles it works on both resources like either on electricity or combustion engines like gasoline or diesel engines </a:t>
            </a:r>
          </a:p>
        </p:txBody>
      </p:sp>
    </p:spTree>
    <p:extLst>
      <p:ext uri="{BB962C8B-B14F-4D97-AF65-F5344CB8AC3E}">
        <p14:creationId xmlns:p14="http://schemas.microsoft.com/office/powerpoint/2010/main" val="27740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DATA EXPLORATION AND DATA CLEANING</a:t>
            </a:r>
            <a:endParaRPr lang="en-US" sz="2000" b="1" dirty="0"/>
          </a:p>
        </p:txBody>
      </p:sp>
      <p:sp>
        <p:nvSpPr>
          <p:cNvPr id="3" name="Content Placeholder 2"/>
          <p:cNvSpPr>
            <a:spLocks noGrp="1"/>
          </p:cNvSpPr>
          <p:nvPr>
            <p:ph idx="1"/>
          </p:nvPr>
        </p:nvSpPr>
        <p:spPr>
          <a:xfrm>
            <a:off x="654756" y="2603500"/>
            <a:ext cx="10035822" cy="3416300"/>
          </a:xfrm>
        </p:spPr>
        <p:txBody>
          <a:bodyPr>
            <a:noAutofit/>
          </a:bodyPr>
          <a:lstStyle/>
          <a:p>
            <a:pPr marL="0" indent="0">
              <a:buNone/>
            </a:pPr>
            <a:r>
              <a:rPr lang="en-US" sz="1200" b="1" dirty="0">
                <a:solidFill>
                  <a:schemeClr val="accent6">
                    <a:lumMod val="50000"/>
                  </a:schemeClr>
                </a:solidFill>
              </a:rPr>
              <a:t>The data given to the project deals with  </a:t>
            </a:r>
            <a:r>
              <a:rPr lang="en-US" sz="1200" b="1" dirty="0" smtClean="0">
                <a:solidFill>
                  <a:schemeClr val="accent6">
                    <a:lumMod val="50000"/>
                  </a:schemeClr>
                </a:solidFill>
              </a:rPr>
              <a:t>country, city, state, electric vehicle </a:t>
            </a:r>
            <a:r>
              <a:rPr lang="en-US" sz="1200" b="1" dirty="0" err="1" smtClean="0">
                <a:solidFill>
                  <a:schemeClr val="accent6">
                    <a:lumMod val="50000"/>
                  </a:schemeClr>
                </a:solidFill>
              </a:rPr>
              <a:t>type,model.The</a:t>
            </a:r>
            <a:r>
              <a:rPr lang="en-US" sz="1200" b="1" dirty="0" smtClean="0">
                <a:solidFill>
                  <a:schemeClr val="accent6">
                    <a:lumMod val="50000"/>
                  </a:schemeClr>
                </a:solidFill>
              </a:rPr>
              <a:t> </a:t>
            </a:r>
            <a:r>
              <a:rPr lang="en-US" sz="1200" b="1" dirty="0">
                <a:solidFill>
                  <a:schemeClr val="accent6">
                    <a:lumMod val="50000"/>
                  </a:schemeClr>
                </a:solidFill>
              </a:rPr>
              <a:t>dataset has </a:t>
            </a:r>
            <a:r>
              <a:rPr lang="en-US" sz="1200" b="1" dirty="0" smtClean="0">
                <a:solidFill>
                  <a:schemeClr val="accent6">
                    <a:lumMod val="50000"/>
                  </a:schemeClr>
                </a:solidFill>
              </a:rPr>
              <a:t>one csv file. This file</a:t>
            </a:r>
            <a:r>
              <a:rPr lang="en-US" sz="1200" b="1" dirty="0">
                <a:solidFill>
                  <a:schemeClr val="accent6">
                    <a:lumMod val="50000"/>
                  </a:schemeClr>
                </a:solidFill>
              </a:rPr>
              <a:t> have </a:t>
            </a:r>
            <a:r>
              <a:rPr lang="en-US" sz="1200" b="1" dirty="0" smtClean="0">
                <a:solidFill>
                  <a:schemeClr val="accent6">
                    <a:lumMod val="50000"/>
                  </a:schemeClr>
                </a:solidFill>
              </a:rPr>
              <a:t> 17 fields and 150482 records .file name is electric vehicle population data.</a:t>
            </a:r>
            <a:endParaRPr lang="en-US" sz="1200" b="1" dirty="0">
              <a:solidFill>
                <a:schemeClr val="accent6">
                  <a:lumMod val="50000"/>
                </a:schemeClr>
              </a:solidFill>
            </a:endParaRPr>
          </a:p>
          <a:p>
            <a:pPr marL="0" indent="0">
              <a:buNone/>
            </a:pPr>
            <a:r>
              <a:rPr lang="en-US" sz="1200" b="1" dirty="0">
                <a:solidFill>
                  <a:schemeClr val="accent6">
                    <a:lumMod val="50000"/>
                  </a:schemeClr>
                </a:solidFill>
              </a:rPr>
              <a:t>In preparing our dataset for analysis, the first crucial step involved meticulous data cleaning to ensure the integrity and relevance of the information. Here are the key actions taken:</a:t>
            </a:r>
          </a:p>
          <a:p>
            <a:pPr>
              <a:buFont typeface="Wingdings" panose="05000000000000000000" pitchFamily="2" charset="2"/>
              <a:buChar char="v"/>
            </a:pPr>
            <a:r>
              <a:rPr lang="en-US" sz="1200" b="1" u="sng" dirty="0">
                <a:solidFill>
                  <a:schemeClr val="accent6">
                    <a:lumMod val="50000"/>
                  </a:schemeClr>
                </a:solidFill>
              </a:rPr>
              <a:t>Removing Duplicate or Irrelevant Observations</a:t>
            </a:r>
            <a:r>
              <a:rPr lang="en-US" sz="1200" b="1" dirty="0">
                <a:solidFill>
                  <a:schemeClr val="accent6">
                    <a:lumMod val="50000"/>
                  </a:schemeClr>
                </a:solidFill>
              </a:rPr>
              <a:t>:</a:t>
            </a:r>
            <a:br>
              <a:rPr lang="en-US" sz="1200" b="1" dirty="0">
                <a:solidFill>
                  <a:schemeClr val="accent6">
                    <a:lumMod val="50000"/>
                  </a:schemeClr>
                </a:solidFill>
              </a:rPr>
            </a:br>
            <a:r>
              <a:rPr lang="en-US" sz="1200" b="1" dirty="0">
                <a:solidFill>
                  <a:schemeClr val="accent6">
                    <a:lumMod val="50000"/>
                  </a:schemeClr>
                </a:solidFill>
              </a:rPr>
              <a:t> Duplicate entries and irrelevant observations, such  </a:t>
            </a:r>
            <a:r>
              <a:rPr lang="en-US" sz="1200" b="1" dirty="0" smtClean="0">
                <a:solidFill>
                  <a:schemeClr val="accent6">
                    <a:lumMod val="50000"/>
                  </a:schemeClr>
                </a:solidFill>
              </a:rPr>
              <a:t>as VIN(1-10) , Legislative district ,electric utility were </a:t>
            </a:r>
            <a:r>
              <a:rPr lang="en-US" sz="1200" b="1" dirty="0">
                <a:solidFill>
                  <a:schemeClr val="accent6">
                    <a:lumMod val="50000"/>
                  </a:schemeClr>
                </a:solidFill>
              </a:rPr>
              <a:t>identified and systematically removed from </a:t>
            </a:r>
            <a:r>
              <a:rPr lang="en-US" sz="1200" b="1" dirty="0" smtClean="0">
                <a:solidFill>
                  <a:schemeClr val="accent6">
                    <a:lumMod val="50000"/>
                  </a:schemeClr>
                </a:solidFill>
              </a:rPr>
              <a:t>the file. </a:t>
            </a:r>
            <a:r>
              <a:rPr lang="en-US" sz="1200" b="1" dirty="0">
                <a:solidFill>
                  <a:schemeClr val="accent6">
                    <a:lumMod val="50000"/>
                  </a:schemeClr>
                </a:solidFill>
              </a:rPr>
              <a:t>This process aimed to streamline the dataset, keeping only the essential information for our analysis.</a:t>
            </a:r>
          </a:p>
          <a:p>
            <a:pPr>
              <a:buFont typeface="Wingdings" panose="05000000000000000000" pitchFamily="2" charset="2"/>
              <a:buChar char="v"/>
            </a:pPr>
            <a:r>
              <a:rPr lang="en-US" sz="1200" b="1" u="sng" dirty="0">
                <a:solidFill>
                  <a:schemeClr val="accent6">
                    <a:lumMod val="50000"/>
                  </a:schemeClr>
                </a:solidFill>
              </a:rPr>
              <a:t>Handling Empty (Null) Values</a:t>
            </a:r>
            <a:r>
              <a:rPr lang="en-US" sz="1200" b="1" dirty="0">
                <a:solidFill>
                  <a:schemeClr val="accent6">
                    <a:lumMod val="50000"/>
                  </a:schemeClr>
                </a:solidFill>
              </a:rPr>
              <a:t>:</a:t>
            </a:r>
            <a:br>
              <a:rPr lang="en-US" sz="1200" b="1" dirty="0">
                <a:solidFill>
                  <a:schemeClr val="accent6">
                    <a:lumMod val="50000"/>
                  </a:schemeClr>
                </a:solidFill>
              </a:rPr>
            </a:br>
            <a:r>
              <a:rPr lang="en-US" sz="1200" b="1" dirty="0">
                <a:solidFill>
                  <a:schemeClr val="accent6">
                    <a:lumMod val="50000"/>
                  </a:schemeClr>
                </a:solidFill>
              </a:rPr>
              <a:t>Null values in specific columns, </a:t>
            </a:r>
            <a:r>
              <a:rPr lang="en-US" sz="1200" b="1" dirty="0" smtClean="0">
                <a:solidFill>
                  <a:schemeClr val="accent6">
                    <a:lumMod val="50000"/>
                  </a:schemeClr>
                </a:solidFill>
              </a:rPr>
              <a:t>including base MSRP were </a:t>
            </a:r>
            <a:r>
              <a:rPr lang="en-US" sz="1200" b="1" dirty="0">
                <a:solidFill>
                  <a:schemeClr val="accent6">
                    <a:lumMod val="50000"/>
                  </a:schemeClr>
                </a:solidFill>
              </a:rPr>
              <a:t>addressed. To maintain the dataset’s completeness and accuracy, records with null values in these columns were removed</a:t>
            </a:r>
            <a:r>
              <a:rPr lang="en-US" sz="1200" dirty="0" smtClean="0">
                <a:solidFill>
                  <a:schemeClr val="accent6">
                    <a:lumMod val="50000"/>
                  </a:schemeClr>
                </a:solidFill>
              </a:rPr>
              <a:t>.</a:t>
            </a:r>
            <a:endParaRPr lang="en-US" sz="1200" b="1" dirty="0">
              <a:solidFill>
                <a:schemeClr val="accent6">
                  <a:lumMod val="50000"/>
                </a:schemeClr>
              </a:solidFill>
            </a:endParaRPr>
          </a:p>
          <a:p>
            <a:pPr marL="0" indent="0">
              <a:buNone/>
            </a:pPr>
            <a:r>
              <a:rPr lang="en-US" sz="1200" b="1" dirty="0">
                <a:solidFill>
                  <a:schemeClr val="accent6">
                    <a:lumMod val="50000"/>
                  </a:schemeClr>
                </a:solidFill>
              </a:rPr>
              <a:t>These data cleaning steps were crucial in ensuring that the dataset used for subsequent analysis was free from                         redundancies, irrelevant information, and missing values, setting the stage for a more accurate and insightful   examination of the chosen key performance indicators</a:t>
            </a:r>
            <a:endParaRPr lang="en-US" sz="1200" dirty="0">
              <a:solidFill>
                <a:schemeClr val="accent6">
                  <a:lumMod val="50000"/>
                </a:schemeClr>
              </a:solidFill>
            </a:endParaRPr>
          </a:p>
        </p:txBody>
      </p:sp>
    </p:spTree>
    <p:extLst>
      <p:ext uri="{BB962C8B-B14F-4D97-AF65-F5344CB8AC3E}">
        <p14:creationId xmlns:p14="http://schemas.microsoft.com/office/powerpoint/2010/main" val="136391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smtClean="0"/>
              <a:t>After cleaning the data files is as shown below</a:t>
            </a:r>
            <a:endParaRPr lang="en-US" sz="1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390" y="2603500"/>
            <a:ext cx="7457533" cy="3416300"/>
          </a:xfrm>
        </p:spPr>
      </p:pic>
    </p:spTree>
    <p:extLst>
      <p:ext uri="{BB962C8B-B14F-4D97-AF65-F5344CB8AC3E}">
        <p14:creationId xmlns:p14="http://schemas.microsoft.com/office/powerpoint/2010/main" val="277729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DATA VISUALIZATION</a:t>
            </a:r>
            <a:br>
              <a:rPr lang="en-US" sz="2000" b="1" dirty="0" smtClean="0"/>
            </a:br>
            <a:r>
              <a:rPr lang="en-US" sz="2000" b="1" dirty="0"/>
              <a:t/>
            </a:r>
            <a:br>
              <a:rPr lang="en-US" sz="2000" b="1" dirty="0"/>
            </a:br>
            <a:r>
              <a:rPr lang="en-US" sz="2000" b="1" dirty="0" smtClean="0"/>
              <a:t>Total vehicles by model year </a:t>
            </a:r>
            <a:br>
              <a:rPr lang="en-US" sz="2000" b="1" dirty="0" smtClean="0"/>
            </a:br>
            <a:r>
              <a:rPr lang="en-US" sz="2000" b="1" dirty="0"/>
              <a:t/>
            </a:r>
            <a:br>
              <a:rPr lang="en-US" sz="2000" b="1" dirty="0"/>
            </a:br>
            <a:endParaRPr lang="en-US" sz="2000" b="1" dirty="0"/>
          </a:p>
        </p:txBody>
      </p:sp>
      <p:sp>
        <p:nvSpPr>
          <p:cNvPr id="5" name="Content Placeholder 4"/>
          <p:cNvSpPr>
            <a:spLocks noGrp="1"/>
          </p:cNvSpPr>
          <p:nvPr>
            <p:ph idx="1"/>
          </p:nvPr>
        </p:nvSpPr>
        <p:spPr/>
        <p:txBody>
          <a:bodyPr>
            <a:normAutofit/>
          </a:bodyPr>
          <a:lstStyle/>
          <a:p>
            <a:r>
              <a:rPr lang="en-US" sz="1400" b="1" dirty="0" smtClean="0">
                <a:solidFill>
                  <a:schemeClr val="accent6">
                    <a:lumMod val="50000"/>
                  </a:schemeClr>
                </a:solidFill>
              </a:rPr>
              <a:t>Here we can see that usage total vehicles are increasing year by year.in 2024 it shows only 642 vehicles only because we are in this year. this data taken </a:t>
            </a:r>
            <a:r>
              <a:rPr lang="en-US" sz="1400" b="1" dirty="0" err="1" smtClean="0">
                <a:solidFill>
                  <a:schemeClr val="accent6">
                    <a:lumMod val="50000"/>
                  </a:schemeClr>
                </a:solidFill>
              </a:rPr>
              <a:t>upto</a:t>
            </a:r>
            <a:r>
              <a:rPr lang="en-US" sz="1400" b="1" dirty="0" smtClean="0">
                <a:solidFill>
                  <a:schemeClr val="accent6">
                    <a:lumMod val="50000"/>
                  </a:schemeClr>
                </a:solidFill>
              </a:rPr>
              <a:t> February month. This sign will lead to adapting green energy.</a:t>
            </a:r>
          </a:p>
          <a:p>
            <a:r>
              <a:rPr lang="en-US" sz="1400" b="1" u="sng" dirty="0" smtClean="0">
                <a:solidFill>
                  <a:schemeClr val="accent6">
                    <a:lumMod val="50000"/>
                  </a:schemeClr>
                </a:solidFill>
              </a:rPr>
              <a:t>Recommendations:</a:t>
            </a:r>
          </a:p>
          <a:p>
            <a:pPr marL="0" indent="0">
              <a:buNone/>
            </a:pPr>
            <a:r>
              <a:rPr lang="en-US" sz="1400" b="1" dirty="0" smtClean="0">
                <a:solidFill>
                  <a:schemeClr val="accent6">
                    <a:lumMod val="50000"/>
                  </a:schemeClr>
                </a:solidFill>
              </a:rPr>
              <a:t>      The people should have subsidy on these electric vehicles to increase sales  more and more.</a:t>
            </a:r>
            <a:endParaRPr lang="en-US" sz="1400" b="1" dirty="0">
              <a:solidFill>
                <a:schemeClr val="accent6">
                  <a:lumMod val="50000"/>
                </a:schemeClr>
              </a:solidFill>
            </a:endParaRPr>
          </a:p>
        </p:txBody>
      </p:sp>
      <p:pic>
        <p:nvPicPr>
          <p:cNvPr id="7" name="Picture 6"/>
          <p:cNvPicPr>
            <a:picLocks noChangeAspect="1"/>
          </p:cNvPicPr>
          <p:nvPr/>
        </p:nvPicPr>
        <p:blipFill>
          <a:blip r:embed="rId2"/>
          <a:stretch>
            <a:fillRect/>
          </a:stretch>
        </p:blipFill>
        <p:spPr>
          <a:xfrm>
            <a:off x="1971570" y="4103565"/>
            <a:ext cx="6562831" cy="2556880"/>
          </a:xfrm>
          <a:prstGeom prst="rect">
            <a:avLst/>
          </a:prstGeom>
        </p:spPr>
      </p:pic>
    </p:spTree>
    <p:extLst>
      <p:ext uri="{BB962C8B-B14F-4D97-AF65-F5344CB8AC3E}">
        <p14:creationId xmlns:p14="http://schemas.microsoft.com/office/powerpoint/2010/main" val="86732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Total vehicles by state</a:t>
            </a:r>
            <a:endParaRPr lang="en-US" sz="2000" b="1" dirty="0"/>
          </a:p>
        </p:txBody>
      </p:sp>
      <p:sp>
        <p:nvSpPr>
          <p:cNvPr id="3" name="Content Placeholder 2"/>
          <p:cNvSpPr>
            <a:spLocks noGrp="1"/>
          </p:cNvSpPr>
          <p:nvPr>
            <p:ph idx="1"/>
          </p:nvPr>
        </p:nvSpPr>
        <p:spPr>
          <a:xfrm>
            <a:off x="530578" y="2603500"/>
            <a:ext cx="4391379" cy="3416300"/>
          </a:xfrm>
        </p:spPr>
        <p:txBody>
          <a:bodyPr>
            <a:normAutofit/>
          </a:bodyPr>
          <a:lstStyle/>
          <a:p>
            <a:pPr marL="0" indent="0">
              <a:buNone/>
            </a:pPr>
            <a:r>
              <a:rPr lang="en-US" sz="1400" b="1" dirty="0" smtClean="0">
                <a:solidFill>
                  <a:schemeClr val="accent6">
                    <a:lumMod val="50000"/>
                  </a:schemeClr>
                </a:solidFill>
              </a:rPr>
              <a:t>This chart will showcase the geographical distribution of electric vehicles across different states, allowing for the identification of regions with higher adoption rates.</a:t>
            </a:r>
          </a:p>
          <a:p>
            <a:pPr marL="0" indent="0">
              <a:buNone/>
            </a:pPr>
            <a:r>
              <a:rPr lang="en-US" sz="1400" b="1" dirty="0" smtClean="0">
                <a:solidFill>
                  <a:schemeClr val="accent6">
                    <a:lumMod val="50000"/>
                  </a:schemeClr>
                </a:solidFill>
              </a:rPr>
              <a:t>Here we observed that WA state ha more number of electric vehicles</a:t>
            </a:r>
          </a:p>
          <a:p>
            <a:pPr marL="0" indent="0">
              <a:buNone/>
            </a:pPr>
            <a:r>
              <a:rPr lang="en-US" sz="1400" b="1" u="sng" dirty="0" smtClean="0">
                <a:solidFill>
                  <a:schemeClr val="accent6">
                    <a:lumMod val="50000"/>
                  </a:schemeClr>
                </a:solidFill>
              </a:rPr>
              <a:t>Recommendations:</a:t>
            </a:r>
          </a:p>
          <a:p>
            <a:pPr marL="0" indent="0">
              <a:buNone/>
            </a:pPr>
            <a:r>
              <a:rPr lang="en-US" sz="1400" b="1" dirty="0" smtClean="0">
                <a:solidFill>
                  <a:schemeClr val="accent6">
                    <a:lumMod val="50000"/>
                  </a:schemeClr>
                </a:solidFill>
              </a:rPr>
              <a:t>There is need to focus on states those have least electric vehicles and implement awareness programs  on pollution.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44" y="2603500"/>
            <a:ext cx="5689601" cy="3210278"/>
          </a:xfrm>
          <a:prstGeom prst="rect">
            <a:avLst/>
          </a:prstGeom>
        </p:spPr>
      </p:pic>
    </p:spTree>
    <p:extLst>
      <p:ext uri="{BB962C8B-B14F-4D97-AF65-F5344CB8AC3E}">
        <p14:creationId xmlns:p14="http://schemas.microsoft.com/office/powerpoint/2010/main" val="23799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Total vehicles by make</a:t>
            </a:r>
            <a:endParaRPr lang="en-US" sz="2000" dirty="0"/>
          </a:p>
        </p:txBody>
      </p:sp>
      <p:sp>
        <p:nvSpPr>
          <p:cNvPr id="3" name="Content Placeholder 2"/>
          <p:cNvSpPr>
            <a:spLocks noGrp="1"/>
          </p:cNvSpPr>
          <p:nvPr>
            <p:ph idx="1"/>
          </p:nvPr>
        </p:nvSpPr>
        <p:spPr/>
        <p:txBody>
          <a:bodyPr>
            <a:normAutofit/>
          </a:bodyPr>
          <a:lstStyle/>
          <a:p>
            <a:r>
              <a:rPr lang="en-US" sz="1400" b="1" dirty="0" smtClean="0">
                <a:solidFill>
                  <a:schemeClr val="accent6">
                    <a:lumMod val="50000"/>
                  </a:schemeClr>
                </a:solidFill>
              </a:rPr>
              <a:t>Here we highlight the top 10 vehicles by manufacturers based on total number of vehicles.</a:t>
            </a:r>
            <a:endParaRPr lang="en-US" sz="1400" b="1" dirty="0">
              <a:solidFill>
                <a:schemeClr val="accent6">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33" y="3197975"/>
            <a:ext cx="10058400" cy="3247980"/>
          </a:xfrm>
          <a:prstGeom prst="rect">
            <a:avLst/>
          </a:prstGeom>
        </p:spPr>
      </p:pic>
    </p:spTree>
    <p:extLst>
      <p:ext uri="{BB962C8B-B14F-4D97-AF65-F5344CB8AC3E}">
        <p14:creationId xmlns:p14="http://schemas.microsoft.com/office/powerpoint/2010/main" val="21557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98" y="815623"/>
            <a:ext cx="8761413" cy="706964"/>
          </a:xfrm>
        </p:spPr>
        <p:txBody>
          <a:bodyPr/>
          <a:lstStyle/>
          <a:p>
            <a:r>
              <a:rPr lang="en-US" sz="2000" b="1" dirty="0" smtClean="0"/>
              <a:t>Total vehicles by (</a:t>
            </a:r>
            <a:r>
              <a:rPr lang="en-US" sz="2000" b="1" smtClean="0"/>
              <a:t>CAFV Eligibility)</a:t>
            </a:r>
            <a:endParaRPr lang="en-US" sz="2000" b="1" dirty="0"/>
          </a:p>
        </p:txBody>
      </p:sp>
      <p:sp>
        <p:nvSpPr>
          <p:cNvPr id="3" name="Content Placeholder 2"/>
          <p:cNvSpPr>
            <a:spLocks noGrp="1"/>
          </p:cNvSpPr>
          <p:nvPr>
            <p:ph idx="1"/>
          </p:nvPr>
        </p:nvSpPr>
        <p:spPr/>
        <p:txBody>
          <a:bodyPr>
            <a:normAutofit/>
          </a:bodyPr>
          <a:lstStyle/>
          <a:p>
            <a:pPr marL="0" indent="0">
              <a:buNone/>
            </a:pPr>
            <a:r>
              <a:rPr lang="en-US" sz="1400" b="1" dirty="0" smtClean="0">
                <a:solidFill>
                  <a:schemeClr val="accent6">
                    <a:lumMod val="50000"/>
                  </a:schemeClr>
                </a:solidFill>
              </a:rPr>
              <a:t>Here it shows the proportion of electric vehicles that are eligible for clean alternative fuel vehicle(CAFV)  incentives, aiding in understanding the impact of incentives on vehicle adoption. It divided into three categories. Coming to Eligibility unknown as battery range has not been researched.in this category research is still going on.</a:t>
            </a:r>
          </a:p>
          <a:p>
            <a:pPr marL="0" indent="0">
              <a:buNone/>
            </a:pPr>
            <a:r>
              <a:rPr lang="en-US" sz="1400" b="1" dirty="0" smtClean="0">
                <a:solidFill>
                  <a:schemeClr val="accent6">
                    <a:lumMod val="50000"/>
                  </a:schemeClr>
                </a:solidFill>
              </a:rPr>
              <a:t> clean alternative fuel vehicle eligible giving us clean energy vehicle.it is nonpolluting vehicle.</a:t>
            </a:r>
          </a:p>
          <a:p>
            <a:pPr marL="0" indent="0">
              <a:buNone/>
            </a:pPr>
            <a:r>
              <a:rPr lang="en-US" sz="1400" b="1" dirty="0" smtClean="0">
                <a:solidFill>
                  <a:schemeClr val="accent6">
                    <a:lumMod val="50000"/>
                  </a:schemeClr>
                </a:solidFill>
              </a:rPr>
              <a:t>The research is still going on not eligible due to low battery range.</a:t>
            </a:r>
            <a:endParaRPr lang="en-US" sz="1400" b="1" dirty="0">
              <a:solidFill>
                <a:schemeClr val="accent6">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4373725"/>
            <a:ext cx="10058400" cy="2139963"/>
          </a:xfrm>
          <a:prstGeom prst="rect">
            <a:avLst/>
          </a:prstGeom>
        </p:spPr>
      </p:pic>
    </p:spTree>
    <p:extLst>
      <p:ext uri="{BB962C8B-B14F-4D97-AF65-F5344CB8AC3E}">
        <p14:creationId xmlns:p14="http://schemas.microsoft.com/office/powerpoint/2010/main" val="1715007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180</TotalTime>
  <Words>503</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 Boardroom</vt:lpstr>
      <vt:lpstr>ELECTRIC VEHICLE ANALYSIS</vt:lpstr>
      <vt:lpstr>PROJECT CONTENTS</vt:lpstr>
      <vt:lpstr>INTRODUCTION</vt:lpstr>
      <vt:lpstr>DATA EXPLORATION AND DATA CLEANING</vt:lpstr>
      <vt:lpstr>After cleaning the data files is as shown below</vt:lpstr>
      <vt:lpstr>DATA VISUALIZATION  Total vehicles by model year   </vt:lpstr>
      <vt:lpstr>Total vehicles by state</vt:lpstr>
      <vt:lpstr>Total vehicles by make</vt:lpstr>
      <vt:lpstr>Total vehicles by (CAFV Eligibility)</vt:lpstr>
      <vt:lpstr>Total vehicles by model</vt:lpstr>
      <vt:lpstr>Screenshot of excel dashboard</vt:lpstr>
      <vt:lpstr>Screenshot of power bi dashboard</vt:lpstr>
      <vt:lpstr>Screenshot of tableau dashboard</vt:lpstr>
      <vt:lpstr>What I learn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ANALYSIS</dc:title>
  <dc:creator>dedeepya</dc:creator>
  <cp:lastModifiedBy>dedeepya</cp:lastModifiedBy>
  <cp:revision>21</cp:revision>
  <dcterms:created xsi:type="dcterms:W3CDTF">2024-07-11T18:17:00Z</dcterms:created>
  <dcterms:modified xsi:type="dcterms:W3CDTF">2024-07-15T16:42:34Z</dcterms:modified>
</cp:coreProperties>
</file>