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61" r:id="rId7"/>
    <p:sldId id="274" r:id="rId8"/>
    <p:sldId id="262" r:id="rId9"/>
    <p:sldId id="268" r:id="rId10"/>
    <p:sldId id="306" r:id="rId11"/>
    <p:sldId id="307" r:id="rId12"/>
    <p:sldId id="278" r:id="rId13"/>
    <p:sldId id="287" r:id="rId14"/>
    <p:sldId id="281" r:id="rId15"/>
    <p:sldId id="288" r:id="rId16"/>
    <p:sldId id="308" r:id="rId17"/>
    <p:sldId id="309" r:id="rId18"/>
    <p:sldId id="290" r:id="rId19"/>
    <p:sldId id="284" r:id="rId20"/>
    <p:sldId id="310" r:id="rId21"/>
    <p:sldId id="291" r:id="rId22"/>
    <p:sldId id="292" r:id="rId23"/>
    <p:sldId id="293" r:id="rId24"/>
    <p:sldId id="294" r:id="rId25"/>
    <p:sldId id="277" r:id="rId26"/>
    <p:sldId id="297" r:id="rId27"/>
    <p:sldId id="300" r:id="rId28"/>
    <p:sldId id="296" r:id="rId29"/>
    <p:sldId id="295" r:id="rId30"/>
    <p:sldId id="298" r:id="rId31"/>
    <p:sldId id="276" r:id="rId32"/>
    <p:sldId id="301" r:id="rId33"/>
    <p:sldId id="311" r:id="rId34"/>
    <p:sldId id="302" r:id="rId35"/>
    <p:sldId id="264" r:id="rId36"/>
    <p:sldId id="312" r:id="rId37"/>
    <p:sldId id="303" r:id="rId38"/>
    <p:sldId id="304"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polupalli143" userId="da00ecda33e5b4dc" providerId="LiveId" clId="{8F2BC445-B6DC-4E1E-94AD-D4E0857BC61E}"/>
    <pc:docChg chg="modSld">
      <pc:chgData name="naveen polupalli143" userId="da00ecda33e5b4dc" providerId="LiveId" clId="{8F2BC445-B6DC-4E1E-94AD-D4E0857BC61E}" dt="2024-02-10T07:25:06.368" v="0" actId="14100"/>
      <pc:docMkLst>
        <pc:docMk/>
      </pc:docMkLst>
      <pc:sldChg chg="modSp mod">
        <pc:chgData name="naveen polupalli143" userId="da00ecda33e5b4dc" providerId="LiveId" clId="{8F2BC445-B6DC-4E1E-94AD-D4E0857BC61E}" dt="2024-02-10T07:25:06.368" v="0" actId="14100"/>
        <pc:sldMkLst>
          <pc:docMk/>
          <pc:sldMk cId="705368979" sldId="291"/>
        </pc:sldMkLst>
        <pc:spChg chg="mod">
          <ac:chgData name="naveen polupalli143" userId="da00ecda33e5b4dc" providerId="LiveId" clId="{8F2BC445-B6DC-4E1E-94AD-D4E0857BC61E}" dt="2024-02-10T07:25:06.368" v="0" actId="14100"/>
          <ac:spMkLst>
            <pc:docMk/>
            <pc:sldMk cId="705368979" sldId="291"/>
            <ac:spMk id="2" creationId="{1ADCE7DB-CB1A-9349-BC70-01A608A29B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491B4-F8D8-9B62-6C9E-35BE15FEA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908E741-7E0D-18EE-5701-BA3044E89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11ADE91-6251-4F3E-7289-5CA376C67B8B}"/>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0C6B7C8B-02D5-FB85-C8D3-DA40B17C1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A688CAB-B08B-37F0-EBE8-A7A5A5DACAF4}"/>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314611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089AA-1F43-4828-AEBB-4AABA23ECB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483D685-BA2B-9E97-8FCD-7D17AA6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7F453DD-0606-91DE-65DE-6B2EEF9E3D41}"/>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B3E5AAAC-E1BD-B4F5-81A3-FEE9BF01A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1DE88A-D011-0B30-B348-E9455FEB9A9C}"/>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41287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E6552EC-FDEA-1247-083A-2D5422AE40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8D04F2A-4235-C63D-DF21-91C49BB44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8667584-BF61-DE8E-DD4F-B822C3C3EB0A}"/>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D0B1DAE0-E804-AA92-61CA-5C20E3EDA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43C2C5D-5FEB-1F67-776C-A40008447E59}"/>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208778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8F9E0-C5CD-AB70-2D8B-8E120DA92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486F25C-9872-35AD-31AD-6516D9FB3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EB213A-D315-E134-E853-57025E8180DC}"/>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4DC384C2-0FE0-203E-B636-3739254AE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6BFBA84-7565-0E08-F0D9-06A1DE8117F2}"/>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319473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EBF40-77A7-51F9-3452-875DDAC03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636615-0A58-9983-2B47-47D7B54B4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F82CB1A-1B84-FD78-6071-9E7124DFFD53}"/>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0230FBFB-066C-4136-987C-C5ACE3E81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5A37386-19B9-89D5-5BE7-8247232FD2F3}"/>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206729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EB30-D2AE-BA0C-DC9B-D647DC99B9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4087193-4871-4E7C-541D-90127056C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F391C5D-ED85-F28F-ABA9-3DBABC73D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9F8E233-BCF7-3573-6C58-41B0A36001CC}"/>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6" name="Footer Placeholder 5">
            <a:extLst>
              <a:ext uri="{FF2B5EF4-FFF2-40B4-BE49-F238E27FC236}">
                <a16:creationId xmlns="" xmlns:a16="http://schemas.microsoft.com/office/drawing/2014/main" id="{171CA2C6-4C91-CE2E-1941-64B8DCEA6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171309-5359-2360-8108-413CF25754A8}"/>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76184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249A5-E480-ABC7-EDA0-88B100EF20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1F8912C-E42D-C142-5317-863A434A0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AD51839-DBC7-084B-B8A6-C25DF293B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39BD764-6987-E9D3-4E5D-17423BFC7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59F402C-7A28-5CDF-C237-06A2F6A571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7FEA30E-D0A2-5EEC-8778-B6606222ACFA}"/>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8" name="Footer Placeholder 7">
            <a:extLst>
              <a:ext uri="{FF2B5EF4-FFF2-40B4-BE49-F238E27FC236}">
                <a16:creationId xmlns="" xmlns:a16="http://schemas.microsoft.com/office/drawing/2014/main" id="{358F2D51-151A-239D-0A8D-488ECA5B96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4E25092-F1B5-19E8-30F6-A5969413C488}"/>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220530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D33F2-AE2A-F01B-032E-FE5BC8E4A8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D4DC03-3F01-F35A-CD5B-2F7FCD9DEA6C}"/>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4" name="Footer Placeholder 3">
            <a:extLst>
              <a:ext uri="{FF2B5EF4-FFF2-40B4-BE49-F238E27FC236}">
                <a16:creationId xmlns="" xmlns:a16="http://schemas.microsoft.com/office/drawing/2014/main" id="{7E7356C8-0AB5-129F-9C4B-701E2F1053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5BF4941-37F4-F4F9-2D86-76C1B624444C}"/>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9597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BC5A8B-EA42-C032-760F-CFFBB53B5E29}"/>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3" name="Footer Placeholder 2">
            <a:extLst>
              <a:ext uri="{FF2B5EF4-FFF2-40B4-BE49-F238E27FC236}">
                <a16:creationId xmlns="" xmlns:a16="http://schemas.microsoft.com/office/drawing/2014/main" id="{DBF18B13-C1E3-CBF9-AF39-3EAA0267F9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CA2C5E0-63EF-6A9F-87B0-A497B4B5F190}"/>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403240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53E871-A1D0-31D6-F1AF-C2F456BF8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17DE6CD-4BE0-4771-47CF-B3CD291C3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5BBBAF8-CE29-E7D2-2DF4-6B3A03E89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833C041-8E6A-B30F-BAFF-8A4CEDB18599}"/>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6" name="Footer Placeholder 5">
            <a:extLst>
              <a:ext uri="{FF2B5EF4-FFF2-40B4-BE49-F238E27FC236}">
                <a16:creationId xmlns="" xmlns:a16="http://schemas.microsoft.com/office/drawing/2014/main" id="{69A82D2E-4B0E-1E0E-5347-B97480700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0C074B3-6D3E-5B32-C492-FE90F4E66E15}"/>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375592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917A7-542E-179B-7690-CD3339D6C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B95FAB2-6A9E-431A-345D-AB640722B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EE001D9-8281-5176-E617-BD13EACBC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4CE764-EB40-C30D-FF97-4B4D35BAD188}"/>
              </a:ext>
            </a:extLst>
          </p:cNvPr>
          <p:cNvSpPr>
            <a:spLocks noGrp="1"/>
          </p:cNvSpPr>
          <p:nvPr>
            <p:ph type="dt" sz="half" idx="10"/>
          </p:nvPr>
        </p:nvSpPr>
        <p:spPr/>
        <p:txBody>
          <a:bodyPr/>
          <a:lstStyle/>
          <a:p>
            <a:fld id="{EB0B10FE-9F6A-4883-81F0-DC918E6BFC5A}" type="datetimeFigureOut">
              <a:rPr lang="en-IN" smtClean="0"/>
              <a:t>23-04-2024</a:t>
            </a:fld>
            <a:endParaRPr lang="en-IN"/>
          </a:p>
        </p:txBody>
      </p:sp>
      <p:sp>
        <p:nvSpPr>
          <p:cNvPr id="6" name="Footer Placeholder 5">
            <a:extLst>
              <a:ext uri="{FF2B5EF4-FFF2-40B4-BE49-F238E27FC236}">
                <a16:creationId xmlns="" xmlns:a16="http://schemas.microsoft.com/office/drawing/2014/main" id="{4E039449-7DD5-A971-1B47-4C88F04A6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DF6C47A-6A5D-3436-6F14-571AA425640C}"/>
              </a:ext>
            </a:extLst>
          </p:cNvPr>
          <p:cNvSpPr>
            <a:spLocks noGrp="1"/>
          </p:cNvSpPr>
          <p:nvPr>
            <p:ph type="sldNum" sz="quarter" idx="12"/>
          </p:nvPr>
        </p:nvSpPr>
        <p:spPr/>
        <p:txBody>
          <a:bodyPr/>
          <a:lstStyle/>
          <a:p>
            <a:fld id="{24482650-F452-460B-AF2F-F1F29F06E183}" type="slidenum">
              <a:rPr lang="en-IN" smtClean="0"/>
              <a:t>‹#›</a:t>
            </a:fld>
            <a:endParaRPr lang="en-IN"/>
          </a:p>
        </p:txBody>
      </p:sp>
    </p:spTree>
    <p:extLst>
      <p:ext uri="{BB962C8B-B14F-4D97-AF65-F5344CB8AC3E}">
        <p14:creationId xmlns:p14="http://schemas.microsoft.com/office/powerpoint/2010/main" val="41433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77DFB8-5BF5-6F57-8C9F-AB64AA191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B7C712A-F776-FBE2-383F-E4417C9FE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C51362F-0437-E4A1-4777-4E1F748E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B10FE-9F6A-4883-81F0-DC918E6BFC5A}" type="datetimeFigureOut">
              <a:rPr lang="en-IN" smtClean="0"/>
              <a:t>23-04-2024</a:t>
            </a:fld>
            <a:endParaRPr lang="en-IN"/>
          </a:p>
        </p:txBody>
      </p:sp>
      <p:sp>
        <p:nvSpPr>
          <p:cNvPr id="5" name="Footer Placeholder 4">
            <a:extLst>
              <a:ext uri="{FF2B5EF4-FFF2-40B4-BE49-F238E27FC236}">
                <a16:creationId xmlns="" xmlns:a16="http://schemas.microsoft.com/office/drawing/2014/main" id="{8DFDDDC3-645F-A597-68CB-417EDCB58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B58DF7-DF2C-3DF4-72D6-954BC391E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82650-F452-460B-AF2F-F1F29F06E183}" type="slidenum">
              <a:rPr lang="en-IN" smtClean="0"/>
              <a:t>‹#›</a:t>
            </a:fld>
            <a:endParaRPr lang="en-IN"/>
          </a:p>
        </p:txBody>
      </p:sp>
    </p:spTree>
    <p:extLst>
      <p:ext uri="{BB962C8B-B14F-4D97-AF65-F5344CB8AC3E}">
        <p14:creationId xmlns:p14="http://schemas.microsoft.com/office/powerpoint/2010/main" val="3172563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142/S0218126623501487"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1142/S0218126623501487"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42/S021812662350148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94CBB2-8C3F-05E9-4489-3608B3874504}"/>
              </a:ext>
            </a:extLst>
          </p:cNvPr>
          <p:cNvSpPr>
            <a:spLocks noGrp="1"/>
          </p:cNvSpPr>
          <p:nvPr>
            <p:ph type="title"/>
          </p:nvPr>
        </p:nvSpPr>
        <p:spPr>
          <a:xfrm>
            <a:off x="1837764" y="365125"/>
            <a:ext cx="8725461" cy="1325563"/>
          </a:xfrm>
        </p:spPr>
        <p:txBody>
          <a:bodyPr>
            <a:normAutofit fontScale="90000"/>
          </a:bodyPr>
          <a:lstStyle/>
          <a:p>
            <a:pPr algn="ctr"/>
            <a:r>
              <a:rPr lang="en-IN" sz="3600" dirty="0">
                <a:solidFill>
                  <a:srgbClr val="C00000"/>
                </a:solidFill>
                <a:latin typeface="Times New Roman" panose="02020603050405020304" pitchFamily="18" charset="0"/>
                <a:cs typeface="Times New Roman" panose="02020603050405020304" pitchFamily="18" charset="0"/>
              </a:rPr>
              <a:t/>
            </a:r>
            <a:br>
              <a:rPr lang="en-IN" sz="3600" dirty="0">
                <a:solidFill>
                  <a:srgbClr val="C00000"/>
                </a:solidFill>
                <a:latin typeface="Times New Roman" panose="02020603050405020304" pitchFamily="18" charset="0"/>
                <a:cs typeface="Times New Roman" panose="02020603050405020304" pitchFamily="18" charset="0"/>
              </a:rPr>
            </a:br>
            <a:r>
              <a:rPr lang="en-IN" sz="2700" b="1" dirty="0">
                <a:solidFill>
                  <a:srgbClr val="C00000"/>
                </a:solidFill>
                <a:latin typeface="Times New Roman" panose="02020603050405020304" pitchFamily="18" charset="0"/>
                <a:cs typeface="Times New Roman" panose="02020603050405020304" pitchFamily="18" charset="0"/>
              </a:rPr>
              <a:t>SRI VASAVI ENGINEERING COLLEGE (AUTONOMOUS)</a:t>
            </a:r>
            <a:r>
              <a:rPr lang="en-IN" sz="3600" b="1" dirty="0">
                <a:solidFill>
                  <a:srgbClr val="C00000"/>
                </a:solidFill>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
            </a:r>
            <a:br>
              <a:rPr lang="en-IN" sz="13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(Sponsored by Sri Vasavi Educational Society)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(Approved by AICTE, New Delhi &amp; Permanently affiliated to JNTUK, Kakinada) Pedatadepalli, TADEPALLIGUDEM – 534101. W.G.Dist  (A.P) </a:t>
            </a:r>
            <a:r>
              <a:rPr lang="en-IN" sz="4900" b="1" dirty="0">
                <a:latin typeface="Times New Roman" panose="02020603050405020304" pitchFamily="18" charset="0"/>
                <a:cs typeface="Times New Roman" panose="02020603050405020304" pitchFamily="18" charset="0"/>
              </a:rPr>
              <a:t/>
            </a:r>
            <a:br>
              <a:rPr lang="en-IN" sz="49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14027917-50E7-1FFA-D630-A5D7B94EC539}"/>
              </a:ext>
            </a:extLst>
          </p:cNvPr>
          <p:cNvSpPr>
            <a:spLocks noGrp="1"/>
          </p:cNvSpPr>
          <p:nvPr>
            <p:ph idx="1"/>
          </p:nvPr>
        </p:nvSpPr>
        <p:spPr/>
        <p:txBody>
          <a:bodyPr>
            <a:normAutofit fontScale="40000" lnSpcReduction="20000"/>
          </a:bodyPr>
          <a:lstStyle/>
          <a:p>
            <a:pPr marL="0" indent="0" algn="ctr">
              <a:lnSpc>
                <a:spcPct val="160000"/>
              </a:lnSpc>
              <a:buNone/>
            </a:pPr>
            <a:r>
              <a:rPr lang="en-IN" sz="6000" b="1" dirty="0">
                <a:latin typeface="Times New Roman" panose="02020603050405020304" pitchFamily="18" charset="0"/>
                <a:cs typeface="Times New Roman" panose="02020603050405020304" pitchFamily="18" charset="0"/>
              </a:rPr>
              <a:t>Design and Analysis of Sense Amplifier in a Pulse Generator of Cardiac Pacemaker using DVCCTA</a:t>
            </a: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buNone/>
            </a:pPr>
            <a:endParaRPr lang="en-IN" sz="4000" dirty="0">
              <a:latin typeface="Times New Roman" panose="02020603050405020304" pitchFamily="18" charset="0"/>
              <a:cs typeface="Times New Roman" panose="02020603050405020304" pitchFamily="18" charset="0"/>
            </a:endParaRPr>
          </a:p>
          <a:p>
            <a:pPr marL="0" indent="0" algn="just">
              <a:lnSpc>
                <a:spcPct val="120000"/>
              </a:lnSpc>
              <a:spcBef>
                <a:spcPts val="100"/>
              </a:spcBef>
              <a:buNone/>
            </a:pPr>
            <a:r>
              <a:rPr lang="en-US" sz="4000" b="1" spc="-5" dirty="0">
                <a:latin typeface="Times New Roman" panose="02020603050405020304"/>
                <a:cs typeface="Times New Roman" panose="02020603050405020304"/>
              </a:rPr>
              <a:t>	Under the esteemed guidance of			 </a:t>
            </a:r>
            <a:r>
              <a:rPr lang="en-IN" sz="4000" b="1" spc="-5" dirty="0">
                <a:latin typeface="Times New Roman" panose="02020603050405020304"/>
                <a:cs typeface="Times New Roman" panose="02020603050405020304"/>
              </a:rPr>
              <a:t>Project Associates</a:t>
            </a:r>
          </a:p>
          <a:p>
            <a:pPr marL="0" indent="0" algn="just">
              <a:lnSpc>
                <a:spcPct val="120000"/>
              </a:lnSpc>
              <a:spcBef>
                <a:spcPts val="100"/>
              </a:spcBef>
              <a:buNone/>
            </a:pPr>
            <a:r>
              <a:rPr lang="en-IN" sz="4000" b="1" spc="-5" dirty="0">
                <a:solidFill>
                  <a:srgbClr val="006FC0"/>
                </a:solidFill>
                <a:latin typeface="Times New Roman" panose="02020603050405020304"/>
                <a:cs typeface="Times New Roman" panose="02020603050405020304"/>
              </a:rPr>
              <a:t>                        </a:t>
            </a:r>
            <a:r>
              <a:rPr lang="en-IN" sz="4000" spc="-5" dirty="0" err="1" smtClean="0">
                <a:latin typeface="Times New Roman" panose="02020603050405020304"/>
                <a:cs typeface="Times New Roman" panose="02020603050405020304"/>
              </a:rPr>
              <a:t>Mr.</a:t>
            </a:r>
            <a:r>
              <a:rPr lang="en-IN" sz="4000" spc="-5" dirty="0" smtClean="0">
                <a:latin typeface="Times New Roman" panose="02020603050405020304"/>
                <a:cs typeface="Times New Roman" panose="02020603050405020304"/>
              </a:rPr>
              <a:t> M. </a:t>
            </a:r>
            <a:r>
              <a:rPr lang="en-IN" sz="4000" spc="-5" dirty="0" err="1" smtClean="0">
                <a:latin typeface="Times New Roman" panose="02020603050405020304"/>
                <a:cs typeface="Times New Roman" panose="02020603050405020304"/>
              </a:rPr>
              <a:t>Pitchaiah</a:t>
            </a:r>
            <a:r>
              <a:rPr lang="en-IN" sz="4000" spc="-5" dirty="0">
                <a:latin typeface="Times New Roman" panose="02020603050405020304"/>
                <a:cs typeface="Times New Roman" panose="02020603050405020304"/>
              </a:rPr>
              <a:t>,</a:t>
            </a:r>
            <a:r>
              <a:rPr lang="en-US" sz="4000" spc="-25" dirty="0">
                <a:latin typeface="Times New Roman" panose="02020603050405020304"/>
                <a:cs typeface="Times New Roman" panose="02020603050405020304"/>
              </a:rPr>
              <a:t> </a:t>
            </a:r>
            <a:r>
              <a:rPr lang="en-US" sz="4000" spc="-25" dirty="0" smtClean="0">
                <a:latin typeface="Times New Roman" panose="02020603050405020304"/>
                <a:cs typeface="Times New Roman" panose="02020603050405020304"/>
              </a:rPr>
              <a:t>M. Tech </a:t>
            </a:r>
            <a:r>
              <a:rPr lang="en-IN" sz="4000" spc="-5" dirty="0">
                <a:latin typeface="Times New Roman" panose="02020603050405020304"/>
                <a:cs typeface="Times New Roman" panose="02020603050405020304"/>
              </a:rPr>
              <a:t>				</a:t>
            </a:r>
            <a:r>
              <a:rPr lang="en-US" sz="4000" spc="-25" dirty="0">
                <a:latin typeface="Times New Roman" panose="02020603050405020304"/>
                <a:cs typeface="Times New Roman" panose="02020603050405020304"/>
              </a:rPr>
              <a:t>1. </a:t>
            </a:r>
            <a:r>
              <a:rPr lang="en-US" sz="4000" spc="-25" dirty="0" smtClean="0">
                <a:latin typeface="Times New Roman" panose="02020603050405020304"/>
                <a:cs typeface="Times New Roman" panose="02020603050405020304"/>
              </a:rPr>
              <a:t>Ch. </a:t>
            </a:r>
            <a:r>
              <a:rPr lang="en-US" sz="4000" spc="-25" dirty="0" err="1" smtClean="0">
                <a:latin typeface="Times New Roman" panose="02020603050405020304"/>
                <a:cs typeface="Times New Roman" panose="02020603050405020304"/>
              </a:rPr>
              <a:t>Sree</a:t>
            </a:r>
            <a:r>
              <a:rPr lang="en-US" sz="4000" spc="-25" dirty="0" smtClean="0">
                <a:latin typeface="Times New Roman" panose="02020603050405020304"/>
                <a:cs typeface="Times New Roman" panose="02020603050405020304"/>
              </a:rPr>
              <a:t> </a:t>
            </a:r>
            <a:r>
              <a:rPr lang="en-US" sz="4000" spc="-25" dirty="0">
                <a:latin typeface="Times New Roman" panose="02020603050405020304"/>
                <a:cs typeface="Times New Roman" panose="02020603050405020304"/>
              </a:rPr>
              <a:t>Deepak </a:t>
            </a:r>
            <a:r>
              <a:rPr lang="en-US" sz="4000" spc="-25" dirty="0" smtClean="0">
                <a:latin typeface="Times New Roman" panose="02020603050405020304"/>
                <a:cs typeface="Times New Roman" panose="02020603050405020304"/>
              </a:rPr>
              <a:t>	     (20A81A1403) </a:t>
            </a:r>
            <a:endParaRPr lang="en-US" sz="4000" spc="-25" dirty="0">
              <a:latin typeface="Times New Roman" panose="02020603050405020304"/>
              <a:cs typeface="Times New Roman" panose="02020603050405020304"/>
            </a:endParaRPr>
          </a:p>
          <a:p>
            <a:pPr marL="0" indent="0" algn="just">
              <a:lnSpc>
                <a:spcPct val="120000"/>
              </a:lnSpc>
              <a:spcBef>
                <a:spcPts val="100"/>
              </a:spcBef>
              <a:buNone/>
            </a:pPr>
            <a:r>
              <a:rPr lang="en-US" sz="4000" spc="-25" dirty="0">
                <a:latin typeface="Times New Roman" panose="02020603050405020304"/>
                <a:cs typeface="Times New Roman" panose="02020603050405020304"/>
              </a:rPr>
              <a:t>                               </a:t>
            </a:r>
            <a:r>
              <a:rPr lang="en-US" sz="4000" spc="-25" dirty="0" smtClean="0">
                <a:latin typeface="Times New Roman" panose="02020603050405020304"/>
                <a:cs typeface="Times New Roman" panose="02020603050405020304"/>
              </a:rPr>
              <a:t>Asst. Professor </a:t>
            </a:r>
            <a:r>
              <a:rPr lang="en-US" sz="4000" spc="-25" dirty="0">
                <a:latin typeface="Times New Roman" panose="02020603050405020304"/>
                <a:cs typeface="Times New Roman" panose="02020603050405020304"/>
              </a:rPr>
              <a:t>		 		                   </a:t>
            </a:r>
            <a:r>
              <a:rPr lang="en-IN" sz="4000" spc="-5" dirty="0">
                <a:latin typeface="Times New Roman" panose="02020603050405020304"/>
                <a:cs typeface="Times New Roman" panose="02020603050405020304"/>
              </a:rPr>
              <a:t>2. M. </a:t>
            </a:r>
            <a:r>
              <a:rPr lang="en-IN" sz="4000" spc="-5" dirty="0" err="1">
                <a:latin typeface="Times New Roman" panose="02020603050405020304"/>
                <a:cs typeface="Times New Roman" panose="02020603050405020304"/>
              </a:rPr>
              <a:t>Chaitanya</a:t>
            </a:r>
            <a:r>
              <a:rPr lang="en-IN" sz="4000" spc="-5" dirty="0">
                <a:latin typeface="Times New Roman" panose="02020603050405020304"/>
                <a:cs typeface="Times New Roman" panose="02020603050405020304"/>
              </a:rPr>
              <a:t> </a:t>
            </a:r>
            <a:r>
              <a:rPr lang="en-IN" sz="4000" spc="-5" dirty="0" err="1">
                <a:latin typeface="Times New Roman" panose="02020603050405020304"/>
                <a:cs typeface="Times New Roman" panose="02020603050405020304"/>
              </a:rPr>
              <a:t>Komali</a:t>
            </a:r>
            <a:r>
              <a:rPr lang="en-IN" sz="4000" spc="-5" dirty="0">
                <a:latin typeface="Times New Roman" panose="02020603050405020304"/>
                <a:cs typeface="Times New Roman" panose="02020603050405020304"/>
              </a:rPr>
              <a:t> </a:t>
            </a:r>
            <a:r>
              <a:rPr lang="en-IN" sz="4000" spc="-5" dirty="0" smtClean="0">
                <a:latin typeface="Times New Roman" panose="02020603050405020304"/>
                <a:cs typeface="Times New Roman" panose="02020603050405020304"/>
              </a:rPr>
              <a:t> (20A81A1432) </a:t>
            </a:r>
            <a:endParaRPr lang="en-IN" sz="4000" spc="-5" dirty="0">
              <a:latin typeface="Times New Roman" panose="02020603050405020304"/>
              <a:cs typeface="Times New Roman" panose="02020603050405020304"/>
            </a:endParaRPr>
          </a:p>
          <a:p>
            <a:pPr marL="0" indent="0" algn="just">
              <a:lnSpc>
                <a:spcPct val="120000"/>
              </a:lnSpc>
              <a:spcBef>
                <a:spcPts val="100"/>
              </a:spcBef>
              <a:buNone/>
            </a:pPr>
            <a:r>
              <a:rPr lang="en-US" sz="4000" spc="-5" dirty="0">
                <a:latin typeface="Times New Roman" panose="02020603050405020304"/>
                <a:cs typeface="Times New Roman" panose="02020603050405020304"/>
              </a:rPr>
              <a:t>	</a:t>
            </a:r>
            <a:r>
              <a:rPr lang="en-US" sz="4000" spc="-25" dirty="0">
                <a:latin typeface="Times New Roman" panose="02020603050405020304"/>
                <a:cs typeface="Times New Roman" panose="02020603050405020304"/>
              </a:rPr>
              <a:t>      					 	3. </a:t>
            </a:r>
            <a:r>
              <a:rPr lang="en-IN" sz="4000" spc="-5" dirty="0">
                <a:latin typeface="Times New Roman" panose="02020603050405020304"/>
                <a:cs typeface="Times New Roman" panose="02020603050405020304"/>
              </a:rPr>
              <a:t>G. </a:t>
            </a:r>
            <a:r>
              <a:rPr lang="en-IN" sz="4000" spc="-5" dirty="0" err="1" smtClean="0">
                <a:latin typeface="Times New Roman" panose="02020603050405020304"/>
                <a:cs typeface="Times New Roman" panose="02020603050405020304"/>
              </a:rPr>
              <a:t>Bhargavi</a:t>
            </a:r>
            <a:r>
              <a:rPr lang="en-IN" sz="4000" spc="-5" dirty="0" smtClean="0">
                <a:latin typeface="Times New Roman" panose="02020603050405020304"/>
                <a:cs typeface="Times New Roman" panose="02020603050405020304"/>
              </a:rPr>
              <a:t>                  (21A85A1401) </a:t>
            </a:r>
            <a:r>
              <a:rPr lang="en-IN" sz="4000" spc="-5" dirty="0">
                <a:latin typeface="Times New Roman" panose="02020603050405020304"/>
                <a:cs typeface="Times New Roman" panose="02020603050405020304"/>
              </a:rPr>
              <a:t>			</a:t>
            </a:r>
            <a:r>
              <a:rPr lang="en-US" sz="4000" spc="-25" dirty="0">
                <a:latin typeface="Times New Roman" panose="02020603050405020304"/>
                <a:cs typeface="Times New Roman" panose="02020603050405020304"/>
              </a:rPr>
              <a:t>	      				</a:t>
            </a:r>
            <a:r>
              <a:rPr lang="en-US" sz="4000" spc="-25" dirty="0" smtClean="0">
                <a:latin typeface="Times New Roman" panose="02020603050405020304"/>
                <a:cs typeface="Times New Roman" panose="02020603050405020304"/>
              </a:rPr>
              <a:t>4</a:t>
            </a:r>
            <a:r>
              <a:rPr lang="en-US" sz="4000" spc="-25" dirty="0">
                <a:latin typeface="Times New Roman" panose="02020603050405020304"/>
                <a:cs typeface="Times New Roman" panose="02020603050405020304"/>
              </a:rPr>
              <a:t>. J. </a:t>
            </a:r>
            <a:r>
              <a:rPr lang="en-US" sz="4000" spc="-25" dirty="0" err="1">
                <a:latin typeface="Times New Roman" panose="02020603050405020304"/>
                <a:cs typeface="Times New Roman" panose="02020603050405020304"/>
              </a:rPr>
              <a:t>Nanaji</a:t>
            </a:r>
            <a:r>
              <a:rPr lang="en-US" sz="4000" spc="-25" dirty="0">
                <a:latin typeface="Times New Roman" panose="02020603050405020304"/>
                <a:cs typeface="Times New Roman" panose="02020603050405020304"/>
              </a:rPr>
              <a:t> </a:t>
            </a:r>
            <a:r>
              <a:rPr lang="en-US" sz="4000" spc="-25" dirty="0" smtClean="0">
                <a:latin typeface="Times New Roman" panose="02020603050405020304"/>
                <a:cs typeface="Times New Roman" panose="02020603050405020304"/>
              </a:rPr>
              <a:t>	     (21A85A1402)</a:t>
            </a:r>
            <a:r>
              <a:rPr lang="en-US" sz="4000" spc="-25" dirty="0">
                <a:latin typeface="Times New Roman" panose="02020603050405020304"/>
                <a:cs typeface="Times New Roman" panose="02020603050405020304"/>
              </a:rPr>
              <a:t>				 				</a:t>
            </a:r>
            <a:r>
              <a:rPr lang="en-US" sz="4000" spc="-25" dirty="0" smtClean="0">
                <a:latin typeface="Times New Roman" panose="02020603050405020304"/>
                <a:cs typeface="Times New Roman" panose="02020603050405020304"/>
              </a:rPr>
              <a:t>5</a:t>
            </a:r>
            <a:r>
              <a:rPr lang="en-US" sz="4000" spc="-25" dirty="0">
                <a:latin typeface="Times New Roman" panose="02020603050405020304"/>
                <a:cs typeface="Times New Roman" panose="02020603050405020304"/>
              </a:rPr>
              <a:t>. P. Naveen </a:t>
            </a:r>
            <a:r>
              <a:rPr lang="en-US" sz="4000" spc="-25" dirty="0" smtClean="0">
                <a:latin typeface="Times New Roman" panose="02020603050405020304"/>
                <a:cs typeface="Times New Roman" panose="02020603050405020304"/>
              </a:rPr>
              <a:t>	     (21A85A1405)</a:t>
            </a:r>
            <a:endParaRPr lang="en-US" sz="4000" b="1" spc="-5" dirty="0">
              <a:latin typeface="Times New Roman" panose="02020603050405020304"/>
              <a:cs typeface="Times New Roman" panose="02020603050405020304"/>
            </a:endParaRPr>
          </a:p>
          <a:p>
            <a:pPr marL="0" indent="0" algn="just">
              <a:lnSpc>
                <a:spcPct val="120000"/>
              </a:lnSpc>
              <a:spcBef>
                <a:spcPts val="100"/>
              </a:spcBef>
              <a:buNone/>
            </a:pPr>
            <a:r>
              <a:rPr lang="en-US" sz="4500" b="1" spc="-5" dirty="0">
                <a:latin typeface="Times New Roman" panose="02020603050405020304"/>
                <a:cs typeface="Times New Roman" panose="02020603050405020304"/>
              </a:rPr>
              <a:t>               </a:t>
            </a:r>
            <a:r>
              <a:rPr lang="en-US" sz="4500" spc="-5" dirty="0">
                <a:latin typeface="Times New Roman" panose="02020603050405020304"/>
                <a:cs typeface="Times New Roman" panose="02020603050405020304"/>
              </a:rPr>
              <a:t>						 		</a:t>
            </a:r>
            <a:endParaRPr lang="en-US" sz="4500" spc="-25" dirty="0">
              <a:latin typeface="Times New Roman" panose="02020603050405020304"/>
              <a:cs typeface="Times New Roman" panose="02020603050405020304"/>
            </a:endParaRPr>
          </a:p>
          <a:p>
            <a:pPr marL="0" indent="0" algn="just">
              <a:lnSpc>
                <a:spcPct val="120000"/>
              </a:lnSpc>
              <a:spcBef>
                <a:spcPts val="100"/>
              </a:spcBef>
              <a:buNone/>
            </a:pPr>
            <a:r>
              <a:rPr lang="en-US" sz="4500" spc="-25" dirty="0">
                <a:latin typeface="Times New Roman" panose="02020603050405020304"/>
                <a:cs typeface="Times New Roman" panose="02020603050405020304"/>
              </a:rPr>
              <a:t>	</a:t>
            </a:r>
            <a:r>
              <a:rPr lang="en-US" sz="4000" spc="-25" dirty="0">
                <a:latin typeface="Times New Roman" panose="02020603050405020304"/>
                <a:cs typeface="Times New Roman" panose="02020603050405020304"/>
              </a:rPr>
              <a:t>Date</a:t>
            </a:r>
            <a:r>
              <a:rPr lang="en-US" sz="4000" spc="-25">
                <a:latin typeface="Times New Roman" panose="02020603050405020304"/>
                <a:cs typeface="Times New Roman" panose="02020603050405020304"/>
              </a:rPr>
              <a:t>: </a:t>
            </a:r>
            <a:r>
              <a:rPr lang="en-US" sz="4000" spc="-25" smtClean="0">
                <a:latin typeface="Times New Roman" panose="02020603050405020304"/>
                <a:cs typeface="Times New Roman" panose="02020603050405020304"/>
              </a:rPr>
              <a:t>23-04-2024</a:t>
            </a:r>
            <a:endParaRPr lang="en-US" sz="4000" spc="-5" dirty="0">
              <a:latin typeface="Times New Roman" panose="02020603050405020304"/>
              <a:cs typeface="Times New Roman" panose="02020603050405020304"/>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 xmlns:a16="http://schemas.microsoft.com/office/drawing/2014/main" id="{2DBA9A09-D07E-6CF1-0B7B-591AC57FB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02" y="397297"/>
            <a:ext cx="1440160" cy="1428328"/>
          </a:xfrm>
          <a:prstGeom prst="rect">
            <a:avLst/>
          </a:prstGeom>
        </p:spPr>
      </p:pic>
    </p:spTree>
    <p:extLst>
      <p:ext uri="{BB962C8B-B14F-4D97-AF65-F5344CB8AC3E}">
        <p14:creationId xmlns:p14="http://schemas.microsoft.com/office/powerpoint/2010/main" val="2645815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 METHOD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3175"/>
            <a:ext cx="10515600" cy="4351338"/>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Sense amplifier was designed using conventional op-amp and DVCC which has more power consumption and low operating frequency.</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B4AD9F44-3FFB-4D09-C6E4-FDD07D7CF413}"/>
              </a:ext>
            </a:extLst>
          </p:cNvPr>
          <p:cNvPicPr>
            <a:picLocks noChangeAspect="1"/>
          </p:cNvPicPr>
          <p:nvPr/>
        </p:nvPicPr>
        <p:blipFill>
          <a:blip r:embed="rId2"/>
          <a:stretch>
            <a:fillRect/>
          </a:stretch>
        </p:blipFill>
        <p:spPr>
          <a:xfrm>
            <a:off x="935113" y="2307900"/>
            <a:ext cx="4913237" cy="1519844"/>
          </a:xfrm>
          <a:prstGeom prst="rect">
            <a:avLst/>
          </a:prstGeom>
        </p:spPr>
      </p:pic>
      <p:sp>
        <p:nvSpPr>
          <p:cNvPr id="5" name="Rectangle 4">
            <a:extLst>
              <a:ext uri="{FF2B5EF4-FFF2-40B4-BE49-F238E27FC236}">
                <a16:creationId xmlns="" xmlns:a16="http://schemas.microsoft.com/office/drawing/2014/main" id="{421AA414-1DF4-BC6F-CD1B-79185CEC5970}"/>
              </a:ext>
            </a:extLst>
          </p:cNvPr>
          <p:cNvSpPr/>
          <p:nvPr/>
        </p:nvSpPr>
        <p:spPr>
          <a:xfrm>
            <a:off x="453261" y="3827744"/>
            <a:ext cx="5876940" cy="276999"/>
          </a:xfrm>
          <a:prstGeom prst="rect">
            <a:avLst/>
          </a:prstGeom>
        </p:spPr>
        <p:txBody>
          <a:bodyPr wrap="square">
            <a:spAutoFit/>
          </a:bodyPr>
          <a:lstStyle/>
          <a:p>
            <a:pPr algn="ctr"/>
            <a:r>
              <a:rPr lang="en-US" sz="1200" b="1" dirty="0">
                <a:latin typeface="Times New Roman" panose="02020603050405020304" pitchFamily="18" charset="0"/>
                <a:ea typeface="Calibri" panose="020F0502020204030204" pitchFamily="34" charset="0"/>
              </a:rPr>
              <a:t>Fig. 1. Block diagram of Sense Amplifier</a:t>
            </a:r>
            <a:endParaRPr lang="en-IN" sz="1200" b="1" dirty="0"/>
          </a:p>
        </p:txBody>
      </p:sp>
      <p:pic>
        <p:nvPicPr>
          <p:cNvPr id="6" name="Picture 5">
            <a:extLst>
              <a:ext uri="{FF2B5EF4-FFF2-40B4-BE49-F238E27FC236}">
                <a16:creationId xmlns="" xmlns:a16="http://schemas.microsoft.com/office/drawing/2014/main" id="{1AB5C868-FC67-092A-1900-12C07BBD55C4}"/>
              </a:ext>
            </a:extLst>
          </p:cNvPr>
          <p:cNvPicPr>
            <a:picLocks noChangeAspect="1"/>
          </p:cNvPicPr>
          <p:nvPr/>
        </p:nvPicPr>
        <p:blipFill>
          <a:blip r:embed="rId3"/>
          <a:stretch>
            <a:fillRect/>
          </a:stretch>
        </p:blipFill>
        <p:spPr>
          <a:xfrm>
            <a:off x="2041035" y="4193040"/>
            <a:ext cx="2701392" cy="1771760"/>
          </a:xfrm>
          <a:prstGeom prst="rect">
            <a:avLst/>
          </a:prstGeom>
        </p:spPr>
      </p:pic>
      <p:sp>
        <p:nvSpPr>
          <p:cNvPr id="7" name="Rectangle 6">
            <a:extLst>
              <a:ext uri="{FF2B5EF4-FFF2-40B4-BE49-F238E27FC236}">
                <a16:creationId xmlns="" xmlns:a16="http://schemas.microsoft.com/office/drawing/2014/main" id="{FF4FB5C8-BF72-B8AE-1973-5D8A4B4E96BA}"/>
              </a:ext>
            </a:extLst>
          </p:cNvPr>
          <p:cNvSpPr/>
          <p:nvPr/>
        </p:nvSpPr>
        <p:spPr>
          <a:xfrm>
            <a:off x="1177671" y="5963033"/>
            <a:ext cx="4428119" cy="276999"/>
          </a:xfrm>
          <a:prstGeom prst="rect">
            <a:avLst/>
          </a:prstGeom>
        </p:spPr>
        <p:txBody>
          <a:bodyPr wrap="square">
            <a:spAutoFit/>
          </a:bodyPr>
          <a:lstStyle/>
          <a:p>
            <a:pPr algn="ctr"/>
            <a:r>
              <a:rPr lang="en-US" sz="1200" b="1" dirty="0">
                <a:latin typeface="Times New Roman" panose="02020603050405020304" pitchFamily="18" charset="0"/>
                <a:ea typeface="Calibri" panose="020F0502020204030204" pitchFamily="34" charset="0"/>
              </a:rPr>
              <a:t>Fig. 2. DVCC block</a:t>
            </a:r>
            <a:endParaRPr lang="en-IN" sz="1200" b="1" dirty="0"/>
          </a:p>
        </p:txBody>
      </p:sp>
      <p:pic>
        <p:nvPicPr>
          <p:cNvPr id="8" name="Content Placeholder 4">
            <a:extLst>
              <a:ext uri="{FF2B5EF4-FFF2-40B4-BE49-F238E27FC236}">
                <a16:creationId xmlns="" xmlns:a16="http://schemas.microsoft.com/office/drawing/2014/main" id="{205C2E53-01EF-30AF-0E52-7BB41C8A2850}"/>
              </a:ext>
            </a:extLst>
          </p:cNvPr>
          <p:cNvPicPr>
            <a:picLocks noChangeAspect="1"/>
          </p:cNvPicPr>
          <p:nvPr/>
        </p:nvPicPr>
        <p:blipFill>
          <a:blip r:embed="rId4"/>
          <a:stretch>
            <a:fillRect/>
          </a:stretch>
        </p:blipFill>
        <p:spPr>
          <a:xfrm>
            <a:off x="5705501" y="2224448"/>
            <a:ext cx="5225552" cy="3738585"/>
          </a:xfrm>
          <a:prstGeom prst="rect">
            <a:avLst/>
          </a:prstGeom>
        </p:spPr>
      </p:pic>
      <p:sp>
        <p:nvSpPr>
          <p:cNvPr id="9" name="Rectangle 8"/>
          <p:cNvSpPr/>
          <p:nvPr/>
        </p:nvSpPr>
        <p:spPr>
          <a:xfrm>
            <a:off x="3890185" y="5943187"/>
            <a:ext cx="8856183" cy="276999"/>
          </a:xfrm>
          <a:prstGeom prst="rect">
            <a:avLst/>
          </a:prstGeom>
        </p:spPr>
        <p:txBody>
          <a:bodyPr wrap="square">
            <a:spAutoFit/>
          </a:bodyPr>
          <a:lstStyle/>
          <a:p>
            <a:pPr algn="ctr"/>
            <a:r>
              <a:rPr lang="en-US" sz="1200" b="1" dirty="0">
                <a:latin typeface="Times New Roman" panose="02020603050405020304" pitchFamily="18" charset="0"/>
                <a:ea typeface="Calibri" panose="020F0502020204030204" pitchFamily="34" charset="0"/>
              </a:rPr>
              <a:t>Fig. 3. DVCC internal structure</a:t>
            </a:r>
            <a:endParaRPr lang="en-IN" sz="1200" b="1" dirty="0"/>
          </a:p>
        </p:txBody>
      </p:sp>
    </p:spTree>
    <p:extLst>
      <p:ext uri="{BB962C8B-B14F-4D97-AF65-F5344CB8AC3E}">
        <p14:creationId xmlns:p14="http://schemas.microsoft.com/office/powerpoint/2010/main" val="166931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951FCF-805E-EAE2-2520-EC3DC05753FB}"/>
              </a:ext>
            </a:extLst>
          </p:cNvPr>
          <p:cNvSpPr>
            <a:spLocks noGrp="1"/>
          </p:cNvSpPr>
          <p:nvPr>
            <p:ph type="title"/>
          </p:nvPr>
        </p:nvSpPr>
        <p:spPr>
          <a:xfrm>
            <a:off x="553953" y="285579"/>
            <a:ext cx="10515600" cy="1049153"/>
          </a:xfrm>
        </p:spPr>
        <p:txBody>
          <a:bodyPr>
            <a:normAutofit/>
          </a:bodyPr>
          <a:lstStyle/>
          <a:p>
            <a:r>
              <a:rPr lang="en-US" sz="3200" b="1" dirty="0">
                <a:latin typeface="Times New Roman" panose="02020603050405020304" pitchFamily="18" charset="0"/>
                <a:cs typeface="Times New Roman" panose="02020603050405020304" pitchFamily="18" charset="0"/>
              </a:rPr>
              <a:t>IMPLEMENTED DESIGN (CONVENTIONAL OP-AMP)</a:t>
            </a:r>
          </a:p>
        </p:txBody>
      </p:sp>
      <p:sp>
        <p:nvSpPr>
          <p:cNvPr id="9" name="TextBox 8">
            <a:extLst>
              <a:ext uri="{FF2B5EF4-FFF2-40B4-BE49-F238E27FC236}">
                <a16:creationId xmlns="" xmlns:a16="http://schemas.microsoft.com/office/drawing/2014/main" id="{7AEE1EB7-F0C6-375E-DA1F-F58DB762EE28}"/>
              </a:ext>
            </a:extLst>
          </p:cNvPr>
          <p:cNvSpPr txBox="1"/>
          <p:nvPr/>
        </p:nvSpPr>
        <p:spPr>
          <a:xfrm>
            <a:off x="3203378" y="5268979"/>
            <a:ext cx="5675243"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4. VOA-based Sense Amplifier</a:t>
            </a:r>
            <a:endParaRPr lang="en-IN" sz="1200" b="1" dirty="0"/>
          </a:p>
        </p:txBody>
      </p:sp>
      <p:pic>
        <p:nvPicPr>
          <p:cNvPr id="4" name="Content Placeholder 3"/>
          <p:cNvPicPr>
            <a:picLocks noGrp="1" noChangeAspect="1"/>
          </p:cNvPicPr>
          <p:nvPr>
            <p:ph idx="1"/>
          </p:nvPr>
        </p:nvPicPr>
        <p:blipFill>
          <a:blip r:embed="rId2"/>
          <a:stretch>
            <a:fillRect/>
          </a:stretch>
        </p:blipFill>
        <p:spPr>
          <a:xfrm>
            <a:off x="553953" y="1485440"/>
            <a:ext cx="10515600" cy="3632831"/>
          </a:xfrm>
          <a:prstGeom prst="rect">
            <a:avLst/>
          </a:prstGeom>
        </p:spPr>
      </p:pic>
    </p:spTree>
    <p:extLst>
      <p:ext uri="{BB962C8B-B14F-4D97-AF65-F5344CB8AC3E}">
        <p14:creationId xmlns:p14="http://schemas.microsoft.com/office/powerpoint/2010/main" val="1241562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WAVEFORMS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AEE1EB7-F0C6-375E-DA1F-F58DB762EE28}"/>
              </a:ext>
            </a:extLst>
          </p:cNvPr>
          <p:cNvSpPr txBox="1"/>
          <p:nvPr/>
        </p:nvSpPr>
        <p:spPr>
          <a:xfrm>
            <a:off x="324019" y="4884512"/>
            <a:ext cx="5675243"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5. ECG Test input at INA</a:t>
            </a:r>
            <a:endParaRPr lang="en-IN" sz="1200" b="1" dirty="0"/>
          </a:p>
        </p:txBody>
      </p:sp>
      <p:sp>
        <p:nvSpPr>
          <p:cNvPr id="7" name="TextBox 6">
            <a:extLst>
              <a:ext uri="{FF2B5EF4-FFF2-40B4-BE49-F238E27FC236}">
                <a16:creationId xmlns="" xmlns:a16="http://schemas.microsoft.com/office/drawing/2014/main" id="{3165B1C4-4648-27EF-0C06-08AEA7F94229}"/>
              </a:ext>
            </a:extLst>
          </p:cNvPr>
          <p:cNvSpPr txBox="1"/>
          <p:nvPr/>
        </p:nvSpPr>
        <p:spPr>
          <a:xfrm>
            <a:off x="5888182" y="4884511"/>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6. Output of INA </a:t>
            </a:r>
            <a:endParaRPr lang="en-IN" sz="1200" b="1" dirty="0"/>
          </a:p>
        </p:txBody>
      </p:sp>
      <p:pic>
        <p:nvPicPr>
          <p:cNvPr id="9" name="Content Placeholder 8"/>
          <p:cNvPicPr>
            <a:picLocks noGrp="1" noChangeAspect="1"/>
          </p:cNvPicPr>
          <p:nvPr>
            <p:ph idx="1"/>
          </p:nvPr>
        </p:nvPicPr>
        <p:blipFill>
          <a:blip r:embed="rId2"/>
          <a:stretch>
            <a:fillRect/>
          </a:stretch>
        </p:blipFill>
        <p:spPr>
          <a:xfrm>
            <a:off x="829768" y="2282786"/>
            <a:ext cx="4979390" cy="2412020"/>
          </a:xfrm>
          <a:prstGeom prst="rect">
            <a:avLst/>
          </a:prstGeom>
        </p:spPr>
      </p:pic>
      <p:pic>
        <p:nvPicPr>
          <p:cNvPr id="10" name="Picture 9"/>
          <p:cNvPicPr>
            <a:picLocks noChangeAspect="1"/>
          </p:cNvPicPr>
          <p:nvPr/>
        </p:nvPicPr>
        <p:blipFill>
          <a:blip r:embed="rId2"/>
          <a:stretch>
            <a:fillRect/>
          </a:stretch>
        </p:blipFill>
        <p:spPr>
          <a:xfrm>
            <a:off x="5888182" y="2146247"/>
            <a:ext cx="5261263" cy="2548559"/>
          </a:xfrm>
          <a:prstGeom prst="rect">
            <a:avLst/>
          </a:prstGeom>
        </p:spPr>
      </p:pic>
    </p:spTree>
    <p:extLst>
      <p:ext uri="{BB962C8B-B14F-4D97-AF65-F5344CB8AC3E}">
        <p14:creationId xmlns:p14="http://schemas.microsoft.com/office/powerpoint/2010/main" val="151154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08455" y="299822"/>
            <a:ext cx="5106844" cy="2502183"/>
          </a:xfrm>
          <a:prstGeom prst="rect">
            <a:avLst/>
          </a:prstGeom>
        </p:spPr>
      </p:pic>
      <p:sp>
        <p:nvSpPr>
          <p:cNvPr id="5" name="TextBox 4">
            <a:extLst>
              <a:ext uri="{FF2B5EF4-FFF2-40B4-BE49-F238E27FC236}">
                <a16:creationId xmlns="" xmlns:a16="http://schemas.microsoft.com/office/drawing/2014/main" id="{3165B1C4-4648-27EF-0C06-08AEA7F94229}"/>
              </a:ext>
            </a:extLst>
          </p:cNvPr>
          <p:cNvSpPr txBox="1"/>
          <p:nvPr/>
        </p:nvSpPr>
        <p:spPr>
          <a:xfrm>
            <a:off x="2513075" y="3024538"/>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7. Transient Response of BPF</a:t>
            </a:r>
            <a:endParaRPr lang="en-IN" sz="1200" b="1" dirty="0"/>
          </a:p>
        </p:txBody>
      </p:sp>
      <p:pic>
        <p:nvPicPr>
          <p:cNvPr id="6" name="Picture 5"/>
          <p:cNvPicPr>
            <a:picLocks noChangeAspect="1"/>
          </p:cNvPicPr>
          <p:nvPr/>
        </p:nvPicPr>
        <p:blipFill>
          <a:blip r:embed="rId3"/>
          <a:stretch>
            <a:fillRect/>
          </a:stretch>
        </p:blipFill>
        <p:spPr>
          <a:xfrm>
            <a:off x="767629" y="3301537"/>
            <a:ext cx="4583690" cy="2362420"/>
          </a:xfrm>
          <a:prstGeom prst="rect">
            <a:avLst/>
          </a:prstGeom>
        </p:spPr>
      </p:pic>
      <p:sp>
        <p:nvSpPr>
          <p:cNvPr id="8" name="TextBox 7">
            <a:extLst>
              <a:ext uri="{FF2B5EF4-FFF2-40B4-BE49-F238E27FC236}">
                <a16:creationId xmlns="" xmlns:a16="http://schemas.microsoft.com/office/drawing/2014/main" id="{3165B1C4-4648-27EF-0C06-08AEA7F94229}"/>
              </a:ext>
            </a:extLst>
          </p:cNvPr>
          <p:cNvSpPr txBox="1"/>
          <p:nvPr/>
        </p:nvSpPr>
        <p:spPr>
          <a:xfrm>
            <a:off x="10672" y="5802456"/>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a:latin typeface="Times New Roman" panose="02020603050405020304" pitchFamily="18" charset="0"/>
                <a:ea typeface="Calibri" panose="020F0502020204030204" pitchFamily="34" charset="0"/>
              </a:rPr>
              <a:t>8</a:t>
            </a:r>
            <a:r>
              <a:rPr lang="en-US" sz="1200" b="1" dirty="0" smtClean="0">
                <a:latin typeface="Times New Roman" panose="02020603050405020304" pitchFamily="18" charset="0"/>
                <a:ea typeface="Calibri" panose="020F0502020204030204" pitchFamily="34" charset="0"/>
              </a:rPr>
              <a:t>. AC Response of HPF</a:t>
            </a:r>
            <a:endParaRPr lang="en-IN" sz="1200" b="1" dirty="0"/>
          </a:p>
        </p:txBody>
      </p:sp>
      <p:sp>
        <p:nvSpPr>
          <p:cNvPr id="9" name="TextBox 8">
            <a:extLst>
              <a:ext uri="{FF2B5EF4-FFF2-40B4-BE49-F238E27FC236}">
                <a16:creationId xmlns="" xmlns:a16="http://schemas.microsoft.com/office/drawing/2014/main" id="{3165B1C4-4648-27EF-0C06-08AEA7F94229}"/>
              </a:ext>
            </a:extLst>
          </p:cNvPr>
          <p:cNvSpPr txBox="1"/>
          <p:nvPr/>
        </p:nvSpPr>
        <p:spPr>
          <a:xfrm>
            <a:off x="5351319" y="5802455"/>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9. AC Response of LPF</a:t>
            </a:r>
            <a:endParaRPr lang="en-IN" sz="1200" b="1" dirty="0"/>
          </a:p>
        </p:txBody>
      </p:sp>
      <p:pic>
        <p:nvPicPr>
          <p:cNvPr id="10" name="Picture 9"/>
          <p:cNvPicPr>
            <a:picLocks noChangeAspect="1"/>
          </p:cNvPicPr>
          <p:nvPr/>
        </p:nvPicPr>
        <p:blipFill>
          <a:blip r:embed="rId4"/>
          <a:stretch>
            <a:fillRect/>
          </a:stretch>
        </p:blipFill>
        <p:spPr>
          <a:xfrm>
            <a:off x="5930625" y="3301537"/>
            <a:ext cx="4792793" cy="2444485"/>
          </a:xfrm>
          <a:prstGeom prst="rect">
            <a:avLst/>
          </a:prstGeom>
        </p:spPr>
      </p:pic>
    </p:spTree>
    <p:extLst>
      <p:ext uri="{BB962C8B-B14F-4D97-AF65-F5344CB8AC3E}">
        <p14:creationId xmlns:p14="http://schemas.microsoft.com/office/powerpoint/2010/main" val="293184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41323" y="784586"/>
            <a:ext cx="5876925" cy="2838450"/>
          </a:xfrm>
          <a:prstGeom prst="rect">
            <a:avLst/>
          </a:prstGeom>
        </p:spPr>
      </p:pic>
      <p:sp>
        <p:nvSpPr>
          <p:cNvPr id="5" name="TextBox 4">
            <a:extLst>
              <a:ext uri="{FF2B5EF4-FFF2-40B4-BE49-F238E27FC236}">
                <a16:creationId xmlns="" xmlns:a16="http://schemas.microsoft.com/office/drawing/2014/main" id="{3165B1C4-4648-27EF-0C06-08AEA7F94229}"/>
              </a:ext>
            </a:extLst>
          </p:cNvPr>
          <p:cNvSpPr txBox="1"/>
          <p:nvPr/>
        </p:nvSpPr>
        <p:spPr>
          <a:xfrm>
            <a:off x="2520644" y="3776227"/>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10. Final Output at Comparator</a:t>
            </a:r>
            <a:endParaRPr lang="en-IN" sz="1200" b="1" dirty="0"/>
          </a:p>
        </p:txBody>
      </p:sp>
    </p:spTree>
    <p:extLst>
      <p:ext uri="{BB962C8B-B14F-4D97-AF65-F5344CB8AC3E}">
        <p14:creationId xmlns:p14="http://schemas.microsoft.com/office/powerpoint/2010/main" val="428270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b="1" dirty="0">
                <a:latin typeface="Times New Roman" panose="02020603050405020304" pitchFamily="18" charset="0"/>
                <a:cs typeface="Times New Roman" panose="02020603050405020304" pitchFamily="18" charset="0"/>
              </a:rPr>
              <a:t>IMPLEMENTED DESIGN (CFOA)</a:t>
            </a:r>
            <a:endParaRPr lang="en-US" sz="3200" dirty="0"/>
          </a:p>
        </p:txBody>
      </p:sp>
      <p:pic>
        <p:nvPicPr>
          <p:cNvPr id="4" name="Content Placeholder 3"/>
          <p:cNvPicPr>
            <a:picLocks noGrp="1" noChangeAspect="1"/>
          </p:cNvPicPr>
          <p:nvPr>
            <p:ph idx="1"/>
          </p:nvPr>
        </p:nvPicPr>
        <p:blipFill>
          <a:blip r:embed="rId2"/>
          <a:stretch>
            <a:fillRect/>
          </a:stretch>
        </p:blipFill>
        <p:spPr>
          <a:xfrm>
            <a:off x="1414462" y="1690688"/>
            <a:ext cx="8982075" cy="3276600"/>
          </a:xfrm>
          <a:prstGeom prst="rect">
            <a:avLst/>
          </a:prstGeom>
        </p:spPr>
      </p:pic>
      <p:sp>
        <p:nvSpPr>
          <p:cNvPr id="5" name="TextBox 4">
            <a:extLst>
              <a:ext uri="{FF2B5EF4-FFF2-40B4-BE49-F238E27FC236}">
                <a16:creationId xmlns="" xmlns:a16="http://schemas.microsoft.com/office/drawing/2014/main" id="{EB35BDC0-208A-13C4-C549-41132675101E}"/>
              </a:ext>
            </a:extLst>
          </p:cNvPr>
          <p:cNvSpPr txBox="1"/>
          <p:nvPr/>
        </p:nvSpPr>
        <p:spPr>
          <a:xfrm>
            <a:off x="2588340" y="4967288"/>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11. </a:t>
            </a:r>
            <a:r>
              <a:rPr lang="en-US" sz="1200" b="1" dirty="0">
                <a:latin typeface="Times New Roman" panose="02020603050405020304" pitchFamily="18" charset="0"/>
                <a:ea typeface="Calibri" panose="020F0502020204030204" pitchFamily="34" charset="0"/>
              </a:rPr>
              <a:t>CFOA based Sense Amplifier</a:t>
            </a:r>
            <a:endParaRPr lang="en-IN" sz="1200" b="1" dirty="0"/>
          </a:p>
        </p:txBody>
      </p:sp>
    </p:spTree>
    <p:extLst>
      <p:ext uri="{BB962C8B-B14F-4D97-AF65-F5344CB8AC3E}">
        <p14:creationId xmlns:p14="http://schemas.microsoft.com/office/powerpoint/2010/main" val="3191811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OUTPUT WAVEFORMS</a:t>
            </a:r>
            <a:endParaRPr lang="en-US" sz="3200" dirty="0"/>
          </a:p>
        </p:txBody>
      </p:sp>
      <p:pic>
        <p:nvPicPr>
          <p:cNvPr id="5" name="Picture 4">
            <a:extLst>
              <a:ext uri="{FF2B5EF4-FFF2-40B4-BE49-F238E27FC236}">
                <a16:creationId xmlns="" xmlns:a16="http://schemas.microsoft.com/office/drawing/2014/main" id="{918204F2-6B5F-C543-D672-685DA4666550}"/>
              </a:ext>
            </a:extLst>
          </p:cNvPr>
          <p:cNvPicPr>
            <a:picLocks noChangeAspect="1"/>
          </p:cNvPicPr>
          <p:nvPr/>
        </p:nvPicPr>
        <p:blipFill rotWithShape="1">
          <a:blip r:embed="rId2"/>
          <a:srcRect l="2452" t="8794"/>
          <a:stretch/>
        </p:blipFill>
        <p:spPr>
          <a:xfrm>
            <a:off x="1712990" y="1039091"/>
            <a:ext cx="7597093" cy="1635306"/>
          </a:xfrm>
          <a:prstGeom prst="rect">
            <a:avLst/>
          </a:prstGeom>
        </p:spPr>
      </p:pic>
      <p:sp>
        <p:nvSpPr>
          <p:cNvPr id="7" name="TextBox 6">
            <a:extLst>
              <a:ext uri="{FF2B5EF4-FFF2-40B4-BE49-F238E27FC236}">
                <a16:creationId xmlns="" xmlns:a16="http://schemas.microsoft.com/office/drawing/2014/main" id="{5CAE9DEC-E985-BD0E-DFE8-F22953E8B9A6}"/>
              </a:ext>
            </a:extLst>
          </p:cNvPr>
          <p:cNvSpPr txBox="1"/>
          <p:nvPr/>
        </p:nvSpPr>
        <p:spPr>
          <a:xfrm>
            <a:off x="2462734" y="2729006"/>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12. </a:t>
            </a:r>
            <a:r>
              <a:rPr lang="en-US" sz="1200" b="1" dirty="0">
                <a:latin typeface="Times New Roman" panose="02020603050405020304" pitchFamily="18" charset="0"/>
                <a:ea typeface="Calibri" panose="020F0502020204030204" pitchFamily="34" charset="0"/>
              </a:rPr>
              <a:t>Input of CFOA INA  </a:t>
            </a:r>
            <a:endParaRPr lang="en-IN" sz="1200" b="1" dirty="0"/>
          </a:p>
        </p:txBody>
      </p:sp>
      <p:pic>
        <p:nvPicPr>
          <p:cNvPr id="9" name="Picture 8">
            <a:extLst>
              <a:ext uri="{FF2B5EF4-FFF2-40B4-BE49-F238E27FC236}">
                <a16:creationId xmlns="" xmlns:a16="http://schemas.microsoft.com/office/drawing/2014/main" id="{7C2ABFC0-AD03-DEFF-DEC9-9EDD393E67D8}"/>
              </a:ext>
            </a:extLst>
          </p:cNvPr>
          <p:cNvPicPr>
            <a:picLocks noChangeAspect="1"/>
          </p:cNvPicPr>
          <p:nvPr/>
        </p:nvPicPr>
        <p:blipFill rotWithShape="1">
          <a:blip r:embed="rId3"/>
          <a:srcRect l="573" t="8000" r="1"/>
          <a:stretch/>
        </p:blipFill>
        <p:spPr>
          <a:xfrm>
            <a:off x="1884623" y="3626429"/>
            <a:ext cx="7425460" cy="1434936"/>
          </a:xfrm>
          <a:prstGeom prst="rect">
            <a:avLst/>
          </a:prstGeom>
        </p:spPr>
      </p:pic>
      <p:sp>
        <p:nvSpPr>
          <p:cNvPr id="11" name="TextBox 10">
            <a:extLst>
              <a:ext uri="{FF2B5EF4-FFF2-40B4-BE49-F238E27FC236}">
                <a16:creationId xmlns="" xmlns:a16="http://schemas.microsoft.com/office/drawing/2014/main" id="{504D24D0-21E2-FD1C-D61C-5F971B1F0846}"/>
              </a:ext>
            </a:extLst>
          </p:cNvPr>
          <p:cNvSpPr txBox="1"/>
          <p:nvPr/>
        </p:nvSpPr>
        <p:spPr>
          <a:xfrm>
            <a:off x="2637557" y="5203665"/>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13. </a:t>
            </a:r>
            <a:r>
              <a:rPr lang="en-US" sz="1200" b="1" dirty="0">
                <a:latin typeface="Times New Roman" panose="02020603050405020304" pitchFamily="18" charset="0"/>
                <a:ea typeface="Calibri" panose="020F0502020204030204" pitchFamily="34" charset="0"/>
              </a:rPr>
              <a:t>Output of CFOA INA  </a:t>
            </a:r>
            <a:endParaRPr lang="en-IN" sz="1200" b="1" dirty="0"/>
          </a:p>
        </p:txBody>
      </p:sp>
    </p:spTree>
    <p:extLst>
      <p:ext uri="{BB962C8B-B14F-4D97-AF65-F5344CB8AC3E}">
        <p14:creationId xmlns:p14="http://schemas.microsoft.com/office/powerpoint/2010/main" val="2799237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90469A36-A388-F171-E0CB-8D609C54CAD6}"/>
              </a:ext>
            </a:extLst>
          </p:cNvPr>
          <p:cNvPicPr>
            <a:picLocks noGrp="1" noChangeAspect="1"/>
          </p:cNvPicPr>
          <p:nvPr>
            <p:ph idx="1"/>
          </p:nvPr>
        </p:nvPicPr>
        <p:blipFill rotWithShape="1">
          <a:blip r:embed="rId2"/>
          <a:srcRect l="1146" t="9873" r="-1"/>
          <a:stretch/>
        </p:blipFill>
        <p:spPr>
          <a:xfrm>
            <a:off x="2865855" y="644015"/>
            <a:ext cx="5128812" cy="1705561"/>
          </a:xfrm>
          <a:prstGeom prst="rect">
            <a:avLst/>
          </a:prstGeom>
        </p:spPr>
      </p:pic>
      <p:sp>
        <p:nvSpPr>
          <p:cNvPr id="5" name="TextBox 4">
            <a:extLst>
              <a:ext uri="{FF2B5EF4-FFF2-40B4-BE49-F238E27FC236}">
                <a16:creationId xmlns="" xmlns:a16="http://schemas.microsoft.com/office/drawing/2014/main" id="{69F4C5E8-5EB6-D392-59A3-6DB0CCD34F6F}"/>
              </a:ext>
            </a:extLst>
          </p:cNvPr>
          <p:cNvSpPr txBox="1"/>
          <p:nvPr/>
        </p:nvSpPr>
        <p:spPr>
          <a:xfrm>
            <a:off x="2381459" y="2481354"/>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14. </a:t>
            </a:r>
            <a:r>
              <a:rPr lang="en-US" sz="1200" b="1" dirty="0">
                <a:latin typeface="Times New Roman" panose="02020603050405020304" pitchFamily="18" charset="0"/>
                <a:ea typeface="Calibri" panose="020F0502020204030204" pitchFamily="34" charset="0"/>
              </a:rPr>
              <a:t>Output of CFOA BPF</a:t>
            </a:r>
            <a:endParaRPr lang="en-IN" sz="1200" b="1" dirty="0"/>
          </a:p>
        </p:txBody>
      </p:sp>
      <p:sp>
        <p:nvSpPr>
          <p:cNvPr id="6" name="TextBox 5">
            <a:extLst>
              <a:ext uri="{FF2B5EF4-FFF2-40B4-BE49-F238E27FC236}">
                <a16:creationId xmlns="" xmlns:a16="http://schemas.microsoft.com/office/drawing/2014/main" id="{69F4C5E8-5EB6-D392-59A3-6DB0CCD34F6F}"/>
              </a:ext>
            </a:extLst>
          </p:cNvPr>
          <p:cNvSpPr txBox="1"/>
          <p:nvPr/>
        </p:nvSpPr>
        <p:spPr>
          <a:xfrm>
            <a:off x="2583195" y="5899963"/>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15. Final Output at Comparator</a:t>
            </a:r>
            <a:endParaRPr lang="en-IN" sz="1200" b="1" dirty="0"/>
          </a:p>
        </p:txBody>
      </p:sp>
      <p:pic>
        <p:nvPicPr>
          <p:cNvPr id="7" name="Content Placeholder 4">
            <a:extLst>
              <a:ext uri="{FF2B5EF4-FFF2-40B4-BE49-F238E27FC236}">
                <a16:creationId xmlns="" xmlns:a16="http://schemas.microsoft.com/office/drawing/2014/main" id="{D8088CAD-1244-2E7A-A6FF-C0E276F3D9F5}"/>
              </a:ext>
            </a:extLst>
          </p:cNvPr>
          <p:cNvPicPr>
            <a:picLocks noChangeAspect="1"/>
          </p:cNvPicPr>
          <p:nvPr/>
        </p:nvPicPr>
        <p:blipFill>
          <a:blip r:embed="rId3"/>
          <a:stretch>
            <a:fillRect/>
          </a:stretch>
        </p:blipFill>
        <p:spPr>
          <a:xfrm>
            <a:off x="2104888" y="3193868"/>
            <a:ext cx="7054217" cy="2297318"/>
          </a:xfrm>
          <a:prstGeom prst="rect">
            <a:avLst/>
          </a:prstGeom>
        </p:spPr>
      </p:pic>
    </p:spTree>
    <p:extLst>
      <p:ext uri="{BB962C8B-B14F-4D97-AF65-F5344CB8AC3E}">
        <p14:creationId xmlns:p14="http://schemas.microsoft.com/office/powerpoint/2010/main" val="333136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CE7DB-CB1A-9349-BC70-01A608A29B3D}"/>
              </a:ext>
            </a:extLst>
          </p:cNvPr>
          <p:cNvSpPr>
            <a:spLocks noGrp="1"/>
          </p:cNvSpPr>
          <p:nvPr>
            <p:ph type="title"/>
          </p:nvPr>
        </p:nvSpPr>
        <p:spPr>
          <a:xfrm>
            <a:off x="839788" y="365125"/>
            <a:ext cx="9394177"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VOA vs CFOA</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13AD72E8-D5FD-91FA-211A-D10D60F0A1B1}"/>
              </a:ext>
            </a:extLst>
          </p:cNvPr>
          <p:cNvSpPr>
            <a:spLocks noGrp="1"/>
          </p:cNvSpPr>
          <p:nvPr>
            <p:ph type="body" idx="1"/>
          </p:nvPr>
        </p:nvSpPr>
        <p:spPr>
          <a:xfrm>
            <a:off x="839789" y="1681163"/>
            <a:ext cx="3541712" cy="823912"/>
          </a:xfrm>
        </p:spPr>
        <p:txBody>
          <a:bodyPr>
            <a:normAutofit/>
          </a:bodyPr>
          <a:lstStyle/>
          <a:p>
            <a:pPr algn="ctr"/>
            <a:r>
              <a:rPr lang="en-US" dirty="0">
                <a:latin typeface="Times New Roman" panose="02020603050405020304" pitchFamily="18" charset="0"/>
                <a:cs typeface="Times New Roman" panose="02020603050405020304" pitchFamily="18" charset="0"/>
              </a:rPr>
              <a:t>VOA</a:t>
            </a:r>
            <a:endParaRPr lang="en-IN"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A5DD3129-8890-092B-8AFE-312CBCB70837}"/>
              </a:ext>
            </a:extLst>
          </p:cNvPr>
          <p:cNvSpPr>
            <a:spLocks noGrp="1"/>
          </p:cNvSpPr>
          <p:nvPr>
            <p:ph sz="half" idx="2"/>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Complex  circuit design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power consumption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slew rate of 0.5V/</a:t>
            </a:r>
            <a:r>
              <a:rPr lang="en-US" sz="2000" dirty="0" err="1">
                <a:latin typeface="Times New Roman" panose="02020603050405020304" pitchFamily="18" charset="0"/>
                <a:cs typeface="Times New Roman" panose="02020603050405020304" pitchFamily="18" charset="0"/>
              </a:rPr>
              <a:t>usec</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Conflict of gain bandwidth product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Ex:LM741</a:t>
            </a:r>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 xmlns:a16="http://schemas.microsoft.com/office/drawing/2014/main" id="{498941F3-7420-89C2-35CE-9C68EC80A3BE}"/>
              </a:ext>
            </a:extLst>
          </p:cNvPr>
          <p:cNvSpPr>
            <a:spLocks noGrp="1"/>
          </p:cNvSpPr>
          <p:nvPr>
            <p:ph type="body" sz="quarter" idx="3"/>
          </p:nvPr>
        </p:nvSpPr>
        <p:spPr>
          <a:xfrm>
            <a:off x="6172200" y="1681163"/>
            <a:ext cx="3474720" cy="823912"/>
          </a:xfrm>
        </p:spPr>
        <p:txBody>
          <a:bodyPr>
            <a:normAutofit/>
          </a:bodyPr>
          <a:lstStyle/>
          <a:p>
            <a:pPr algn="ctr"/>
            <a:r>
              <a:rPr lang="en-US" dirty="0">
                <a:latin typeface="Times New Roman" panose="02020603050405020304" pitchFamily="18" charset="0"/>
                <a:cs typeface="Times New Roman" panose="02020603050405020304" pitchFamily="18" charset="0"/>
              </a:rPr>
              <a:t>CFOA</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925A3EC6-8CBA-582E-4F0C-C22E0D7DFDEF}"/>
              </a:ext>
            </a:extLst>
          </p:cNvPr>
          <p:cNvSpPr>
            <a:spLocks noGrp="1"/>
          </p:cNvSpPr>
          <p:nvPr>
            <p:ph sz="quarter" idx="4"/>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Simple circuit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power consumption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slew rate of 2000V/</a:t>
            </a:r>
            <a:r>
              <a:rPr lang="en-US" sz="2000" dirty="0" err="1">
                <a:latin typeface="Times New Roman" panose="02020603050405020304" pitchFamily="18" charset="0"/>
                <a:cs typeface="Times New Roman" panose="02020603050405020304" pitchFamily="18" charset="0"/>
              </a:rPr>
              <a:t>usec</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Gain bandwidth decoupling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 AD844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368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Implemented Design (DVCC)</a:t>
            </a:r>
          </a:p>
          <a:p>
            <a:pPr marL="0" indent="0" algn="just">
              <a:buNone/>
            </a:pPr>
            <a:r>
              <a:rPr lang="en-US" sz="2000" dirty="0">
                <a:latin typeface="Times New Roman" panose="02020603050405020304" pitchFamily="18" charset="0"/>
                <a:cs typeface="Times New Roman" panose="02020603050405020304" pitchFamily="18" charset="0"/>
              </a:rPr>
              <a:t>The Differential Voltage Current Conveyor is one of the Active Analog Block which is used to realize the Circuitry like Comparator, Filters etc. Due to its Electronic Tunability, Higher Slew Rate and Higher Band Width. These analog blocks are widely used to realize the circuits like Comparators, Filters, Instrumentation Amplifiers etc. </a:t>
            </a:r>
          </a:p>
        </p:txBody>
      </p:sp>
      <p:pic>
        <p:nvPicPr>
          <p:cNvPr id="12" name="Picture 11">
            <a:extLst>
              <a:ext uri="{FF2B5EF4-FFF2-40B4-BE49-F238E27FC236}">
                <a16:creationId xmlns="" xmlns:a16="http://schemas.microsoft.com/office/drawing/2014/main" id="{62A1E9B1-6B27-CF37-6268-F770ADC7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966" y="2004565"/>
            <a:ext cx="5151120" cy="3499749"/>
          </a:xfrm>
          <a:prstGeom prst="rect">
            <a:avLst/>
          </a:prstGeom>
        </p:spPr>
      </p:pic>
      <p:sp>
        <p:nvSpPr>
          <p:cNvPr id="13" name="TextBox 12">
            <a:extLst>
              <a:ext uri="{FF2B5EF4-FFF2-40B4-BE49-F238E27FC236}">
                <a16:creationId xmlns="" xmlns:a16="http://schemas.microsoft.com/office/drawing/2014/main" id="{19BD7A0E-B84E-B027-2FA1-F5F3C02DEFAD}"/>
              </a:ext>
            </a:extLst>
          </p:cNvPr>
          <p:cNvSpPr txBox="1"/>
          <p:nvPr/>
        </p:nvSpPr>
        <p:spPr>
          <a:xfrm>
            <a:off x="1188611" y="5781314"/>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16. CMOS Implementation of DVCC</a:t>
            </a:r>
            <a:endParaRPr lang="en-IN" sz="1200" b="1" dirty="0"/>
          </a:p>
        </p:txBody>
      </p:sp>
      <p:sp>
        <p:nvSpPr>
          <p:cNvPr id="14" name="TextBox 13">
            <a:extLst>
              <a:ext uri="{FF2B5EF4-FFF2-40B4-BE49-F238E27FC236}">
                <a16:creationId xmlns="" xmlns:a16="http://schemas.microsoft.com/office/drawing/2014/main" id="{1939C98E-68C1-D235-ABA8-2AF69BB9518A}"/>
              </a:ext>
            </a:extLst>
          </p:cNvPr>
          <p:cNvSpPr txBox="1"/>
          <p:nvPr/>
        </p:nvSpPr>
        <p:spPr>
          <a:xfrm>
            <a:off x="6865511" y="5781313"/>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17. DVCC Block Diagram</a:t>
            </a:r>
            <a:endParaRPr lang="en-IN" sz="1200" b="1" dirty="0"/>
          </a:p>
        </p:txBody>
      </p:sp>
      <p:pic>
        <p:nvPicPr>
          <p:cNvPr id="16" name="Picture 15">
            <a:extLst>
              <a:ext uri="{FF2B5EF4-FFF2-40B4-BE49-F238E27FC236}">
                <a16:creationId xmlns="" xmlns:a16="http://schemas.microsoft.com/office/drawing/2014/main" id="{4D1ECA3A-4364-3A36-929D-7DB224A3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23" y="2092064"/>
            <a:ext cx="6977380" cy="3689250"/>
          </a:xfrm>
          <a:prstGeom prst="rect">
            <a:avLst/>
          </a:prstGeom>
        </p:spPr>
      </p:pic>
    </p:spTree>
    <p:extLst>
      <p:ext uri="{BB962C8B-B14F-4D97-AF65-F5344CB8AC3E}">
        <p14:creationId xmlns:p14="http://schemas.microsoft.com/office/powerpoint/2010/main" val="114491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3A67D3-7173-1912-1EB3-7663B0443C70}"/>
              </a:ext>
            </a:extLst>
          </p:cNvPr>
          <p:cNvSpPr>
            <a:spLocks noGrp="1"/>
          </p:cNvSpPr>
          <p:nvPr>
            <p:ph type="title"/>
          </p:nvPr>
        </p:nvSpPr>
        <p:spPr>
          <a:xfrm>
            <a:off x="838200" y="514349"/>
            <a:ext cx="10515600" cy="723901"/>
          </a:xfrm>
        </p:spPr>
        <p:txBody>
          <a:bodyPr>
            <a:normAutofit/>
          </a:bodyPr>
          <a:lstStyle/>
          <a:p>
            <a:r>
              <a:rPr lang="en-IN"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 xmlns:a16="http://schemas.microsoft.com/office/drawing/2014/main" id="{DB8E5B8A-85A5-22A5-E506-FDAE60D4F0C8}"/>
              </a:ext>
            </a:extLst>
          </p:cNvPr>
          <p:cNvSpPr>
            <a:spLocks noGrp="1"/>
          </p:cNvSpPr>
          <p:nvPr>
            <p:ph idx="1"/>
          </p:nvPr>
        </p:nvSpPr>
        <p:spPr>
          <a:xfrm>
            <a:off x="838200" y="1304925"/>
            <a:ext cx="10515600" cy="4351338"/>
          </a:xfrm>
        </p:spPr>
        <p:txBody>
          <a:bodyPr>
            <a:normAutofit fontScale="92500" lnSpcReduction="20000"/>
          </a:bodyPr>
          <a:lstStyle/>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ABSTRACT</a:t>
            </a: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OBJECTIVE</a:t>
            </a: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PROBLEM STATEMENT</a:t>
            </a: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INTRODUCTION</a:t>
            </a: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LITERATURE SURVEY</a:t>
            </a:r>
          </a:p>
          <a:p>
            <a:pPr marL="297815" indent="-285750">
              <a:lnSpc>
                <a:spcPct val="150000"/>
              </a:lnSpc>
              <a:spcBef>
                <a:spcPts val="100"/>
              </a:spcBef>
              <a:buFont typeface="Wingdings" panose="05000000000000000000" pitchFamily="2" charset="2"/>
              <a:buChar char="Ø"/>
              <a:tabLst>
                <a:tab pos="299720" algn="l"/>
              </a:tabLst>
            </a:pPr>
            <a:r>
              <a:rPr lang="en-US" sz="2200" spc="-5" dirty="0" smtClean="0">
                <a:latin typeface="Times New Roman" panose="02020603050405020304"/>
                <a:cs typeface="Times New Roman" panose="02020603050405020304"/>
              </a:rPr>
              <a:t>EXISTING DESIGN</a:t>
            </a:r>
            <a:endParaRPr lang="en-US" sz="2200" spc="-5" dirty="0">
              <a:latin typeface="Times New Roman" panose="02020603050405020304"/>
              <a:cs typeface="Times New Roman" panose="02020603050405020304"/>
            </a:endParaRP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PROPOSED </a:t>
            </a:r>
            <a:r>
              <a:rPr lang="en-US" sz="2200" spc="-5" dirty="0" smtClean="0">
                <a:latin typeface="Times New Roman" panose="02020603050405020304"/>
                <a:cs typeface="Times New Roman" panose="02020603050405020304"/>
              </a:rPr>
              <a:t>DESIGN</a:t>
            </a:r>
            <a:endParaRPr lang="en-US" sz="2200" spc="-5" dirty="0">
              <a:latin typeface="Times New Roman" panose="02020603050405020304"/>
              <a:cs typeface="Times New Roman" panose="02020603050405020304"/>
            </a:endParaRPr>
          </a:p>
          <a:p>
            <a:pPr marL="297815" indent="-285750">
              <a:lnSpc>
                <a:spcPct val="150000"/>
              </a:lnSpc>
              <a:spcBef>
                <a:spcPts val="100"/>
              </a:spcBef>
              <a:buFont typeface="Wingdings" panose="05000000000000000000" pitchFamily="2" charset="2"/>
              <a:buChar char="Ø"/>
              <a:tabLst>
                <a:tab pos="299720" algn="l"/>
              </a:tabLst>
            </a:pPr>
            <a:r>
              <a:rPr lang="en-US" sz="2200" spc="-5" dirty="0" smtClean="0">
                <a:latin typeface="Times New Roman" panose="02020603050405020304"/>
                <a:cs typeface="Times New Roman" panose="02020603050405020304"/>
              </a:rPr>
              <a:t>APPLICATIONS </a:t>
            </a:r>
            <a:r>
              <a:rPr lang="en-US" sz="2200" spc="-5" dirty="0">
                <a:latin typeface="Times New Roman" panose="02020603050405020304"/>
                <a:cs typeface="Times New Roman" panose="02020603050405020304"/>
              </a:rPr>
              <a:t>&amp; </a:t>
            </a:r>
            <a:r>
              <a:rPr lang="en-US" sz="2200" spc="-5" dirty="0" smtClean="0">
                <a:latin typeface="Times New Roman" panose="02020603050405020304"/>
                <a:cs typeface="Times New Roman" panose="02020603050405020304"/>
              </a:rPr>
              <a:t>ADVANTAGES</a:t>
            </a:r>
          </a:p>
          <a:p>
            <a:pPr marL="297815" indent="-285750">
              <a:lnSpc>
                <a:spcPct val="150000"/>
              </a:lnSpc>
              <a:spcBef>
                <a:spcPts val="100"/>
              </a:spcBef>
              <a:buFont typeface="Wingdings" panose="05000000000000000000" pitchFamily="2" charset="2"/>
              <a:buChar char="Ø"/>
              <a:tabLst>
                <a:tab pos="299720" algn="l"/>
              </a:tabLst>
            </a:pPr>
            <a:r>
              <a:rPr lang="en-US" sz="2200" spc="-5" dirty="0" smtClean="0">
                <a:latin typeface="Times New Roman" panose="02020603050405020304"/>
                <a:cs typeface="Times New Roman" panose="02020603050405020304"/>
              </a:rPr>
              <a:t>CONCLUSION &amp; FUTURE SCOPE</a:t>
            </a:r>
            <a:endParaRPr lang="en-US" sz="2200" spc="-5" dirty="0">
              <a:latin typeface="Times New Roman" panose="02020603050405020304"/>
              <a:cs typeface="Times New Roman" panose="02020603050405020304"/>
            </a:endParaRPr>
          </a:p>
          <a:p>
            <a:pPr marL="297815" indent="-285750">
              <a:lnSpc>
                <a:spcPct val="150000"/>
              </a:lnSpc>
              <a:spcBef>
                <a:spcPts val="100"/>
              </a:spcBef>
              <a:buFont typeface="Wingdings" panose="05000000000000000000" pitchFamily="2" charset="2"/>
              <a:buChar char="Ø"/>
              <a:tabLst>
                <a:tab pos="299720" algn="l"/>
              </a:tabLst>
            </a:pPr>
            <a:r>
              <a:rPr lang="en-US" sz="2200" spc="-5" dirty="0">
                <a:latin typeface="Times New Roman" panose="02020603050405020304"/>
                <a:cs typeface="Times New Roman" panose="02020603050405020304"/>
              </a:rPr>
              <a:t>REFERENCES</a:t>
            </a:r>
          </a:p>
          <a:p>
            <a:pPr marL="12065">
              <a:lnSpc>
                <a:spcPct val="150000"/>
              </a:lnSpc>
              <a:spcBef>
                <a:spcPts val="100"/>
              </a:spcBef>
              <a:tabLst>
                <a:tab pos="299720" algn="l"/>
              </a:tabLst>
            </a:pPr>
            <a:endParaRPr lang="en-US" sz="1400" spc="-5" dirty="0">
              <a:solidFill>
                <a:srgbClr val="00AF50"/>
              </a:solidFill>
              <a:latin typeface="Times New Roman" panose="02020603050405020304"/>
              <a:cs typeface="Times New Roman" panose="02020603050405020304"/>
            </a:endParaRPr>
          </a:p>
          <a:p>
            <a:pPr marL="297815" indent="-285750">
              <a:lnSpc>
                <a:spcPct val="150000"/>
              </a:lnSpc>
              <a:spcBef>
                <a:spcPts val="100"/>
              </a:spcBef>
              <a:buFont typeface="Wingdings" panose="05000000000000000000" pitchFamily="2" charset="2"/>
              <a:buChar char="Ø"/>
              <a:tabLst>
                <a:tab pos="299720" algn="l"/>
              </a:tabLst>
            </a:pPr>
            <a:endParaRPr lang="en-US" sz="1400" spc="-5" dirty="0">
              <a:solidFill>
                <a:srgbClr val="00AF50"/>
              </a:solidFill>
              <a:latin typeface="Times New Roman" panose="02020603050405020304"/>
              <a:cs typeface="Times New Roman" panose="02020603050405020304"/>
            </a:endParaRPr>
          </a:p>
          <a:p>
            <a:pPr marL="12065">
              <a:lnSpc>
                <a:spcPct val="150000"/>
              </a:lnSpc>
              <a:spcBef>
                <a:spcPts val="100"/>
              </a:spcBef>
              <a:tabLst>
                <a:tab pos="299720" algn="l"/>
              </a:tabLst>
            </a:pPr>
            <a:endParaRPr lang="en-US" sz="1800" spc="-5" dirty="0">
              <a:solidFill>
                <a:srgbClr val="00AF50"/>
              </a:solidFill>
              <a:latin typeface="Times New Roman" panose="02020603050405020304"/>
              <a:cs typeface="Times New Roman" panose="02020603050405020304"/>
            </a:endParaRPr>
          </a:p>
          <a:p>
            <a:pPr marL="299085" indent="-287020">
              <a:lnSpc>
                <a:spcPct val="150000"/>
              </a:lnSpc>
              <a:spcBef>
                <a:spcPts val="100"/>
              </a:spcBef>
              <a:tabLst>
                <a:tab pos="299720" algn="l"/>
              </a:tabLst>
            </a:pPr>
            <a:endParaRPr lang="en-US" sz="1800" spc="-5" dirty="0">
              <a:solidFill>
                <a:srgbClr val="00AF50"/>
              </a:solidFill>
              <a:latin typeface="Times New Roman" panose="02020603050405020304"/>
              <a:cs typeface="Times New Roman" panose="02020603050405020304"/>
            </a:endParaRPr>
          </a:p>
          <a:p>
            <a:pPr marL="299085" indent="-287020">
              <a:lnSpc>
                <a:spcPct val="150000"/>
              </a:lnSpc>
              <a:spcBef>
                <a:spcPts val="100"/>
              </a:spcBef>
              <a:buFont typeface="Wingdings" panose="05000000000000000000" pitchFamily="2" charset="2"/>
              <a:buChar char="Ø"/>
              <a:tabLst>
                <a:tab pos="299720" algn="l"/>
              </a:tabLst>
            </a:pPr>
            <a:endParaRPr lang="en-US" sz="1800" dirty="0">
              <a:latin typeface="Times New Roman" panose="02020603050405020304"/>
              <a:cs typeface="Times New Roman" panose="02020603050405020304"/>
            </a:endParaRPr>
          </a:p>
          <a:p>
            <a:pPr marL="12065">
              <a:lnSpc>
                <a:spcPct val="100000"/>
              </a:lnSpc>
              <a:tabLst>
                <a:tab pos="299720" algn="l"/>
              </a:tabLst>
            </a:pPr>
            <a:endParaRPr lang="en-US" sz="1800" spc="-5" dirty="0">
              <a:solidFill>
                <a:srgbClr val="00AF50"/>
              </a:solidFill>
              <a:latin typeface="Times New Roman" panose="02020603050405020304"/>
              <a:cs typeface="Times New Roman" panose="02020603050405020304"/>
            </a:endParaRPr>
          </a:p>
        </p:txBody>
      </p:sp>
    </p:spTree>
    <p:extLst>
      <p:ext uri="{BB962C8B-B14F-4D97-AF65-F5344CB8AC3E}">
        <p14:creationId xmlns:p14="http://schemas.microsoft.com/office/powerpoint/2010/main" val="413862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OUTPUT WAVEFORMS</a:t>
            </a:r>
            <a:endParaRPr lang="en-US" sz="3200" dirty="0"/>
          </a:p>
        </p:txBody>
      </p:sp>
      <p:sp>
        <p:nvSpPr>
          <p:cNvPr id="7" name="TextBox 6">
            <a:extLst>
              <a:ext uri="{FF2B5EF4-FFF2-40B4-BE49-F238E27FC236}">
                <a16:creationId xmlns="" xmlns:a16="http://schemas.microsoft.com/office/drawing/2014/main" id="{5CAE9DEC-E985-BD0E-DFE8-F22953E8B9A6}"/>
              </a:ext>
            </a:extLst>
          </p:cNvPr>
          <p:cNvSpPr txBox="1"/>
          <p:nvPr/>
        </p:nvSpPr>
        <p:spPr>
          <a:xfrm>
            <a:off x="-1604" y="32905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18. Input ECG Signal</a:t>
            </a:r>
            <a:endParaRPr lang="en-IN" sz="1200" b="1" dirty="0"/>
          </a:p>
        </p:txBody>
      </p:sp>
      <p:sp>
        <p:nvSpPr>
          <p:cNvPr id="11" name="TextBox 10">
            <a:extLst>
              <a:ext uri="{FF2B5EF4-FFF2-40B4-BE49-F238E27FC236}">
                <a16:creationId xmlns="" xmlns:a16="http://schemas.microsoft.com/office/drawing/2014/main" id="{504D24D0-21E2-FD1C-D61C-5F971B1F0846}"/>
              </a:ext>
            </a:extLst>
          </p:cNvPr>
          <p:cNvSpPr txBox="1"/>
          <p:nvPr/>
        </p:nvSpPr>
        <p:spPr>
          <a:xfrm>
            <a:off x="102987" y="58639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20. Magnitude Response of Band Pass Filter</a:t>
            </a:r>
            <a:endParaRPr lang="en-IN" sz="1200" b="1" dirty="0"/>
          </a:p>
        </p:txBody>
      </p:sp>
      <p:pic>
        <p:nvPicPr>
          <p:cNvPr id="2" name="Picture 1">
            <a:extLst>
              <a:ext uri="{FF2B5EF4-FFF2-40B4-BE49-F238E27FC236}">
                <a16:creationId xmlns="" xmlns:a16="http://schemas.microsoft.com/office/drawing/2014/main" id="{FFB77379-B9D6-37B0-7E35-D55D455E4A1F}"/>
              </a:ext>
            </a:extLst>
          </p:cNvPr>
          <p:cNvPicPr>
            <a:picLocks noChangeAspect="1"/>
          </p:cNvPicPr>
          <p:nvPr/>
        </p:nvPicPr>
        <p:blipFill>
          <a:blip r:embed="rId2" cstate="print"/>
          <a:srcRect r="49362" b="22285"/>
          <a:stretch>
            <a:fillRect/>
          </a:stretch>
        </p:blipFill>
        <p:spPr>
          <a:xfrm>
            <a:off x="1163320" y="1030163"/>
            <a:ext cx="3976939" cy="2174191"/>
          </a:xfrm>
          <a:prstGeom prst="rect">
            <a:avLst/>
          </a:prstGeom>
        </p:spPr>
      </p:pic>
      <p:pic>
        <p:nvPicPr>
          <p:cNvPr id="4" name="Picture 3">
            <a:extLst>
              <a:ext uri="{FF2B5EF4-FFF2-40B4-BE49-F238E27FC236}">
                <a16:creationId xmlns="" xmlns:a16="http://schemas.microsoft.com/office/drawing/2014/main" id="{2CB2C656-9061-4E39-640E-8E0298009515}"/>
              </a:ext>
            </a:extLst>
          </p:cNvPr>
          <p:cNvPicPr>
            <a:picLocks noChangeAspect="1"/>
          </p:cNvPicPr>
          <p:nvPr/>
        </p:nvPicPr>
        <p:blipFill>
          <a:blip r:embed="rId3" cstate="print"/>
          <a:srcRect r="49362" b="22285"/>
          <a:stretch>
            <a:fillRect/>
          </a:stretch>
        </p:blipFill>
        <p:spPr>
          <a:xfrm>
            <a:off x="7501890" y="1030163"/>
            <a:ext cx="3608070" cy="2187511"/>
          </a:xfrm>
          <a:prstGeom prst="rect">
            <a:avLst/>
          </a:prstGeom>
        </p:spPr>
      </p:pic>
      <p:sp>
        <p:nvSpPr>
          <p:cNvPr id="6" name="TextBox 5">
            <a:extLst>
              <a:ext uri="{FF2B5EF4-FFF2-40B4-BE49-F238E27FC236}">
                <a16:creationId xmlns="" xmlns:a16="http://schemas.microsoft.com/office/drawing/2014/main" id="{565B7E31-4AF1-FEC6-A2D6-203356D9AB46}"/>
              </a:ext>
            </a:extLst>
          </p:cNvPr>
          <p:cNvSpPr txBox="1"/>
          <p:nvPr/>
        </p:nvSpPr>
        <p:spPr>
          <a:xfrm>
            <a:off x="6030628" y="32905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19. </a:t>
            </a:r>
            <a:r>
              <a:rPr lang="en-US" sz="1200" b="1" dirty="0">
                <a:latin typeface="Times New Roman" panose="02020603050405020304" pitchFamily="18" charset="0"/>
                <a:ea typeface="Calibri" panose="020F0502020204030204" pitchFamily="34" charset="0"/>
              </a:rPr>
              <a:t>Output of INA</a:t>
            </a:r>
            <a:endParaRPr lang="en-IN" sz="1200" b="1" dirty="0"/>
          </a:p>
        </p:txBody>
      </p:sp>
      <p:pic>
        <p:nvPicPr>
          <p:cNvPr id="12" name="Picture 11">
            <a:extLst>
              <a:ext uri="{FF2B5EF4-FFF2-40B4-BE49-F238E27FC236}">
                <a16:creationId xmlns="" xmlns:a16="http://schemas.microsoft.com/office/drawing/2014/main" id="{D89E7C67-3F54-2322-BFA2-79CCC15A3098}"/>
              </a:ext>
            </a:extLst>
          </p:cNvPr>
          <p:cNvPicPr>
            <a:picLocks noChangeAspect="1"/>
          </p:cNvPicPr>
          <p:nvPr/>
        </p:nvPicPr>
        <p:blipFill>
          <a:blip r:embed="rId4" cstate="print"/>
          <a:srcRect r="49362" b="22285"/>
          <a:stretch>
            <a:fillRect/>
          </a:stretch>
        </p:blipFill>
        <p:spPr>
          <a:xfrm>
            <a:off x="1163320" y="3617144"/>
            <a:ext cx="3976939" cy="2210693"/>
          </a:xfrm>
          <a:prstGeom prst="rect">
            <a:avLst/>
          </a:prstGeom>
        </p:spPr>
      </p:pic>
      <p:pic>
        <p:nvPicPr>
          <p:cNvPr id="13" name="Picture 12">
            <a:extLst>
              <a:ext uri="{FF2B5EF4-FFF2-40B4-BE49-F238E27FC236}">
                <a16:creationId xmlns="" xmlns:a16="http://schemas.microsoft.com/office/drawing/2014/main" id="{FE2260C5-EC7F-3EF7-888C-FADAD27F8900}"/>
              </a:ext>
            </a:extLst>
          </p:cNvPr>
          <p:cNvPicPr>
            <a:picLocks noChangeAspect="1"/>
          </p:cNvPicPr>
          <p:nvPr/>
        </p:nvPicPr>
        <p:blipFill>
          <a:blip r:embed="rId5" cstate="print"/>
          <a:srcRect r="49128" b="22286"/>
          <a:stretch>
            <a:fillRect/>
          </a:stretch>
        </p:blipFill>
        <p:spPr>
          <a:xfrm>
            <a:off x="7498915" y="3640325"/>
            <a:ext cx="3608070" cy="2100075"/>
          </a:xfrm>
          <a:prstGeom prst="rect">
            <a:avLst/>
          </a:prstGeom>
        </p:spPr>
      </p:pic>
      <p:sp>
        <p:nvSpPr>
          <p:cNvPr id="14" name="TextBox 13">
            <a:extLst>
              <a:ext uri="{FF2B5EF4-FFF2-40B4-BE49-F238E27FC236}">
                <a16:creationId xmlns="" xmlns:a16="http://schemas.microsoft.com/office/drawing/2014/main" id="{067CD80D-6C08-C45F-1DAC-477888BAE1B2}"/>
              </a:ext>
            </a:extLst>
          </p:cNvPr>
          <p:cNvSpPr txBox="1"/>
          <p:nvPr/>
        </p:nvSpPr>
        <p:spPr>
          <a:xfrm>
            <a:off x="6254148" y="58639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21. Output of the Band Pass Filter</a:t>
            </a:r>
            <a:endParaRPr lang="en-IN" sz="1200" b="1" dirty="0"/>
          </a:p>
        </p:txBody>
      </p:sp>
    </p:spTree>
    <p:extLst>
      <p:ext uri="{BB962C8B-B14F-4D97-AF65-F5344CB8AC3E}">
        <p14:creationId xmlns:p14="http://schemas.microsoft.com/office/powerpoint/2010/main" val="3578657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OUTPUT WAVEFORMS</a:t>
            </a:r>
            <a:endParaRPr lang="en-US" sz="3200" dirty="0"/>
          </a:p>
        </p:txBody>
      </p:sp>
      <p:pic>
        <p:nvPicPr>
          <p:cNvPr id="5" name="Picture 4">
            <a:extLst>
              <a:ext uri="{FF2B5EF4-FFF2-40B4-BE49-F238E27FC236}">
                <a16:creationId xmlns="" xmlns:a16="http://schemas.microsoft.com/office/drawing/2014/main" id="{F2BB0E42-94EE-5087-F301-D54EE5B0FC5B}"/>
              </a:ext>
            </a:extLst>
          </p:cNvPr>
          <p:cNvPicPr>
            <a:picLocks noChangeAspect="1"/>
          </p:cNvPicPr>
          <p:nvPr/>
        </p:nvPicPr>
        <p:blipFill>
          <a:blip r:embed="rId2" cstate="print"/>
          <a:srcRect r="49128" b="21694"/>
          <a:stretch>
            <a:fillRect/>
          </a:stretch>
        </p:blipFill>
        <p:spPr>
          <a:xfrm>
            <a:off x="2412734" y="1189394"/>
            <a:ext cx="7366531" cy="4479211"/>
          </a:xfrm>
          <a:prstGeom prst="rect">
            <a:avLst/>
          </a:prstGeom>
        </p:spPr>
      </p:pic>
      <p:sp>
        <p:nvSpPr>
          <p:cNvPr id="8" name="TextBox 7">
            <a:extLst>
              <a:ext uri="{FF2B5EF4-FFF2-40B4-BE49-F238E27FC236}">
                <a16:creationId xmlns="" xmlns:a16="http://schemas.microsoft.com/office/drawing/2014/main" id="{68647955-4218-96FB-163B-B74E16C19FCE}"/>
              </a:ext>
            </a:extLst>
          </p:cNvPr>
          <p:cNvSpPr txBox="1"/>
          <p:nvPr/>
        </p:nvSpPr>
        <p:spPr>
          <a:xfrm>
            <a:off x="2981826" y="5784284"/>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22. Output of Sense Amplifier</a:t>
            </a:r>
            <a:endParaRPr lang="en-IN" sz="1200" b="1" dirty="0"/>
          </a:p>
        </p:txBody>
      </p:sp>
    </p:spTree>
    <p:extLst>
      <p:ext uri="{BB962C8B-B14F-4D97-AF65-F5344CB8AC3E}">
        <p14:creationId xmlns:p14="http://schemas.microsoft.com/office/powerpoint/2010/main" val="1228975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DESIGN:</a:t>
            </a:r>
            <a:endParaRPr lang="en-IN"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838199" y="1419411"/>
            <a:ext cx="10789119" cy="1891287"/>
          </a:xfrm>
          <a:prstGeom prst="rect">
            <a:avLst/>
          </a:prstGeom>
        </p:spPr>
        <p:txBody>
          <a:bodyPr wrap="square">
            <a:spAutoFit/>
          </a:bodyPr>
          <a:lstStyle/>
          <a:p>
            <a:pPr marL="0" indent="0" algn="just">
              <a:lnSpc>
                <a:spcPct val="150000"/>
              </a:lnSpc>
              <a:buNone/>
            </a:pPr>
            <a:r>
              <a:rPr lang="en-US" sz="2000" dirty="0">
                <a:latin typeface="Times New Roman" panose="02020603050405020304" pitchFamily="18" charset="0"/>
                <a:ea typeface="Calibri" panose="020F0502020204030204" pitchFamily="34" charset="0"/>
              </a:rPr>
              <a:t>The DVCCTA, a simple active block that is a combination of DVCC resides at the input phase and OTA remains at the output phase. </a:t>
            </a:r>
            <a:r>
              <a:rPr lang="en-US" sz="2000" dirty="0">
                <a:latin typeface="Times New Roman" panose="02020603050405020304" pitchFamily="18" charset="0"/>
                <a:cs typeface="Times New Roman" panose="02020603050405020304" pitchFamily="18" charset="0"/>
              </a:rPr>
              <a:t>This project further can be implemented using DVCCTA which is a combination of DVCC and OTA analog active blocks which provides electronic tuning.</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p>
        </p:txBody>
      </p:sp>
      <p:sp>
        <p:nvSpPr>
          <p:cNvPr id="8" name="Rectangle 7"/>
          <p:cNvSpPr/>
          <p:nvPr/>
        </p:nvSpPr>
        <p:spPr>
          <a:xfrm>
            <a:off x="7927455" y="5584767"/>
            <a:ext cx="3590927" cy="276999"/>
          </a:xfrm>
          <a:prstGeom prst="rect">
            <a:avLst/>
          </a:prstGeom>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24</a:t>
            </a:r>
            <a:r>
              <a:rPr lang="en-US" sz="1200" b="1" dirty="0" smtClean="0">
                <a:latin typeface="Times New Roman" panose="02020603050405020304" pitchFamily="18" charset="0"/>
                <a:ea typeface="Calibri" panose="020F0502020204030204" pitchFamily="34" charset="0"/>
              </a:rPr>
              <a:t>. </a:t>
            </a:r>
            <a:r>
              <a:rPr lang="en-US" sz="1200" b="1" dirty="0">
                <a:latin typeface="Times New Roman" panose="02020603050405020304" pitchFamily="18" charset="0"/>
                <a:ea typeface="Calibri" panose="020F0502020204030204" pitchFamily="34" charset="0"/>
              </a:rPr>
              <a:t>DVCCTA block</a:t>
            </a:r>
            <a:endParaRPr lang="en-IN" sz="1200" b="1" dirty="0"/>
          </a:p>
        </p:txBody>
      </p:sp>
      <p:pic>
        <p:nvPicPr>
          <p:cNvPr id="7" name="Content Placeholder 4">
            <a:extLst>
              <a:ext uri="{FF2B5EF4-FFF2-40B4-BE49-F238E27FC236}">
                <a16:creationId xmlns="" xmlns:a16="http://schemas.microsoft.com/office/drawing/2014/main" id="{2B5C08E6-1072-AC68-AD55-64388C6B0224}"/>
              </a:ext>
            </a:extLst>
          </p:cNvPr>
          <p:cNvPicPr>
            <a:picLocks noChangeAspect="1"/>
          </p:cNvPicPr>
          <p:nvPr/>
        </p:nvPicPr>
        <p:blipFill>
          <a:blip r:embed="rId2"/>
          <a:stretch>
            <a:fillRect/>
          </a:stretch>
        </p:blipFill>
        <p:spPr>
          <a:xfrm>
            <a:off x="1318631" y="2869464"/>
            <a:ext cx="6170694" cy="3391071"/>
          </a:xfrm>
          <a:prstGeom prst="rect">
            <a:avLst/>
          </a:prstGeom>
        </p:spPr>
      </p:pic>
      <p:sp>
        <p:nvSpPr>
          <p:cNvPr id="9" name="Rectangle 8"/>
          <p:cNvSpPr/>
          <p:nvPr/>
        </p:nvSpPr>
        <p:spPr>
          <a:xfrm>
            <a:off x="2322000" y="6260535"/>
            <a:ext cx="3590927" cy="276999"/>
          </a:xfrm>
          <a:prstGeom prst="rect">
            <a:avLst/>
          </a:prstGeom>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23</a:t>
            </a:r>
            <a:r>
              <a:rPr lang="en-US" sz="1200" b="1" dirty="0" smtClean="0">
                <a:latin typeface="Times New Roman" panose="02020603050405020304" pitchFamily="18" charset="0"/>
                <a:ea typeface="Calibri" panose="020F0502020204030204" pitchFamily="34" charset="0"/>
              </a:rPr>
              <a:t>. </a:t>
            </a:r>
            <a:r>
              <a:rPr lang="en-US" sz="1200" b="1" dirty="0">
                <a:latin typeface="Times New Roman" panose="02020603050405020304" pitchFamily="18" charset="0"/>
                <a:ea typeface="Calibri" panose="020F0502020204030204" pitchFamily="34" charset="0"/>
              </a:rPr>
              <a:t>Implementation of DVCCTA</a:t>
            </a:r>
            <a:endParaRPr lang="en-IN" sz="1200" b="1" dirty="0"/>
          </a:p>
        </p:txBody>
      </p:sp>
      <p:pic>
        <p:nvPicPr>
          <p:cNvPr id="11" name="Content Placeholder 10">
            <a:extLst>
              <a:ext uri="{FF2B5EF4-FFF2-40B4-BE49-F238E27FC236}">
                <a16:creationId xmlns="" xmlns:a16="http://schemas.microsoft.com/office/drawing/2014/main" id="{E3792540-8C6D-1031-8239-2F2C09660D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41451" y="3148113"/>
            <a:ext cx="2433741" cy="2433741"/>
          </a:xfrm>
        </p:spPr>
      </p:pic>
    </p:spTree>
    <p:extLst>
      <p:ext uri="{BB962C8B-B14F-4D97-AF65-F5344CB8AC3E}">
        <p14:creationId xmlns:p14="http://schemas.microsoft.com/office/powerpoint/2010/main" val="3883299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Block Diagram (DVCCTA Sense Amplifier)</a:t>
            </a:r>
            <a:endParaRPr lang="en-US" sz="3200" dirty="0"/>
          </a:p>
        </p:txBody>
      </p:sp>
      <p:pic>
        <p:nvPicPr>
          <p:cNvPr id="8" name="Picture 7">
            <a:extLst>
              <a:ext uri="{FF2B5EF4-FFF2-40B4-BE49-F238E27FC236}">
                <a16:creationId xmlns="" xmlns:a16="http://schemas.microsoft.com/office/drawing/2014/main" id="{66A3A2B2-00C3-5112-F493-18FACF558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912" y="839694"/>
            <a:ext cx="9020175" cy="5178611"/>
          </a:xfrm>
          <a:prstGeom prst="rect">
            <a:avLst/>
          </a:prstGeom>
        </p:spPr>
      </p:pic>
      <p:sp>
        <p:nvSpPr>
          <p:cNvPr id="9" name="TextBox 8">
            <a:extLst>
              <a:ext uri="{FF2B5EF4-FFF2-40B4-BE49-F238E27FC236}">
                <a16:creationId xmlns="" xmlns:a16="http://schemas.microsoft.com/office/drawing/2014/main" id="{44F069BB-3333-CBF4-73C0-FE1725D24FEB}"/>
              </a:ext>
            </a:extLst>
          </p:cNvPr>
          <p:cNvSpPr txBox="1"/>
          <p:nvPr/>
        </p:nvSpPr>
        <p:spPr>
          <a:xfrm>
            <a:off x="3047197" y="6176962"/>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25</a:t>
            </a:r>
            <a:r>
              <a:rPr lang="en-US" sz="1200" b="1" dirty="0">
                <a:latin typeface="Times New Roman" panose="02020603050405020304" pitchFamily="18" charset="0"/>
                <a:ea typeface="Calibri" panose="020F0502020204030204" pitchFamily="34" charset="0"/>
              </a:rPr>
              <a:t>. Block Diagram of DVCCTA Sense Amplifier</a:t>
            </a:r>
            <a:endParaRPr lang="en-IN" sz="1200" b="1" dirty="0"/>
          </a:p>
        </p:txBody>
      </p:sp>
    </p:spTree>
    <p:extLst>
      <p:ext uri="{BB962C8B-B14F-4D97-AF65-F5344CB8AC3E}">
        <p14:creationId xmlns:p14="http://schemas.microsoft.com/office/powerpoint/2010/main" val="3860184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Practical Implementation of DVCCTA </a:t>
            </a:r>
            <a:r>
              <a:rPr lang="en-US" sz="3200" b="1" dirty="0">
                <a:latin typeface="Times New Roman" panose="02020603050405020304" pitchFamily="18" charset="0"/>
                <a:cs typeface="Times New Roman" panose="02020603050405020304" pitchFamily="18" charset="0"/>
              </a:rPr>
              <a:t>Sense Amplifier</a:t>
            </a:r>
            <a:endParaRPr lang="en-IN" sz="3200" dirty="0"/>
          </a:p>
        </p:txBody>
      </p:sp>
      <p:pic>
        <p:nvPicPr>
          <p:cNvPr id="4" name="Content Placeholder 3"/>
          <p:cNvPicPr>
            <a:picLocks noGrp="1" noChangeAspect="1"/>
          </p:cNvPicPr>
          <p:nvPr>
            <p:ph idx="1"/>
          </p:nvPr>
        </p:nvPicPr>
        <p:blipFill>
          <a:blip r:embed="rId2"/>
          <a:stretch>
            <a:fillRect/>
          </a:stretch>
        </p:blipFill>
        <p:spPr>
          <a:xfrm>
            <a:off x="1008282" y="1825625"/>
            <a:ext cx="10175436" cy="4351338"/>
          </a:xfrm>
          <a:prstGeom prst="rect">
            <a:avLst/>
          </a:prstGeom>
        </p:spPr>
      </p:pic>
    </p:spTree>
    <p:extLst>
      <p:ext uri="{BB962C8B-B14F-4D97-AF65-F5344CB8AC3E}">
        <p14:creationId xmlns:p14="http://schemas.microsoft.com/office/powerpoint/2010/main" val="3735906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OUTPUT WAVEFORMS</a:t>
            </a:r>
            <a:endParaRPr lang="en-US" sz="3200" dirty="0"/>
          </a:p>
        </p:txBody>
      </p:sp>
      <p:sp>
        <p:nvSpPr>
          <p:cNvPr id="11" name="TextBox 10">
            <a:extLst>
              <a:ext uri="{FF2B5EF4-FFF2-40B4-BE49-F238E27FC236}">
                <a16:creationId xmlns="" xmlns:a16="http://schemas.microsoft.com/office/drawing/2014/main" id="{504D24D0-21E2-FD1C-D61C-5F971B1F0846}"/>
              </a:ext>
            </a:extLst>
          </p:cNvPr>
          <p:cNvSpPr txBox="1"/>
          <p:nvPr/>
        </p:nvSpPr>
        <p:spPr>
          <a:xfrm>
            <a:off x="3047196" y="3328892"/>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26. Input of INA</a:t>
            </a:r>
            <a:endParaRPr lang="en-IN" sz="1200" b="1" dirty="0"/>
          </a:p>
        </p:txBody>
      </p:sp>
      <p:sp>
        <p:nvSpPr>
          <p:cNvPr id="14" name="TextBox 13">
            <a:extLst>
              <a:ext uri="{FF2B5EF4-FFF2-40B4-BE49-F238E27FC236}">
                <a16:creationId xmlns="" xmlns:a16="http://schemas.microsoft.com/office/drawing/2014/main" id="{067CD80D-6C08-C45F-1DAC-477888BAE1B2}"/>
              </a:ext>
            </a:extLst>
          </p:cNvPr>
          <p:cNvSpPr txBox="1"/>
          <p:nvPr/>
        </p:nvSpPr>
        <p:spPr>
          <a:xfrm>
            <a:off x="3047196" y="6039032"/>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27. Output of INA</a:t>
            </a:r>
            <a:endParaRPr lang="en-IN" sz="1200" b="1" dirty="0"/>
          </a:p>
        </p:txBody>
      </p:sp>
      <p:pic>
        <p:nvPicPr>
          <p:cNvPr id="22" name="Picture 21">
            <a:extLst>
              <a:ext uri="{FF2B5EF4-FFF2-40B4-BE49-F238E27FC236}">
                <a16:creationId xmlns="" xmlns:a16="http://schemas.microsoft.com/office/drawing/2014/main" id="{2EE1B8D1-B1D6-8263-2357-113C14958C0D}"/>
              </a:ext>
            </a:extLst>
          </p:cNvPr>
          <p:cNvPicPr>
            <a:picLocks noChangeAspect="1"/>
          </p:cNvPicPr>
          <p:nvPr/>
        </p:nvPicPr>
        <p:blipFill>
          <a:blip r:embed="rId2"/>
          <a:stretch>
            <a:fillRect/>
          </a:stretch>
        </p:blipFill>
        <p:spPr>
          <a:xfrm>
            <a:off x="3564314" y="907852"/>
            <a:ext cx="4932628" cy="2344258"/>
          </a:xfrm>
          <a:prstGeom prst="rect">
            <a:avLst/>
          </a:prstGeom>
        </p:spPr>
      </p:pic>
      <p:pic>
        <p:nvPicPr>
          <p:cNvPr id="78" name="Picture 77">
            <a:extLst>
              <a:ext uri="{FF2B5EF4-FFF2-40B4-BE49-F238E27FC236}">
                <a16:creationId xmlns="" xmlns:a16="http://schemas.microsoft.com/office/drawing/2014/main" id="{5618ACDA-F8E7-2250-0F32-ABDE7F95F98B}"/>
              </a:ext>
            </a:extLst>
          </p:cNvPr>
          <p:cNvPicPr>
            <a:picLocks noChangeAspect="1"/>
          </p:cNvPicPr>
          <p:nvPr/>
        </p:nvPicPr>
        <p:blipFill>
          <a:blip r:embed="rId3"/>
          <a:stretch>
            <a:fillRect/>
          </a:stretch>
        </p:blipFill>
        <p:spPr>
          <a:xfrm>
            <a:off x="3696238" y="3682673"/>
            <a:ext cx="4800703" cy="2280140"/>
          </a:xfrm>
          <a:prstGeom prst="rect">
            <a:avLst/>
          </a:prstGeom>
        </p:spPr>
      </p:pic>
    </p:spTree>
    <p:extLst>
      <p:ext uri="{BB962C8B-B14F-4D97-AF65-F5344CB8AC3E}">
        <p14:creationId xmlns:p14="http://schemas.microsoft.com/office/powerpoint/2010/main" val="2383761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4FA33A-0504-2D4F-3938-1D6E293DFD8E}"/>
              </a:ext>
            </a:extLst>
          </p:cNvPr>
          <p:cNvSpPr>
            <a:spLocks noGrp="1"/>
          </p:cNvSpPr>
          <p:nvPr>
            <p:ph idx="1"/>
          </p:nvPr>
        </p:nvSpPr>
        <p:spPr>
          <a:xfrm>
            <a:off x="838200" y="327259"/>
            <a:ext cx="10384857" cy="5849703"/>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OUTPUT WAVEFORMS</a:t>
            </a:r>
            <a:endParaRPr lang="en-US" sz="3200" dirty="0"/>
          </a:p>
        </p:txBody>
      </p:sp>
      <p:sp>
        <p:nvSpPr>
          <p:cNvPr id="7" name="TextBox 6">
            <a:extLst>
              <a:ext uri="{FF2B5EF4-FFF2-40B4-BE49-F238E27FC236}">
                <a16:creationId xmlns="" xmlns:a16="http://schemas.microsoft.com/office/drawing/2014/main" id="{5CAE9DEC-E985-BD0E-DFE8-F22953E8B9A6}"/>
              </a:ext>
            </a:extLst>
          </p:cNvPr>
          <p:cNvSpPr txBox="1"/>
          <p:nvPr/>
        </p:nvSpPr>
        <p:spPr>
          <a:xfrm>
            <a:off x="-1604" y="32905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28. </a:t>
            </a:r>
            <a:r>
              <a:rPr lang="en-US" sz="1200" b="1" dirty="0">
                <a:latin typeface="Times New Roman" panose="02020603050405020304" pitchFamily="18" charset="0"/>
                <a:ea typeface="Calibri" panose="020F0502020204030204" pitchFamily="34" charset="0"/>
              </a:rPr>
              <a:t>Output of Band Pass </a:t>
            </a:r>
            <a:r>
              <a:rPr lang="en-US" sz="1200" b="1" dirty="0" smtClean="0">
                <a:latin typeface="Times New Roman" panose="02020603050405020304" pitchFamily="18" charset="0"/>
                <a:ea typeface="Calibri" panose="020F0502020204030204" pitchFamily="34" charset="0"/>
              </a:rPr>
              <a:t>Filter</a:t>
            </a:r>
            <a:endParaRPr lang="en-IN" sz="1200" b="1" dirty="0"/>
          </a:p>
        </p:txBody>
      </p:sp>
      <p:sp>
        <p:nvSpPr>
          <p:cNvPr id="11" name="TextBox 10">
            <a:extLst>
              <a:ext uri="{FF2B5EF4-FFF2-40B4-BE49-F238E27FC236}">
                <a16:creationId xmlns="" xmlns:a16="http://schemas.microsoft.com/office/drawing/2014/main" id="{504D24D0-21E2-FD1C-D61C-5F971B1F0846}"/>
              </a:ext>
            </a:extLst>
          </p:cNvPr>
          <p:cNvSpPr txBox="1"/>
          <p:nvPr/>
        </p:nvSpPr>
        <p:spPr>
          <a:xfrm>
            <a:off x="2981826" y="5899963"/>
            <a:ext cx="6097604" cy="461665"/>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30</a:t>
            </a:r>
            <a:r>
              <a:rPr lang="en-US" sz="1200" b="1" dirty="0" smtClean="0">
                <a:latin typeface="Times New Roman" panose="02020603050405020304" pitchFamily="18" charset="0"/>
                <a:ea typeface="Calibri" panose="020F0502020204030204" pitchFamily="34" charset="0"/>
              </a:rPr>
              <a:t>. </a:t>
            </a:r>
            <a:r>
              <a:rPr lang="en-US" sz="1200" b="1" dirty="0">
                <a:latin typeface="Times New Roman" panose="02020603050405020304" pitchFamily="18" charset="0"/>
                <a:ea typeface="Calibri" panose="020F0502020204030204" pitchFamily="34" charset="0"/>
              </a:rPr>
              <a:t>Output of </a:t>
            </a:r>
            <a:r>
              <a:rPr lang="en-US" sz="1200" b="1" dirty="0" smtClean="0">
                <a:latin typeface="Times New Roman" panose="02020603050405020304" pitchFamily="18" charset="0"/>
                <a:ea typeface="Calibri" panose="020F0502020204030204" pitchFamily="34" charset="0"/>
              </a:rPr>
              <a:t>Comparator</a:t>
            </a:r>
            <a:endParaRPr lang="en-IN" sz="1200" b="1" dirty="0"/>
          </a:p>
          <a:p>
            <a:pPr algn="ctr"/>
            <a:endParaRPr lang="en-IN" sz="1200" b="1" dirty="0"/>
          </a:p>
        </p:txBody>
      </p:sp>
      <p:sp>
        <p:nvSpPr>
          <p:cNvPr id="6" name="TextBox 5">
            <a:extLst>
              <a:ext uri="{FF2B5EF4-FFF2-40B4-BE49-F238E27FC236}">
                <a16:creationId xmlns="" xmlns:a16="http://schemas.microsoft.com/office/drawing/2014/main" id="{565B7E31-4AF1-FEC6-A2D6-203356D9AB46}"/>
              </a:ext>
            </a:extLst>
          </p:cNvPr>
          <p:cNvSpPr txBox="1"/>
          <p:nvPr/>
        </p:nvSpPr>
        <p:spPr>
          <a:xfrm>
            <a:off x="6030628" y="3290500"/>
            <a:ext cx="6097604" cy="276999"/>
          </a:xfrm>
          <a:prstGeom prst="rect">
            <a:avLst/>
          </a:prstGeom>
          <a:noFill/>
        </p:spPr>
        <p:txBody>
          <a:bodyPr wrap="square">
            <a:spAutoFit/>
          </a:bodyPr>
          <a:lstStyle/>
          <a:p>
            <a:pPr algn="ctr"/>
            <a:r>
              <a:rPr lang="en-US" sz="1200" b="1" dirty="0">
                <a:latin typeface="Times New Roman" panose="02020603050405020304" pitchFamily="18" charset="0"/>
                <a:ea typeface="Calibri" panose="020F0502020204030204" pitchFamily="34" charset="0"/>
              </a:rPr>
              <a:t>Fig. </a:t>
            </a:r>
            <a:r>
              <a:rPr lang="en-US" sz="1200" b="1" dirty="0" smtClean="0">
                <a:latin typeface="Times New Roman" panose="02020603050405020304" pitchFamily="18" charset="0"/>
                <a:ea typeface="Calibri" panose="020F0502020204030204" pitchFamily="34" charset="0"/>
              </a:rPr>
              <a:t>29. </a:t>
            </a:r>
            <a:r>
              <a:rPr lang="en-US" sz="1200" b="1" dirty="0">
                <a:latin typeface="Times New Roman" panose="02020603050405020304" pitchFamily="18" charset="0"/>
                <a:ea typeface="Calibri" panose="020F0502020204030204" pitchFamily="34" charset="0"/>
              </a:rPr>
              <a:t>AC Response of Filter</a:t>
            </a:r>
            <a:endParaRPr lang="en-IN" sz="1200" b="1" dirty="0"/>
          </a:p>
        </p:txBody>
      </p:sp>
      <p:pic>
        <p:nvPicPr>
          <p:cNvPr id="10" name="Picture 9">
            <a:extLst>
              <a:ext uri="{FF2B5EF4-FFF2-40B4-BE49-F238E27FC236}">
                <a16:creationId xmlns="" xmlns:a16="http://schemas.microsoft.com/office/drawing/2014/main" id="{CCBCA053-81F9-99A3-07C0-34A00D434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613" y="3635330"/>
            <a:ext cx="4560029" cy="2196802"/>
          </a:xfrm>
          <a:prstGeom prst="rect">
            <a:avLst/>
          </a:prstGeom>
        </p:spPr>
      </p:pic>
      <p:pic>
        <p:nvPicPr>
          <p:cNvPr id="16" name="Picture 15">
            <a:extLst>
              <a:ext uri="{FF2B5EF4-FFF2-40B4-BE49-F238E27FC236}">
                <a16:creationId xmlns="" xmlns:a16="http://schemas.microsoft.com/office/drawing/2014/main" id="{47A924F3-5583-CAD2-C737-B7F9D189F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269" y="914049"/>
            <a:ext cx="4803602" cy="2276852"/>
          </a:xfrm>
          <a:prstGeom prst="rect">
            <a:avLst/>
          </a:prstGeom>
        </p:spPr>
      </p:pic>
      <p:pic>
        <p:nvPicPr>
          <p:cNvPr id="18" name="Picture 17">
            <a:extLst>
              <a:ext uri="{FF2B5EF4-FFF2-40B4-BE49-F238E27FC236}">
                <a16:creationId xmlns="" xmlns:a16="http://schemas.microsoft.com/office/drawing/2014/main" id="{DB1C1080-EF95-8EEC-BDDA-3592E596E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064" y="958036"/>
            <a:ext cx="4560030" cy="2179035"/>
          </a:xfrm>
          <a:prstGeom prst="rect">
            <a:avLst/>
          </a:prstGeom>
        </p:spPr>
      </p:pic>
    </p:spTree>
    <p:extLst>
      <p:ext uri="{BB962C8B-B14F-4D97-AF65-F5344CB8AC3E}">
        <p14:creationId xmlns:p14="http://schemas.microsoft.com/office/powerpoint/2010/main" val="3060772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9827DB-E085-4AE6-7EC5-76A46429CF15}"/>
              </a:ext>
            </a:extLst>
          </p:cNvPr>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COMPARISON OF VOA vs DVCC vs DVCCTA</a:t>
            </a:r>
            <a:endParaRPr lang="en-US" sz="36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205344" y="1690688"/>
            <a:ext cx="7781311" cy="4674098"/>
          </a:xfrm>
          <a:prstGeom prst="rect">
            <a:avLst/>
          </a:prstGeom>
        </p:spPr>
      </p:pic>
    </p:spTree>
    <p:extLst>
      <p:ext uri="{BB962C8B-B14F-4D97-AF65-F5344CB8AC3E}">
        <p14:creationId xmlns:p14="http://schemas.microsoft.com/office/powerpoint/2010/main" val="309440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22605"/>
          </a:xfrm>
        </p:spPr>
        <p:txBody>
          <a:bodyPr>
            <a:normAutofit/>
          </a:bodyPr>
          <a:lstStyle/>
          <a:p>
            <a:r>
              <a:rPr lang="en-US" sz="3200" b="1" dirty="0">
                <a:latin typeface="Times New Roman" panose="02020603050405020304" pitchFamily="18" charset="0"/>
                <a:cs typeface="Times New Roman" panose="02020603050405020304" pitchFamily="18" charset="0"/>
              </a:rPr>
              <a:t>APPLICATIONS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0849"/>
            <a:ext cx="10515600" cy="4646114"/>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Medical field</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ADVANTAGES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Low power consumption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High Slew rate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Large dynamic range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High operating frequency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Better linearity and accuracy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Simple circuit structure</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089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CONCLUSION &amp; FUTURE SCOPE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7643"/>
            <a:ext cx="10515600" cy="4351338"/>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motive of this work is to develop a model that can depict the functionality of a real time Cardiac Pacemaker.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 device which has many critical parameters and their improper tuning may be life </a:t>
            </a:r>
            <a:r>
              <a:rPr lang="en-US" sz="2000" dirty="0" smtClean="0">
                <a:latin typeface="Times New Roman" panose="02020603050405020304" pitchFamily="18" charset="0"/>
                <a:cs typeface="Times New Roman" panose="02020603050405020304" pitchFamily="18" charset="0"/>
              </a:rPr>
              <a:t>threatening.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front end design of the Sense Amplifier has been implemented in Cadence using TSMC 180 nm technology.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simulations have been generated and verified with the real time behavior. A power reduction of about 10 times has been observed with the DVCCTA based Sense Amplifier compared to that of the Op-amp based sense amplifier and DVCC based sense amplifier.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15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18F6C-00D3-711F-2198-4ADFEDF1CCB4}"/>
              </a:ext>
            </a:extLst>
          </p:cNvPr>
          <p:cNvSpPr>
            <a:spLocks noGrp="1"/>
          </p:cNvSpPr>
          <p:nvPr>
            <p:ph type="title"/>
          </p:nvPr>
        </p:nvSpPr>
        <p:spPr>
          <a:xfrm>
            <a:off x="779930" y="471814"/>
            <a:ext cx="2707341" cy="701675"/>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endParaRPr lang="en-IN" sz="4000" b="1" dirty="0"/>
          </a:p>
        </p:txBody>
      </p:sp>
      <p:sp>
        <p:nvSpPr>
          <p:cNvPr id="3" name="Content Placeholder 2">
            <a:extLst>
              <a:ext uri="{FF2B5EF4-FFF2-40B4-BE49-F238E27FC236}">
                <a16:creationId xmlns="" xmlns:a16="http://schemas.microsoft.com/office/drawing/2014/main" id="{142608BB-0FCF-4532-FD77-DA7BF8F04764}"/>
              </a:ext>
            </a:extLst>
          </p:cNvPr>
          <p:cNvSpPr>
            <a:spLocks noGrp="1"/>
          </p:cNvSpPr>
          <p:nvPr>
            <p:ph idx="1"/>
          </p:nvPr>
        </p:nvSpPr>
        <p:spPr>
          <a:xfrm>
            <a:off x="779930" y="1071141"/>
            <a:ext cx="10573870" cy="5547239"/>
          </a:xfrm>
        </p:spPr>
        <p:txBody>
          <a:bodyPr>
            <a:normAutofit lnSpcReduction="10000"/>
          </a:bodyPr>
          <a:lstStyle/>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Cardiac Pacemakers play a vital role in the emerging medical field, as people are suffering from arrhythmia this pacemaker helps in monitoring cardiac activity.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Pulse Generator is the heart of the Pacemaker which comprises of sense amplifier, timing unit, and logic control unit.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Sense amplifiers can be designed using an analog active block DVCCTA (Differential Voltage Current Conveyor Transconductance Amplifier).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DVCCTA comprises the advantages of both the active blocks DVCC and OTA.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sense amplifier consists of an instrumentation amplifier, band pass filter, and comparator that are used to detect the R wave from the cardiac signal.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Based on the sense amplifier's output the timing and logic control unit decides whether pacing to be done or not. </a:t>
            </a:r>
          </a:p>
          <a:p>
            <a:pPr marL="342900" marR="0" lvl="0" indent="-342900" algn="just">
              <a:lnSpc>
                <a:spcPct val="150000"/>
              </a:lnSpc>
              <a:spcBef>
                <a:spcPts val="0"/>
              </a:spcBef>
              <a:spcAft>
                <a:spcPts val="0"/>
              </a:spcAf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can be stimulated with the help of Cadence </a:t>
            </a:r>
            <a:r>
              <a:rPr lang="en-US"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using TSMC180nm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technology. </a:t>
            </a:r>
          </a:p>
        </p:txBody>
      </p:sp>
    </p:spTree>
    <p:extLst>
      <p:ext uri="{BB962C8B-B14F-4D97-AF65-F5344CB8AC3E}">
        <p14:creationId xmlns:p14="http://schemas.microsoft.com/office/powerpoint/2010/main" val="1870987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7643"/>
            <a:ext cx="10515600" cy="4351338"/>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DVCCTA is an analog active block which comprises the features of two blocks DVCC and OTA.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OTA has a special feature of electronic </a:t>
            </a:r>
            <a:r>
              <a:rPr lang="en-US" sz="2000" dirty="0" err="1">
                <a:latin typeface="Times New Roman" panose="02020603050405020304" pitchFamily="18" charset="0"/>
                <a:cs typeface="Times New Roman" panose="02020603050405020304" pitchFamily="18" charset="0"/>
              </a:rPr>
              <a:t>tunability</a:t>
            </a:r>
            <a:r>
              <a:rPr lang="en-US" sz="2000" dirty="0">
                <a:latin typeface="Times New Roman" panose="02020603050405020304" pitchFamily="18" charset="0"/>
                <a:cs typeface="Times New Roman" panose="02020603050405020304" pitchFamily="18" charset="0"/>
              </a:rPr>
              <a:t> by tuning the bias current (IB) and trans conductance (gm) can have control over the gain.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advancement in the VLSI technology is largely helpful in scaling of the device to achieve much more efficiency.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376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 the peripheral for the transmission of the data related to the pacing.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Integrating the front end and back end in a single integrated unit.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Real time implementation by using FPGA.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Dual Sensor Approach for the rate responsive pacing and further optimization of the </a:t>
            </a:r>
            <a:r>
              <a:rPr lang="en-US" sz="2000" dirty="0" smtClean="0">
                <a:latin typeface="Times New Roman" panose="02020603050405020304" pitchFamily="18" charset="0"/>
                <a:cs typeface="Times New Roman" panose="02020603050405020304" pitchFamily="18" charset="0"/>
              </a:rPr>
              <a:t>algorithms.</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Optimize </a:t>
            </a:r>
            <a:r>
              <a:rPr lang="en-US" sz="2000" dirty="0">
                <a:latin typeface="Times New Roman" panose="02020603050405020304" pitchFamily="18" charset="0"/>
                <a:cs typeface="Times New Roman" panose="02020603050405020304" pitchFamily="18" charset="0"/>
              </a:rPr>
              <a:t>the power dissipation by reducing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02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1A99A-AEDE-FC6C-3ACE-17EE96D5013B}"/>
              </a:ext>
            </a:extLst>
          </p:cNvPr>
          <p:cNvSpPr>
            <a:spLocks noGrp="1"/>
          </p:cNvSpPr>
          <p:nvPr>
            <p:ph type="title"/>
          </p:nvPr>
        </p:nvSpPr>
        <p:spPr>
          <a:xfrm>
            <a:off x="828675" y="500063"/>
            <a:ext cx="3219450" cy="97015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092E5EE-EB17-C58E-0A48-89257889F6AA}"/>
              </a:ext>
            </a:extLst>
          </p:cNvPr>
          <p:cNvSpPr>
            <a:spLocks noGrp="1"/>
          </p:cNvSpPr>
          <p:nvPr>
            <p:ph idx="1"/>
          </p:nvPr>
        </p:nvSpPr>
        <p:spPr>
          <a:xfrm>
            <a:off x="828675" y="1470213"/>
            <a:ext cx="10515600" cy="4351338"/>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hlinkClick r:id="rId2"/>
              </a:rPr>
              <a:t>https://doi.org/10.1142/S0218126623501487</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 Barrow IN, “The heart cycle: review.” MOJ </a:t>
            </a:r>
            <a:r>
              <a:rPr lang="en-IN" sz="2000" dirty="0" err="1">
                <a:latin typeface="Times New Roman" panose="02020603050405020304" pitchFamily="18" charset="0"/>
                <a:cs typeface="Times New Roman" panose="02020603050405020304" pitchFamily="18" charset="0"/>
              </a:rPr>
              <a:t>Womens</a:t>
            </a:r>
            <a:r>
              <a:rPr lang="en-IN" sz="2000" dirty="0">
                <a:latin typeface="Times New Roman" panose="02020603050405020304" pitchFamily="18" charset="0"/>
                <a:cs typeface="Times New Roman" panose="02020603050405020304" pitchFamily="18" charset="0"/>
              </a:rPr>
              <a:t> Health. 2019;8(1):66‒69. DOI: 10.15406/mojwh.2019.08.00214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 S. A. P. Haddad, R. P. M. </a:t>
            </a:r>
            <a:r>
              <a:rPr lang="en-IN" sz="2000" dirty="0" err="1">
                <a:latin typeface="Times New Roman" panose="02020603050405020304" pitchFamily="18" charset="0"/>
                <a:cs typeface="Times New Roman" panose="02020603050405020304" pitchFamily="18" charset="0"/>
              </a:rPr>
              <a:t>Houben</a:t>
            </a:r>
            <a:r>
              <a:rPr lang="en-IN" sz="2000" dirty="0">
                <a:latin typeface="Times New Roman" panose="02020603050405020304" pitchFamily="18" charset="0"/>
                <a:cs typeface="Times New Roman" panose="02020603050405020304" pitchFamily="18" charset="0"/>
              </a:rPr>
              <a:t> and W. A. </a:t>
            </a:r>
            <a:r>
              <a:rPr lang="en-IN" sz="2000" dirty="0" err="1">
                <a:latin typeface="Times New Roman" panose="02020603050405020304" pitchFamily="18" charset="0"/>
                <a:cs typeface="Times New Roman" panose="02020603050405020304" pitchFamily="18" charset="0"/>
              </a:rPr>
              <a:t>Serdijin</a:t>
            </a:r>
            <a:r>
              <a:rPr lang="en-IN" sz="2000" dirty="0">
                <a:latin typeface="Times New Roman" panose="02020603050405020304" pitchFamily="18" charset="0"/>
                <a:cs typeface="Times New Roman" panose="02020603050405020304" pitchFamily="18" charset="0"/>
              </a:rPr>
              <a:t>, "The evolution of pacemakers," in IEEE Engineering in Medicine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Biology Magazine, vol. 25, no. 3, pp. 38-48, May-June 2006,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10.1109/MEMB.2006.1636350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Atul</a:t>
            </a:r>
            <a:r>
              <a:rPr lang="en-IN" sz="2000" dirty="0">
                <a:latin typeface="Times New Roman" panose="02020603050405020304" pitchFamily="18" charset="0"/>
                <a:cs typeface="Times New Roman" panose="02020603050405020304" pitchFamily="18" charset="0"/>
              </a:rPr>
              <a:t> Kumar Sharma, </a:t>
            </a:r>
            <a:r>
              <a:rPr lang="en-IN" sz="2000" dirty="0" err="1">
                <a:latin typeface="Times New Roman" panose="02020603050405020304" pitchFamily="18" charset="0"/>
                <a:cs typeface="Times New Roman" panose="02020603050405020304" pitchFamily="18" charset="0"/>
              </a:rPr>
              <a:t>Raghuvendra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Pratap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Tripathi</a:t>
            </a:r>
            <a:r>
              <a:rPr lang="en-IN" sz="2000" dirty="0">
                <a:latin typeface="Times New Roman" panose="02020603050405020304" pitchFamily="18" charset="0"/>
                <a:cs typeface="Times New Roman" panose="02020603050405020304" pitchFamily="18" charset="0"/>
              </a:rPr>
              <a:t>, Dinesh Bhatia, </a:t>
            </a:r>
            <a:r>
              <a:rPr lang="en-IN" sz="2000" dirty="0" err="1">
                <a:latin typeface="Times New Roman" panose="02020603050405020304" pitchFamily="18" charset="0"/>
                <a:cs typeface="Times New Roman" panose="02020603050405020304" pitchFamily="18" charset="0"/>
              </a:rPr>
              <a:t>Sudip</a:t>
            </a:r>
            <a:r>
              <a:rPr lang="en-IN" sz="2000" dirty="0">
                <a:latin typeface="Times New Roman" panose="02020603050405020304" pitchFamily="18" charset="0"/>
                <a:cs typeface="Times New Roman" panose="02020603050405020304" pitchFamily="18" charset="0"/>
              </a:rPr>
              <a:t> Paul, Nitin </a:t>
            </a:r>
            <a:r>
              <a:rPr lang="en-IN" sz="2000" dirty="0" err="1">
                <a:latin typeface="Times New Roman" panose="02020603050405020304" pitchFamily="18" charset="0"/>
                <a:cs typeface="Times New Roman" panose="02020603050405020304" pitchFamily="18" charset="0"/>
              </a:rPr>
              <a:t>Sahai</a:t>
            </a:r>
            <a:r>
              <a:rPr lang="en-IN" sz="2000" dirty="0">
                <a:latin typeface="Times New Roman" panose="02020603050405020304" pitchFamily="18" charset="0"/>
                <a:cs typeface="Times New Roman" panose="02020603050405020304" pitchFamily="18" charset="0"/>
              </a:rPr>
              <a:t>, T. K. Sinha. "The Evolution and Advancement of Pacemaker Technology" International Journal of Computational Engineering </a:t>
            </a:r>
            <a:r>
              <a:rPr lang="en-IN" sz="2000" dirty="0" smtClean="0">
                <a:latin typeface="Times New Roman" panose="02020603050405020304" pitchFamily="18" charset="0"/>
                <a:cs typeface="Times New Roman" panose="02020603050405020304" pitchFamily="18" charset="0"/>
              </a:rPr>
              <a:t>Research, July-2018</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49459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809" y="921616"/>
            <a:ext cx="10515600" cy="4351338"/>
          </a:xfrm>
        </p:spPr>
        <p:txBody>
          <a:bodyPr>
            <a:no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Abhipsa</a:t>
            </a:r>
            <a:r>
              <a:rPr lang="en-IN" sz="2000" dirty="0">
                <a:latin typeface="Times New Roman" panose="02020603050405020304" pitchFamily="18" charset="0"/>
                <a:cs typeface="Times New Roman" panose="02020603050405020304" pitchFamily="18" charset="0"/>
              </a:rPr>
              <a:t> Panda. "VLSI Implementation of a Demand mode Dual Chamber Rate Responsive Cardiac Pacemaker." PhD diss., 2012.</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 [5] Haddad, </a:t>
            </a:r>
            <a:r>
              <a:rPr lang="en-IN" sz="2000" dirty="0" err="1">
                <a:latin typeface="Times New Roman" panose="02020603050405020304" pitchFamily="18" charset="0"/>
                <a:cs typeface="Times New Roman" panose="02020603050405020304" pitchFamily="18" charset="0"/>
              </a:rPr>
              <a:t>Sandro</a:t>
            </a:r>
            <a:r>
              <a:rPr lang="en-IN" sz="2000" dirty="0">
                <a:latin typeface="Times New Roman" panose="02020603050405020304" pitchFamily="18" charset="0"/>
                <a:cs typeface="Times New Roman" panose="02020603050405020304" pitchFamily="18" charset="0"/>
              </a:rPr>
              <a:t> AP, Sebastian </a:t>
            </a:r>
            <a:r>
              <a:rPr lang="en-IN" sz="2000" dirty="0" err="1">
                <a:latin typeface="Times New Roman" panose="02020603050405020304" pitchFamily="18" charset="0"/>
                <a:cs typeface="Times New Roman" panose="02020603050405020304" pitchFamily="18" charset="0"/>
              </a:rPr>
              <a:t>Gieltjes</a:t>
            </a:r>
            <a:r>
              <a:rPr lang="en-IN" sz="2000" dirty="0">
                <a:latin typeface="Times New Roman" panose="02020603050405020304" pitchFamily="18" charset="0"/>
                <a:cs typeface="Times New Roman" panose="02020603050405020304" pitchFamily="18" charset="0"/>
              </a:rPr>
              <a:t>, Richard </a:t>
            </a:r>
            <a:r>
              <a:rPr lang="en-IN" sz="2000" dirty="0" err="1">
                <a:latin typeface="Times New Roman" panose="02020603050405020304" pitchFamily="18" charset="0"/>
                <a:cs typeface="Times New Roman" panose="02020603050405020304" pitchFamily="18" charset="0"/>
              </a:rPr>
              <a:t>Houben</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Wouter</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Serdijn</a:t>
            </a:r>
            <a:r>
              <a:rPr lang="en-IN" sz="2000" dirty="0">
                <a:latin typeface="Times New Roman" panose="02020603050405020304" pitchFamily="18" charset="0"/>
                <a:cs typeface="Times New Roman" panose="02020603050405020304" pitchFamily="18" charset="0"/>
              </a:rPr>
              <a:t>. "An ultralow-power dynamic </a:t>
            </a:r>
            <a:r>
              <a:rPr lang="en-IN" sz="2000" dirty="0" err="1">
                <a:latin typeface="Times New Roman" panose="02020603050405020304" pitchFamily="18" charset="0"/>
                <a:cs typeface="Times New Roman" panose="02020603050405020304" pitchFamily="18" charset="0"/>
              </a:rPr>
              <a:t>translinear</a:t>
            </a:r>
            <a:r>
              <a:rPr lang="en-IN" sz="2000" dirty="0">
                <a:latin typeface="Times New Roman" panose="02020603050405020304" pitchFamily="18" charset="0"/>
                <a:cs typeface="Times New Roman" panose="02020603050405020304" pitchFamily="18" charset="0"/>
              </a:rPr>
              <a:t> cardiac sense amplifier for pacemakers." In Proceedings of the 2003 International Symposium on Circuits and Systems, 2003. ISCAS'03., vol. 5, pp. V-V. IEEE, 2003.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Pavankumar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Bikki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Yenduri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Dhiraj</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R.V.S.Nivas</a:t>
            </a:r>
            <a:r>
              <a:rPr lang="en-IN" sz="2000" dirty="0">
                <a:latin typeface="Times New Roman" panose="02020603050405020304" pitchFamily="18" charset="0"/>
                <a:cs typeface="Times New Roman" panose="02020603050405020304" pitchFamily="18" charset="0"/>
              </a:rPr>
              <a:t> Kumar “Design and Implementation of a Sense Amplifier for Low-Power Cardiac Pacemaker”, Journal of Circuits, Systems and Computers 2023 32:09 </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[7] D. </a:t>
            </a:r>
            <a:r>
              <a:rPr lang="en-IN" sz="2000" dirty="0" err="1">
                <a:latin typeface="Times New Roman" panose="02020603050405020304" pitchFamily="18" charset="0"/>
                <a:cs typeface="Times New Roman" panose="02020603050405020304" pitchFamily="18" charset="0"/>
              </a:rPr>
              <a:t>Biolek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Analog</a:t>
            </a:r>
            <a:r>
              <a:rPr lang="en-IN" sz="2000" dirty="0">
                <a:latin typeface="Times New Roman" panose="02020603050405020304" pitchFamily="18" charset="0"/>
                <a:cs typeface="Times New Roman" panose="02020603050405020304" pitchFamily="18" charset="0"/>
              </a:rPr>
              <a:t> building blocks for emulating </a:t>
            </a:r>
            <a:r>
              <a:rPr lang="en-IN" sz="2000" dirty="0" err="1">
                <a:latin typeface="Times New Roman" panose="02020603050405020304" pitchFamily="18" charset="0"/>
                <a:cs typeface="Times New Roman" panose="02020603050405020304" pitchFamily="18" charset="0"/>
              </a:rPr>
              <a:t>memristors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memcapacitors</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meminductors</a:t>
            </a:r>
            <a:r>
              <a:rPr lang="en-IN" sz="2000" dirty="0">
                <a:latin typeface="Times New Roman" panose="02020603050405020304" pitchFamily="18" charset="0"/>
                <a:cs typeface="Times New Roman" panose="02020603050405020304" pitchFamily="18" charset="0"/>
              </a:rPr>
              <a:t>," 2011 7th International Conference on Electrical and Electronics Engineering (ELECO), Bursa, Turkey, 2011, pp. II-3-II-3. </a:t>
            </a: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p>
        </p:txBody>
      </p:sp>
    </p:spTree>
    <p:extLst>
      <p:ext uri="{BB962C8B-B14F-4D97-AF65-F5344CB8AC3E}">
        <p14:creationId xmlns:p14="http://schemas.microsoft.com/office/powerpoint/2010/main" val="931933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927" y="581891"/>
            <a:ext cx="10584873" cy="5595072"/>
          </a:xfrm>
        </p:spPr>
        <p:txBody>
          <a:bodyPr>
            <a:normAutofit fontScale="92500"/>
          </a:bodyPr>
          <a:lstStyle/>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8] R, </a:t>
            </a:r>
            <a:r>
              <a:rPr lang="en-IN" sz="2000" dirty="0" err="1">
                <a:latin typeface="Times New Roman" panose="02020603050405020304" pitchFamily="18" charset="0"/>
                <a:cs typeface="Times New Roman" panose="02020603050405020304" pitchFamily="18" charset="0"/>
              </a:rPr>
              <a:t>Gowtham</a:t>
            </a:r>
            <a:r>
              <a:rPr lang="en-IN" sz="2000" dirty="0">
                <a:latin typeface="Times New Roman" panose="02020603050405020304" pitchFamily="18" charset="0"/>
                <a:cs typeface="Times New Roman" panose="02020603050405020304" pitchFamily="18" charset="0"/>
              </a:rPr>
              <a:t> &amp; Singh, S.K. &amp; </a:t>
            </a:r>
            <a:r>
              <a:rPr lang="en-IN" sz="2000" dirty="0" err="1">
                <a:latin typeface="Times New Roman" panose="02020603050405020304" pitchFamily="18" charset="0"/>
                <a:cs typeface="Times New Roman" panose="02020603050405020304" pitchFamily="18" charset="0"/>
              </a:rPr>
              <a:t>Dubey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Deepam</a:t>
            </a:r>
            <a:r>
              <a:rPr lang="en-IN" sz="2000" dirty="0">
                <a:latin typeface="Times New Roman" panose="02020603050405020304" pitchFamily="18" charset="0"/>
                <a:cs typeface="Times New Roman" panose="02020603050405020304" pitchFamily="18" charset="0"/>
              </a:rPr>
              <a:t>. (2021). “Design of an Instrumentation Amplifier using Bulk-Driven Op-Amp”.131-136. 10.1109/ICOEI51242.2021.9452986. </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cs typeface="Times New Roman" panose="02020603050405020304" pitchFamily="18" charset="0"/>
              </a:rPr>
              <a:t>Elwan</a:t>
            </a:r>
            <a:r>
              <a:rPr lang="en-IN" sz="2000" dirty="0">
                <a:latin typeface="Times New Roman" panose="02020603050405020304" pitchFamily="18" charset="0"/>
                <a:cs typeface="Times New Roman" panose="02020603050405020304" pitchFamily="18" charset="0"/>
              </a:rPr>
              <a:t>, H.O. &amp; </a:t>
            </a:r>
            <a:r>
              <a:rPr lang="en-IN" sz="2000" dirty="0" err="1">
                <a:latin typeface="Times New Roman" panose="02020603050405020304" pitchFamily="18" charset="0"/>
                <a:cs typeface="Times New Roman" panose="02020603050405020304" pitchFamily="18" charset="0"/>
              </a:rPr>
              <a:t>Soliman</a:t>
            </a:r>
            <a:r>
              <a:rPr lang="en-IN" sz="2000" dirty="0">
                <a:latin typeface="Times New Roman" panose="02020603050405020304" pitchFamily="18" charset="0"/>
                <a:cs typeface="Times New Roman" panose="02020603050405020304" pitchFamily="18" charset="0"/>
              </a:rPr>
              <a:t>, Ahmed. (1997).” Novel CMOS differential voltage current conveyor and its application. Circuits, Devices and Systems” IEE Proceedings -. 144. 195 - 200. 10.1049/ip-cds:19971081</a:t>
            </a:r>
            <a:r>
              <a:rPr lang="en-IN" sz="2000" dirty="0" smtClean="0">
                <a:latin typeface="Times New Roman" panose="02020603050405020304" pitchFamily="18" charset="0"/>
                <a:cs typeface="Times New Roman" panose="02020603050405020304" pitchFamily="18" charset="0"/>
              </a:rPr>
              <a:t>.</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[10] SEDRA, A., and SMITH, K.C.: 'A second generation current conveyor and its applications', IEEE Trans., 1970, CT-17, pp. </a:t>
            </a:r>
            <a:r>
              <a:rPr lang="en-IN" sz="2000" dirty="0" smtClean="0">
                <a:latin typeface="Times New Roman" panose="02020603050405020304" pitchFamily="18" charset="0"/>
                <a:cs typeface="Times New Roman" panose="02020603050405020304" pitchFamily="18" charset="0"/>
              </a:rPr>
              <a:t>132-134 </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[11] CHENG, M.C.H., and TOUMAZOU, C.: '3 V MOS current conveyor cell for VLSI technology', Electron. </a:t>
            </a:r>
            <a:r>
              <a:rPr lang="en-IN" sz="2000" dirty="0" err="1" smtClean="0">
                <a:latin typeface="Times New Roman" panose="02020603050405020304" pitchFamily="18" charset="0"/>
                <a:cs typeface="Times New Roman" panose="02020603050405020304" pitchFamily="18" charset="0"/>
              </a:rPr>
              <a:t>Lett</a:t>
            </a:r>
            <a:r>
              <a:rPr lang="en-IN" sz="2000" dirty="0" smtClean="0">
                <a:latin typeface="Times New Roman" panose="02020603050405020304" pitchFamily="18" charset="0"/>
                <a:cs typeface="Times New Roman" panose="02020603050405020304" pitchFamily="18" charset="0"/>
              </a:rPr>
              <a:t>., 1993, 29, pp. 317-319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[12] John Vista, </a:t>
            </a:r>
            <a:r>
              <a:rPr lang="en-IN" sz="2000" dirty="0" err="1">
                <a:latin typeface="Times New Roman" panose="02020603050405020304" pitchFamily="18" charset="0"/>
                <a:cs typeface="Times New Roman" panose="02020603050405020304" pitchFamily="18" charset="0"/>
              </a:rPr>
              <a:t>Nonglen</a:t>
            </a:r>
            <a:r>
              <a:rPr lang="en-IN" sz="2000" dirty="0">
                <a:latin typeface="Times New Roman" panose="02020603050405020304" pitchFamily="18" charset="0"/>
                <a:cs typeface="Times New Roman" panose="02020603050405020304" pitchFamily="18" charset="0"/>
              </a:rPr>
              <a:t> Meitei </a:t>
            </a:r>
            <a:r>
              <a:rPr lang="en-IN" sz="2000" dirty="0" err="1">
                <a:latin typeface="Times New Roman" panose="02020603050405020304" pitchFamily="18" charset="0"/>
                <a:cs typeface="Times New Roman" panose="02020603050405020304" pitchFamily="18" charset="0"/>
              </a:rPr>
              <a:t>Pheiroijam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Harika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Pamu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Huirem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Tarunkumar</a:t>
            </a:r>
            <a:r>
              <a:rPr lang="en-IN" sz="2000" dirty="0">
                <a:latin typeface="Times New Roman" panose="02020603050405020304" pitchFamily="18" charset="0"/>
                <a:cs typeface="Times New Roman" panose="02020603050405020304" pitchFamily="18" charset="0"/>
              </a:rPr>
              <a:t> &amp; Ashish </a:t>
            </a:r>
            <a:r>
              <a:rPr lang="en-IN" sz="2000" dirty="0" err="1">
                <a:latin typeface="Times New Roman" panose="02020603050405020304" pitchFamily="18" charset="0"/>
                <a:cs typeface="Times New Roman" panose="02020603050405020304" pitchFamily="18" charset="0"/>
              </a:rPr>
              <a:t>Ranjan</a:t>
            </a:r>
            <a:r>
              <a:rPr lang="en-IN" sz="2000" dirty="0">
                <a:latin typeface="Times New Roman" panose="02020603050405020304" pitchFamily="18" charset="0"/>
                <a:cs typeface="Times New Roman" panose="02020603050405020304" pitchFamily="18" charset="0"/>
              </a:rPr>
              <a:t> (2019): A Novel Differential Voltage Current Conveyor (DVCC) Based Instrumentation Amplifier, IETE Journal of Research</a:t>
            </a:r>
            <a:endParaRPr lang="en-IN" sz="2000" dirty="0">
              <a:latin typeface="Times New Roman" panose="02020603050405020304" pitchFamily="18" charset="0"/>
              <a:cs typeface="Times New Roman" panose="02020603050405020304" pitchFamily="18" charset="0"/>
              <a:hlinkClick r:id="rId2"/>
            </a:endParaRPr>
          </a:p>
          <a:p>
            <a:pPr marL="0" lvl="0" indent="0" algn="just">
              <a:lnSpc>
                <a:spcPct val="150000"/>
              </a:lnSpc>
              <a:buNone/>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59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373" y="838489"/>
            <a:ext cx="10515600" cy="4351338"/>
          </a:xfrm>
        </p:spPr>
        <p:txBody>
          <a:bodyPr>
            <a:noAutofit/>
          </a:bodyPr>
          <a:lstStyle/>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13] W. -Y. Chiu, J. -W. </a:t>
            </a:r>
            <a:r>
              <a:rPr lang="en-IN" sz="2000" dirty="0" err="1">
                <a:latin typeface="Times New Roman" panose="02020603050405020304" pitchFamily="18" charset="0"/>
                <a:cs typeface="Times New Roman" panose="02020603050405020304" pitchFamily="18" charset="0"/>
              </a:rPr>
              <a:t>Horng</a:t>
            </a:r>
            <a:r>
              <a:rPr lang="en-IN" sz="2000" dirty="0">
                <a:latin typeface="Times New Roman" panose="02020603050405020304" pitchFamily="18" charset="0"/>
                <a:cs typeface="Times New Roman" panose="02020603050405020304" pitchFamily="18" charset="0"/>
              </a:rPr>
              <a:t>, H. Lee and C. -C. Huang, "DVCC-Based </a:t>
            </a:r>
            <a:r>
              <a:rPr lang="en-IN" sz="2000" dirty="0" err="1">
                <a:latin typeface="Times New Roman" panose="02020603050405020304" pitchFamily="18" charset="0"/>
                <a:cs typeface="Times New Roman" panose="02020603050405020304" pitchFamily="18" charset="0"/>
              </a:rPr>
              <a:t>VoltageMode</a:t>
            </a:r>
            <a:r>
              <a:rPr lang="en-IN" sz="2000" dirty="0">
                <a:latin typeface="Times New Roman" panose="02020603050405020304" pitchFamily="18" charset="0"/>
                <a:cs typeface="Times New Roman" panose="02020603050405020304" pitchFamily="18" charset="0"/>
              </a:rPr>
              <a:t> Biquadratic Filter with High-Input Impedance," 2010 Fifth IEEE International Symposium on Electronic Design, Test &amp; Applications, </a:t>
            </a:r>
            <a:r>
              <a:rPr lang="en-IN" sz="2000" dirty="0" err="1">
                <a:latin typeface="Times New Roman" panose="02020603050405020304" pitchFamily="18" charset="0"/>
                <a:cs typeface="Times New Roman" panose="02020603050405020304" pitchFamily="18" charset="0"/>
              </a:rPr>
              <a:t>Ho</a:t>
            </a:r>
            <a:r>
              <a:rPr lang="en-IN" sz="2000" dirty="0">
                <a:latin typeface="Times New Roman" panose="02020603050405020304" pitchFamily="18" charset="0"/>
                <a:cs typeface="Times New Roman" panose="02020603050405020304" pitchFamily="18" charset="0"/>
              </a:rPr>
              <a:t> Chi Minh City, Vietnam, 2010, pp. 121-125,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10.1109/DELTA.2010.51.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14] H. </a:t>
            </a:r>
            <a:r>
              <a:rPr lang="en-IN" sz="2000" dirty="0" err="1">
                <a:latin typeface="Times New Roman" panose="02020603050405020304" pitchFamily="18" charset="0"/>
                <a:cs typeface="Times New Roman" panose="02020603050405020304" pitchFamily="18" charset="0"/>
              </a:rPr>
              <a:t>Pamu</a:t>
            </a:r>
            <a:r>
              <a:rPr lang="en-IN" sz="2000" dirty="0">
                <a:latin typeface="Times New Roman" panose="02020603050405020304" pitchFamily="18" charset="0"/>
                <a:cs typeface="Times New Roman" panose="02020603050405020304" pitchFamily="18" charset="0"/>
              </a:rPr>
              <a:t>, K. K. </a:t>
            </a:r>
            <a:r>
              <a:rPr lang="en-IN" sz="2000" dirty="0" err="1">
                <a:latin typeface="Times New Roman" panose="02020603050405020304" pitchFamily="18" charset="0"/>
                <a:cs typeface="Times New Roman" panose="02020603050405020304" pitchFamily="18" charset="0"/>
              </a:rPr>
              <a:t>Puli</a:t>
            </a:r>
            <a:r>
              <a:rPr lang="en-IN" sz="2000" dirty="0">
                <a:latin typeface="Times New Roman" panose="02020603050405020304" pitchFamily="18" charset="0"/>
                <a:cs typeface="Times New Roman" panose="02020603050405020304" pitchFamily="18" charset="0"/>
              </a:rPr>
              <a:t> and K. K. </a:t>
            </a:r>
            <a:r>
              <a:rPr lang="en-IN" sz="2000" dirty="0" err="1">
                <a:latin typeface="Times New Roman" panose="02020603050405020304" pitchFamily="18" charset="0"/>
                <a:cs typeface="Times New Roman" panose="02020603050405020304" pitchFamily="18" charset="0"/>
              </a:rPr>
              <a:t>Gurrala</a:t>
            </a:r>
            <a:r>
              <a:rPr lang="en-IN" sz="2000" dirty="0">
                <a:latin typeface="Times New Roman" panose="02020603050405020304" pitchFamily="18" charset="0"/>
                <a:cs typeface="Times New Roman" panose="02020603050405020304" pitchFamily="18" charset="0"/>
              </a:rPr>
              <a:t>, "A novel DVCCTA based Electronically </a:t>
            </a:r>
            <a:r>
              <a:rPr lang="en-IN" sz="2000" dirty="0" err="1">
                <a:latin typeface="Times New Roman" panose="02020603050405020304" pitchFamily="18" charset="0"/>
                <a:cs typeface="Times New Roman" panose="02020603050405020304" pitchFamily="18" charset="0"/>
              </a:rPr>
              <a:t>tunable</a:t>
            </a:r>
            <a:r>
              <a:rPr lang="en-IN" sz="2000" dirty="0">
                <a:latin typeface="Times New Roman" panose="02020603050405020304" pitchFamily="18" charset="0"/>
                <a:cs typeface="Times New Roman" panose="02020603050405020304" pitchFamily="18" charset="0"/>
              </a:rPr>
              <a:t> Instrumentation Amplifier," 2023 International Conference on Communication, Circuits, and Systems (IC3S), BHUBANESWAR, India, 2023, pp. 1- 5,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10.1109/IC3S57698.2023.10169819.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15] Shankar, Chandra &amp; Singh, S. &amp; Imam, Raza. (2021). SIFO–VM/TIM universal </a:t>
            </a:r>
            <a:r>
              <a:rPr lang="en-IN" sz="2000" dirty="0" err="1">
                <a:latin typeface="Times New Roman" panose="02020603050405020304" pitchFamily="18" charset="0"/>
                <a:cs typeface="Times New Roman" panose="02020603050405020304" pitchFamily="18" charset="0"/>
              </a:rPr>
              <a:t>biquad</a:t>
            </a:r>
            <a:r>
              <a:rPr lang="en-IN" sz="2000" dirty="0">
                <a:latin typeface="Times New Roman" panose="02020603050405020304" pitchFamily="18" charset="0"/>
                <a:cs typeface="Times New Roman" panose="02020603050405020304" pitchFamily="18" charset="0"/>
              </a:rPr>
              <a:t> filter using single DVCCTA with fully CMOS realization. </a:t>
            </a:r>
            <a:r>
              <a:rPr lang="en-IN" sz="2000" dirty="0" err="1">
                <a:latin typeface="Times New Roman" panose="02020603050405020304" pitchFamily="18" charset="0"/>
                <a:cs typeface="Times New Roman" panose="02020603050405020304" pitchFamily="18" charset="0"/>
              </a:rPr>
              <a:t>Analog</a:t>
            </a:r>
            <a:r>
              <a:rPr lang="en-IN" sz="2000" dirty="0">
                <a:latin typeface="Times New Roman" panose="02020603050405020304" pitchFamily="18" charset="0"/>
                <a:cs typeface="Times New Roman" panose="02020603050405020304" pitchFamily="18" charset="0"/>
              </a:rPr>
              <a:t> Integrated Circuits and Signal Processing. 109. 10.1007/s10470-021-01900-4.</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024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63F9AC-3B03-AD4A-053D-0D0053660626}"/>
              </a:ext>
            </a:extLst>
          </p:cNvPr>
          <p:cNvSpPr>
            <a:spLocks noGrp="1"/>
          </p:cNvSpPr>
          <p:nvPr>
            <p:ph type="ctrTitle"/>
          </p:nvPr>
        </p:nvSpPr>
        <p:spPr>
          <a:xfrm>
            <a:off x="1457325" y="2686049"/>
            <a:ext cx="8353425" cy="823913"/>
          </a:xfrm>
        </p:spPr>
        <p:txBody>
          <a:bodyPr>
            <a:noAutofit/>
          </a:bodyPr>
          <a:lstStyle/>
          <a:p>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5505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422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8425"/>
            <a:ext cx="10515600" cy="4813201"/>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To create a robust sense amplifier using DVCCTA technology for precise R wave detection in a pacemaker's pulse generator. Employ Cadence Virtuoso </a:t>
            </a:r>
            <a:r>
              <a:rPr lang="en-IN" sz="2000" dirty="0" smtClean="0">
                <a:latin typeface="Times New Roman" panose="02020603050405020304" pitchFamily="18" charset="0"/>
                <a:cs typeface="Times New Roman" panose="02020603050405020304" pitchFamily="18" charset="0"/>
              </a:rPr>
              <a:t>180nm </a:t>
            </a:r>
            <a:r>
              <a:rPr lang="en-IN" sz="2000" dirty="0">
                <a:latin typeface="Times New Roman" panose="02020603050405020304" pitchFamily="18" charset="0"/>
                <a:cs typeface="Times New Roman" panose="02020603050405020304" pitchFamily="18" charset="0"/>
              </a:rPr>
              <a:t>technology to optimize design and simulation, aiming to improve arrhythmia monitoring and pacing accuracy.</a:t>
            </a:r>
          </a:p>
        </p:txBody>
      </p:sp>
    </p:spTree>
    <p:extLst>
      <p:ext uri="{BB962C8B-B14F-4D97-AF65-F5344CB8AC3E}">
        <p14:creationId xmlns:p14="http://schemas.microsoft.com/office/powerpoint/2010/main" val="17031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D2232-139F-66D8-9A41-F268E7D7F2B2}"/>
              </a:ext>
            </a:extLst>
          </p:cNvPr>
          <p:cNvSpPr>
            <a:spLocks noGrp="1"/>
          </p:cNvSpPr>
          <p:nvPr>
            <p:ph type="title"/>
          </p:nvPr>
        </p:nvSpPr>
        <p:spPr>
          <a:xfrm>
            <a:off x="838200" y="629024"/>
            <a:ext cx="4953000" cy="764427"/>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1EFE22DF-D9A7-A2AB-B552-803B1A3589C4}"/>
              </a:ext>
            </a:extLst>
          </p:cNvPr>
          <p:cNvSpPr>
            <a:spLocks noGrp="1"/>
          </p:cNvSpPr>
          <p:nvPr>
            <p:ph idx="1"/>
          </p:nvPr>
        </p:nvSpPr>
        <p:spPr>
          <a:xfrm>
            <a:off x="838200" y="1530417"/>
            <a:ext cx="10515600" cy="464654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Design Sense Amplifier in cardiac pacemaker using DVCCTA over conventional op-amp addresses the arrhythmia. This problem statement focuses on developing a design that optimizes power consumption, high operating frequency, large dynamic range </a:t>
            </a:r>
            <a:r>
              <a:rPr lang="en-US" sz="2000" dirty="0" smtClean="0">
                <a:latin typeface="Times New Roman" panose="02020603050405020304" pitchFamily="18" charset="0"/>
                <a:cs typeface="Times New Roman" panose="02020603050405020304" pitchFamily="18" charset="0"/>
              </a:rPr>
              <a:t>and electronic </a:t>
            </a:r>
            <a:r>
              <a:rPr lang="en-US" sz="2000" dirty="0" err="1" smtClean="0">
                <a:latin typeface="Times New Roman" panose="02020603050405020304" pitchFamily="18" charset="0"/>
                <a:cs typeface="Times New Roman" panose="02020603050405020304" pitchFamily="18" charset="0"/>
              </a:rPr>
              <a:t>tunability</a:t>
            </a:r>
            <a:r>
              <a:rPr lang="en-US" sz="2000" dirty="0" smtClean="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145184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18F6C-00D3-711F-2198-4ADFEDF1CCB4}"/>
              </a:ext>
            </a:extLst>
          </p:cNvPr>
          <p:cNvSpPr>
            <a:spLocks noGrp="1"/>
          </p:cNvSpPr>
          <p:nvPr>
            <p:ph type="title"/>
          </p:nvPr>
        </p:nvSpPr>
        <p:spPr>
          <a:xfrm>
            <a:off x="779930" y="704663"/>
            <a:ext cx="3720353" cy="701675"/>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INTRODUCTION</a:t>
            </a:r>
            <a:endParaRPr lang="en-IN" sz="4000" b="1" dirty="0"/>
          </a:p>
        </p:txBody>
      </p:sp>
      <p:sp>
        <p:nvSpPr>
          <p:cNvPr id="3" name="Content Placeholder 2">
            <a:extLst>
              <a:ext uri="{FF2B5EF4-FFF2-40B4-BE49-F238E27FC236}">
                <a16:creationId xmlns="" xmlns:a16="http://schemas.microsoft.com/office/drawing/2014/main" id="{142608BB-0FCF-4532-FD77-DA7BF8F04764}"/>
              </a:ext>
            </a:extLst>
          </p:cNvPr>
          <p:cNvSpPr>
            <a:spLocks noGrp="1"/>
          </p:cNvSpPr>
          <p:nvPr>
            <p:ph idx="1"/>
          </p:nvPr>
        </p:nvSpPr>
        <p:spPr>
          <a:xfrm>
            <a:off x="779930" y="1577788"/>
            <a:ext cx="10573870" cy="554723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world, several million patients rely on implantable medical electronic devices (IMEDs) like cardiac pacemakers which are extensively used during serious illnesses like arrhythmia. </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pacemaker plays a key role in monitoring cardiac activity and helps in controlling the pacing. </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Pacing is of two types fixed pacing and demand pacing. </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fixed pacing internal activity of the heart is not considered, whereas in demand pacing sense amplifier determines the internal activity of the heart. </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Based on sense amplifier’s output QRS complex signal pacing is done. </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Sense Amplifier is designed using current mode analog active block DVCCTA which has an added advantage of electronic tuning.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083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1676550"/>
              </p:ext>
            </p:extLst>
          </p:nvPr>
        </p:nvGraphicFramePr>
        <p:xfrm>
          <a:off x="765464" y="1402080"/>
          <a:ext cx="10515600" cy="545592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Paper</a:t>
                      </a:r>
                      <a:r>
                        <a:rPr lang="en-US" sz="2000" baseline="0" dirty="0" smtClean="0">
                          <a:latin typeface="Times New Roman" panose="02020603050405020304" pitchFamily="18" charset="0"/>
                          <a:cs typeface="Times New Roman" panose="02020603050405020304" pitchFamily="18" charset="0"/>
                        </a:rPr>
                        <a:t> 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2023</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err="1" smtClean="0">
                          <a:solidFill>
                            <a:schemeClr val="tx1"/>
                          </a:solidFill>
                          <a:latin typeface="Times New Roman" panose="02020603050405020304" pitchFamily="18" charset="0"/>
                          <a:cs typeface="Times New Roman" panose="02020603050405020304" pitchFamily="18" charset="0"/>
                        </a:rPr>
                        <a:t>Pavan</a:t>
                      </a:r>
                      <a:r>
                        <a:rPr lang="en-US" sz="2000" dirty="0" smtClean="0">
                          <a:solidFill>
                            <a:schemeClr val="tx1"/>
                          </a:solidFill>
                          <a:latin typeface="Times New Roman" panose="02020603050405020304" pitchFamily="18" charset="0"/>
                          <a:cs typeface="Times New Roman" panose="02020603050405020304" pitchFamily="18" charset="0"/>
                        </a:rPr>
                        <a:t> Kumar </a:t>
                      </a:r>
                      <a:r>
                        <a:rPr lang="en-US" sz="2000" dirty="0" err="1" smtClean="0">
                          <a:solidFill>
                            <a:schemeClr val="tx1"/>
                          </a:solidFill>
                          <a:latin typeface="Times New Roman" panose="02020603050405020304" pitchFamily="18" charset="0"/>
                          <a:cs typeface="Times New Roman" panose="02020603050405020304" pitchFamily="18" charset="0"/>
                        </a:rPr>
                        <a:t>Bikki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Yenduri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Dhiraj</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R.V.S.Nivas</a:t>
                      </a:r>
                      <a:r>
                        <a:rPr lang="en-US" sz="2000" dirty="0" smtClean="0">
                          <a:solidFill>
                            <a:schemeClr val="tx1"/>
                          </a:solidFill>
                          <a:latin typeface="Times New Roman" panose="02020603050405020304" pitchFamily="18" charset="0"/>
                          <a:cs typeface="Times New Roman" panose="02020603050405020304" pitchFamily="18" charset="0"/>
                        </a:rPr>
                        <a:t> Kumar</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Design and Implementation of Sense Amplifier in a Pulse Generator of Cardiac Pacemaker</a:t>
                      </a: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Implementation of instrumentation amplifier, band pass filter and a comparator using Differential</a:t>
                      </a:r>
                      <a:r>
                        <a:rPr lang="en-US" sz="2000" baseline="0" dirty="0" smtClean="0">
                          <a:solidFill>
                            <a:schemeClr val="tx1"/>
                          </a:solidFill>
                          <a:latin typeface="Times New Roman" panose="02020603050405020304" pitchFamily="18" charset="0"/>
                          <a:cs typeface="Times New Roman" panose="02020603050405020304" pitchFamily="18" charset="0"/>
                        </a:rPr>
                        <a:t> Voltage Current Conveyor analog active block</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2023</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H. </a:t>
                      </a:r>
                      <a:r>
                        <a:rPr lang="en-IN" sz="2000" dirty="0" err="1" smtClean="0">
                          <a:latin typeface="Times New Roman" panose="02020603050405020304" pitchFamily="18" charset="0"/>
                          <a:cs typeface="Times New Roman" panose="02020603050405020304" pitchFamily="18" charset="0"/>
                        </a:rPr>
                        <a:t>Pamu</a:t>
                      </a:r>
                      <a:r>
                        <a:rPr lang="en-IN" sz="2000" dirty="0" smtClean="0">
                          <a:latin typeface="Times New Roman" panose="02020603050405020304" pitchFamily="18" charset="0"/>
                          <a:cs typeface="Times New Roman" panose="02020603050405020304" pitchFamily="18" charset="0"/>
                        </a:rPr>
                        <a:t>, K. K. </a:t>
                      </a:r>
                      <a:r>
                        <a:rPr lang="en-IN" sz="2000" dirty="0" err="1" smtClean="0">
                          <a:latin typeface="Times New Roman" panose="02020603050405020304" pitchFamily="18" charset="0"/>
                          <a:cs typeface="Times New Roman" panose="02020603050405020304" pitchFamily="18" charset="0"/>
                        </a:rPr>
                        <a:t>Puli</a:t>
                      </a:r>
                      <a:r>
                        <a:rPr lang="en-IN" sz="2000" dirty="0" smtClean="0">
                          <a:latin typeface="Times New Roman" panose="02020603050405020304" pitchFamily="18" charset="0"/>
                          <a:cs typeface="Times New Roman" panose="02020603050405020304" pitchFamily="18" charset="0"/>
                        </a:rPr>
                        <a:t> and K. K. </a:t>
                      </a:r>
                      <a:r>
                        <a:rPr lang="en-IN" sz="2000" dirty="0" err="1" smtClean="0">
                          <a:latin typeface="Times New Roman" panose="02020603050405020304" pitchFamily="18" charset="0"/>
                          <a:cs typeface="Times New Roman" panose="02020603050405020304" pitchFamily="18" charset="0"/>
                        </a:rPr>
                        <a:t>Gurrala</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 novel DVCCTA based Electronically tunable Instrumentation Amplifier</a:t>
                      </a:r>
                      <a:endParaRPr lang="en-IN" sz="2000" dirty="0" smtClean="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Implementation</a:t>
                      </a:r>
                      <a:r>
                        <a:rPr lang="en-US" sz="2000" baseline="0" dirty="0" smtClean="0">
                          <a:latin typeface="Times New Roman" panose="02020603050405020304" pitchFamily="18" charset="0"/>
                          <a:cs typeface="Times New Roman" panose="02020603050405020304" pitchFamily="18" charset="0"/>
                        </a:rPr>
                        <a:t> of an instrumentation amplifier using </a:t>
                      </a:r>
                      <a:r>
                        <a:rPr lang="en-US" sz="2000" dirty="0" smtClean="0">
                          <a:solidFill>
                            <a:schemeClr val="tx1"/>
                          </a:solidFill>
                          <a:latin typeface="Times New Roman" panose="02020603050405020304" pitchFamily="18" charset="0"/>
                          <a:cs typeface="Times New Roman" panose="02020603050405020304" pitchFamily="18" charset="0"/>
                        </a:rPr>
                        <a:t>Differential</a:t>
                      </a:r>
                      <a:r>
                        <a:rPr lang="en-US" sz="2000" baseline="0" dirty="0" smtClean="0">
                          <a:solidFill>
                            <a:schemeClr val="tx1"/>
                          </a:solidFill>
                          <a:latin typeface="Times New Roman" panose="02020603050405020304" pitchFamily="18" charset="0"/>
                          <a:cs typeface="Times New Roman" panose="02020603050405020304" pitchFamily="18" charset="0"/>
                        </a:rPr>
                        <a:t> Voltage Current Conveyor Trans conductance analog active block</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6279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71969405"/>
              </p:ext>
            </p:extLst>
          </p:nvPr>
        </p:nvGraphicFramePr>
        <p:xfrm>
          <a:off x="869950" y="900113"/>
          <a:ext cx="10515600" cy="2225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just"/>
                      <a:r>
                        <a:rPr lang="en-US" sz="2000" b="0" dirty="0" smtClean="0">
                          <a:solidFill>
                            <a:schemeClr val="tx1"/>
                          </a:solidFill>
                          <a:latin typeface="Times New Roman" panose="02020603050405020304" pitchFamily="18" charset="0"/>
                          <a:cs typeface="Times New Roman" panose="02020603050405020304" pitchFamily="18" charset="0"/>
                        </a:rPr>
                        <a:t>2021</a:t>
                      </a:r>
                      <a:endParaRPr lang="en-IN" sz="20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sv-SE" sz="2000" b="0" dirty="0" smtClean="0">
                          <a:solidFill>
                            <a:schemeClr val="tx1"/>
                          </a:solidFill>
                          <a:latin typeface="Times New Roman" panose="02020603050405020304" pitchFamily="18" charset="0"/>
                          <a:cs typeface="Times New Roman" panose="02020603050405020304" pitchFamily="18" charset="0"/>
                        </a:rPr>
                        <a:t>Shankar, Chandra &amp; Singh, S. &amp; Imam, Raza</a:t>
                      </a:r>
                      <a:endParaRPr lang="en-IN" sz="2000" b="0" dirty="0" smtClean="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dirty="0" smtClean="0">
                          <a:solidFill>
                            <a:schemeClr val="tx1"/>
                          </a:solidFill>
                          <a:latin typeface="Times New Roman" panose="02020603050405020304" pitchFamily="18" charset="0"/>
                          <a:cs typeface="Times New Roman" panose="02020603050405020304" pitchFamily="18" charset="0"/>
                        </a:rPr>
                        <a:t>SIFO–VM/TIM universal </a:t>
                      </a:r>
                      <a:r>
                        <a:rPr lang="en-IN" sz="2000" b="0" dirty="0" err="1" smtClean="0">
                          <a:solidFill>
                            <a:schemeClr val="tx1"/>
                          </a:solidFill>
                          <a:latin typeface="Times New Roman" panose="02020603050405020304" pitchFamily="18" charset="0"/>
                          <a:cs typeface="Times New Roman" panose="02020603050405020304" pitchFamily="18" charset="0"/>
                        </a:rPr>
                        <a:t>biquad</a:t>
                      </a:r>
                      <a:r>
                        <a:rPr lang="en-IN" sz="2000" b="0" dirty="0" smtClean="0">
                          <a:solidFill>
                            <a:schemeClr val="tx1"/>
                          </a:solidFill>
                          <a:latin typeface="Times New Roman" panose="02020603050405020304" pitchFamily="18" charset="0"/>
                          <a:cs typeface="Times New Roman" panose="02020603050405020304" pitchFamily="18" charset="0"/>
                        </a:rPr>
                        <a:t> filter using single DVCCTA with fully CMOS realization</a:t>
                      </a:r>
                    </a:p>
                  </a:txBody>
                  <a:tcPr>
                    <a:solidFill>
                      <a:schemeClr val="tx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Times New Roman" panose="02020603050405020304" pitchFamily="18" charset="0"/>
                          <a:cs typeface="Times New Roman" panose="02020603050405020304" pitchFamily="18" charset="0"/>
                        </a:rPr>
                        <a:t>Implementation</a:t>
                      </a:r>
                      <a:r>
                        <a:rPr lang="en-US" sz="2000" b="0" baseline="0" dirty="0" smtClean="0">
                          <a:solidFill>
                            <a:schemeClr val="tx1"/>
                          </a:solidFill>
                          <a:latin typeface="Times New Roman" panose="02020603050405020304" pitchFamily="18" charset="0"/>
                          <a:cs typeface="Times New Roman" panose="02020603050405020304" pitchFamily="18" charset="0"/>
                        </a:rPr>
                        <a:t> of a single input five output bi-quad filter using </a:t>
                      </a:r>
                      <a:r>
                        <a:rPr lang="en-US" sz="2000" b="0" dirty="0" smtClean="0">
                          <a:solidFill>
                            <a:schemeClr val="tx1"/>
                          </a:solidFill>
                          <a:latin typeface="Times New Roman" panose="02020603050405020304" pitchFamily="18" charset="0"/>
                          <a:cs typeface="Times New Roman" panose="02020603050405020304" pitchFamily="18" charset="0"/>
                        </a:rPr>
                        <a:t>Differential</a:t>
                      </a:r>
                      <a:r>
                        <a:rPr lang="en-US" sz="2000" b="0" baseline="0" dirty="0" smtClean="0">
                          <a:solidFill>
                            <a:schemeClr val="tx1"/>
                          </a:solidFill>
                          <a:latin typeface="Times New Roman" panose="02020603050405020304" pitchFamily="18" charset="0"/>
                          <a:cs typeface="Times New Roman" panose="02020603050405020304" pitchFamily="18" charset="0"/>
                        </a:rPr>
                        <a:t> Voltage Current Conveyor Trans conductance analog active block</a:t>
                      </a:r>
                      <a:endParaRPr lang="en-IN" sz="2000" b="0" dirty="0" smtClean="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9238630"/>
              </p:ext>
            </p:extLst>
          </p:nvPr>
        </p:nvGraphicFramePr>
        <p:xfrm>
          <a:off x="879764" y="3082924"/>
          <a:ext cx="10515600" cy="2225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en-US" sz="2000" b="0" dirty="0" smtClean="0">
                          <a:solidFill>
                            <a:schemeClr val="tx1"/>
                          </a:solidFill>
                          <a:latin typeface="Times New Roman" panose="02020603050405020304" pitchFamily="18" charset="0"/>
                          <a:cs typeface="Times New Roman" panose="02020603050405020304" pitchFamily="18" charset="0"/>
                        </a:rPr>
                        <a:t>2019</a:t>
                      </a:r>
                      <a:endParaRPr lang="en-IN" sz="20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solidFill>
                            <a:schemeClr val="tx1"/>
                          </a:solidFill>
                          <a:latin typeface="Times New Roman" panose="02020603050405020304" pitchFamily="18" charset="0"/>
                          <a:cs typeface="Times New Roman" panose="02020603050405020304" pitchFamily="18" charset="0"/>
                        </a:rPr>
                        <a:t>John Vista, </a:t>
                      </a:r>
                      <a:r>
                        <a:rPr lang="en-IN" sz="2000" b="0" dirty="0" err="1" smtClean="0">
                          <a:solidFill>
                            <a:schemeClr val="tx1"/>
                          </a:solidFill>
                          <a:latin typeface="Times New Roman" panose="02020603050405020304" pitchFamily="18" charset="0"/>
                          <a:cs typeface="Times New Roman" panose="02020603050405020304" pitchFamily="18" charset="0"/>
                        </a:rPr>
                        <a:t>Nonglen</a:t>
                      </a:r>
                      <a:r>
                        <a:rPr lang="en-IN" sz="2000" b="0" dirty="0" smtClean="0">
                          <a:solidFill>
                            <a:schemeClr val="tx1"/>
                          </a:solidFill>
                          <a:latin typeface="Times New Roman" panose="02020603050405020304" pitchFamily="18" charset="0"/>
                          <a:cs typeface="Times New Roman" panose="02020603050405020304" pitchFamily="18" charset="0"/>
                        </a:rPr>
                        <a:t> Meitei </a:t>
                      </a:r>
                      <a:r>
                        <a:rPr lang="en-IN" sz="2000" b="0" dirty="0" err="1" smtClean="0">
                          <a:solidFill>
                            <a:schemeClr val="tx1"/>
                          </a:solidFill>
                          <a:latin typeface="Times New Roman" panose="02020603050405020304" pitchFamily="18" charset="0"/>
                          <a:cs typeface="Times New Roman" panose="02020603050405020304" pitchFamily="18" charset="0"/>
                        </a:rPr>
                        <a:t>Pheiroijam</a:t>
                      </a:r>
                      <a:r>
                        <a:rPr lang="en-IN" sz="2000" b="0" dirty="0" smtClean="0">
                          <a:solidFill>
                            <a:schemeClr val="tx1"/>
                          </a:solidFill>
                          <a:latin typeface="Times New Roman" panose="02020603050405020304" pitchFamily="18" charset="0"/>
                          <a:cs typeface="Times New Roman" panose="02020603050405020304" pitchFamily="18" charset="0"/>
                        </a:rPr>
                        <a:t>, </a:t>
                      </a:r>
                      <a:r>
                        <a:rPr lang="en-IN" sz="2000" b="0" dirty="0" err="1" smtClean="0">
                          <a:solidFill>
                            <a:schemeClr val="tx1"/>
                          </a:solidFill>
                          <a:latin typeface="Times New Roman" panose="02020603050405020304" pitchFamily="18" charset="0"/>
                          <a:cs typeface="Times New Roman" panose="02020603050405020304" pitchFamily="18" charset="0"/>
                        </a:rPr>
                        <a:t>Harika</a:t>
                      </a:r>
                      <a:r>
                        <a:rPr lang="en-IN" sz="2000" b="0" dirty="0" smtClean="0">
                          <a:solidFill>
                            <a:schemeClr val="tx1"/>
                          </a:solidFill>
                          <a:latin typeface="Times New Roman" panose="02020603050405020304" pitchFamily="18" charset="0"/>
                          <a:cs typeface="Times New Roman" panose="02020603050405020304" pitchFamily="18" charset="0"/>
                        </a:rPr>
                        <a:t> </a:t>
                      </a:r>
                      <a:r>
                        <a:rPr lang="en-IN" sz="2000" b="0" dirty="0" err="1" smtClean="0">
                          <a:solidFill>
                            <a:schemeClr val="tx1"/>
                          </a:solidFill>
                          <a:latin typeface="Times New Roman" panose="02020603050405020304" pitchFamily="18" charset="0"/>
                          <a:cs typeface="Times New Roman" panose="02020603050405020304" pitchFamily="18" charset="0"/>
                        </a:rPr>
                        <a:t>Pamu</a:t>
                      </a:r>
                      <a:r>
                        <a:rPr lang="en-IN" sz="2000" b="0" dirty="0" smtClean="0">
                          <a:solidFill>
                            <a:schemeClr val="tx1"/>
                          </a:solidFill>
                          <a:latin typeface="Times New Roman" panose="02020603050405020304" pitchFamily="18" charset="0"/>
                          <a:cs typeface="Times New Roman" panose="02020603050405020304" pitchFamily="18" charset="0"/>
                        </a:rPr>
                        <a:t>, </a:t>
                      </a:r>
                      <a:r>
                        <a:rPr lang="en-IN" sz="2000" b="0" dirty="0" err="1" smtClean="0">
                          <a:solidFill>
                            <a:schemeClr val="tx1"/>
                          </a:solidFill>
                          <a:latin typeface="Times New Roman" panose="02020603050405020304" pitchFamily="18" charset="0"/>
                          <a:cs typeface="Times New Roman" panose="02020603050405020304" pitchFamily="18" charset="0"/>
                        </a:rPr>
                        <a:t>Huirem</a:t>
                      </a:r>
                      <a:r>
                        <a:rPr lang="en-IN" sz="2000" b="0" dirty="0" smtClean="0">
                          <a:solidFill>
                            <a:schemeClr val="tx1"/>
                          </a:solidFill>
                          <a:latin typeface="Times New Roman" panose="02020603050405020304" pitchFamily="18" charset="0"/>
                          <a:cs typeface="Times New Roman" panose="02020603050405020304" pitchFamily="18" charset="0"/>
                        </a:rPr>
                        <a:t> </a:t>
                      </a:r>
                      <a:r>
                        <a:rPr lang="en-IN" sz="2000" b="0" dirty="0" err="1" smtClean="0">
                          <a:solidFill>
                            <a:schemeClr val="tx1"/>
                          </a:solidFill>
                          <a:latin typeface="Times New Roman" panose="02020603050405020304" pitchFamily="18" charset="0"/>
                          <a:cs typeface="Times New Roman" panose="02020603050405020304" pitchFamily="18" charset="0"/>
                        </a:rPr>
                        <a:t>Tarunkumar</a:t>
                      </a:r>
                      <a:r>
                        <a:rPr lang="en-IN" sz="2000" b="0" dirty="0" smtClean="0">
                          <a:solidFill>
                            <a:schemeClr val="tx1"/>
                          </a:solidFill>
                          <a:latin typeface="Times New Roman" panose="02020603050405020304" pitchFamily="18" charset="0"/>
                          <a:cs typeface="Times New Roman" panose="02020603050405020304" pitchFamily="18" charset="0"/>
                        </a:rPr>
                        <a:t> &amp; Ashish </a:t>
                      </a:r>
                      <a:r>
                        <a:rPr lang="en-IN" sz="2000" b="0" dirty="0" err="1" smtClean="0">
                          <a:solidFill>
                            <a:schemeClr val="tx1"/>
                          </a:solidFill>
                          <a:latin typeface="Times New Roman" panose="02020603050405020304" pitchFamily="18" charset="0"/>
                          <a:cs typeface="Times New Roman" panose="02020603050405020304" pitchFamily="18" charset="0"/>
                        </a:rPr>
                        <a:t>Ranjan</a:t>
                      </a:r>
                      <a:endParaRPr lang="en-IN" sz="2000" b="0" dirty="0" smtClean="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solidFill>
                            <a:schemeClr val="tx1"/>
                          </a:solidFill>
                          <a:latin typeface="Times New Roman" panose="02020603050405020304" pitchFamily="18" charset="0"/>
                          <a:cs typeface="Times New Roman" panose="02020603050405020304" pitchFamily="18" charset="0"/>
                        </a:rPr>
                        <a:t>A Novel Differential Voltage Current Conveyor (DVCC) Based Instrumentation Amplifier</a:t>
                      </a:r>
                    </a:p>
                    <a:p>
                      <a:endParaRPr lang="en-IN" sz="20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Times New Roman" panose="02020603050405020304" pitchFamily="18" charset="0"/>
                          <a:cs typeface="Times New Roman" panose="02020603050405020304" pitchFamily="18" charset="0"/>
                        </a:rPr>
                        <a:t>Implementation of an instrumentation amplifier</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dirty="0" smtClean="0">
                          <a:solidFill>
                            <a:schemeClr val="tx1"/>
                          </a:solidFill>
                          <a:latin typeface="Times New Roman" panose="02020603050405020304" pitchFamily="18" charset="0"/>
                          <a:cs typeface="Times New Roman" panose="02020603050405020304" pitchFamily="18" charset="0"/>
                        </a:rPr>
                        <a:t>using Differential</a:t>
                      </a:r>
                      <a:r>
                        <a:rPr lang="en-US" sz="2000" b="0" baseline="0" dirty="0" smtClean="0">
                          <a:solidFill>
                            <a:schemeClr val="tx1"/>
                          </a:solidFill>
                          <a:latin typeface="Times New Roman" panose="02020603050405020304" pitchFamily="18" charset="0"/>
                          <a:cs typeface="Times New Roman" panose="02020603050405020304" pitchFamily="18" charset="0"/>
                        </a:rPr>
                        <a:t> Voltage Current Conveyor analog active block</a:t>
                      </a:r>
                      <a:endParaRPr lang="en-IN" sz="2000" b="0" dirty="0" smtClean="0">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98749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C2AA97-A4B7-E2C8-99B6-E433D191A78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BASE PAPER</a:t>
            </a:r>
          </a:p>
        </p:txBody>
      </p:sp>
      <p:sp>
        <p:nvSpPr>
          <p:cNvPr id="3" name="Content Placeholder 2">
            <a:extLst>
              <a:ext uri="{FF2B5EF4-FFF2-40B4-BE49-F238E27FC236}">
                <a16:creationId xmlns="" xmlns:a16="http://schemas.microsoft.com/office/drawing/2014/main" id="{103F3CE6-B285-020A-D4E5-7C3C1E255F48}"/>
              </a:ext>
            </a:extLst>
          </p:cNvPr>
          <p:cNvSpPr>
            <a:spLocks noGrp="1"/>
          </p:cNvSpPr>
          <p:nvPr>
            <p:ph idx="1"/>
          </p:nvPr>
        </p:nvSpPr>
        <p:spPr>
          <a:xfrm>
            <a:off x="838200" y="1328286"/>
            <a:ext cx="10515600" cy="4848677"/>
          </a:xfrm>
        </p:spPr>
        <p:txBody>
          <a:bodyPr/>
          <a:lstStyle/>
          <a:p>
            <a:pPr marL="0" indent="0" algn="just">
              <a:buNone/>
            </a:pPr>
            <a:r>
              <a:rPr lang="en-IN" sz="2800" dirty="0">
                <a:latin typeface="Times New Roman" panose="02020603050405020304" pitchFamily="18" charset="0"/>
                <a:cs typeface="Times New Roman" panose="02020603050405020304" pitchFamily="18" charset="0"/>
                <a:hlinkClick r:id="rId2"/>
              </a:rPr>
              <a:t>https://doi.org/10.1142/S0218126623501487</a:t>
            </a:r>
            <a:endParaRPr lang="en-IN" sz="28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In this paper sense amplifier in a cardiac pacemaker is designed using a DVCC active block.</a:t>
            </a:r>
          </a:p>
          <a:p>
            <a:pPr algn="just">
              <a:lnSpc>
                <a:spcPct val="150000"/>
              </a:lnSpc>
            </a:pPr>
            <a:r>
              <a:rPr lang="en-IN" sz="2000" dirty="0">
                <a:latin typeface="Times New Roman" panose="02020603050405020304" pitchFamily="18" charset="0"/>
                <a:cs typeface="Times New Roman" panose="02020603050405020304" pitchFamily="18" charset="0"/>
              </a:rPr>
              <a:t>The two significant aspects of </a:t>
            </a:r>
            <a:r>
              <a:rPr lang="en-IN" sz="2000" dirty="0" smtClean="0">
                <a:latin typeface="Times New Roman" panose="02020603050405020304" pitchFamily="18" charset="0"/>
                <a:cs typeface="Times New Roman" panose="02020603050405020304" pitchFamily="18" charset="0"/>
              </a:rPr>
              <a:t>pacemakers </a:t>
            </a:r>
            <a:r>
              <a:rPr lang="en-IN" sz="2000" dirty="0">
                <a:latin typeface="Times New Roman" panose="02020603050405020304" pitchFamily="18" charset="0"/>
                <a:cs typeface="Times New Roman" panose="02020603050405020304" pitchFamily="18" charset="0"/>
              </a:rPr>
              <a:t>are sensing and pacing.</a:t>
            </a:r>
          </a:p>
          <a:p>
            <a:pPr algn="just">
              <a:lnSpc>
                <a:spcPct val="150000"/>
              </a:lnSpc>
            </a:pPr>
            <a:r>
              <a:rPr lang="en-IN" sz="2000" dirty="0">
                <a:latin typeface="Times New Roman" panose="02020603050405020304" pitchFamily="18" charset="0"/>
                <a:cs typeface="Times New Roman" panose="02020603050405020304" pitchFamily="18" charset="0"/>
              </a:rPr>
              <a:t>The purpose of this study is to develop a model that can describe the function of pacemaker in real-time.</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USED:</a:t>
            </a:r>
          </a:p>
          <a:p>
            <a:pPr algn="just">
              <a:lnSpc>
                <a:spcPct val="150000"/>
              </a:lnSpc>
            </a:pPr>
            <a:r>
              <a:rPr lang="en-US" sz="2000" dirty="0">
                <a:solidFill>
                  <a:srgbClr val="000000"/>
                </a:solidFill>
                <a:effectLst/>
                <a:latin typeface="Times New Roman" panose="02020603050405020304" pitchFamily="18" charset="0"/>
                <a:cs typeface="Times New Roman" panose="02020603050405020304" pitchFamily="18" charset="0"/>
              </a:rPr>
              <a:t>Sense amplifier is designed with the technology of </a:t>
            </a:r>
            <a:r>
              <a:rPr lang="en-US" sz="2000" dirty="0" smtClean="0">
                <a:solidFill>
                  <a:srgbClr val="000000"/>
                </a:solidFill>
                <a:effectLst/>
                <a:latin typeface="Times New Roman" panose="02020603050405020304" pitchFamily="18" charset="0"/>
                <a:cs typeface="Times New Roman" panose="02020603050405020304" pitchFamily="18" charset="0"/>
              </a:rPr>
              <a:t>180nm </a:t>
            </a:r>
            <a:r>
              <a:rPr lang="en-US" sz="2000" dirty="0">
                <a:solidFill>
                  <a:srgbClr val="000000"/>
                </a:solidFill>
                <a:effectLst/>
                <a:latin typeface="Times New Roman" panose="02020603050405020304" pitchFamily="18" charset="0"/>
                <a:cs typeface="Times New Roman" panose="02020603050405020304" pitchFamily="18" charset="0"/>
              </a:rPr>
              <a:t>with DVCCTA active block it used </a:t>
            </a:r>
            <a:r>
              <a:rPr lang="en-US" sz="2000" dirty="0" smtClean="0">
                <a:solidFill>
                  <a:srgbClr val="000000"/>
                </a:solidFill>
                <a:effectLst/>
                <a:latin typeface="Times New Roman" panose="02020603050405020304" pitchFamily="18" charset="0"/>
                <a:cs typeface="Times New Roman" panose="02020603050405020304" pitchFamily="18" charset="0"/>
              </a:rPr>
              <a:t>Cadence </a:t>
            </a:r>
            <a:r>
              <a:rPr lang="en-US" sz="2000" dirty="0">
                <a:solidFill>
                  <a:srgbClr val="000000"/>
                </a:solidFill>
                <a:effectLst/>
                <a:latin typeface="Times New Roman" panose="02020603050405020304" pitchFamily="18" charset="0"/>
                <a:cs typeface="Times New Roman" panose="02020603050405020304" pitchFamily="18" charset="0"/>
              </a:rPr>
              <a:t>virtuoso in the front end and Xilinx in the back end.</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61295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665B8367CBC14BA7B3B38C5C97EDDA" ma:contentTypeVersion="3" ma:contentTypeDescription="Create a new document." ma:contentTypeScope="" ma:versionID="9bfe692414a6b57b5c30681b4d452152">
  <xsd:schema xmlns:xsd="http://www.w3.org/2001/XMLSchema" xmlns:xs="http://www.w3.org/2001/XMLSchema" xmlns:p="http://schemas.microsoft.com/office/2006/metadata/properties" xmlns:ns3="ff2c1b94-d05d-4b30-95fe-62945e75643c" targetNamespace="http://schemas.microsoft.com/office/2006/metadata/properties" ma:root="true" ma:fieldsID="d21d949125ef0ea1258d999344a3ea55" ns3:_="">
    <xsd:import namespace="ff2c1b94-d05d-4b30-95fe-62945e75643c"/>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2c1b94-d05d-4b30-95fe-62945e756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64AB01-D7B7-459A-B365-122B0E384E01}">
  <ds:schemaRefs>
    <ds:schemaRef ds:uri="http://schemas.microsoft.com/sharepoint/v3/contenttype/forms"/>
  </ds:schemaRefs>
</ds:datastoreItem>
</file>

<file path=customXml/itemProps2.xml><?xml version="1.0" encoding="utf-8"?>
<ds:datastoreItem xmlns:ds="http://schemas.openxmlformats.org/officeDocument/2006/customXml" ds:itemID="{37CBDB9A-9357-4C73-9FA9-7B8C0045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2c1b94-d05d-4b30-95fe-62945e7564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632E07-841A-4726-877D-61905745072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f2c1b94-d05d-4b30-95fe-62945e75643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1364</TotalTime>
  <Words>1971</Words>
  <Application>Microsoft Office PowerPoint</Application>
  <PresentationFormat>Widescreen</PresentationFormat>
  <Paragraphs>179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 SRI VASAVI ENGINEERING COLLEGE (AUTONOMOUS)  (Sponsored by Sri Vasavi Educational Society)  (Approved by AICTE, New Delhi &amp; Permanently affiliated to JNTUK, Kakinada) Pedatadepalli, TADEPALLIGUDEM – 534101. W.G.Dist  (A.P)  </vt:lpstr>
      <vt:lpstr>CONTENTS</vt:lpstr>
      <vt:lpstr>ABSTRACT</vt:lpstr>
      <vt:lpstr>OBJECTIVE</vt:lpstr>
      <vt:lpstr> PROBLEM STATEMENT</vt:lpstr>
      <vt:lpstr>INTRODUCTION</vt:lpstr>
      <vt:lpstr>LITERATURE SURVEY</vt:lpstr>
      <vt:lpstr>PowerPoint Presentation</vt:lpstr>
      <vt:lpstr>BASE PAPER</vt:lpstr>
      <vt:lpstr>EXISTING METHOD</vt:lpstr>
      <vt:lpstr>IMPLEMENTED DESIGN (CONVENTIONAL OP-AMP)</vt:lpstr>
      <vt:lpstr>OUTPUT WAVEFORMS</vt:lpstr>
      <vt:lpstr>PowerPoint Presentation</vt:lpstr>
      <vt:lpstr>PowerPoint Presentation</vt:lpstr>
      <vt:lpstr>IMPLEMENTED DESIGN (CFOA)</vt:lpstr>
      <vt:lpstr>PowerPoint Presentation</vt:lpstr>
      <vt:lpstr>PowerPoint Presentation</vt:lpstr>
      <vt:lpstr>VOA vs CFOA</vt:lpstr>
      <vt:lpstr>PowerPoint Presentation</vt:lpstr>
      <vt:lpstr>PowerPoint Presentation</vt:lpstr>
      <vt:lpstr>PowerPoint Presentation</vt:lpstr>
      <vt:lpstr>PROPOSED DESIGN:</vt:lpstr>
      <vt:lpstr>PowerPoint Presentation</vt:lpstr>
      <vt:lpstr>Practical Implementation of DVCCTA Sense Amplifier</vt:lpstr>
      <vt:lpstr>PowerPoint Presentation</vt:lpstr>
      <vt:lpstr>PowerPoint Presentation</vt:lpstr>
      <vt:lpstr>COMPARISON OF VOA vs DVCC vs DVCCTA</vt:lpstr>
      <vt:lpstr>APPLICATIONS </vt:lpstr>
      <vt:lpstr>CONCLUSION &amp; FUTURE SCOPE</vt:lpstr>
      <vt:lpstr>PowerPoint Presentation</vt:lpstr>
      <vt:lpstr>FUTURE SCOPE</vt:lpstr>
      <vt:lpstr>REFERENCES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REVIEW PRESENTATION</dc:title>
  <dc:creator>PERABATTULA BHAVANI</dc:creator>
  <cp:lastModifiedBy>ADMIN</cp:lastModifiedBy>
  <cp:revision>298</cp:revision>
  <dcterms:created xsi:type="dcterms:W3CDTF">2023-09-23T05:19:49Z</dcterms:created>
  <dcterms:modified xsi:type="dcterms:W3CDTF">2024-04-23T01:05:59Z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0x010100E1665B8367CBC14BA7B3B38C5C97EDDA</vt:lpwstr>
  </property>
</Properties>
</file>