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8BD-85CC-B086-9689-C2006DE2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A11B2-FCA1-E286-B718-4619BD057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9721-6DD8-3237-AA4C-D1C2460D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31EB-2B26-DB4E-91F7-EDE0753A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E714-BA07-BBC2-F326-BDFA96A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D207-1946-561E-84FA-FED1B147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259F-D47F-A8B0-91BE-4A11C703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F6B5-F54A-2F3B-3256-2B61F6CD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894F-9527-289B-516C-C0561649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E35C-F674-5D02-B428-2E460820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91342-FFE4-9882-232C-7E0C979A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D033-1719-752C-C167-521AE230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346B-15FC-B5FC-A2F7-9639F77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74FC-5D4E-3C81-6C59-697CEA2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D486-3B51-5BD2-5034-79D50AE8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AAC2-7512-EE28-5258-421B72C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1C90-4ECE-8EE0-6B71-A22FCAAF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0978-7AB4-27AF-3856-06E5A610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8CA6-CEEF-82FD-7042-C1CFD761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A3A8-1FCB-FAE1-145D-DFC10DFB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39F-59D1-814A-C166-90DCE198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B75A5-0ABF-71C9-2ED3-D95870F5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7ECF-C36B-25E6-0360-235AA7A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9F8-29B4-78AA-AC33-6354B4C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181A-0AF1-FF6F-ECA6-473A45A4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E13F-0825-696C-E3D0-92F90B59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586C-836B-3293-62D7-C02EE3B36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F785-A290-EAA3-4BB4-6172F863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ED7C-9D96-F6EF-35E0-4B7D9E1D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211E-EFD6-AA81-4CBA-A6392949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3156-4271-486A-DBE3-805EF43F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DBF-2EE8-8869-DE68-0B174A24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A971-709A-B83A-EAD1-013424E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AC79-F07E-4D4E-D702-ADA0DBD4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25591-4245-E8C7-416D-914DFBAAD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DE071-36E1-E8A0-5FAC-D1CACA413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916AB-782D-FB9A-26D3-AFD65D26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13433-8085-1929-C87B-549980C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C1B9C-EC1C-9DFD-6095-8A79165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0735-6D3E-0E44-B6FE-AA87F7C2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67522-DC91-97A3-8CFB-A80DD97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3EDF2-84BA-CCE4-AB10-13F6965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7CC07-B87F-16DA-25A7-C9165933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9E843-A9DE-FFD5-2A97-9EE2E884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FBAFC-D0AB-8A69-EEEA-4BC4B55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7808-110B-6112-B76E-B4682D6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6DC4-9033-7C53-CE60-EFB88360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0AA1-BE11-7CAF-355E-3C88C15B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4F99-CF30-0A04-4A0C-E47B6025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EE1-7C5C-3646-6D34-024E41B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47421-AC12-DF4C-47C1-7799621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AE00-8768-D898-2A83-070ACE9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6FAA-7938-1DB4-BC43-24798DAE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1A478-CE2A-4BE1-F844-3981F680E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C7FB5-8F58-262F-E0FF-E00603D7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9108-A6D1-FA50-8CC4-A30DF866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8939-D806-2D7F-48F5-C724B58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35C7F-66BB-E45E-75AF-F376931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CF4DD-B97F-0929-B2D9-F6DA5145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68A1-C480-FA95-9EF8-C1FC96FE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1A64-4F64-DDAB-ABCC-A0EB00C03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6644-7840-4E46-B8F3-B7348320BFD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3C06-3979-8AF8-9A82-40A395AA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49CD-2684-1902-8394-A51125F8D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2A85-C69D-4080-9597-AC318ED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okulprasantht/diamond-price-prediction" TargetMode="External"/><Relationship Id="rId2" Type="http://schemas.openxmlformats.org/officeDocument/2006/relationships/hyperlink" Target="https://www.kaggle.com/datasets/camnugent/california-housing-pri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eeexplore.ieee.org/document/11896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mnugent/california-housing-prices" TargetMode="External"/><Relationship Id="rId2" Type="http://schemas.openxmlformats.org/officeDocument/2006/relationships/hyperlink" Target="https://www.kaggle.com/code/gokulprasantht/diamond-pric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929973-6022-4D0A-1E46-DC301BF13869}"/>
              </a:ext>
            </a:extLst>
          </p:cNvPr>
          <p:cNvSpPr txBox="1"/>
          <p:nvPr/>
        </p:nvSpPr>
        <p:spPr>
          <a:xfrm>
            <a:off x="1894114" y="181932"/>
            <a:ext cx="8403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APPLICATION OF KERNEL METHODS TO IMPROVE COMPUTATIONAL PERFORMANCE OF FEED FORWARD NEURAL NETWORKS</a:t>
            </a:r>
            <a:r>
              <a:rPr lang="en-US" sz="1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sz="1800" b="1" u="sng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F551E3-85C4-9BF3-21FB-388DF8F62FC6}"/>
                  </a:ext>
                </a:extLst>
              </p:cNvPr>
              <p:cNvSpPr txBox="1"/>
              <p:nvPr/>
            </p:nvSpPr>
            <p:spPr>
              <a:xfrm>
                <a:off x="174250" y="1022464"/>
                <a:ext cx="11463251" cy="630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Took Three differen</a:t>
                </a:r>
                <a:r>
                  <a:rPr lang="en-US" dirty="0"/>
                  <a:t>t datasets-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>
                    <a:solidFill>
                      <a:schemeClr val="accent1">
                        <a:lumMod val="50000"/>
                      </a:schemeClr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https://www.kaggle.com/datasets/camnugent/california-housing-prices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        SHAPE- (20640,10)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>
                    <a:solidFill>
                      <a:schemeClr val="accent1">
                        <a:lumMod val="50000"/>
                      </a:schemeClr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https://www.kaggle.com/code/gokulprasantht/diamond-price-prediction</a:t>
                </a:r>
                <a:endParaRPr lang="en-US" u="sng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        SHAPE- (26967,11)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>
                    <a:solidFill>
                      <a:schemeClr val="accent1">
                        <a:lumMod val="50000"/>
                      </a:schemeClr>
                    </a:solidFill>
                  </a:rPr>
                  <a:t>https://www.kaggle.com/datasets/yasserh/uber-fares-dataset</a:t>
                </a:r>
              </a:p>
              <a:p>
                <a:r>
                  <a:rPr lang="en-US" dirty="0"/>
                  <a:t>        SHAPE- (200000,9)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Divided the data into TRAIN-VALIDATION-TEST(70%-15%-15%) split.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Compared MSE, MAPE value and Training time of different Neural Networks, Random Forest model, </a:t>
                </a:r>
                <a:r>
                  <a:rPr lang="en-US" dirty="0" err="1"/>
                  <a:t>XGBoost</a:t>
                </a:r>
                <a:r>
                  <a:rPr lang="en-US" dirty="0"/>
                  <a:t> model and Linear regression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Result – Neural Network with two hidden layers and the number of hidden neuron in each layer </a:t>
                </a:r>
              </a:p>
              <a:p>
                <a:r>
                  <a:rPr lang="en-US" dirty="0"/>
                  <a:t>                     </a:t>
                </a:r>
                <a:r>
                  <a:rPr lang="en-US" sz="1800" dirty="0"/>
                  <a:t>FIRST LAYER :-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</m:t>
                    </m:r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1800" dirty="0"/>
                  <a:t> + 2*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rad>
                  </m:oMath>
                </a14:m>
                <a:endParaRPr lang="en-US" sz="1800" dirty="0"/>
              </a:p>
              <a:p>
                <a:r>
                  <a:rPr lang="en-US" dirty="0"/>
                  <a:t>                     SECOND LAYER:-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rad>
                  </m:oMath>
                </a14:m>
                <a:endParaRPr lang="en-US" sz="1800" dirty="0"/>
              </a:p>
              <a:p>
                <a:r>
                  <a:rPr lang="en-US" dirty="0"/>
                  <a:t>                     where </a:t>
                </a:r>
                <a:r>
                  <a:rPr lang="en-US" i="1" dirty="0"/>
                  <a:t>m -</a:t>
                </a:r>
                <a:r>
                  <a:rPr lang="en-US" sz="1800" dirty="0"/>
                  <a:t> Number of output neurons , </a:t>
                </a:r>
                <a:r>
                  <a:rPr lang="en-US" i="1" dirty="0"/>
                  <a:t>N – </a:t>
                </a:r>
                <a:r>
                  <a:rPr lang="en-US" dirty="0"/>
                  <a:t>Number of samples</a:t>
                </a:r>
              </a:p>
              <a:p>
                <a:r>
                  <a:rPr lang="en-US" sz="1800" dirty="0"/>
                  <a:t>                     performed better than linear regression model and approximately same</a:t>
                </a:r>
                <a:r>
                  <a:rPr lang="en-US" dirty="0"/>
                  <a:t> as Random Forest model and </a:t>
                </a:r>
              </a:p>
              <a:p>
                <a:r>
                  <a:rPr lang="en-US" dirty="0"/>
                  <a:t>                     </a:t>
                </a:r>
                <a:r>
                  <a:rPr lang="en-US" dirty="0" err="1"/>
                  <a:t>XGBoost</a:t>
                </a:r>
                <a:r>
                  <a:rPr lang="en-US" dirty="0"/>
                  <a:t> model.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F551E3-85C4-9BF3-21FB-388DF8F6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0" y="1022464"/>
                <a:ext cx="11463251" cy="6303136"/>
              </a:xfrm>
              <a:prstGeom prst="rect">
                <a:avLst/>
              </a:prstGeom>
              <a:blipFill>
                <a:blip r:embed="rId4"/>
                <a:stretch>
                  <a:fillRect l="-372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39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F1DA8-3657-9E81-6387-A5DFF7FA29DF}"/>
              </a:ext>
            </a:extLst>
          </p:cNvPr>
          <p:cNvSpPr txBox="1"/>
          <p:nvPr/>
        </p:nvSpPr>
        <p:spPr>
          <a:xfrm>
            <a:off x="829194" y="560554"/>
            <a:ext cx="77412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</a:rPr>
              <a:t>Learning Capability and Storage Capacity of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</a:rPr>
              <a:t>Two-Hidden-Layer Feedforward Networks</a:t>
            </a:r>
          </a:p>
          <a:p>
            <a:pPr algn="l"/>
            <a:r>
              <a:rPr lang="en-US" sz="1800" b="1" i="0" u="sng" strike="noStrike" baseline="0" dirty="0">
                <a:latin typeface="Times New Roman" panose="02020603050405020304" pitchFamily="18" charset="0"/>
              </a:rPr>
              <a:t>Guang-Bin Huang</a:t>
            </a:r>
            <a:r>
              <a:rPr lang="en-US" sz="1800" b="1" i="1" u="sng" strike="noStrike" baseline="0" dirty="0">
                <a:latin typeface="Times New Roman" panose="02020603050405020304" pitchFamily="18" charset="0"/>
              </a:rPr>
              <a:t>, Member, IEEE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IEEE TRANSACTIONS ON NEURAL NETWORKS, VOL. 14, NO. 2, MARCH 2003</a:t>
            </a:r>
            <a:endParaRPr lang="en-US" sz="1800" b="1" dirty="0"/>
          </a:p>
          <a:p>
            <a:pPr algn="l"/>
            <a:endParaRPr lang="en-US" sz="1800" b="1" u="sng" dirty="0"/>
          </a:p>
          <a:p>
            <a:pPr algn="l"/>
            <a:r>
              <a:rPr lang="en-US" dirty="0"/>
              <a:t>URL Link - </a:t>
            </a:r>
            <a:r>
              <a:rPr lang="en-US" b="1" u="sng" dirty="0">
                <a:hlinkClick r:id="rId2"/>
              </a:rPr>
              <a:t>https://ieeexplore.ieee.org/document/1189626</a:t>
            </a:r>
            <a:endParaRPr lang="en-US" sz="1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416F1-0696-DACF-ACA5-C08FCE808E9D}"/>
              </a:ext>
            </a:extLst>
          </p:cNvPr>
          <p:cNvSpPr txBox="1"/>
          <p:nvPr/>
        </p:nvSpPr>
        <p:spPr>
          <a:xfrm>
            <a:off x="3179618" y="2690336"/>
            <a:ext cx="635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DA97CE-4A88-525B-8242-5E77CB84B91D}"/>
                  </a:ext>
                </a:extLst>
              </p:cNvPr>
              <p:cNvSpPr txBox="1"/>
              <p:nvPr/>
            </p:nvSpPr>
            <p:spPr>
              <a:xfrm>
                <a:off x="829194" y="2875002"/>
                <a:ext cx="10810702" cy="763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paper rigorously proved in a constructive way that TLFNs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1800" dirty="0"/>
                  <a:t> + 2*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neurons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neurons in the first and second hidden layers, respectively, can learn </a:t>
                </a:r>
                <a:r>
                  <a:rPr lang="en-US" i="1" dirty="0"/>
                  <a:t>N</a:t>
                </a:r>
                <a:r>
                  <a:rPr lang="en-US" dirty="0"/>
                  <a:t> distinct samples.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DA97CE-4A88-525B-8242-5E77CB84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94" y="2875002"/>
                <a:ext cx="10810702" cy="763158"/>
              </a:xfrm>
              <a:prstGeom prst="rect">
                <a:avLst/>
              </a:prstGeom>
              <a:blipFill>
                <a:blip r:embed="rId3"/>
                <a:stretch>
                  <a:fillRect l="-451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A602743-1E13-3537-A15C-6C540E41D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4548"/>
              </p:ext>
            </p:extLst>
          </p:nvPr>
        </p:nvGraphicFramePr>
        <p:xfrm>
          <a:off x="347751" y="523220"/>
          <a:ext cx="9477364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9938">
                  <a:extLst>
                    <a:ext uri="{9D8B030D-6E8A-4147-A177-3AD203B41FA5}">
                      <a16:colId xmlns:a16="http://schemas.microsoft.com/office/drawing/2014/main" val="3620241153"/>
                    </a:ext>
                  </a:extLst>
                </a:gridCol>
                <a:gridCol w="1421394">
                  <a:extLst>
                    <a:ext uri="{9D8B030D-6E8A-4147-A177-3AD203B41FA5}">
                      <a16:colId xmlns:a16="http://schemas.microsoft.com/office/drawing/2014/main" val="2541916671"/>
                    </a:ext>
                  </a:extLst>
                </a:gridCol>
                <a:gridCol w="2507810">
                  <a:extLst>
                    <a:ext uri="{9D8B030D-6E8A-4147-A177-3AD203B41FA5}">
                      <a16:colId xmlns:a16="http://schemas.microsoft.com/office/drawing/2014/main" val="2758626647"/>
                    </a:ext>
                  </a:extLst>
                </a:gridCol>
                <a:gridCol w="2408222">
                  <a:extLst>
                    <a:ext uri="{9D8B030D-6E8A-4147-A177-3AD203B41FA5}">
                      <a16:colId xmlns:a16="http://schemas.microsoft.com/office/drawing/2014/main" val="3804482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MSE(TEST)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TIME(SEC)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–NEURAL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/>
                        <a:t>0.143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82817"/>
                  </a:ext>
                </a:extLst>
              </a:tr>
              <a:tr h="34571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73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E174DD-3063-724F-18D8-CFDD849145D8}"/>
              </a:ext>
            </a:extLst>
          </p:cNvPr>
          <p:cNvSpPr txBox="1"/>
          <p:nvPr/>
        </p:nvSpPr>
        <p:spPr>
          <a:xfrm>
            <a:off x="10019145" y="1582400"/>
            <a:ext cx="203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</a:rPr>
              <a:t>uber-fares-dataset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CD4821F-4458-2F6F-B5E5-2D2F4972B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18177"/>
              </p:ext>
            </p:extLst>
          </p:nvPr>
        </p:nvGraphicFramePr>
        <p:xfrm>
          <a:off x="347751" y="2920879"/>
          <a:ext cx="947736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9938">
                  <a:extLst>
                    <a:ext uri="{9D8B030D-6E8A-4147-A177-3AD203B41FA5}">
                      <a16:colId xmlns:a16="http://schemas.microsoft.com/office/drawing/2014/main" val="3620241153"/>
                    </a:ext>
                  </a:extLst>
                </a:gridCol>
                <a:gridCol w="1421394">
                  <a:extLst>
                    <a:ext uri="{9D8B030D-6E8A-4147-A177-3AD203B41FA5}">
                      <a16:colId xmlns:a16="http://schemas.microsoft.com/office/drawing/2014/main" val="2541916671"/>
                    </a:ext>
                  </a:extLst>
                </a:gridCol>
                <a:gridCol w="2507810">
                  <a:extLst>
                    <a:ext uri="{9D8B030D-6E8A-4147-A177-3AD203B41FA5}">
                      <a16:colId xmlns:a16="http://schemas.microsoft.com/office/drawing/2014/main" val="2758626647"/>
                    </a:ext>
                  </a:extLst>
                </a:gridCol>
                <a:gridCol w="2408222">
                  <a:extLst>
                    <a:ext uri="{9D8B030D-6E8A-4147-A177-3AD203B41FA5}">
                      <a16:colId xmlns:a16="http://schemas.microsoft.com/office/drawing/2014/main" val="38044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MODEL –NEURAL NETWORK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151.32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82817"/>
                  </a:ext>
                </a:extLst>
              </a:tr>
              <a:tr h="34571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735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3615E5-C20A-9BC6-A34D-B13D93C95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03287"/>
              </p:ext>
            </p:extLst>
          </p:nvPr>
        </p:nvGraphicFramePr>
        <p:xfrm>
          <a:off x="347751" y="4758733"/>
          <a:ext cx="947736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9938">
                  <a:extLst>
                    <a:ext uri="{9D8B030D-6E8A-4147-A177-3AD203B41FA5}">
                      <a16:colId xmlns:a16="http://schemas.microsoft.com/office/drawing/2014/main" val="3620241153"/>
                    </a:ext>
                  </a:extLst>
                </a:gridCol>
                <a:gridCol w="1421394">
                  <a:extLst>
                    <a:ext uri="{9D8B030D-6E8A-4147-A177-3AD203B41FA5}">
                      <a16:colId xmlns:a16="http://schemas.microsoft.com/office/drawing/2014/main" val="2541916671"/>
                    </a:ext>
                  </a:extLst>
                </a:gridCol>
                <a:gridCol w="2507810">
                  <a:extLst>
                    <a:ext uri="{9D8B030D-6E8A-4147-A177-3AD203B41FA5}">
                      <a16:colId xmlns:a16="http://schemas.microsoft.com/office/drawing/2014/main" val="2758626647"/>
                    </a:ext>
                  </a:extLst>
                </a:gridCol>
                <a:gridCol w="2408222">
                  <a:extLst>
                    <a:ext uri="{9D8B030D-6E8A-4147-A177-3AD203B41FA5}">
                      <a16:colId xmlns:a16="http://schemas.microsoft.com/office/drawing/2014/main" val="38044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MODEL –NEURAL NETWORK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104.61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2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82817"/>
                  </a:ext>
                </a:extLst>
              </a:tr>
              <a:tr h="34571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73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358345-CE86-4F49-C8C7-608550F9E94A}"/>
              </a:ext>
            </a:extLst>
          </p:cNvPr>
          <p:cNvSpPr txBox="1"/>
          <p:nvPr/>
        </p:nvSpPr>
        <p:spPr>
          <a:xfrm>
            <a:off x="272242" y="5925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RESULTS 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08531-5631-3C7C-37AE-A2EEB896FC62}"/>
              </a:ext>
            </a:extLst>
          </p:cNvPr>
          <p:cNvSpPr txBox="1"/>
          <p:nvPr/>
        </p:nvSpPr>
        <p:spPr>
          <a:xfrm>
            <a:off x="10092690" y="3016800"/>
            <a:ext cx="1963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diamond-price-prediction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0210E-49A0-4A98-46CB-77FC44A924FE}"/>
              </a:ext>
            </a:extLst>
          </p:cNvPr>
          <p:cNvSpPr txBox="1"/>
          <p:nvPr/>
        </p:nvSpPr>
        <p:spPr>
          <a:xfrm>
            <a:off x="10092690" y="4952434"/>
            <a:ext cx="2379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california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-housing-prices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B45CF5-26B3-BD00-9EF4-1F5E3E3BD756}"/>
              </a:ext>
            </a:extLst>
          </p:cNvPr>
          <p:cNvSpPr txBox="1"/>
          <p:nvPr/>
        </p:nvSpPr>
        <p:spPr>
          <a:xfrm>
            <a:off x="388620" y="459570"/>
            <a:ext cx="103347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:</a:t>
            </a:r>
          </a:p>
          <a:p>
            <a:r>
              <a:rPr lang="en-US" dirty="0"/>
              <a:t>Observed that Neural Network </a:t>
            </a:r>
            <a:r>
              <a:rPr lang="en-US" sz="1800" dirty="0"/>
              <a:t>performed better than linear regression model and approximately same</a:t>
            </a:r>
            <a:r>
              <a:rPr lang="en-US" dirty="0"/>
              <a:t> as Random Forest model and  </a:t>
            </a:r>
            <a:r>
              <a:rPr lang="en-US" dirty="0" err="1"/>
              <a:t>XGBoost</a:t>
            </a:r>
            <a:r>
              <a:rPr lang="en-US" dirty="0"/>
              <a:t> model (using the MAPE value) but it consumes more time for training the datasets compare to other models.</a:t>
            </a:r>
          </a:p>
          <a:p>
            <a:r>
              <a:rPr lang="en-US" sz="1800" dirty="0"/>
              <a:t>So, Random forest performance is almost same as our Neural Network and it takes less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TASK:</a:t>
            </a:r>
          </a:p>
          <a:p>
            <a:r>
              <a:rPr lang="en-US" dirty="0"/>
              <a:t>Now, we need to show that their also exists datasets where Neural Network performed better than Random Forest.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synthetic datasets where target variable y is a non linear function of input variables(with no human influence)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while comparing we saw that Neural Network is performing better than Random forests and other models.</a:t>
            </a:r>
          </a:p>
        </p:txBody>
      </p:sp>
    </p:spTree>
    <p:extLst>
      <p:ext uri="{BB962C8B-B14F-4D97-AF65-F5344CB8AC3E}">
        <p14:creationId xmlns:p14="http://schemas.microsoft.com/office/powerpoint/2010/main" val="9804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6AE712-1399-B9F0-09DB-307FD96DABFF}"/>
              </a:ext>
            </a:extLst>
          </p:cNvPr>
          <p:cNvSpPr txBox="1"/>
          <p:nvPr/>
        </p:nvSpPr>
        <p:spPr>
          <a:xfrm>
            <a:off x="139238" y="2019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_1 dimension-(26967,7)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1E7FE-E0D1-52EB-005F-BDF66469709A}"/>
              </a:ext>
            </a:extLst>
          </p:cNvPr>
          <p:cNvSpPr txBox="1"/>
          <p:nvPr/>
        </p:nvSpPr>
        <p:spPr>
          <a:xfrm>
            <a:off x="139238" y="30935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=  x1*x2*x3-(x4 * 0.1)+tan(x5)*x6+x7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F8CC30-A862-E5FF-47A4-0A0B2A73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59293"/>
              </p:ext>
            </p:extLst>
          </p:nvPr>
        </p:nvGraphicFramePr>
        <p:xfrm>
          <a:off x="838199" y="614394"/>
          <a:ext cx="9482645" cy="239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5240">
                  <a:extLst>
                    <a:ext uri="{9D8B030D-6E8A-4147-A177-3AD203B41FA5}">
                      <a16:colId xmlns:a16="http://schemas.microsoft.com/office/drawing/2014/main" val="2228645518"/>
                    </a:ext>
                  </a:extLst>
                </a:gridCol>
                <a:gridCol w="1587731">
                  <a:extLst>
                    <a:ext uri="{9D8B030D-6E8A-4147-A177-3AD203B41FA5}">
                      <a16:colId xmlns:a16="http://schemas.microsoft.com/office/drawing/2014/main" val="2745330829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24567585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08066589"/>
                    </a:ext>
                  </a:extLst>
                </a:gridCol>
                <a:gridCol w="1160220">
                  <a:extLst>
                    <a:ext uri="{9D8B030D-6E8A-4147-A177-3AD203B41FA5}">
                      <a16:colId xmlns:a16="http://schemas.microsoft.com/office/drawing/2014/main" val="1581051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MSE(TEST)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TIME(SEC)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–NEURAL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4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8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98006"/>
                  </a:ext>
                </a:extLst>
              </a:tr>
              <a:tr h="34571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52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407EE3-ACC2-A64A-09B9-99BC71750DD7}"/>
              </a:ext>
            </a:extLst>
          </p:cNvPr>
          <p:cNvSpPr txBox="1"/>
          <p:nvPr/>
        </p:nvSpPr>
        <p:spPr>
          <a:xfrm>
            <a:off x="222366" y="316484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DATASET_2- dimension-(100000,10)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E79D4-FAEE-08F8-F2A3-41FF1326E78A}"/>
              </a:ext>
            </a:extLst>
          </p:cNvPr>
          <p:cNvSpPr txBox="1"/>
          <p:nvPr/>
        </p:nvSpPr>
        <p:spPr>
          <a:xfrm>
            <a:off x="222366" y="352109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=(x1/(x2*x3))-5*x4+tan(x5)+x7+sin(x6)+(x8/x9)+(x0)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22B061-8EEC-7C37-46CB-5E30BCCF8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5383"/>
              </p:ext>
            </p:extLst>
          </p:nvPr>
        </p:nvGraphicFramePr>
        <p:xfrm>
          <a:off x="838200" y="3970020"/>
          <a:ext cx="9482645" cy="239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2316">
                  <a:extLst>
                    <a:ext uri="{9D8B030D-6E8A-4147-A177-3AD203B41FA5}">
                      <a16:colId xmlns:a16="http://schemas.microsoft.com/office/drawing/2014/main" val="3162599191"/>
                    </a:ext>
                  </a:extLst>
                </a:gridCol>
                <a:gridCol w="1305099">
                  <a:extLst>
                    <a:ext uri="{9D8B030D-6E8A-4147-A177-3AD203B41FA5}">
                      <a16:colId xmlns:a16="http://schemas.microsoft.com/office/drawing/2014/main" val="474654958"/>
                    </a:ext>
                  </a:extLst>
                </a:gridCol>
                <a:gridCol w="1479665">
                  <a:extLst>
                    <a:ext uri="{9D8B030D-6E8A-4147-A177-3AD203B41FA5}">
                      <a16:colId xmlns:a16="http://schemas.microsoft.com/office/drawing/2014/main" val="376600924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66392026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69349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MSE(TEST)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TIME(SEC)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1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–NEURAL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9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0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4675"/>
                  </a:ext>
                </a:extLst>
              </a:tr>
              <a:tr h="34571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4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593</Words>
  <Application>Microsoft Office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sreedevi navin</dc:creator>
  <cp:lastModifiedBy>sreedevi navin</cp:lastModifiedBy>
  <cp:revision>3</cp:revision>
  <dcterms:created xsi:type="dcterms:W3CDTF">2023-08-08T11:16:47Z</dcterms:created>
  <dcterms:modified xsi:type="dcterms:W3CDTF">2023-08-19T12:30:12Z</dcterms:modified>
</cp:coreProperties>
</file>