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27"/>
  </p:notesMasterIdLst>
  <p:handoutMasterIdLst>
    <p:handoutMasterId r:id="rId28"/>
  </p:handoutMasterIdLst>
  <p:sldIdLst>
    <p:sldId id="256" r:id="rId2"/>
    <p:sldId id="257" r:id="rId3"/>
    <p:sldId id="281" r:id="rId4"/>
    <p:sldId id="276" r:id="rId5"/>
    <p:sldId id="278" r:id="rId6"/>
    <p:sldId id="274" r:id="rId7"/>
    <p:sldId id="275" r:id="rId8"/>
    <p:sldId id="282" r:id="rId9"/>
    <p:sldId id="286" r:id="rId10"/>
    <p:sldId id="280" r:id="rId11"/>
    <p:sldId id="283" r:id="rId12"/>
    <p:sldId id="293" r:id="rId13"/>
    <p:sldId id="291" r:id="rId14"/>
    <p:sldId id="287" r:id="rId15"/>
    <p:sldId id="299" r:id="rId16"/>
    <p:sldId id="300" r:id="rId17"/>
    <p:sldId id="306" r:id="rId18"/>
    <p:sldId id="307" r:id="rId19"/>
    <p:sldId id="297" r:id="rId20"/>
    <p:sldId id="303" r:id="rId21"/>
    <p:sldId id="304" r:id="rId22"/>
    <p:sldId id="305" r:id="rId23"/>
    <p:sldId id="298" r:id="rId24"/>
    <p:sldId id="277" r:id="rId25"/>
    <p:sldId id="27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NESH" initials="D" lastIdx="1" clrIdx="0">
    <p:extLst>
      <p:ext uri="{19B8F6BF-5375-455C-9EA6-DF929625EA0E}">
        <p15:presenceInfo xmlns:p15="http://schemas.microsoft.com/office/powerpoint/2012/main" userId="70010997c36d226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7"/>
      </p:cViewPr>
      <p:guideLst/>
    </p:cSldViewPr>
  </p:slideViewPr>
  <p:notesTextViewPr>
    <p:cViewPr>
      <p:scale>
        <a:sx n="1" d="1"/>
        <a:sy n="1" d="1"/>
      </p:scale>
      <p:origin x="0" y="0"/>
    </p:cViewPr>
  </p:notesTextViewPr>
  <p:notesViewPr>
    <p:cSldViewPr snapToGrid="0">
      <p:cViewPr varScale="1">
        <p:scale>
          <a:sx n="65" d="100"/>
          <a:sy n="65" d="100"/>
        </p:scale>
        <p:origin x="3154" y="3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t>04-07-2022</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t>‹#›</a:t>
            </a:fld>
            <a:endParaRPr lang="en-IN"/>
          </a:p>
        </p:txBody>
      </p:sp>
    </p:spTree>
    <p:extLst>
      <p:ext uri="{BB962C8B-B14F-4D97-AF65-F5344CB8AC3E}">
        <p14:creationId xmlns:p14="http://schemas.microsoft.com/office/powerpoint/2010/main" val="3256529248"/>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t>04-07-2022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t>‹#›</a:t>
            </a:fld>
            <a:endParaRPr lang="en-IN"/>
          </a:p>
        </p:txBody>
      </p:sp>
    </p:spTree>
    <p:extLst>
      <p:ext uri="{BB962C8B-B14F-4D97-AF65-F5344CB8AC3E}">
        <p14:creationId xmlns:p14="http://schemas.microsoft.com/office/powerpoint/2010/main" val="168595950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959A3652-50D4-4FDF-8386-41D9AF369814}"/>
              </a:ext>
            </a:extLst>
          </p:cNvPr>
          <p:cNvSpPr txBox="1">
            <a:spLocks/>
          </p:cNvSpPr>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a:extLst>
              <a:ext uri="{FF2B5EF4-FFF2-40B4-BE49-F238E27FC236}">
                <a16:creationId xmlns:a16="http://schemas.microsoft.com/office/drawing/2014/main" id="{B31DCAD4-E344-44EC-AB07-C9E97F2AF1A1}"/>
              </a:ext>
            </a:extLst>
          </p:cNvPr>
          <p:cNvSpPr txBox="1">
            <a:spLocks/>
          </p:cNvSpPr>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2F22E408-EF1D-4BD0-98E0-8FC4C9B3A82C}"/>
              </a:ext>
            </a:extLst>
          </p:cNvPr>
          <p:cNvSpPr txBox="1">
            <a:spLocks/>
          </p:cNvSpPr>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E7651D7E-4AFA-4EAA-B423-DDD0ED684DAE}"/>
              </a:ext>
            </a:extLst>
          </p:cNvPr>
          <p:cNvSpPr txBox="1">
            <a:spLocks/>
          </p:cNvSpPr>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C25449CC-CB33-491F-903E-B38334CA8A09}"/>
              </a:ext>
            </a:extLst>
          </p:cNvPr>
          <p:cNvSpPr txBox="1">
            <a:spLocks/>
          </p:cNvSpPr>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973203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a:extLst>
              <a:ext uri="{FF2B5EF4-FFF2-40B4-BE49-F238E27FC236}">
                <a16:creationId xmlns:a16="http://schemas.microsoft.com/office/drawing/2014/main" id="{BB998037-E035-4CAB-833F-75CAE5A73D0B}"/>
              </a:ext>
            </a:extLst>
          </p:cNvPr>
          <p:cNvSpPr txBox="1">
            <a:spLocks/>
          </p:cNvSpPr>
          <p:nvPr userDrawn="1"/>
        </p:nvSpPr>
        <p:spPr>
          <a:xfrm>
            <a:off x="777239" y="6642828"/>
            <a:ext cx="5654039" cy="215172"/>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BC5DB233-EECA-4CB3-99D6-5066ABF08F18}"/>
              </a:ext>
            </a:extLst>
          </p:cNvPr>
          <p:cNvSpPr txBox="1">
            <a:spLocks/>
          </p:cNvSpPr>
          <p:nvPr userDrawn="1"/>
        </p:nvSpPr>
        <p:spPr>
          <a:xfrm>
            <a:off x="6431278" y="6641866"/>
            <a:ext cx="5322917" cy="216133"/>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CB262772-2230-41D2-9B79-2AECA3A31396}"/>
              </a:ext>
            </a:extLst>
          </p:cNvPr>
          <p:cNvSpPr txBox="1">
            <a:spLocks/>
          </p:cNvSpPr>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1B44364A-DBDE-4F64-9D13-B56BF0C232A3}"/>
              </a:ext>
            </a:extLst>
          </p:cNvPr>
          <p:cNvSpPr txBox="1">
            <a:spLocks/>
          </p:cNvSpPr>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Comparative Analysis Of Flood Prediction Using Machine Learning Algorithms</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72D5020-7DF7-495B-96CC-4064365630D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a:extLst>
              <a:ext uri="{FF2B5EF4-FFF2-40B4-BE49-F238E27FC236}">
                <a16:creationId xmlns:a16="http://schemas.microsoft.com/office/drawing/2014/main" id="{1D25D96C-1396-47B4-9E8C-C053C7555307}"/>
              </a:ext>
            </a:extLst>
          </p:cNvPr>
          <p:cNvSpPr txBox="1">
            <a:spLocks/>
          </p:cNvSpPr>
          <p:nvPr userDrawn="1"/>
        </p:nvSpPr>
        <p:spPr>
          <a:xfrm>
            <a:off x="0" y="6642828"/>
            <a:ext cx="777239" cy="21517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a:t>
            </a:r>
            <a:r>
              <a:rPr lang="en-US" sz="2000" b="0" cap="small" baseline="0" dirty="0">
                <a:solidFill>
                  <a:schemeClr val="bg1"/>
                </a:solidFill>
                <a:latin typeface="Times New Roman" panose="02020603050405020304" pitchFamily="18" charset="0"/>
                <a:cs typeface="Times New Roman" panose="02020603050405020304" pitchFamily="18" charset="0"/>
              </a:rPr>
              <a:t>b</a:t>
            </a:r>
            <a:r>
              <a:rPr lang="en-US" sz="1600" b="0" cap="small" baseline="0" dirty="0">
                <a:solidFill>
                  <a:schemeClr val="bg1"/>
                </a:solidFill>
                <a:latin typeface="Times New Roman" panose="02020603050405020304" pitchFamily="18" charset="0"/>
                <a:cs typeface="Times New Roman" panose="02020603050405020304" pitchFamily="18" charset="0"/>
              </a:rPr>
              <a:t>- 14</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55978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14516546"/>
      </p:ext>
    </p:extLst>
  </p:cSld>
  <p:clrMap bg1="lt1" tx1="dk1" bg2="lt2" tx2="dk2" accent1="accent1" accent2="accent2" accent3="accent3" accent4="accent4" accent5="accent5" accent6="accent6" hlink="hlink" folHlink="folHlink"/>
  <p:sldLayoutIdLst>
    <p:sldLayoutId id="2147483651" r:id="rId1"/>
    <p:sldLayoutId id="2147483652"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IRJET_A_Review_on_Fuzzy_Based_Flood_Warn.pdf" TargetMode="External"/><Relationship Id="rId2" Type="http://schemas.openxmlformats.org/officeDocument/2006/relationships/hyperlink" Target="dokumen.tips_improving-real-time-flood-forecasting-using-fuzzy-inference-system.pdf" TargetMode="External"/><Relationship Id="rId1" Type="http://schemas.openxmlformats.org/officeDocument/2006/relationships/slideLayout" Target="../slideLayouts/slideLayout2.xml"/><Relationship Id="rId5" Type="http://schemas.openxmlformats.org/officeDocument/2006/relationships/hyperlink" Target="kerela.csv" TargetMode="External"/><Relationship Id="rId4" Type="http://schemas.openxmlformats.org/officeDocument/2006/relationships/hyperlink" Target="Reference.pdf"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kerela.csv"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a:spLocks/>
          </p:cNvSpPr>
          <p:nvPr/>
        </p:nvSpPr>
        <p:spPr>
          <a:xfrm>
            <a:off x="6095991"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B.Sai Sushma</a:t>
            </a:r>
          </a:p>
          <a:p>
            <a:pPr>
              <a:spcBef>
                <a:spcPts val="300"/>
              </a:spcBef>
            </a:pPr>
            <a:r>
              <a:rPr lang="en-US" sz="1200" b="0" dirty="0"/>
              <a:t>Roll No. 184G1A0579</a:t>
            </a:r>
          </a:p>
        </p:txBody>
      </p:sp>
      <p:sp>
        <p:nvSpPr>
          <p:cNvPr id="6" name="Subtitle 11"/>
          <p:cNvSpPr txBox="1">
            <a:spLocks/>
          </p:cNvSpPr>
          <p:nvPr/>
        </p:nvSpPr>
        <p:spPr>
          <a:xfrm>
            <a:off x="3759653" y="2367534"/>
            <a:ext cx="4672674" cy="89804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1400" b="0" i="1" dirty="0"/>
              <a:t>Under the guidance of</a:t>
            </a:r>
          </a:p>
          <a:p>
            <a:pPr>
              <a:spcBef>
                <a:spcPts val="200"/>
              </a:spcBef>
            </a:pPr>
            <a:r>
              <a:rPr lang="en-US" sz="2400" b="0" dirty="0">
                <a:effectLst>
                  <a:outerShdw blurRad="38100" dist="38100" dir="2700000" algn="tl">
                    <a:srgbClr val="000000">
                      <a:alpha val="43137"/>
                    </a:srgbClr>
                  </a:outerShdw>
                </a:effectLst>
              </a:rPr>
              <a:t>Mr. Lingam Suman, </a:t>
            </a:r>
            <a:r>
              <a:rPr lang="en-US" sz="1200" b="0" dirty="0">
                <a:effectLst>
                  <a:outerShdw blurRad="38100" dist="38100" dir="2700000" algn="tl">
                    <a:srgbClr val="000000">
                      <a:alpha val="43137"/>
                    </a:srgbClr>
                  </a:outerShdw>
                </a:effectLst>
              </a:rPr>
              <a:t>M.Tech, (Ph.D) </a:t>
            </a:r>
            <a:endParaRPr lang="en-US" sz="2400" b="0" dirty="0">
              <a:effectLst>
                <a:outerShdw blurRad="38100" dist="38100" dir="2700000" algn="tl">
                  <a:srgbClr val="000000">
                    <a:alpha val="43137"/>
                  </a:srgbClr>
                </a:outerShdw>
              </a:effectLst>
            </a:endParaRPr>
          </a:p>
          <a:p>
            <a:pPr>
              <a:spcBef>
                <a:spcPts val="200"/>
              </a:spcBef>
            </a:pPr>
            <a:r>
              <a:rPr lang="en-IN" sz="1400" b="0" dirty="0"/>
              <a:t>Assistant Professor</a:t>
            </a:r>
          </a:p>
          <a:p>
            <a:pPr>
              <a:spcBef>
                <a:spcPts val="200"/>
              </a:spcBef>
            </a:pPr>
            <a:endParaRPr lang="en-IN" sz="1400" b="0" dirty="0"/>
          </a:p>
        </p:txBody>
      </p:sp>
      <p:sp>
        <p:nvSpPr>
          <p:cNvPr id="7" name="Subtitle 11"/>
          <p:cNvSpPr txBox="1">
            <a:spLocks/>
          </p:cNvSpPr>
          <p:nvPr/>
        </p:nvSpPr>
        <p:spPr>
          <a:xfrm>
            <a:off x="1514475" y="516253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a:t>Rotary Puram Village, B K Samudram Mandal, Ananthapuramu – 515701.</a:t>
            </a:r>
          </a:p>
          <a:p>
            <a:pPr>
              <a:spcAft>
                <a:spcPts val="100"/>
              </a:spcAft>
            </a:pPr>
            <a:r>
              <a:rPr lang="en-US" sz="2500" dirty="0">
                <a:solidFill>
                  <a:schemeClr val="accent1">
                    <a:lumMod val="50000"/>
                  </a:schemeClr>
                </a:solidFill>
              </a:rPr>
              <a:t>2021 - 2022</a:t>
            </a:r>
            <a:endParaRPr lang="en-US" sz="2500" b="0" dirty="0"/>
          </a:p>
          <a:p>
            <a:endParaRPr lang="en-IN" b="0" dirty="0"/>
          </a:p>
        </p:txBody>
      </p:sp>
      <p:sp>
        <p:nvSpPr>
          <p:cNvPr id="12" name="Subtitle 11">
            <a:extLst>
              <a:ext uri="{FF2B5EF4-FFF2-40B4-BE49-F238E27FC236}">
                <a16:creationId xmlns:a16="http://schemas.microsoft.com/office/drawing/2014/main" id="{76632DCF-444C-4AB9-A9A9-24B78326A786}"/>
              </a:ext>
            </a:extLst>
          </p:cNvPr>
          <p:cNvSpPr txBox="1">
            <a:spLocks/>
          </p:cNvSpPr>
          <p:nvPr/>
        </p:nvSpPr>
        <p:spPr>
          <a:xfrm>
            <a:off x="3574384"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P.V.Sreedevi</a:t>
            </a:r>
          </a:p>
          <a:p>
            <a:pPr>
              <a:spcBef>
                <a:spcPts val="300"/>
              </a:spcBef>
            </a:pPr>
            <a:r>
              <a:rPr lang="en-US" sz="1200" b="0" dirty="0"/>
              <a:t>Roll No. 184G1A05b0</a:t>
            </a:r>
          </a:p>
        </p:txBody>
      </p:sp>
      <p:sp>
        <p:nvSpPr>
          <p:cNvPr id="13" name="Subtitle 11">
            <a:extLst>
              <a:ext uri="{FF2B5EF4-FFF2-40B4-BE49-F238E27FC236}">
                <a16:creationId xmlns:a16="http://schemas.microsoft.com/office/drawing/2014/main" id="{F3C3CADE-4DE0-4FED-8446-912E92DB0292}"/>
              </a:ext>
            </a:extLst>
          </p:cNvPr>
          <p:cNvSpPr txBox="1">
            <a:spLocks/>
          </p:cNvSpPr>
          <p:nvPr/>
        </p:nvSpPr>
        <p:spPr>
          <a:xfrm>
            <a:off x="8617598"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M.Sravani</a:t>
            </a:r>
          </a:p>
          <a:p>
            <a:pPr>
              <a:spcBef>
                <a:spcPts val="300"/>
              </a:spcBef>
            </a:pPr>
            <a:r>
              <a:rPr lang="en-US" sz="1200" b="0" dirty="0"/>
              <a:t>Roll No. 184G1A0592</a:t>
            </a:r>
          </a:p>
        </p:txBody>
      </p:sp>
      <p:sp>
        <p:nvSpPr>
          <p:cNvPr id="14" name="Subtitle 11">
            <a:extLst>
              <a:ext uri="{FF2B5EF4-FFF2-40B4-BE49-F238E27FC236}">
                <a16:creationId xmlns:a16="http://schemas.microsoft.com/office/drawing/2014/main" id="{7DD300AE-D81E-4AC8-BC57-566B57D6C660}"/>
              </a:ext>
            </a:extLst>
          </p:cNvPr>
          <p:cNvSpPr txBox="1">
            <a:spLocks/>
          </p:cNvSpPr>
          <p:nvPr/>
        </p:nvSpPr>
        <p:spPr>
          <a:xfrm>
            <a:off x="1191460"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V.Sreekanth</a:t>
            </a:r>
          </a:p>
          <a:p>
            <a:pPr>
              <a:spcBef>
                <a:spcPts val="300"/>
              </a:spcBef>
            </a:pPr>
            <a:r>
              <a:rPr lang="en-US" sz="1200" b="0" dirty="0"/>
              <a:t>Roll No. 184G1A0594</a:t>
            </a:r>
          </a:p>
        </p:txBody>
      </p:sp>
      <p:sp>
        <p:nvSpPr>
          <p:cNvPr id="17" name="Rectangle: Rounded Corners 16">
            <a:extLst>
              <a:ext uri="{FF2B5EF4-FFF2-40B4-BE49-F238E27FC236}">
                <a16:creationId xmlns:a16="http://schemas.microsoft.com/office/drawing/2014/main" id="{F2213882-6464-4A96-96D5-EA4F95F404DE}"/>
              </a:ext>
            </a:extLst>
          </p:cNvPr>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Comparative Analysis of Flood Prediction Using Machine Learning Algorithms</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6C50F0CE-B0FB-48DA-AD7D-E96A1D3BC2A8}"/>
              </a:ext>
            </a:extLst>
          </p:cNvPr>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a:extLst>
              <a:ext uri="{FF2B5EF4-FFF2-40B4-BE49-F238E27FC236}">
                <a16:creationId xmlns:a16="http://schemas.microsoft.com/office/drawing/2014/main" id="{894CA60F-9532-4FDC-90D1-528E33CD3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4154" y="3477046"/>
            <a:ext cx="1843673" cy="1685487"/>
          </a:xfrm>
          <a:prstGeom prst="rect">
            <a:avLst/>
          </a:prstGeom>
        </p:spPr>
      </p:pic>
      <p:sp>
        <p:nvSpPr>
          <p:cNvPr id="2" name="TextBox 1">
            <a:extLst>
              <a:ext uri="{FF2B5EF4-FFF2-40B4-BE49-F238E27FC236}">
                <a16:creationId xmlns:a16="http://schemas.microsoft.com/office/drawing/2014/main" id="{2E069878-9E25-FC68-E4B5-5A1C73AA4D6E}"/>
              </a:ext>
            </a:extLst>
          </p:cNvPr>
          <p:cNvSpPr txBox="1"/>
          <p:nvPr/>
        </p:nvSpPr>
        <p:spPr>
          <a:xfrm>
            <a:off x="755009" y="3265583"/>
            <a:ext cx="10245513" cy="369332"/>
          </a:xfrm>
          <a:prstGeom prst="rect">
            <a:avLst/>
          </a:prstGeom>
          <a:noFill/>
        </p:spPr>
        <p:txBody>
          <a:bodyPr wrap="square" rtlCol="0">
            <a:spAutoFit/>
          </a:bodyPr>
          <a:lstStyle/>
          <a:p>
            <a:r>
              <a:rPr lang="en-IN" dirty="0"/>
              <a:t>GitHub Link: </a:t>
            </a:r>
            <a:r>
              <a:rPr lang="en-IN" dirty="0">
                <a:hlinkClick r:id="rId3" action="ppaction://hlinksldjump"/>
              </a:rPr>
              <a:t>https://github.com/sreedevi22/-Comparative_Analysis_of_flood_prediction_using_ML</a:t>
            </a:r>
            <a:endParaRPr lang="en-IN" dirty="0"/>
          </a:p>
        </p:txBody>
      </p:sp>
    </p:spTree>
    <p:extLst>
      <p:ext uri="{BB962C8B-B14F-4D97-AF65-F5344CB8AC3E}">
        <p14:creationId xmlns:p14="http://schemas.microsoft.com/office/powerpoint/2010/main" val="3655500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2C341-019D-42EF-A6F0-F6557670C5BC}"/>
              </a:ext>
            </a:extLst>
          </p:cNvPr>
          <p:cNvSpPr>
            <a:spLocks noGrp="1"/>
          </p:cNvSpPr>
          <p:nvPr>
            <p:ph type="title"/>
          </p:nvPr>
        </p:nvSpPr>
        <p:spPr/>
        <p:txBody>
          <a:bodyPr/>
          <a:lstStyle/>
          <a:p>
            <a:r>
              <a:rPr lang="en-IN" dirty="0"/>
              <a:t>Problem Definition(proposed in detail)</a:t>
            </a:r>
          </a:p>
        </p:txBody>
      </p:sp>
      <p:sp>
        <p:nvSpPr>
          <p:cNvPr id="3" name="Content Placeholder 2">
            <a:extLst>
              <a:ext uri="{FF2B5EF4-FFF2-40B4-BE49-F238E27FC236}">
                <a16:creationId xmlns:a16="http://schemas.microsoft.com/office/drawing/2014/main" id="{AD42CF13-6609-4CA6-BCB1-158D09B5E859}"/>
              </a:ext>
            </a:extLst>
          </p:cNvPr>
          <p:cNvSpPr>
            <a:spLocks noGrp="1"/>
          </p:cNvSpPr>
          <p:nvPr>
            <p:ph idx="1"/>
          </p:nvPr>
        </p:nvSpPr>
        <p:spPr/>
        <p:txBody>
          <a:bodyPr/>
          <a:lstStyle/>
          <a:p>
            <a:r>
              <a:rPr lang="en-IN" dirty="0"/>
              <a:t>Problem statement:</a:t>
            </a:r>
          </a:p>
          <a:p>
            <a:pPr lvl="1">
              <a:buFont typeface="Arial" panose="020B0604020202020204" pitchFamily="34" charset="0"/>
              <a:buChar char="•"/>
            </a:pPr>
            <a:r>
              <a:rPr lang="en-IN" dirty="0"/>
              <a:t>Inadequate results</a:t>
            </a:r>
          </a:p>
          <a:p>
            <a:pPr lvl="1">
              <a:buFont typeface="Arial" panose="020B0604020202020204" pitchFamily="34" charset="0"/>
              <a:buChar char="•"/>
            </a:pPr>
            <a:r>
              <a:rPr lang="en-IN" dirty="0"/>
              <a:t>Topographic issues</a:t>
            </a:r>
          </a:p>
          <a:p>
            <a:pPr lvl="1">
              <a:buFont typeface="Arial" panose="020B0604020202020204" pitchFamily="34" charset="0"/>
              <a:buChar char="•"/>
            </a:pPr>
            <a:r>
              <a:rPr lang="en-IN" dirty="0"/>
              <a:t>Inability to produce accurate results</a:t>
            </a:r>
          </a:p>
          <a:p>
            <a:r>
              <a:rPr lang="en-IN" dirty="0"/>
              <a:t>Problem definition:</a:t>
            </a:r>
          </a:p>
          <a:p>
            <a:pPr lvl="1">
              <a:buFont typeface="Arial" panose="020B0604020202020204" pitchFamily="34" charset="0"/>
              <a:buChar char="•"/>
            </a:pPr>
            <a:r>
              <a:rPr lang="en-IN" dirty="0"/>
              <a:t>Prediction of floods plays an important role in determining the occurrence of floods in coastal regions.</a:t>
            </a:r>
          </a:p>
          <a:p>
            <a:pPr lvl="1">
              <a:buFont typeface="Arial" panose="020B0604020202020204" pitchFamily="34" charset="0"/>
              <a:buChar char="•"/>
            </a:pPr>
            <a:r>
              <a:rPr lang="en-IN" dirty="0"/>
              <a:t>Here we are addressing the problem of flood prediction based on occurrence of rains.</a:t>
            </a:r>
          </a:p>
          <a:p>
            <a:pPr lvl="1">
              <a:buFont typeface="Arial" panose="020B0604020202020204" pitchFamily="34" charset="0"/>
              <a:buChar char="•"/>
            </a:pPr>
            <a:r>
              <a:rPr lang="en-IN" dirty="0"/>
              <a:t>Here we mainly focus on disaster prevention and flood prediction.</a:t>
            </a:r>
          </a:p>
          <a:p>
            <a:pPr marL="457200" lvl="1" indent="0">
              <a:buNone/>
            </a:pPr>
            <a:endParaRPr lang="en-IN" dirty="0"/>
          </a:p>
        </p:txBody>
      </p:sp>
    </p:spTree>
    <p:extLst>
      <p:ext uri="{BB962C8B-B14F-4D97-AF65-F5344CB8AC3E}">
        <p14:creationId xmlns:p14="http://schemas.microsoft.com/office/powerpoint/2010/main" val="953541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94B83-0237-4821-958C-BCFD19DCDA11}"/>
              </a:ext>
            </a:extLst>
          </p:cNvPr>
          <p:cNvSpPr>
            <a:spLocks noGrp="1"/>
          </p:cNvSpPr>
          <p:nvPr>
            <p:ph type="title"/>
          </p:nvPr>
        </p:nvSpPr>
        <p:spPr/>
        <p:txBody>
          <a:bodyPr/>
          <a:lstStyle/>
          <a:p>
            <a:r>
              <a:rPr lang="en-US" dirty="0"/>
              <a:t>Requirements :</a:t>
            </a:r>
            <a:endParaRPr lang="en-IN" dirty="0"/>
          </a:p>
        </p:txBody>
      </p:sp>
      <p:sp>
        <p:nvSpPr>
          <p:cNvPr id="3" name="Content Placeholder 2">
            <a:extLst>
              <a:ext uri="{FF2B5EF4-FFF2-40B4-BE49-F238E27FC236}">
                <a16:creationId xmlns:a16="http://schemas.microsoft.com/office/drawing/2014/main" id="{F04736C8-1787-4C6E-BD9A-AE2D972C41DB}"/>
              </a:ext>
            </a:extLst>
          </p:cNvPr>
          <p:cNvSpPr>
            <a:spLocks noGrp="1"/>
          </p:cNvSpPr>
          <p:nvPr>
            <p:ph idx="1"/>
          </p:nvPr>
        </p:nvSpPr>
        <p:spPr/>
        <p:txBody>
          <a:bodyPr/>
          <a:lstStyle/>
          <a:p>
            <a:r>
              <a:rPr lang="en-US" dirty="0"/>
              <a:t>Hardware requirements</a:t>
            </a:r>
          </a:p>
          <a:p>
            <a:pPr lvl="1">
              <a:buFont typeface="Arial" panose="020B0604020202020204" pitchFamily="34" charset="0"/>
              <a:buChar char="•"/>
            </a:pPr>
            <a:r>
              <a:rPr lang="en-US" dirty="0"/>
              <a:t>Ram : 512Mb</a:t>
            </a:r>
          </a:p>
          <a:p>
            <a:pPr lvl="1">
              <a:buFont typeface="Arial" panose="020B0604020202020204" pitchFamily="34" charset="0"/>
              <a:buChar char="•"/>
            </a:pPr>
            <a:r>
              <a:rPr lang="en-US" dirty="0"/>
              <a:t>Hard Disk : 40GB.</a:t>
            </a:r>
          </a:p>
          <a:p>
            <a:r>
              <a:rPr lang="en-US" dirty="0"/>
              <a:t>Software Requirements</a:t>
            </a:r>
          </a:p>
          <a:p>
            <a:pPr lvl="1">
              <a:buFont typeface="Arial" panose="020B0604020202020204" pitchFamily="34" charset="0"/>
              <a:buChar char="•"/>
            </a:pPr>
            <a:r>
              <a:rPr lang="en-US" dirty="0"/>
              <a:t>Operating system : windows 7.</a:t>
            </a:r>
          </a:p>
          <a:p>
            <a:pPr lvl="1">
              <a:buFont typeface="Arial" panose="020B0604020202020204" pitchFamily="34" charset="0"/>
              <a:buChar char="•"/>
            </a:pPr>
            <a:r>
              <a:rPr lang="en-US" dirty="0"/>
              <a:t>Language : python.</a:t>
            </a:r>
          </a:p>
          <a:p>
            <a:pPr lvl="1">
              <a:buFont typeface="Arial" panose="020B0604020202020204" pitchFamily="34" charset="0"/>
              <a:buChar char="•"/>
            </a:pPr>
            <a:r>
              <a:rPr lang="en-US" dirty="0"/>
              <a:t>Tools : PyCharm.</a:t>
            </a:r>
          </a:p>
          <a:p>
            <a:pPr lvl="1">
              <a:buFont typeface="Arial" panose="020B0604020202020204" pitchFamily="34" charset="0"/>
              <a:buChar char="•"/>
            </a:pPr>
            <a:r>
              <a:rPr lang="en-IN" dirty="0"/>
              <a:t>Libraries : NumPy, Matplotlib, Pandas, </a:t>
            </a:r>
            <a:r>
              <a:rPr lang="en-IN" dirty="0" err="1"/>
              <a:t>Sklearn</a:t>
            </a:r>
            <a:r>
              <a:rPr lang="en-IN" dirty="0"/>
              <a:t>.</a:t>
            </a:r>
          </a:p>
        </p:txBody>
      </p:sp>
    </p:spTree>
    <p:extLst>
      <p:ext uri="{BB962C8B-B14F-4D97-AF65-F5344CB8AC3E}">
        <p14:creationId xmlns:p14="http://schemas.microsoft.com/office/powerpoint/2010/main" val="2184960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22C4F-40C6-4292-B6FE-3C18D2FDBB94}"/>
              </a:ext>
            </a:extLst>
          </p:cNvPr>
          <p:cNvSpPr>
            <a:spLocks noGrp="1"/>
          </p:cNvSpPr>
          <p:nvPr>
            <p:ph type="title"/>
          </p:nvPr>
        </p:nvSpPr>
        <p:spPr>
          <a:xfrm>
            <a:off x="0" y="232759"/>
            <a:ext cx="12192000" cy="714892"/>
          </a:xfrm>
        </p:spPr>
        <p:txBody>
          <a:bodyPr/>
          <a:lstStyle/>
          <a:p>
            <a:r>
              <a:rPr lang="en-IN" dirty="0"/>
              <a:t>Architecture</a:t>
            </a:r>
          </a:p>
        </p:txBody>
      </p:sp>
      <p:sp>
        <p:nvSpPr>
          <p:cNvPr id="3" name="Content Placeholder 2">
            <a:extLst>
              <a:ext uri="{FF2B5EF4-FFF2-40B4-BE49-F238E27FC236}">
                <a16:creationId xmlns:a16="http://schemas.microsoft.com/office/drawing/2014/main" id="{C06B5C45-5820-41FE-8BAB-D564D052D164}"/>
              </a:ext>
            </a:extLst>
          </p:cNvPr>
          <p:cNvSpPr>
            <a:spLocks noGrp="1"/>
          </p:cNvSpPr>
          <p:nvPr>
            <p:ph idx="1"/>
          </p:nvPr>
        </p:nvSpPr>
        <p:spPr/>
        <p:txBody>
          <a:bodyPr/>
          <a:lstStyle/>
          <a:p>
            <a:pPr marL="0" indent="0">
              <a:buNone/>
            </a:pPr>
            <a:r>
              <a:rPr lang="en-IN" dirty="0"/>
              <a:t>                                                    </a:t>
            </a:r>
          </a:p>
          <a:p>
            <a:pPr marL="0" indent="0">
              <a:buNone/>
            </a:pPr>
            <a:r>
              <a:rPr lang="en-IN" dirty="0"/>
              <a:t>                            </a:t>
            </a:r>
          </a:p>
        </p:txBody>
      </p:sp>
      <p:pic>
        <p:nvPicPr>
          <p:cNvPr id="25" name="Picture 24">
            <a:extLst>
              <a:ext uri="{FF2B5EF4-FFF2-40B4-BE49-F238E27FC236}">
                <a16:creationId xmlns:a16="http://schemas.microsoft.com/office/drawing/2014/main" id="{E31DDE69-A054-3194-58F1-66C5F6C27800}"/>
              </a:ext>
            </a:extLst>
          </p:cNvPr>
          <p:cNvPicPr>
            <a:picLocks noChangeAspect="1"/>
          </p:cNvPicPr>
          <p:nvPr/>
        </p:nvPicPr>
        <p:blipFill rotWithShape="1">
          <a:blip r:embed="rId2">
            <a:extLst>
              <a:ext uri="{28A0092B-C50C-407E-A947-70E740481C1C}">
                <a14:useLocalDpi xmlns:a14="http://schemas.microsoft.com/office/drawing/2010/main" val="0"/>
              </a:ext>
            </a:extLst>
          </a:blip>
          <a:srcRect l="30877" t="29021" r="26199" b="22440"/>
          <a:stretch/>
        </p:blipFill>
        <p:spPr bwMode="auto">
          <a:xfrm>
            <a:off x="3293617" y="1438183"/>
            <a:ext cx="6303144" cy="432253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67886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59F30-CE4C-4622-9297-901D23D45C0A}"/>
              </a:ext>
            </a:extLst>
          </p:cNvPr>
          <p:cNvSpPr>
            <a:spLocks noGrp="1"/>
          </p:cNvSpPr>
          <p:nvPr>
            <p:ph type="title"/>
          </p:nvPr>
        </p:nvSpPr>
        <p:spPr/>
        <p:txBody>
          <a:bodyPr/>
          <a:lstStyle/>
          <a:p>
            <a:r>
              <a:rPr lang="en-IN" dirty="0"/>
              <a:t>Design</a:t>
            </a:r>
          </a:p>
        </p:txBody>
      </p:sp>
      <p:sp>
        <p:nvSpPr>
          <p:cNvPr id="3" name="Content Placeholder 2">
            <a:extLst>
              <a:ext uri="{FF2B5EF4-FFF2-40B4-BE49-F238E27FC236}">
                <a16:creationId xmlns:a16="http://schemas.microsoft.com/office/drawing/2014/main" id="{F2BA427E-27C3-4959-93C0-5C7FFE3E2531}"/>
              </a:ext>
            </a:extLst>
          </p:cNvPr>
          <p:cNvSpPr>
            <a:spLocks noGrp="1"/>
          </p:cNvSpPr>
          <p:nvPr>
            <p:ph idx="1"/>
          </p:nvPr>
        </p:nvSpPr>
        <p:spPr/>
        <p:txBody>
          <a:bodyPr/>
          <a:lstStyle/>
          <a:p>
            <a:pPr marL="0" indent="0">
              <a:buNone/>
            </a:pPr>
            <a:r>
              <a:rPr lang="en-IN" dirty="0"/>
              <a:t>UML Diagram:</a:t>
            </a:r>
          </a:p>
        </p:txBody>
      </p:sp>
      <p:pic>
        <p:nvPicPr>
          <p:cNvPr id="20" name="Picture 19">
            <a:extLst>
              <a:ext uri="{FF2B5EF4-FFF2-40B4-BE49-F238E27FC236}">
                <a16:creationId xmlns:a16="http://schemas.microsoft.com/office/drawing/2014/main" id="{0C2819CA-061F-61DF-1602-91365FCD9A1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1111" t="27241" r="23860" b="6012"/>
          <a:stretch/>
        </p:blipFill>
        <p:spPr bwMode="auto">
          <a:xfrm>
            <a:off x="3675355" y="1162974"/>
            <a:ext cx="5122415" cy="4962618"/>
          </a:xfrm>
          <a:prstGeom prst="rect">
            <a:avLst/>
          </a:prstGeom>
          <a:ln>
            <a:noFill/>
          </a:ln>
          <a:extLst>
            <a:ext uri="{53640926-AAD7-44D8-BBD7-CCE9431645EC}">
              <a14:shadowObscured xmlns:a14="http://schemas.microsoft.com/office/drawing/2010/main"/>
            </a:ext>
          </a:extLst>
        </p:spPr>
      </p:pic>
      <p:sp>
        <p:nvSpPr>
          <p:cNvPr id="16" name="TextBox 15">
            <a:extLst>
              <a:ext uri="{FF2B5EF4-FFF2-40B4-BE49-F238E27FC236}">
                <a16:creationId xmlns:a16="http://schemas.microsoft.com/office/drawing/2014/main" id="{A8DA4D2F-E4BD-9454-AC73-F8E8001F8AAB}"/>
              </a:ext>
            </a:extLst>
          </p:cNvPr>
          <p:cNvSpPr txBox="1"/>
          <p:nvPr/>
        </p:nvSpPr>
        <p:spPr>
          <a:xfrm flipH="1">
            <a:off x="3870664" y="5279527"/>
            <a:ext cx="221038" cy="830997"/>
          </a:xfrm>
          <a:prstGeom prst="rect">
            <a:avLst/>
          </a:prstGeom>
          <a:noFill/>
        </p:spPr>
        <p:txBody>
          <a:bodyPr wrap="square" rtlCol="0">
            <a:spAutoFit/>
          </a:bodyPr>
          <a:lstStyle/>
          <a:p>
            <a:r>
              <a:rPr lang="en-IN" sz="800" dirty="0"/>
              <a:t>system</a:t>
            </a:r>
          </a:p>
        </p:txBody>
      </p:sp>
      <p:sp>
        <p:nvSpPr>
          <p:cNvPr id="18" name="TextBox 17">
            <a:extLst>
              <a:ext uri="{FF2B5EF4-FFF2-40B4-BE49-F238E27FC236}">
                <a16:creationId xmlns:a16="http://schemas.microsoft.com/office/drawing/2014/main" id="{A92E4FE0-DA48-C316-7D09-F3337C2E485F}"/>
              </a:ext>
            </a:extLst>
          </p:cNvPr>
          <p:cNvSpPr txBox="1"/>
          <p:nvPr/>
        </p:nvSpPr>
        <p:spPr>
          <a:xfrm>
            <a:off x="8214080" y="5437555"/>
            <a:ext cx="221038" cy="646331"/>
          </a:xfrm>
          <a:prstGeom prst="rect">
            <a:avLst/>
          </a:prstGeom>
          <a:noFill/>
        </p:spPr>
        <p:txBody>
          <a:bodyPr wrap="square" rtlCol="0">
            <a:spAutoFit/>
          </a:bodyPr>
          <a:lstStyle/>
          <a:p>
            <a:r>
              <a:rPr lang="en-IN" sz="900" dirty="0"/>
              <a:t>user</a:t>
            </a:r>
          </a:p>
        </p:txBody>
      </p:sp>
    </p:spTree>
    <p:extLst>
      <p:ext uri="{BB962C8B-B14F-4D97-AF65-F5344CB8AC3E}">
        <p14:creationId xmlns:p14="http://schemas.microsoft.com/office/powerpoint/2010/main" val="3320938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B6AEC-2F35-47F1-A26A-38CECF97ADEB}"/>
              </a:ext>
            </a:extLst>
          </p:cNvPr>
          <p:cNvSpPr>
            <a:spLocks noGrp="1"/>
          </p:cNvSpPr>
          <p:nvPr>
            <p:ph type="title"/>
          </p:nvPr>
        </p:nvSpPr>
        <p:spPr/>
        <p:txBody>
          <a:bodyPr/>
          <a:lstStyle/>
          <a:p>
            <a:r>
              <a:rPr lang="en-IN" dirty="0"/>
              <a:t>Implementation:</a:t>
            </a:r>
          </a:p>
        </p:txBody>
      </p:sp>
      <p:sp>
        <p:nvSpPr>
          <p:cNvPr id="3" name="Content Placeholder 2">
            <a:extLst>
              <a:ext uri="{FF2B5EF4-FFF2-40B4-BE49-F238E27FC236}">
                <a16:creationId xmlns:a16="http://schemas.microsoft.com/office/drawing/2014/main" id="{1DFCFA1B-9B42-4B37-9823-69278501FD6D}"/>
              </a:ext>
            </a:extLst>
          </p:cNvPr>
          <p:cNvSpPr>
            <a:spLocks noGrp="1"/>
          </p:cNvSpPr>
          <p:nvPr>
            <p:ph idx="1"/>
          </p:nvPr>
        </p:nvSpPr>
        <p:spPr/>
        <p:txBody>
          <a:bodyPr>
            <a:normAutofit lnSpcReduction="10000"/>
          </a:bodyPr>
          <a:lstStyle/>
          <a:p>
            <a:r>
              <a:rPr lang="en-IN" dirty="0"/>
              <a:t>Data Insights</a:t>
            </a:r>
          </a:p>
          <a:p>
            <a:r>
              <a:rPr lang="en-IN" dirty="0"/>
              <a:t>Loading the required libraries and cleaning the data set for missing values and doing the analysis of the data set.</a:t>
            </a:r>
          </a:p>
          <a:p>
            <a:r>
              <a:rPr lang="en-IN" dirty="0"/>
              <a:t>Machine Learning model:</a:t>
            </a:r>
          </a:p>
          <a:p>
            <a:r>
              <a:rPr lang="en-IN" dirty="0"/>
              <a:t>Using sklearn for classification , Regression and clustering the data.</a:t>
            </a:r>
          </a:p>
          <a:p>
            <a:r>
              <a:rPr lang="en-IN" dirty="0"/>
              <a:t>Prediction Algorithms:</a:t>
            </a:r>
          </a:p>
          <a:p>
            <a:pPr marL="0" indent="0">
              <a:buNone/>
            </a:pPr>
            <a:r>
              <a:rPr lang="en-IN" dirty="0"/>
              <a:t>	1.KNN Classifier to predict</a:t>
            </a:r>
          </a:p>
          <a:p>
            <a:pPr marL="0" indent="0">
              <a:buNone/>
            </a:pPr>
            <a:r>
              <a:rPr lang="en-IN" dirty="0"/>
              <a:t>	2.Logistic Regression to predict</a:t>
            </a:r>
          </a:p>
          <a:p>
            <a:pPr marL="0" indent="0">
              <a:buNone/>
            </a:pPr>
            <a:r>
              <a:rPr lang="en-IN" dirty="0"/>
              <a:t>	3.Support Vector Classification to predict</a:t>
            </a:r>
          </a:p>
          <a:p>
            <a:pPr marL="0" indent="0">
              <a:buNone/>
            </a:pPr>
            <a:r>
              <a:rPr lang="en-IN" dirty="0"/>
              <a:t>	4.Decision Tree Classifier to predict</a:t>
            </a:r>
          </a:p>
          <a:p>
            <a:pPr marL="0" indent="0">
              <a:buNone/>
            </a:pPr>
            <a:r>
              <a:rPr lang="en-IN" dirty="0"/>
              <a:t>          5.Random Forest</a:t>
            </a:r>
          </a:p>
        </p:txBody>
      </p:sp>
    </p:spTree>
    <p:extLst>
      <p:ext uri="{BB962C8B-B14F-4D97-AF65-F5344CB8AC3E}">
        <p14:creationId xmlns:p14="http://schemas.microsoft.com/office/powerpoint/2010/main" val="1558224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AD9FA-4C7C-7E48-A853-385C7EA64985}"/>
              </a:ext>
            </a:extLst>
          </p:cNvPr>
          <p:cNvSpPr>
            <a:spLocks noGrp="1"/>
          </p:cNvSpPr>
          <p:nvPr>
            <p:ph type="title"/>
          </p:nvPr>
        </p:nvSpPr>
        <p:spPr/>
        <p:txBody>
          <a:bodyPr/>
          <a:lstStyle/>
          <a:p>
            <a:r>
              <a:rPr lang="en-IN" dirty="0" err="1"/>
              <a:t>Contd</a:t>
            </a:r>
            <a:r>
              <a:rPr lang="en-IN" dirty="0"/>
              <a:t>…</a:t>
            </a:r>
          </a:p>
        </p:txBody>
      </p:sp>
      <p:sp>
        <p:nvSpPr>
          <p:cNvPr id="3" name="Content Placeholder 2">
            <a:extLst>
              <a:ext uri="{FF2B5EF4-FFF2-40B4-BE49-F238E27FC236}">
                <a16:creationId xmlns:a16="http://schemas.microsoft.com/office/drawing/2014/main" id="{B649718B-6AA8-E1B0-6ED6-D3D1E76347A5}"/>
              </a:ext>
            </a:extLst>
          </p:cNvPr>
          <p:cNvSpPr>
            <a:spLocks noGrp="1"/>
          </p:cNvSpPr>
          <p:nvPr>
            <p:ph idx="1"/>
          </p:nvPr>
        </p:nvSpPr>
        <p:spPr/>
        <p:txBody>
          <a:bodyPr/>
          <a:lstStyle/>
          <a:p>
            <a:r>
              <a:rPr lang="en-US" dirty="0"/>
              <a:t>Python libraries like NumPy, Matplotlib, Pandas, </a:t>
            </a:r>
            <a:r>
              <a:rPr lang="en-US" dirty="0" err="1"/>
              <a:t>Sklearn</a:t>
            </a:r>
            <a:r>
              <a:rPr lang="en-US" dirty="0"/>
              <a:t> have been used.</a:t>
            </a:r>
          </a:p>
          <a:p>
            <a:r>
              <a:rPr lang="en-US" dirty="0"/>
              <a:t>NumPy:</a:t>
            </a:r>
          </a:p>
          <a:p>
            <a:pPr lvl="1"/>
            <a:r>
              <a:rPr lang="en-US" dirty="0">
                <a:effectLst/>
                <a:latin typeface="Times New Roman" panose="02020603050405020304" pitchFamily="18" charset="0"/>
                <a:ea typeface="Times New Roman" panose="02020603050405020304" pitchFamily="18" charset="0"/>
              </a:rPr>
              <a:t>NumPy stands for ‘Numerical Python’ or ‘Numeric Python’. It is an open source module of Python which provides fast mathematical computation on arrays and matrices. NumPy provides the essential multi-dimensional array-oriented computing functionalities designed for high-level mathematical functions and scientific computation.</a:t>
            </a:r>
            <a:endParaRPr lang="en-US" dirty="0"/>
          </a:p>
          <a:p>
            <a:r>
              <a:rPr lang="en-IN" dirty="0"/>
              <a:t>Pandas:</a:t>
            </a:r>
          </a:p>
          <a:p>
            <a:pPr lvl="1"/>
            <a:r>
              <a:rPr lang="en-US" dirty="0">
                <a:effectLst/>
                <a:latin typeface="Times New Roman" panose="02020603050405020304" pitchFamily="18" charset="0"/>
                <a:ea typeface="Times New Roman" panose="02020603050405020304" pitchFamily="18" charset="0"/>
              </a:rPr>
              <a:t>Pandas is one of the most widely used python libraries in data science. It provides high-performance, easy to use structures and data analysis</a:t>
            </a:r>
            <a:r>
              <a:rPr lang="en-IN" dirty="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tools.</a:t>
            </a:r>
          </a:p>
        </p:txBody>
      </p:sp>
    </p:spTree>
    <p:extLst>
      <p:ext uri="{BB962C8B-B14F-4D97-AF65-F5344CB8AC3E}">
        <p14:creationId xmlns:p14="http://schemas.microsoft.com/office/powerpoint/2010/main" val="2939929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54645-60AB-2EE8-7C8B-7114FB36DF8F}"/>
              </a:ext>
            </a:extLst>
          </p:cNvPr>
          <p:cNvSpPr>
            <a:spLocks noGrp="1"/>
          </p:cNvSpPr>
          <p:nvPr>
            <p:ph type="title"/>
          </p:nvPr>
        </p:nvSpPr>
        <p:spPr/>
        <p:txBody>
          <a:bodyPr/>
          <a:lstStyle/>
          <a:p>
            <a:r>
              <a:rPr lang="en-IN" dirty="0" err="1"/>
              <a:t>Contd</a:t>
            </a:r>
            <a:r>
              <a:rPr lang="en-IN" dirty="0"/>
              <a:t>…</a:t>
            </a:r>
          </a:p>
        </p:txBody>
      </p:sp>
      <p:sp>
        <p:nvSpPr>
          <p:cNvPr id="3" name="Content Placeholder 2">
            <a:extLst>
              <a:ext uri="{FF2B5EF4-FFF2-40B4-BE49-F238E27FC236}">
                <a16:creationId xmlns:a16="http://schemas.microsoft.com/office/drawing/2014/main" id="{F83E5C63-3698-F414-A152-5F70B53EF537}"/>
              </a:ext>
            </a:extLst>
          </p:cNvPr>
          <p:cNvSpPr>
            <a:spLocks noGrp="1"/>
          </p:cNvSpPr>
          <p:nvPr>
            <p:ph idx="1"/>
          </p:nvPr>
        </p:nvSpPr>
        <p:spPr/>
        <p:txBody>
          <a:bodyPr/>
          <a:lstStyle/>
          <a:p>
            <a:r>
              <a:rPr lang="en-US" dirty="0"/>
              <a:t>Matplotlib:</a:t>
            </a:r>
          </a:p>
          <a:p>
            <a:pPr lvl="1"/>
            <a:r>
              <a:rPr lang="en-US" dirty="0">
                <a:effectLst/>
                <a:latin typeface="Times New Roman" panose="02020603050405020304" pitchFamily="18" charset="0"/>
                <a:ea typeface="Times New Roman" panose="02020603050405020304" pitchFamily="18" charset="0"/>
              </a:rPr>
              <a:t>Matplotlib is an amazing visualization library in Python for 2D plots of arrays. Matplotlib is a multi-platform data visualization library built on NumPy arrays.</a:t>
            </a:r>
          </a:p>
          <a:p>
            <a:pPr lvl="1"/>
            <a:r>
              <a:rPr lang="en-US" dirty="0">
                <a:effectLst/>
                <a:latin typeface="Times New Roman" panose="02020603050405020304" pitchFamily="18" charset="0"/>
                <a:ea typeface="Times New Roman" panose="02020603050405020304" pitchFamily="18" charset="0"/>
              </a:rPr>
              <a:t>Matplotlib consists of several plots like line, bar, scatter, histogram etc</a:t>
            </a:r>
            <a:r>
              <a:rPr lang="en-US" dirty="0">
                <a:ea typeface="Times New Roman" panose="02020603050405020304" pitchFamily="18" charset="0"/>
              </a:rPr>
              <a:t>., and it </a:t>
            </a:r>
            <a:r>
              <a:rPr lang="en-US" dirty="0">
                <a:effectLst/>
                <a:latin typeface="Times New Roman" panose="02020603050405020304" pitchFamily="18" charset="0"/>
                <a:ea typeface="Times New Roman" panose="02020603050405020304" pitchFamily="18" charset="0"/>
              </a:rPr>
              <a:t>comes with a wide variety of plots. Plots help to understand trends, patterns, and to make correlations.</a:t>
            </a:r>
          </a:p>
          <a:p>
            <a:pPr marL="457200" lvl="1" indent="0">
              <a:buNone/>
            </a:pPr>
            <a:endParaRPr lang="en-US" dirty="0"/>
          </a:p>
          <a:p>
            <a:r>
              <a:rPr lang="en-US" dirty="0" err="1"/>
              <a:t>Sklearn</a:t>
            </a:r>
            <a:r>
              <a:rPr lang="en-US" dirty="0"/>
              <a:t>:</a:t>
            </a:r>
          </a:p>
          <a:p>
            <a:pPr lvl="1"/>
            <a:r>
              <a:rPr lang="en-US" dirty="0">
                <a:effectLst/>
                <a:latin typeface="Times New Roman" panose="02020603050405020304" pitchFamily="18" charset="0"/>
                <a:ea typeface="Times New Roman" panose="02020603050405020304" pitchFamily="18" charset="0"/>
              </a:rPr>
              <a:t>Scikit-learn is a free software machine library for Python programming language. It features various classification, regression and clustering algorithms </a:t>
            </a:r>
            <a:endParaRPr lang="en-US" dirty="0"/>
          </a:p>
          <a:p>
            <a:endParaRPr lang="en-IN" dirty="0"/>
          </a:p>
        </p:txBody>
      </p:sp>
    </p:spTree>
    <p:extLst>
      <p:ext uri="{BB962C8B-B14F-4D97-AF65-F5344CB8AC3E}">
        <p14:creationId xmlns:p14="http://schemas.microsoft.com/office/powerpoint/2010/main" val="444837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A5DD3-B8EC-3FCC-D403-A47C1414C1B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EF314E2-E017-A599-27E4-C6AD108ACE42}"/>
              </a:ext>
            </a:extLst>
          </p:cNvPr>
          <p:cNvSpPr>
            <a:spLocks noGrp="1"/>
          </p:cNvSpPr>
          <p:nvPr>
            <p:ph idx="1"/>
          </p:nvPr>
        </p:nvSpPr>
        <p:spPr/>
        <p:txBody>
          <a:bodyPr>
            <a:normAutofit/>
          </a:bodyPr>
          <a:lstStyle/>
          <a:p>
            <a:r>
              <a:rPr lang="en-IN" sz="2400" b="1" dirty="0">
                <a:effectLst/>
                <a:latin typeface="Times New Roman"/>
                <a:ea typeface="Calibri" panose="020F0502020204030204" pitchFamily="34" charset="0"/>
                <a:cs typeface="Times New Roman"/>
              </a:rPr>
              <a:t>Take</a:t>
            </a:r>
            <a:r>
              <a:rPr lang="en-IN" sz="2400" dirty="0">
                <a:effectLst/>
                <a:latin typeface="Times New Roman"/>
                <a:ea typeface="Calibri" panose="020F0502020204030204" pitchFamily="34" charset="0"/>
                <a:cs typeface="Times New Roman"/>
              </a:rPr>
              <a:t> </a:t>
            </a:r>
            <a:r>
              <a:rPr lang="en-IN" sz="2400" b="1" dirty="0">
                <a:effectLst/>
                <a:latin typeface="Times New Roman"/>
                <a:ea typeface="Calibri" panose="020F0502020204030204" pitchFamily="34" charset="0"/>
                <a:cs typeface="Times New Roman"/>
              </a:rPr>
              <a:t>Dataset:</a:t>
            </a:r>
          </a:p>
          <a:p>
            <a:pPr>
              <a:lnSpc>
                <a:spcPct val="150000"/>
              </a:lnSpc>
              <a:buFont typeface="Arial" panose="020B0604020202020204" pitchFamily="34" charset="0"/>
              <a:buChar char="•"/>
            </a:pPr>
            <a:r>
              <a:rPr lang="en-US" sz="2400" dirty="0">
                <a:effectLst/>
                <a:latin typeface="Times New Roman"/>
                <a:ea typeface="Calibri" panose="020F0502020204030204" pitchFamily="34" charset="0"/>
                <a:cs typeface="Times New Roman"/>
              </a:rPr>
              <a:t>The dataset is collected from the Kaggle website (kaggle.com).</a:t>
            </a:r>
          </a:p>
          <a:p>
            <a:pPr>
              <a:lnSpc>
                <a:spcPct val="150000"/>
              </a:lnSpc>
              <a:buFont typeface="Arial" panose="020B0604020202020204" pitchFamily="34" charset="0"/>
              <a:buChar char="•"/>
            </a:pPr>
            <a:r>
              <a:rPr lang="en-US" sz="2400" dirty="0">
                <a:effectLst/>
                <a:latin typeface="Times New Roman"/>
                <a:ea typeface="Calibri" panose="020F0502020204030204" pitchFamily="34" charset="0"/>
                <a:cs typeface="Times New Roman"/>
              </a:rPr>
              <a:t>The Data set columns are year, region, monthly rainfall ,annual ,floods.</a:t>
            </a:r>
          </a:p>
          <a:p>
            <a:pPr>
              <a:lnSpc>
                <a:spcPct val="150000"/>
              </a:lnSpc>
              <a:buFont typeface="Arial" panose="020B0604020202020204" pitchFamily="34" charset="0"/>
              <a:buChar char="•"/>
            </a:pPr>
            <a:r>
              <a:rPr lang="en-IN" sz="2400" b="1" dirty="0">
                <a:effectLst/>
                <a:latin typeface="Times New Roman"/>
                <a:ea typeface="Calibri" panose="020F0502020204030204" pitchFamily="34" charset="0"/>
                <a:cs typeface="Times New Roman"/>
              </a:rPr>
              <a:t>Pre-processing:</a:t>
            </a:r>
          </a:p>
          <a:p>
            <a:pPr>
              <a:lnSpc>
                <a:spcPct val="150000"/>
              </a:lnSpc>
              <a:buFont typeface="Arial" panose="020B0604020202020204" pitchFamily="34" charset="0"/>
              <a:buChar char="•"/>
            </a:pPr>
            <a:r>
              <a:rPr lang="en-US" sz="2400" dirty="0">
                <a:effectLst/>
                <a:latin typeface="Times New Roman"/>
                <a:ea typeface="Calibri" panose="020F0502020204030204" pitchFamily="34" charset="0"/>
                <a:cs typeface="Times New Roman"/>
              </a:rPr>
              <a:t>In pre-processing first of all we will check whether there is any </a:t>
            </a:r>
            <a:r>
              <a:rPr lang="en-US" sz="2400" dirty="0">
                <a:latin typeface="Times New Roman"/>
                <a:ea typeface="Calibri" panose="020F0502020204030204" pitchFamily="34" charset="0"/>
                <a:cs typeface="Times New Roman"/>
              </a:rPr>
              <a:t>missing </a:t>
            </a:r>
            <a:r>
              <a:rPr lang="en-US" sz="2400" dirty="0">
                <a:effectLst/>
                <a:latin typeface="Times New Roman"/>
                <a:ea typeface="Calibri" panose="020F0502020204030204" pitchFamily="34" charset="0"/>
                <a:cs typeface="Times New Roman"/>
              </a:rPr>
              <a:t>values.</a:t>
            </a:r>
          </a:p>
          <a:p>
            <a:pPr>
              <a:lnSpc>
                <a:spcPct val="150000"/>
              </a:lnSpc>
              <a:buFont typeface="Arial" panose="020B0604020202020204" pitchFamily="34" charset="0"/>
              <a:buChar char="•"/>
            </a:pPr>
            <a:r>
              <a:rPr lang="en-US" sz="2400" dirty="0">
                <a:latin typeface="Times New Roman"/>
                <a:ea typeface="Calibri" panose="020F0502020204030204" pitchFamily="34" charset="0"/>
                <a:cs typeface="Times New Roman"/>
              </a:rPr>
              <a:t>To check the missing values ,we use </a:t>
            </a:r>
            <a:r>
              <a:rPr lang="en-US" sz="2400" dirty="0" err="1">
                <a:latin typeface="Times New Roman"/>
                <a:ea typeface="Calibri" panose="020F0502020204030204" pitchFamily="34" charset="0"/>
                <a:cs typeface="Times New Roman"/>
              </a:rPr>
              <a:t>isnull</a:t>
            </a:r>
            <a:r>
              <a:rPr lang="en-US" sz="2400" dirty="0">
                <a:latin typeface="Times New Roman"/>
                <a:ea typeface="Calibri" panose="020F0502020204030204" pitchFamily="34" charset="0"/>
                <a:cs typeface="Times New Roman"/>
              </a:rPr>
              <a:t>() function.</a:t>
            </a:r>
          </a:p>
          <a:p>
            <a:pPr marL="0" indent="0">
              <a:buNone/>
            </a:pPr>
            <a:endParaRPr lang="en-IN" sz="2400" dirty="0">
              <a:effectLst/>
              <a:latin typeface="Times New Roman"/>
              <a:ea typeface="Calibri" panose="020F0502020204030204" pitchFamily="34" charset="0"/>
              <a:cs typeface="Times New Roman"/>
            </a:endParaRPr>
          </a:p>
          <a:p>
            <a:endParaRPr lang="en-IN" sz="2800" b="1" dirty="0">
              <a:effectLst/>
              <a:latin typeface="Times New Roman"/>
              <a:ea typeface="Calibri" panose="020F0502020204030204" pitchFamily="34" charset="0"/>
              <a:cs typeface="Times New Roman"/>
            </a:endParaRPr>
          </a:p>
          <a:p>
            <a:endParaRPr lang="en-IN" dirty="0"/>
          </a:p>
        </p:txBody>
      </p:sp>
    </p:spTree>
    <p:extLst>
      <p:ext uri="{BB962C8B-B14F-4D97-AF65-F5344CB8AC3E}">
        <p14:creationId xmlns:p14="http://schemas.microsoft.com/office/powerpoint/2010/main" val="16581734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66985-9147-CE21-6063-5FE0FDCB238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C502C40-C920-8675-6ED3-C476F78A167C}"/>
              </a:ext>
            </a:extLst>
          </p:cNvPr>
          <p:cNvSpPr>
            <a:spLocks noGrp="1"/>
          </p:cNvSpPr>
          <p:nvPr>
            <p:ph idx="1"/>
          </p:nvPr>
        </p:nvSpPr>
        <p:spPr>
          <a:xfrm>
            <a:off x="199505" y="1138517"/>
            <a:ext cx="11779135" cy="5353721"/>
          </a:xfrm>
        </p:spPr>
        <p:txBody>
          <a:bodyPr>
            <a:normAutofit fontScale="62500" lnSpcReduction="20000"/>
          </a:bodyPr>
          <a:lstStyle/>
          <a:p>
            <a:r>
              <a:rPr lang="en-IN" sz="3800" b="1" dirty="0">
                <a:effectLst/>
                <a:latin typeface="Times New Roman" panose="02020603050405020304" pitchFamily="18" charset="0"/>
                <a:ea typeface="Calibri" panose="020F0502020204030204" pitchFamily="34" charset="0"/>
                <a:cs typeface="Times New Roman" panose="02020603050405020304" pitchFamily="18" charset="0"/>
              </a:rPr>
              <a:t>Training the data:</a:t>
            </a:r>
            <a:endParaRPr lang="en-IN" sz="3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60000"/>
              </a:lnSpc>
              <a:buFont typeface="Arial" panose="020B0604020202020204" pitchFamily="34" charset="0"/>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Irrespective of the algorithm we select the training is the same for every algorithm.</a:t>
            </a:r>
          </a:p>
          <a:p>
            <a:pPr>
              <a:lnSpc>
                <a:spcPct val="160000"/>
              </a:lnSpc>
              <a:buFont typeface="Arial" panose="020B0604020202020204" pitchFamily="34" charset="0"/>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Given a dataset we split the data into two parts training and testing.</a:t>
            </a:r>
          </a:p>
          <a:p>
            <a:pPr>
              <a:lnSpc>
                <a:spcPct val="160000"/>
              </a:lnSpc>
              <a:buFont typeface="Arial" panose="020B0604020202020204" pitchFamily="34" charset="0"/>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We can split data into anything we want but it is just good practice to split the data such that the training has more data than the testing data, we generally split the data into 80% training and 20% testing.</a:t>
            </a:r>
          </a:p>
          <a:p>
            <a:pPr>
              <a:lnSpc>
                <a:spcPct val="160000"/>
              </a:lnSpc>
              <a:buFont typeface="Arial" panose="020B0604020202020204" pitchFamily="34" charset="0"/>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The algorithms we were using is :</a:t>
            </a:r>
          </a:p>
          <a:p>
            <a:pPr>
              <a:lnSpc>
                <a:spcPct val="160000"/>
              </a:lnSpc>
              <a:buFont typeface="Arial" panose="020B0604020202020204" pitchFamily="34" charset="0"/>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KNN Classifier.</a:t>
            </a:r>
          </a:p>
          <a:p>
            <a:pPr>
              <a:lnSpc>
                <a:spcPct val="160000"/>
              </a:lnSpc>
              <a:buFont typeface="Arial" panose="020B0604020202020204" pitchFamily="34" charset="0"/>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Logistic Regression.</a:t>
            </a:r>
          </a:p>
          <a:p>
            <a:pPr>
              <a:lnSpc>
                <a:spcPct val="160000"/>
              </a:lnSpc>
              <a:buFont typeface="Arial" panose="020B0604020202020204" pitchFamily="34" charset="0"/>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Decision Tree Classifier.</a:t>
            </a:r>
          </a:p>
          <a:p>
            <a:pPr>
              <a:lnSpc>
                <a:spcPct val="160000"/>
              </a:lnSpc>
              <a:buFont typeface="Arial" panose="020B0604020202020204" pitchFamily="34" charset="0"/>
              <a:buChar char="•"/>
            </a:pPr>
            <a:r>
              <a:rPr lang="en-US" dirty="0">
                <a:ea typeface="Calibri" panose="020F0502020204030204" pitchFamily="34" charset="0"/>
              </a:rPr>
              <a:t>Support Vector Classifier</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60000"/>
              </a:lnSpc>
              <a:buFont typeface="Arial" panose="020B0604020202020204" pitchFamily="34" charset="0"/>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Random Forest classifier</a:t>
            </a:r>
          </a:p>
        </p:txBody>
      </p:sp>
    </p:spTree>
    <p:extLst>
      <p:ext uri="{BB962C8B-B14F-4D97-AF65-F5344CB8AC3E}">
        <p14:creationId xmlns:p14="http://schemas.microsoft.com/office/powerpoint/2010/main" val="4075349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894C3-D465-DD93-05BB-5368C3469B75}"/>
              </a:ext>
            </a:extLst>
          </p:cNvPr>
          <p:cNvSpPr>
            <a:spLocks noGrp="1"/>
          </p:cNvSpPr>
          <p:nvPr>
            <p:ph type="title"/>
          </p:nvPr>
        </p:nvSpPr>
        <p:spPr/>
        <p:txBody>
          <a:bodyPr/>
          <a:lstStyle/>
          <a:p>
            <a:r>
              <a:rPr lang="en-IN" dirty="0"/>
              <a:t>Execution</a:t>
            </a:r>
          </a:p>
        </p:txBody>
      </p:sp>
      <p:sp>
        <p:nvSpPr>
          <p:cNvPr id="3" name="Content Placeholder 2">
            <a:extLst>
              <a:ext uri="{FF2B5EF4-FFF2-40B4-BE49-F238E27FC236}">
                <a16:creationId xmlns:a16="http://schemas.microsoft.com/office/drawing/2014/main" id="{B50E0B7E-B99C-505B-1552-67B3AFA5C83F}"/>
              </a:ext>
            </a:extLst>
          </p:cNvPr>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b="1" dirty="0">
                <a:solidFill>
                  <a:srgbClr val="222222"/>
                </a:solidFill>
              </a:rPr>
              <a:t>A</a:t>
            </a:r>
            <a:r>
              <a:rPr kumimoji="0" lang="en-US" altLang="en-US" sz="2400" b="1" i="0" u="none" strike="noStrike" cap="none" normalizeH="0" baseline="0" dirty="0">
                <a:ln>
                  <a:noFill/>
                </a:ln>
                <a:solidFill>
                  <a:srgbClr val="222222"/>
                </a:solidFill>
                <a:effectLst/>
                <a:latin typeface="Times New Roman" panose="02020603050405020304" pitchFamily="18" charset="0"/>
              </a:rPr>
              <a:t>ccuracy of model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rgbClr val="222222"/>
              </a:solidFill>
              <a:effectLst/>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222222"/>
                </a:solidFill>
              </a:rPr>
              <a:t>       </a:t>
            </a:r>
            <a:endParaRPr kumimoji="0" lang="en-US" altLang="en-US" sz="2400" b="0" i="0" u="none" strike="noStrike" cap="none" normalizeH="0" baseline="0" dirty="0">
              <a:ln>
                <a:noFill/>
              </a:ln>
              <a:solidFill>
                <a:schemeClr val="tx1"/>
              </a:solidFill>
              <a:effectLst/>
              <a:latin typeface="Times New Roman" panose="02020603050405020304" pitchFamily="18" charset="0"/>
            </a:endParaRPr>
          </a:p>
        </p:txBody>
      </p:sp>
      <p:pic>
        <p:nvPicPr>
          <p:cNvPr id="5" name="Picture 4">
            <a:extLst>
              <a:ext uri="{FF2B5EF4-FFF2-40B4-BE49-F238E27FC236}">
                <a16:creationId xmlns:a16="http://schemas.microsoft.com/office/drawing/2014/main" id="{7EE94B3C-FEC0-2712-0003-EF5E25BD7B94}"/>
              </a:ext>
            </a:extLst>
          </p:cNvPr>
          <p:cNvPicPr>
            <a:picLocks noChangeAspect="1"/>
          </p:cNvPicPr>
          <p:nvPr/>
        </p:nvPicPr>
        <p:blipFill rotWithShape="1">
          <a:blip r:embed="rId2">
            <a:extLst>
              <a:ext uri="{28A0092B-C50C-407E-A947-70E740481C1C}">
                <a14:useLocalDpi xmlns:a14="http://schemas.microsoft.com/office/drawing/2010/main" val="0"/>
              </a:ext>
            </a:extLst>
          </a:blip>
          <a:srcRect l="18162" t="46039" r="52721" b="21042"/>
          <a:stretch/>
        </p:blipFill>
        <p:spPr>
          <a:xfrm>
            <a:off x="2832845" y="1999129"/>
            <a:ext cx="4858872" cy="3263153"/>
          </a:xfrm>
          <a:prstGeom prst="rect">
            <a:avLst/>
          </a:prstGeom>
        </p:spPr>
      </p:pic>
    </p:spTree>
    <p:extLst>
      <p:ext uri="{BB962C8B-B14F-4D97-AF65-F5344CB8AC3E}">
        <p14:creationId xmlns:p14="http://schemas.microsoft.com/office/powerpoint/2010/main" val="2493975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IN" dirty="0"/>
          </a:p>
        </p:txBody>
      </p:sp>
      <p:sp>
        <p:nvSpPr>
          <p:cNvPr id="3" name="Content Placeholder 2"/>
          <p:cNvSpPr>
            <a:spLocks noGrp="1"/>
          </p:cNvSpPr>
          <p:nvPr>
            <p:ph idx="1"/>
          </p:nvPr>
        </p:nvSpPr>
        <p:spPr/>
        <p:txBody>
          <a:bodyPr>
            <a:normAutofit/>
          </a:bodyPr>
          <a:lstStyle/>
          <a:p>
            <a:pPr marL="457200" indent="-457200">
              <a:buFont typeface="Wingdings" panose="05000000000000000000" pitchFamily="2" charset="2"/>
              <a:buChar char="Ø"/>
            </a:pPr>
            <a:r>
              <a:rPr lang="en-US" dirty="0"/>
              <a:t>The unusual rainfall and global climate change has led to floods in different parts of the world. </a:t>
            </a:r>
          </a:p>
          <a:p>
            <a:pPr marL="457200" indent="-457200">
              <a:buFont typeface="Wingdings" panose="05000000000000000000" pitchFamily="2" charset="2"/>
              <a:buChar char="Ø"/>
            </a:pPr>
            <a:r>
              <a:rPr lang="en-US" dirty="0"/>
              <a:t>The research on the advancement of flood prediction model has been contributing to risk reduction, minimizing human loss, reducing property damage. </a:t>
            </a:r>
          </a:p>
          <a:p>
            <a:pPr marL="457200" indent="-457200">
              <a:buFont typeface="Wingdings" panose="05000000000000000000" pitchFamily="2" charset="2"/>
              <a:buChar char="Ø"/>
            </a:pPr>
            <a:r>
              <a:rPr lang="en-US" dirty="0"/>
              <a:t>To mimic the complex mathematical expressions of physical processes of floods, during the past two decades, machine learning (ML) methods have highly contributed in the advancement of prediction systems providing better performance and cost-effective solutions.</a:t>
            </a:r>
          </a:p>
          <a:p>
            <a:pPr marL="457200" indent="-457200">
              <a:buFont typeface="Wingdings" panose="05000000000000000000" pitchFamily="2" charset="2"/>
              <a:buChar char="Ø"/>
            </a:pPr>
            <a:endParaRPr lang="en-US" dirty="0"/>
          </a:p>
          <a:p>
            <a:pPr marL="0" indent="0">
              <a:buNone/>
            </a:pPr>
            <a:r>
              <a:rPr lang="en-US" dirty="0"/>
              <a:t> </a:t>
            </a:r>
          </a:p>
        </p:txBody>
      </p:sp>
    </p:spTree>
    <p:extLst>
      <p:ext uri="{BB962C8B-B14F-4D97-AF65-F5344CB8AC3E}">
        <p14:creationId xmlns:p14="http://schemas.microsoft.com/office/powerpoint/2010/main" val="17511205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E9E0E-B037-A5A4-05BC-6B321D0613AE}"/>
              </a:ext>
            </a:extLst>
          </p:cNvPr>
          <p:cNvSpPr>
            <a:spLocks noGrp="1"/>
          </p:cNvSpPr>
          <p:nvPr>
            <p:ph type="title"/>
          </p:nvPr>
        </p:nvSpPr>
        <p:spPr/>
        <p:txBody>
          <a:bodyPr/>
          <a:lstStyle/>
          <a:p>
            <a:r>
              <a:rPr lang="en-IN" dirty="0" err="1"/>
              <a:t>Contd</a:t>
            </a:r>
            <a:r>
              <a:rPr lang="en-IN" dirty="0"/>
              <a:t>…</a:t>
            </a:r>
          </a:p>
        </p:txBody>
      </p:sp>
      <p:sp>
        <p:nvSpPr>
          <p:cNvPr id="7" name="Content Placeholder 6">
            <a:extLst>
              <a:ext uri="{FF2B5EF4-FFF2-40B4-BE49-F238E27FC236}">
                <a16:creationId xmlns:a16="http://schemas.microsoft.com/office/drawing/2014/main" id="{A4E0EB87-4514-B323-45FB-38723DDA1CE4}"/>
              </a:ext>
            </a:extLst>
          </p:cNvPr>
          <p:cNvSpPr>
            <a:spLocks noGrp="1"/>
          </p:cNvSpPr>
          <p:nvPr>
            <p:ph idx="1"/>
          </p:nvPr>
        </p:nvSpPr>
        <p:spPr/>
        <p:txBody>
          <a:bodyPr/>
          <a:lstStyle/>
          <a:p>
            <a:r>
              <a:rPr lang="en-IN" dirty="0"/>
              <a:t>UI for rainfall prediction</a:t>
            </a:r>
          </a:p>
        </p:txBody>
      </p:sp>
      <p:pic>
        <p:nvPicPr>
          <p:cNvPr id="9" name="Picture 8">
            <a:extLst>
              <a:ext uri="{FF2B5EF4-FFF2-40B4-BE49-F238E27FC236}">
                <a16:creationId xmlns:a16="http://schemas.microsoft.com/office/drawing/2014/main" id="{D8B32ED2-82C2-D62C-9761-843617DAF41B}"/>
              </a:ext>
            </a:extLst>
          </p:cNvPr>
          <p:cNvPicPr>
            <a:picLocks noChangeAspect="1"/>
          </p:cNvPicPr>
          <p:nvPr/>
        </p:nvPicPr>
        <p:blipFill rotWithShape="1">
          <a:blip r:embed="rId2">
            <a:extLst>
              <a:ext uri="{28A0092B-C50C-407E-A947-70E740481C1C}">
                <a14:useLocalDpi xmlns:a14="http://schemas.microsoft.com/office/drawing/2010/main" val="0"/>
              </a:ext>
            </a:extLst>
          </a:blip>
          <a:srcRect l="18530" t="8720" r="24486" b="53845"/>
          <a:stretch/>
        </p:blipFill>
        <p:spPr>
          <a:xfrm>
            <a:off x="2940423" y="1582271"/>
            <a:ext cx="6947647" cy="1671918"/>
          </a:xfrm>
          <a:prstGeom prst="rect">
            <a:avLst/>
          </a:prstGeom>
        </p:spPr>
      </p:pic>
      <p:pic>
        <p:nvPicPr>
          <p:cNvPr id="11" name="Picture 10">
            <a:extLst>
              <a:ext uri="{FF2B5EF4-FFF2-40B4-BE49-F238E27FC236}">
                <a16:creationId xmlns:a16="http://schemas.microsoft.com/office/drawing/2014/main" id="{141B93A1-C9CF-8459-CFAA-64ADD7B92026}"/>
              </a:ext>
            </a:extLst>
          </p:cNvPr>
          <p:cNvPicPr>
            <a:picLocks noChangeAspect="1"/>
          </p:cNvPicPr>
          <p:nvPr/>
        </p:nvPicPr>
        <p:blipFill rotWithShape="1">
          <a:blip r:embed="rId3">
            <a:extLst>
              <a:ext uri="{28A0092B-C50C-407E-A947-70E740481C1C}">
                <a14:useLocalDpi xmlns:a14="http://schemas.microsoft.com/office/drawing/2010/main" val="0"/>
              </a:ext>
            </a:extLst>
          </a:blip>
          <a:srcRect l="23014" t="8627" r="18235" b="43399"/>
          <a:stretch/>
        </p:blipFill>
        <p:spPr>
          <a:xfrm>
            <a:off x="2940423" y="3989293"/>
            <a:ext cx="7162801" cy="2099087"/>
          </a:xfrm>
          <a:prstGeom prst="rect">
            <a:avLst/>
          </a:prstGeom>
        </p:spPr>
      </p:pic>
    </p:spTree>
    <p:extLst>
      <p:ext uri="{BB962C8B-B14F-4D97-AF65-F5344CB8AC3E}">
        <p14:creationId xmlns:p14="http://schemas.microsoft.com/office/powerpoint/2010/main" val="29493542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345D0-18FD-13EA-7FFD-202783640E05}"/>
              </a:ext>
            </a:extLst>
          </p:cNvPr>
          <p:cNvSpPr>
            <a:spLocks noGrp="1"/>
          </p:cNvSpPr>
          <p:nvPr>
            <p:ph type="title"/>
          </p:nvPr>
        </p:nvSpPr>
        <p:spPr/>
        <p:txBody>
          <a:bodyPr/>
          <a:lstStyle/>
          <a:p>
            <a:r>
              <a:rPr lang="en-IN" dirty="0" err="1"/>
              <a:t>Contd</a:t>
            </a:r>
            <a:r>
              <a:rPr lang="en-IN" dirty="0"/>
              <a:t>…</a:t>
            </a:r>
          </a:p>
        </p:txBody>
      </p:sp>
      <p:sp>
        <p:nvSpPr>
          <p:cNvPr id="3" name="Content Placeholder 2">
            <a:extLst>
              <a:ext uri="{FF2B5EF4-FFF2-40B4-BE49-F238E27FC236}">
                <a16:creationId xmlns:a16="http://schemas.microsoft.com/office/drawing/2014/main" id="{A67BD9CF-8288-1C8A-E481-0B2DB5A45C84}"/>
              </a:ext>
            </a:extLst>
          </p:cNvPr>
          <p:cNvSpPr>
            <a:spLocks noGrp="1"/>
          </p:cNvSpPr>
          <p:nvPr>
            <p:ph idx="1"/>
          </p:nvPr>
        </p:nvSpPr>
        <p:spPr/>
        <p:txBody>
          <a:bodyPr/>
          <a:lstStyle/>
          <a:p>
            <a:r>
              <a:rPr lang="en-IN" dirty="0"/>
              <a:t>Graphical representation for floods</a:t>
            </a:r>
          </a:p>
        </p:txBody>
      </p:sp>
      <p:pic>
        <p:nvPicPr>
          <p:cNvPr id="5" name="Picture 4">
            <a:extLst>
              <a:ext uri="{FF2B5EF4-FFF2-40B4-BE49-F238E27FC236}">
                <a16:creationId xmlns:a16="http://schemas.microsoft.com/office/drawing/2014/main" id="{3644D305-3A14-3B38-DB5E-567E9AA59742}"/>
              </a:ext>
            </a:extLst>
          </p:cNvPr>
          <p:cNvPicPr>
            <a:picLocks noChangeAspect="1"/>
          </p:cNvPicPr>
          <p:nvPr/>
        </p:nvPicPr>
        <p:blipFill rotWithShape="1">
          <a:blip r:embed="rId2">
            <a:extLst>
              <a:ext uri="{28A0092B-C50C-407E-A947-70E740481C1C}">
                <a14:useLocalDpi xmlns:a14="http://schemas.microsoft.com/office/drawing/2010/main" val="0"/>
              </a:ext>
            </a:extLst>
          </a:blip>
          <a:srcRect l="20294" t="15583" r="17868" b="19079"/>
          <a:stretch/>
        </p:blipFill>
        <p:spPr>
          <a:xfrm>
            <a:off x="2133600" y="1837765"/>
            <a:ext cx="7539318" cy="3711388"/>
          </a:xfrm>
          <a:prstGeom prst="rect">
            <a:avLst/>
          </a:prstGeom>
        </p:spPr>
      </p:pic>
    </p:spTree>
    <p:extLst>
      <p:ext uri="{BB962C8B-B14F-4D97-AF65-F5344CB8AC3E}">
        <p14:creationId xmlns:p14="http://schemas.microsoft.com/office/powerpoint/2010/main" val="40749656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30F09-CB96-3C6C-C323-B82C31EF71E9}"/>
              </a:ext>
            </a:extLst>
          </p:cNvPr>
          <p:cNvSpPr>
            <a:spLocks noGrp="1"/>
          </p:cNvSpPr>
          <p:nvPr>
            <p:ph type="title"/>
          </p:nvPr>
        </p:nvSpPr>
        <p:spPr/>
        <p:txBody>
          <a:bodyPr/>
          <a:lstStyle/>
          <a:p>
            <a:r>
              <a:rPr lang="en-IN" dirty="0" err="1"/>
              <a:t>Contd</a:t>
            </a:r>
            <a:r>
              <a:rPr lang="en-IN" dirty="0"/>
              <a:t>…</a:t>
            </a:r>
          </a:p>
        </p:txBody>
      </p:sp>
      <p:pic>
        <p:nvPicPr>
          <p:cNvPr id="5" name="Content Placeholder 4">
            <a:extLst>
              <a:ext uri="{FF2B5EF4-FFF2-40B4-BE49-F238E27FC236}">
                <a16:creationId xmlns:a16="http://schemas.microsoft.com/office/drawing/2014/main" id="{0E196728-4E10-F743-AC15-F0A10FC25BE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7793" t="7974" r="27206" b="24052"/>
          <a:stretch/>
        </p:blipFill>
        <p:spPr>
          <a:xfrm>
            <a:off x="3254188" y="1284237"/>
            <a:ext cx="5611906" cy="4282845"/>
          </a:xfrm>
          <a:prstGeom prst="rect">
            <a:avLst/>
          </a:prstGeom>
        </p:spPr>
      </p:pic>
    </p:spTree>
    <p:extLst>
      <p:ext uri="{BB962C8B-B14F-4D97-AF65-F5344CB8AC3E}">
        <p14:creationId xmlns:p14="http://schemas.microsoft.com/office/powerpoint/2010/main" val="35386705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88385-47AD-02CB-AD0E-38CC4567FE3E}"/>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9A98C536-A702-7ED8-4103-9681F703D370}"/>
              </a:ext>
            </a:extLst>
          </p:cNvPr>
          <p:cNvSpPr>
            <a:spLocks noGrp="1"/>
          </p:cNvSpPr>
          <p:nvPr>
            <p:ph idx="1"/>
          </p:nvPr>
        </p:nvSpPr>
        <p:spPr>
          <a:xfrm>
            <a:off x="199505" y="1246094"/>
            <a:ext cx="11779135" cy="4715436"/>
          </a:xfrm>
        </p:spPr>
        <p:txBody>
          <a:bodyPr>
            <a:normAutofit/>
          </a:bodyPr>
          <a:lstStyle/>
          <a:p>
            <a:pPr>
              <a:lnSpc>
                <a:spcPct val="150000"/>
              </a:lnSpc>
            </a:pPr>
            <a:r>
              <a:rPr lang="en-US" sz="2000" dirty="0">
                <a:effectLst/>
                <a:ea typeface="Times New Roman" panose="02020603050405020304" pitchFamily="18" charset="0"/>
              </a:rPr>
              <a:t>The machine learning system ignited by data cleaning and processing, replacing or removing the null values, model building and evaluation. At the end the flood prediction model has given different accuracy results from four different models. From the above results and analysis, the best algorithm for flood prediction is Logistic Regression with (95%). In this, the simple machine learning algorithm to predict the accuracy of the flood occurrence is implemented. </a:t>
            </a:r>
          </a:p>
          <a:p>
            <a:pPr>
              <a:lnSpc>
                <a:spcPct val="150000"/>
              </a:lnSpc>
            </a:pPr>
            <a:r>
              <a:rPr lang="en-US" sz="2000" dirty="0">
                <a:effectLst/>
                <a:ea typeface="Times New Roman" panose="02020603050405020304" pitchFamily="18" charset="0"/>
              </a:rPr>
              <a:t>When compared with the other algorithms, the Logistic Regression algorithm gives more accurate results and provide high performance accuracy and easy to understand. It can provide historical dataset with more mutable and adaptable form.</a:t>
            </a:r>
            <a:endParaRPr lang="en-IN" sz="2000" dirty="0">
              <a:effectLst/>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1289903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71C01-5208-489A-A3A6-AF3CB24A4AB4}"/>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2C39AA8B-A301-49BF-9DA8-22F614053810}"/>
              </a:ext>
            </a:extLst>
          </p:cNvPr>
          <p:cNvSpPr>
            <a:spLocks noGrp="1"/>
          </p:cNvSpPr>
          <p:nvPr>
            <p:ph idx="1"/>
          </p:nvPr>
        </p:nvSpPr>
        <p:spPr/>
        <p:txBody>
          <a:bodyPr/>
          <a:lstStyle/>
          <a:p>
            <a:pPr marL="577850" indent="-577850">
              <a:buNone/>
            </a:pPr>
            <a:r>
              <a:rPr lang="en-IN" dirty="0"/>
              <a:t>[1]. Anil Kumar Lohani et al.</a:t>
            </a:r>
            <a:r>
              <a:rPr lang="en-US" b="0" i="0" dirty="0">
                <a:solidFill>
                  <a:srgbClr val="111111"/>
                </a:solidFill>
                <a:effectLst/>
                <a:latin typeface="Roboto" panose="02000000000000000000" pitchFamily="2" charset="0"/>
              </a:rPr>
              <a:t> </a:t>
            </a:r>
            <a:r>
              <a:rPr lang="en-US" b="0" i="0" dirty="0">
                <a:solidFill>
                  <a:srgbClr val="111111"/>
                </a:solidFill>
                <a:effectLst/>
              </a:rPr>
              <a:t>“</a:t>
            </a:r>
            <a:r>
              <a:rPr lang="en-US" b="0" i="0" dirty="0">
                <a:solidFill>
                  <a:srgbClr val="111111"/>
                </a:solidFill>
                <a:effectLst/>
                <a:hlinkClick r:id="rId2" action="ppaction://hlinkfile"/>
              </a:rPr>
              <a:t>I</a:t>
            </a:r>
            <a:r>
              <a:rPr lang="en-US" dirty="0">
                <a:solidFill>
                  <a:srgbClr val="111111"/>
                </a:solidFill>
                <a:hlinkClick r:id="rId2" action="ppaction://hlinkfile"/>
              </a:rPr>
              <a:t>mproving real time flood forecasting using fuzzy inference system</a:t>
            </a:r>
            <a:r>
              <a:rPr lang="en-US" dirty="0">
                <a:solidFill>
                  <a:srgbClr val="111111"/>
                </a:solidFill>
              </a:rPr>
              <a:t>”.</a:t>
            </a:r>
            <a:endParaRPr lang="en-US" b="0" i="0" dirty="0">
              <a:solidFill>
                <a:srgbClr val="111111"/>
              </a:solidFill>
              <a:effectLst/>
              <a:latin typeface="Roboto" panose="02000000000000000000" pitchFamily="2" charset="0"/>
            </a:endParaRPr>
          </a:p>
          <a:p>
            <a:pPr marL="577850" indent="-577850">
              <a:buNone/>
            </a:pPr>
            <a:r>
              <a:rPr lang="en-US" dirty="0"/>
              <a:t>[2]. Deepak Jayant Dattawadkar, Sunita Babanrao Vani “</a:t>
            </a:r>
            <a:r>
              <a:rPr lang="en-US" dirty="0">
                <a:hlinkClick r:id="rId3" action="ppaction://hlinkfile"/>
              </a:rPr>
              <a:t>A Review on Fuzzy Based Flood Warning Expert System using IoT and LoRa Technology</a:t>
            </a:r>
            <a:r>
              <a:rPr lang="en-US" dirty="0"/>
              <a:t>”.</a:t>
            </a:r>
          </a:p>
          <a:p>
            <a:pPr marL="577850" indent="-577850">
              <a:buNone/>
            </a:pPr>
            <a:r>
              <a:rPr lang="en-US" dirty="0"/>
              <a:t>[3]. </a:t>
            </a:r>
            <a:r>
              <a:rPr lang="en-IN" dirty="0"/>
              <a:t>A.Kolvankar “</a:t>
            </a:r>
            <a:r>
              <a:rPr lang="en-US" dirty="0">
                <a:hlinkClick r:id="rId4" action="ppaction://hlinkfile"/>
              </a:rPr>
              <a:t>International Journal of Trend in Research and Development</a:t>
            </a:r>
            <a:r>
              <a:rPr lang="en-US" dirty="0"/>
              <a:t>”</a:t>
            </a:r>
            <a:r>
              <a:rPr lang="en-US" dirty="0">
                <a:solidFill>
                  <a:srgbClr val="000000"/>
                </a:solidFill>
                <a:latin typeface="ff2"/>
              </a:rPr>
              <a:t>,</a:t>
            </a:r>
            <a:r>
              <a:rPr lang="en-IN" dirty="0"/>
              <a:t> Volume 6(6), ISSN: 2394-9333.</a:t>
            </a:r>
          </a:p>
          <a:p>
            <a:pPr marL="577850" indent="-577850">
              <a:buNone/>
            </a:pPr>
            <a:r>
              <a:rPr lang="en-IN" dirty="0"/>
              <a:t>[4].</a:t>
            </a:r>
            <a:r>
              <a:rPr lang="en-US" dirty="0"/>
              <a:t> Available dataset(</a:t>
            </a:r>
            <a:r>
              <a:rPr lang="en-US" dirty="0">
                <a:hlinkClick r:id="rId5" action="ppaction://hlinkfile"/>
              </a:rPr>
              <a:t>kerela.csv</a:t>
            </a:r>
            <a:r>
              <a:rPr lang="en-US" dirty="0"/>
              <a:t>) .</a:t>
            </a:r>
            <a:endParaRPr lang="en-IN" dirty="0"/>
          </a:p>
        </p:txBody>
      </p:sp>
    </p:spTree>
    <p:extLst>
      <p:ext uri="{BB962C8B-B14F-4D97-AF65-F5344CB8AC3E}">
        <p14:creationId xmlns:p14="http://schemas.microsoft.com/office/powerpoint/2010/main" val="7887549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2496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A8935-7F68-4D84-B223-6BB13D1F1F0B}"/>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3B19A8F2-442E-4018-8370-D57EB93763AE}"/>
              </a:ext>
            </a:extLst>
          </p:cNvPr>
          <p:cNvSpPr>
            <a:spLocks noGrp="1"/>
          </p:cNvSpPr>
          <p:nvPr>
            <p:ph idx="1"/>
          </p:nvPr>
        </p:nvSpPr>
        <p:spPr/>
        <p:txBody>
          <a:bodyPr>
            <a:normAutofit lnSpcReduction="10000"/>
          </a:bodyPr>
          <a:lstStyle/>
          <a:p>
            <a:r>
              <a:rPr lang="en-US" dirty="0"/>
              <a:t>Introduction</a:t>
            </a:r>
          </a:p>
          <a:p>
            <a:r>
              <a:rPr lang="en-US" dirty="0"/>
              <a:t>Existing System</a:t>
            </a:r>
          </a:p>
          <a:p>
            <a:r>
              <a:rPr lang="en-US" dirty="0"/>
              <a:t>Proposed System</a:t>
            </a:r>
          </a:p>
          <a:p>
            <a:r>
              <a:rPr lang="en-US" dirty="0"/>
              <a:t>Literature Survey</a:t>
            </a:r>
          </a:p>
          <a:p>
            <a:r>
              <a:rPr lang="en-US" dirty="0"/>
              <a:t>Problem Definition</a:t>
            </a:r>
          </a:p>
          <a:p>
            <a:r>
              <a:rPr lang="en-US" dirty="0"/>
              <a:t>Planning</a:t>
            </a:r>
          </a:p>
          <a:p>
            <a:r>
              <a:rPr lang="en-US" dirty="0"/>
              <a:t>Requirements </a:t>
            </a:r>
          </a:p>
          <a:p>
            <a:r>
              <a:rPr lang="en-US" dirty="0"/>
              <a:t>Architecture</a:t>
            </a:r>
          </a:p>
          <a:p>
            <a:r>
              <a:rPr lang="en-US" dirty="0"/>
              <a:t>Design</a:t>
            </a:r>
          </a:p>
          <a:p>
            <a:r>
              <a:rPr lang="en-US" dirty="0"/>
              <a:t>Implementation</a:t>
            </a:r>
          </a:p>
          <a:p>
            <a:r>
              <a:rPr lang="en-US" dirty="0"/>
              <a:t>References</a:t>
            </a:r>
            <a:endParaRPr lang="en-IN" dirty="0"/>
          </a:p>
        </p:txBody>
      </p:sp>
    </p:spTree>
    <p:extLst>
      <p:ext uri="{BB962C8B-B14F-4D97-AF65-F5344CB8AC3E}">
        <p14:creationId xmlns:p14="http://schemas.microsoft.com/office/powerpoint/2010/main" val="2712911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232F6-FBCB-466E-BBD9-82200D06C6BD}"/>
              </a:ext>
            </a:extLst>
          </p:cNvPr>
          <p:cNvSpPr>
            <a:spLocks noGrp="1"/>
          </p:cNvSpPr>
          <p:nvPr>
            <p:ph type="title"/>
          </p:nvPr>
        </p:nvSpPr>
        <p:spPr/>
        <p:txBody>
          <a:bodyPr/>
          <a:lstStyle/>
          <a:p>
            <a:r>
              <a:rPr lang="en-US" dirty="0"/>
              <a:t>Introduction</a:t>
            </a:r>
            <a:endParaRPr lang="en-IN" dirty="0"/>
          </a:p>
        </p:txBody>
      </p:sp>
      <p:sp>
        <p:nvSpPr>
          <p:cNvPr id="7" name="Content Placeholder 2">
            <a:extLst>
              <a:ext uri="{FF2B5EF4-FFF2-40B4-BE49-F238E27FC236}">
                <a16:creationId xmlns:a16="http://schemas.microsoft.com/office/drawing/2014/main" id="{976B8D83-EFA6-44E5-B29B-2EB0E663ADD3}"/>
              </a:ext>
            </a:extLst>
          </p:cNvPr>
          <p:cNvSpPr>
            <a:spLocks noGrp="1"/>
          </p:cNvSpPr>
          <p:nvPr>
            <p:ph idx="1"/>
          </p:nvPr>
        </p:nvSpPr>
        <p:spPr>
          <a:xfrm>
            <a:off x="199505" y="1097279"/>
            <a:ext cx="11779135" cy="5394960"/>
          </a:xfrm>
        </p:spPr>
        <p:txBody>
          <a:bodyPr>
            <a:normAutofit/>
          </a:bodyPr>
          <a:lstStyle/>
          <a:p>
            <a:pPr marL="457200" indent="-457200">
              <a:buFont typeface="Wingdings" panose="05000000000000000000" pitchFamily="2" charset="2"/>
              <a:buChar char="Ø"/>
            </a:pPr>
            <a:r>
              <a:rPr lang="en-US" dirty="0"/>
              <a:t>Floods are among the most damaging and highly complex natural disaster.</a:t>
            </a:r>
          </a:p>
          <a:p>
            <a:pPr marL="457200" indent="-457200">
              <a:buFont typeface="Wingdings" panose="05000000000000000000" pitchFamily="2" charset="2"/>
              <a:buChar char="Ø"/>
            </a:pPr>
            <a:r>
              <a:rPr lang="en-US" dirty="0"/>
              <a:t>Caused due to rainfall, overflow of water from dams, storms, coastal storms or earthquake.</a:t>
            </a:r>
          </a:p>
          <a:p>
            <a:pPr marL="457200" indent="-457200">
              <a:buFont typeface="Wingdings" panose="05000000000000000000" pitchFamily="2" charset="2"/>
              <a:buChar char="Ø"/>
            </a:pPr>
            <a:r>
              <a:rPr lang="en-US" dirty="0"/>
              <a:t>Floods can come with no warning.</a:t>
            </a:r>
          </a:p>
          <a:p>
            <a:pPr marL="457200" indent="-457200">
              <a:buFont typeface="Wingdings" panose="05000000000000000000" pitchFamily="2" charset="2"/>
              <a:buChar char="Ø"/>
            </a:pPr>
            <a:r>
              <a:rPr lang="en-US" dirty="0"/>
              <a:t>So in order  to overcome this problem we have come up with this project</a:t>
            </a:r>
          </a:p>
          <a:p>
            <a:pPr marL="0" indent="0">
              <a:buNone/>
            </a:pPr>
            <a:r>
              <a:rPr lang="en-US" dirty="0"/>
              <a:t>     which predicts the occurrence of floods.</a:t>
            </a:r>
          </a:p>
          <a:p>
            <a:pPr marL="0" indent="0">
              <a:buNone/>
            </a:pPr>
            <a:endParaRPr lang="en-US" dirty="0"/>
          </a:p>
        </p:txBody>
      </p:sp>
      <p:pic>
        <p:nvPicPr>
          <p:cNvPr id="6" name="Picture 5">
            <a:extLst>
              <a:ext uri="{FF2B5EF4-FFF2-40B4-BE49-F238E27FC236}">
                <a16:creationId xmlns:a16="http://schemas.microsoft.com/office/drawing/2014/main" id="{23166513-404C-41E4-A16E-2BA63B09CF3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99670" y="4250625"/>
            <a:ext cx="2938508" cy="1981495"/>
          </a:xfrm>
          <a:prstGeom prst="rect">
            <a:avLst/>
          </a:prstGeom>
        </p:spPr>
      </p:pic>
      <p:pic>
        <p:nvPicPr>
          <p:cNvPr id="9" name="Picture 8">
            <a:extLst>
              <a:ext uri="{FF2B5EF4-FFF2-40B4-BE49-F238E27FC236}">
                <a16:creationId xmlns:a16="http://schemas.microsoft.com/office/drawing/2014/main" id="{4E4238BA-0A31-46FA-8A94-5DE5DFF303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0380" y="4250625"/>
            <a:ext cx="3156058" cy="1981495"/>
          </a:xfrm>
          <a:prstGeom prst="rect">
            <a:avLst/>
          </a:prstGeom>
        </p:spPr>
      </p:pic>
    </p:spTree>
    <p:extLst>
      <p:ext uri="{BB962C8B-B14F-4D97-AF65-F5344CB8AC3E}">
        <p14:creationId xmlns:p14="http://schemas.microsoft.com/office/powerpoint/2010/main" val="4135481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E18F4-929A-437B-938A-C916B753607B}"/>
              </a:ext>
            </a:extLst>
          </p:cNvPr>
          <p:cNvSpPr>
            <a:spLocks noGrp="1"/>
          </p:cNvSpPr>
          <p:nvPr>
            <p:ph type="title"/>
          </p:nvPr>
        </p:nvSpPr>
        <p:spPr/>
        <p:txBody>
          <a:bodyPr/>
          <a:lstStyle/>
          <a:p>
            <a:r>
              <a:rPr lang="en-IN" dirty="0"/>
              <a:t>Contd…</a:t>
            </a:r>
          </a:p>
        </p:txBody>
      </p:sp>
      <p:sp>
        <p:nvSpPr>
          <p:cNvPr id="3" name="Content Placeholder 2">
            <a:extLst>
              <a:ext uri="{FF2B5EF4-FFF2-40B4-BE49-F238E27FC236}">
                <a16:creationId xmlns:a16="http://schemas.microsoft.com/office/drawing/2014/main" id="{68F5AB09-B64B-460D-A827-03D069DC8C20}"/>
              </a:ext>
            </a:extLst>
          </p:cNvPr>
          <p:cNvSpPr>
            <a:spLocks noGrp="1"/>
          </p:cNvSpPr>
          <p:nvPr>
            <p:ph idx="1"/>
          </p:nvPr>
        </p:nvSpPr>
        <p:spPr/>
        <p:txBody>
          <a:bodyPr/>
          <a:lstStyle/>
          <a:p>
            <a:r>
              <a:rPr lang="en-US" dirty="0"/>
              <a:t>The main objective is to design a model to predict the flood using the rainfall data.</a:t>
            </a:r>
          </a:p>
          <a:p>
            <a:r>
              <a:rPr lang="en-US" dirty="0"/>
              <a:t>The prediction of different models is taken &amp;compared with in each other to find the best model that has high accuracy.</a:t>
            </a:r>
          </a:p>
          <a:p>
            <a:r>
              <a:rPr lang="en-US" dirty="0"/>
              <a:t> The flood can be predicted in different states of India ,if data set is available.</a:t>
            </a:r>
            <a:endParaRPr lang="en-IN" dirty="0"/>
          </a:p>
        </p:txBody>
      </p:sp>
    </p:spTree>
    <p:extLst>
      <p:ext uri="{BB962C8B-B14F-4D97-AF65-F5344CB8AC3E}">
        <p14:creationId xmlns:p14="http://schemas.microsoft.com/office/powerpoint/2010/main" val="2049135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4B1F9-5637-475E-835E-7AA9BC8EA59B}"/>
              </a:ext>
            </a:extLst>
          </p:cNvPr>
          <p:cNvSpPr>
            <a:spLocks noGrp="1"/>
          </p:cNvSpPr>
          <p:nvPr>
            <p:ph type="title"/>
          </p:nvPr>
        </p:nvSpPr>
        <p:spPr/>
        <p:txBody>
          <a:bodyPr/>
          <a:lstStyle/>
          <a:p>
            <a:r>
              <a:rPr lang="en-US" dirty="0"/>
              <a:t>Existing System</a:t>
            </a:r>
            <a:endParaRPr lang="en-IN" dirty="0"/>
          </a:p>
        </p:txBody>
      </p:sp>
      <p:sp>
        <p:nvSpPr>
          <p:cNvPr id="7" name="Content Placeholder 2">
            <a:extLst>
              <a:ext uri="{FF2B5EF4-FFF2-40B4-BE49-F238E27FC236}">
                <a16:creationId xmlns:a16="http://schemas.microsoft.com/office/drawing/2014/main" id="{2BEC2D36-50F9-4370-AFEE-D4A7BC21DD9F}"/>
              </a:ext>
            </a:extLst>
          </p:cNvPr>
          <p:cNvSpPr>
            <a:spLocks noGrp="1"/>
          </p:cNvSpPr>
          <p:nvPr>
            <p:ph idx="1"/>
          </p:nvPr>
        </p:nvSpPr>
        <p:spPr>
          <a:xfrm>
            <a:off x="199505" y="1097279"/>
            <a:ext cx="11779135" cy="5394960"/>
          </a:xfrm>
        </p:spPr>
        <p:txBody>
          <a:bodyPr>
            <a:normAutofit/>
          </a:bodyPr>
          <a:lstStyle/>
          <a:p>
            <a:pPr marL="457200" indent="-457200">
              <a:buFont typeface="Wingdings" panose="05000000000000000000" pitchFamily="2" charset="2"/>
              <a:buChar char="Ø"/>
            </a:pPr>
            <a:r>
              <a:rPr lang="en-US" dirty="0"/>
              <a:t>Flood forecasting is highly complicated and expensive.</a:t>
            </a:r>
          </a:p>
          <a:p>
            <a:pPr marL="457200" indent="-457200"/>
            <a:r>
              <a:rPr lang="en-US" dirty="0"/>
              <a:t>In orthodox methods satellite images ,remote sensing and radars are used.</a:t>
            </a:r>
          </a:p>
          <a:p>
            <a:pPr marL="457200" indent="-457200">
              <a:buFont typeface="Wingdings" panose="05000000000000000000" pitchFamily="2" charset="2"/>
              <a:buChar char="Ø"/>
            </a:pPr>
            <a:r>
              <a:rPr lang="en-US" dirty="0"/>
              <a:t>Weather and rainfall are factors of predicting the flood.</a:t>
            </a:r>
          </a:p>
          <a:p>
            <a:pPr marL="457200" indent="-457200">
              <a:buFont typeface="Wingdings" panose="05000000000000000000" pitchFamily="2" charset="2"/>
              <a:buChar char="Ø"/>
            </a:pPr>
            <a:r>
              <a:rPr lang="en-US" dirty="0"/>
              <a:t>The advanced technologies uses simulations supported by differential equations and physics.</a:t>
            </a:r>
          </a:p>
          <a:p>
            <a:pPr marL="457200" indent="-457200">
              <a:buFont typeface="Wingdings" panose="05000000000000000000" pitchFamily="2" charset="2"/>
              <a:buChar char="Ø"/>
            </a:pPr>
            <a:r>
              <a:rPr lang="en-US" dirty="0"/>
              <a:t>With this accurate results are not predicted.</a:t>
            </a:r>
          </a:p>
          <a:p>
            <a:pPr marL="457200" indent="-457200">
              <a:buFont typeface="Wingdings" panose="05000000000000000000" pitchFamily="2" charset="2"/>
              <a:buChar char="Ø"/>
            </a:pPr>
            <a:endParaRPr lang="en-US" dirty="0"/>
          </a:p>
          <a:p>
            <a:pPr marL="457200" indent="-457200">
              <a:buFont typeface="Wingdings" panose="05000000000000000000" pitchFamily="2" charset="2"/>
              <a:buChar char="Ø"/>
            </a:pPr>
            <a:endParaRPr lang="en-US" dirty="0"/>
          </a:p>
        </p:txBody>
      </p:sp>
      <p:pic>
        <p:nvPicPr>
          <p:cNvPr id="4" name="Picture 3">
            <a:extLst>
              <a:ext uri="{FF2B5EF4-FFF2-40B4-BE49-F238E27FC236}">
                <a16:creationId xmlns:a16="http://schemas.microsoft.com/office/drawing/2014/main" id="{1B62634C-8CB4-454B-ACD8-4BB5BC3BD8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2907" y="4108585"/>
            <a:ext cx="3409025" cy="2230071"/>
          </a:xfrm>
          <a:prstGeom prst="rect">
            <a:avLst/>
          </a:prstGeom>
        </p:spPr>
      </p:pic>
    </p:spTree>
    <p:extLst>
      <p:ext uri="{BB962C8B-B14F-4D97-AF65-F5344CB8AC3E}">
        <p14:creationId xmlns:p14="http://schemas.microsoft.com/office/powerpoint/2010/main" val="1021553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3C8ED-E8F7-40CD-8D41-BF01C7A7853D}"/>
              </a:ext>
            </a:extLst>
          </p:cNvPr>
          <p:cNvSpPr>
            <a:spLocks noGrp="1"/>
          </p:cNvSpPr>
          <p:nvPr>
            <p:ph type="title"/>
          </p:nvPr>
        </p:nvSpPr>
        <p:spPr/>
        <p:txBody>
          <a:bodyPr/>
          <a:lstStyle/>
          <a:p>
            <a:r>
              <a:rPr lang="en-US" dirty="0"/>
              <a:t>Proposed System</a:t>
            </a:r>
            <a:endParaRPr lang="en-IN" dirty="0"/>
          </a:p>
        </p:txBody>
      </p:sp>
      <p:sp>
        <p:nvSpPr>
          <p:cNvPr id="7" name="Content Placeholder 2">
            <a:extLst>
              <a:ext uri="{FF2B5EF4-FFF2-40B4-BE49-F238E27FC236}">
                <a16:creationId xmlns:a16="http://schemas.microsoft.com/office/drawing/2014/main" id="{2798DA22-7CB2-43B1-8B38-789CEC28484F}"/>
              </a:ext>
            </a:extLst>
          </p:cNvPr>
          <p:cNvSpPr>
            <a:spLocks noGrp="1"/>
          </p:cNvSpPr>
          <p:nvPr>
            <p:ph idx="1"/>
          </p:nvPr>
        </p:nvSpPr>
        <p:spPr>
          <a:xfrm>
            <a:off x="199505" y="1097279"/>
            <a:ext cx="11779135" cy="5394960"/>
          </a:xfrm>
        </p:spPr>
        <p:txBody>
          <a:bodyPr>
            <a:normAutofit/>
          </a:bodyPr>
          <a:lstStyle/>
          <a:p>
            <a:pPr marL="457200" indent="-457200">
              <a:buFont typeface="Wingdings" panose="05000000000000000000" pitchFamily="2" charset="2"/>
              <a:buChar char="Ø"/>
            </a:pPr>
            <a:r>
              <a:rPr lang="en-US" dirty="0"/>
              <a:t>The aim of this project is to predict the flood, based on the provided  rainfall dataset in different regions of India.</a:t>
            </a:r>
          </a:p>
          <a:p>
            <a:pPr marL="457200" indent="-457200">
              <a:buFont typeface="Wingdings" panose="05000000000000000000" pitchFamily="2" charset="2"/>
              <a:buChar char="Ø"/>
            </a:pPr>
            <a:r>
              <a:rPr lang="en-US" dirty="0"/>
              <a:t>By providing real time input to models of machine learning like Logistic Regression(Sigmoid Function), Decision tree, KNN, SVC, Random Forest.</a:t>
            </a:r>
          </a:p>
          <a:p>
            <a:pPr marL="457200" indent="-457200">
              <a:buFont typeface="Wingdings" panose="05000000000000000000" pitchFamily="2" charset="2"/>
              <a:buChar char="Ø"/>
            </a:pPr>
            <a:r>
              <a:rPr lang="en-US" dirty="0"/>
              <a:t>The input provided to models are preprocessed and patterns are extracted by getting maximum accuracy.</a:t>
            </a:r>
          </a:p>
          <a:p>
            <a:pPr marL="457200" indent="-457200">
              <a:buFont typeface="Wingdings" panose="05000000000000000000" pitchFamily="2" charset="2"/>
              <a:buChar char="Ø"/>
            </a:pPr>
            <a:r>
              <a:rPr lang="en-US" dirty="0"/>
              <a:t>The available dataset(</a:t>
            </a:r>
            <a:r>
              <a:rPr lang="en-US" dirty="0">
                <a:hlinkClick r:id="rId2" action="ppaction://hlinkfile"/>
              </a:rPr>
              <a:t>kerela.csv</a:t>
            </a:r>
            <a:r>
              <a:rPr lang="en-US" dirty="0"/>
              <a:t>) is used.</a:t>
            </a:r>
          </a:p>
        </p:txBody>
      </p:sp>
    </p:spTree>
    <p:extLst>
      <p:ext uri="{BB962C8B-B14F-4D97-AF65-F5344CB8AC3E}">
        <p14:creationId xmlns:p14="http://schemas.microsoft.com/office/powerpoint/2010/main" val="3465084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304F5-8394-4D23-AF6B-FCC49B75CAB8}"/>
              </a:ext>
            </a:extLst>
          </p:cNvPr>
          <p:cNvSpPr>
            <a:spLocks noGrp="1"/>
          </p:cNvSpPr>
          <p:nvPr>
            <p:ph type="title"/>
          </p:nvPr>
        </p:nvSpPr>
        <p:spPr/>
        <p:txBody>
          <a:bodyPr/>
          <a:lstStyle/>
          <a:p>
            <a:r>
              <a:rPr lang="en-US" dirty="0"/>
              <a:t>Literature Survey</a:t>
            </a:r>
            <a:endParaRPr lang="en-IN" dirty="0"/>
          </a:p>
        </p:txBody>
      </p:sp>
      <p:sp>
        <p:nvSpPr>
          <p:cNvPr id="3" name="Content Placeholder 2">
            <a:extLst>
              <a:ext uri="{FF2B5EF4-FFF2-40B4-BE49-F238E27FC236}">
                <a16:creationId xmlns:a16="http://schemas.microsoft.com/office/drawing/2014/main" id="{121D68D7-941E-4B2A-B3FF-E3A476D9DEA4}"/>
              </a:ext>
            </a:extLst>
          </p:cNvPr>
          <p:cNvSpPr>
            <a:spLocks noGrp="1"/>
          </p:cNvSpPr>
          <p:nvPr>
            <p:ph idx="1"/>
          </p:nvPr>
        </p:nvSpPr>
        <p:spPr/>
        <p:txBody>
          <a:bodyPr>
            <a:normAutofit/>
          </a:bodyPr>
          <a:lstStyle/>
          <a:p>
            <a:pPr marL="0" indent="0" fontAlgn="auto">
              <a:spcAft>
                <a:spcPts val="0"/>
              </a:spcAft>
              <a:buNone/>
              <a:defRPr/>
            </a:pPr>
            <a:r>
              <a:rPr lang="en-US" b="0" i="0" dirty="0">
                <a:solidFill>
                  <a:srgbClr val="111111"/>
                </a:solidFill>
                <a:effectLst/>
              </a:rPr>
              <a:t>A. I</a:t>
            </a:r>
            <a:r>
              <a:rPr lang="en-US" dirty="0">
                <a:solidFill>
                  <a:srgbClr val="111111"/>
                </a:solidFill>
              </a:rPr>
              <a:t>mproving real time flood forecasting using fuzzy inference system.[1]</a:t>
            </a:r>
            <a:r>
              <a:rPr lang="en-US" dirty="0"/>
              <a:t> </a:t>
            </a:r>
          </a:p>
          <a:p>
            <a:pPr marL="0" indent="0" fontAlgn="auto">
              <a:spcAft>
                <a:spcPts val="0"/>
              </a:spcAft>
              <a:buNone/>
              <a:defRPr/>
            </a:pPr>
            <a:r>
              <a:rPr lang="en-US" dirty="0"/>
              <a:t>Anil kumar lohani et al proposed the system in order to improve the real time forecasting of floods, this paper proposes a modified Takagi Sugeno (T–S) fuzzy inference system termed as threshold subtractive clustering based Takagi Sugeno (TSC-T–S) fuzzy inference system by introducing the concept of rare and frequent hydrological situations in fuzzy modeling system. The proposed modified fuzzy inference systems provide an option of analyzing and computing cluster centers and membership functions for two different hydrological situations, i.e. low to medium flows (frequent events) as well as high to very high flows (rare events) generally encountered in real time flood forecasting. The methodology has been applied for flood forecasting using the hourly rainfall and river flow data of upper Narmada basin, Central India.</a:t>
            </a:r>
          </a:p>
          <a:p>
            <a:endParaRPr lang="en-IN" dirty="0"/>
          </a:p>
        </p:txBody>
      </p:sp>
    </p:spTree>
    <p:extLst>
      <p:ext uri="{BB962C8B-B14F-4D97-AF65-F5344CB8AC3E}">
        <p14:creationId xmlns:p14="http://schemas.microsoft.com/office/powerpoint/2010/main" val="2879579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364AF-2353-41F8-AB12-B4DFDB660363}"/>
              </a:ext>
            </a:extLst>
          </p:cNvPr>
          <p:cNvSpPr>
            <a:spLocks noGrp="1"/>
          </p:cNvSpPr>
          <p:nvPr>
            <p:ph type="title"/>
          </p:nvPr>
        </p:nvSpPr>
        <p:spPr/>
        <p:txBody>
          <a:bodyPr/>
          <a:lstStyle/>
          <a:p>
            <a:r>
              <a:rPr lang="en-US" dirty="0"/>
              <a:t>Contd…</a:t>
            </a:r>
            <a:endParaRPr lang="en-IN" dirty="0"/>
          </a:p>
        </p:txBody>
      </p:sp>
      <p:sp>
        <p:nvSpPr>
          <p:cNvPr id="3" name="Content Placeholder 2">
            <a:extLst>
              <a:ext uri="{FF2B5EF4-FFF2-40B4-BE49-F238E27FC236}">
                <a16:creationId xmlns:a16="http://schemas.microsoft.com/office/drawing/2014/main" id="{76A96590-C142-434A-A513-337292C2ADE4}"/>
              </a:ext>
            </a:extLst>
          </p:cNvPr>
          <p:cNvSpPr>
            <a:spLocks noGrp="1"/>
          </p:cNvSpPr>
          <p:nvPr>
            <p:ph idx="1"/>
          </p:nvPr>
        </p:nvSpPr>
        <p:spPr/>
        <p:txBody>
          <a:bodyPr>
            <a:noAutofit/>
          </a:bodyPr>
          <a:lstStyle/>
          <a:p>
            <a:pPr marL="0" indent="0">
              <a:buNone/>
            </a:pPr>
            <a:r>
              <a:rPr lang="en-US" dirty="0"/>
              <a:t>B. A Review On Fuzzy Based Flood Warning Expert System using IoT and LoRa Technology.[2]</a:t>
            </a:r>
          </a:p>
          <a:p>
            <a:pPr marL="0" indent="0">
              <a:buNone/>
            </a:pPr>
            <a:r>
              <a:rPr lang="en-US" dirty="0"/>
              <a:t>Flood is the most destructive natural hazard. Other than rainfall different parameters like temperature, water flow speed, humidity, moisture level of land. As parameters of flood are uncertain so that algorithm which deals with uncertain inputs that is fuzzy logic is used to develop flood detection system. Fuzzy logic has ability to deal with nonlinearities and uncertainties. Fuzzy logic produces results that have resemblance with human results. As mentioned earlier different parameters are responsible for occurrence of flood so that use of IoT with power of different sensors is appropriate. LoRa is an emerging technique which is a wireless technique accepts data from sensors and transfer this data to main controlling system where this data is processed using fuzzy logic and result is produced. </a:t>
            </a:r>
            <a:endParaRPr lang="en-IN" dirty="0"/>
          </a:p>
        </p:txBody>
      </p:sp>
    </p:spTree>
    <p:extLst>
      <p:ext uri="{BB962C8B-B14F-4D97-AF65-F5344CB8AC3E}">
        <p14:creationId xmlns:p14="http://schemas.microsoft.com/office/powerpoint/2010/main" val="2641682963"/>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6104</TotalTime>
  <Words>1566</Words>
  <Application>Microsoft Office PowerPoint</Application>
  <PresentationFormat>Widescreen</PresentationFormat>
  <Paragraphs>149</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Courier New</vt:lpstr>
      <vt:lpstr>ff2</vt:lpstr>
      <vt:lpstr>Roboto</vt:lpstr>
      <vt:lpstr>Times New Roman</vt:lpstr>
      <vt:lpstr>Wingdings</vt:lpstr>
      <vt:lpstr>Custom Design</vt:lpstr>
      <vt:lpstr>PowerPoint Presentation</vt:lpstr>
      <vt:lpstr>Abstract</vt:lpstr>
      <vt:lpstr>contents</vt:lpstr>
      <vt:lpstr>Introduction</vt:lpstr>
      <vt:lpstr>Contd…</vt:lpstr>
      <vt:lpstr>Existing System</vt:lpstr>
      <vt:lpstr>Proposed System</vt:lpstr>
      <vt:lpstr>Literature Survey</vt:lpstr>
      <vt:lpstr>Contd…</vt:lpstr>
      <vt:lpstr>Problem Definition(proposed in detail)</vt:lpstr>
      <vt:lpstr>Requirements :</vt:lpstr>
      <vt:lpstr>Architecture</vt:lpstr>
      <vt:lpstr>Design</vt:lpstr>
      <vt:lpstr>Implementation:</vt:lpstr>
      <vt:lpstr>Contd…</vt:lpstr>
      <vt:lpstr>Contd…</vt:lpstr>
      <vt:lpstr>PowerPoint Presentation</vt:lpstr>
      <vt:lpstr>PowerPoint Presentation</vt:lpstr>
      <vt:lpstr>Execution</vt:lpstr>
      <vt:lpstr>Contd…</vt:lpstr>
      <vt:lpstr>Contd…</vt:lpstr>
      <vt:lpstr>Contd…</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DINESH</cp:lastModifiedBy>
  <cp:revision>167</cp:revision>
  <dcterms:created xsi:type="dcterms:W3CDTF">2019-06-11T05:35:51Z</dcterms:created>
  <dcterms:modified xsi:type="dcterms:W3CDTF">2022-07-04T01:51:47Z</dcterms:modified>
</cp:coreProperties>
</file>