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handoutMasterIdLst>
    <p:handoutMasterId r:id="rId20"/>
  </p:handoutMasterIdLst>
  <p:sldIdLst>
    <p:sldId id="256" r:id="rId2"/>
    <p:sldId id="273" r:id="rId3"/>
    <p:sldId id="257" r:id="rId4"/>
    <p:sldId id="280" r:id="rId5"/>
    <p:sldId id="281" r:id="rId6"/>
    <p:sldId id="282" r:id="rId7"/>
    <p:sldId id="283" r:id="rId8"/>
    <p:sldId id="285" r:id="rId9"/>
    <p:sldId id="286" r:id="rId10"/>
    <p:sldId id="287" r:id="rId11"/>
    <p:sldId id="290" r:id="rId12"/>
    <p:sldId id="291" r:id="rId13"/>
    <p:sldId id="293" r:id="rId14"/>
    <p:sldId id="301" r:id="rId15"/>
    <p:sldId id="279" r:id="rId16"/>
    <p:sldId id="27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ukuri Neha" userId="bdb898563b10e075" providerId="LiveId" clId="{C1D370A5-16CA-4103-8FC3-50EBA8A65A67}"/>
    <pc:docChg chg="delSld modSld">
      <pc:chgData name="Cherukuri Neha" userId="bdb898563b10e075" providerId="LiveId" clId="{C1D370A5-16CA-4103-8FC3-50EBA8A65A67}" dt="2023-08-29T14:20:54.240" v="9" actId="1076"/>
      <pc:docMkLst>
        <pc:docMk/>
      </pc:docMkLst>
      <pc:sldChg chg="modSp mod">
        <pc:chgData name="Cherukuri Neha" userId="bdb898563b10e075" providerId="LiveId" clId="{C1D370A5-16CA-4103-8FC3-50EBA8A65A67}" dt="2023-08-29T14:20:54.240" v="9" actId="1076"/>
        <pc:sldMkLst>
          <pc:docMk/>
          <pc:sldMk cId="532094619" sldId="273"/>
        </pc:sldMkLst>
        <pc:spChg chg="mod">
          <ac:chgData name="Cherukuri Neha" userId="bdb898563b10e075" providerId="LiveId" clId="{C1D370A5-16CA-4103-8FC3-50EBA8A65A67}" dt="2023-08-29T14:20:54.240" v="9" actId="1076"/>
          <ac:spMkLst>
            <pc:docMk/>
            <pc:sldMk cId="532094619" sldId="273"/>
            <ac:spMk id="5" creationId="{FB179FDC-57A6-EAF8-8DF6-A7BCEEDCAA28}"/>
          </ac:spMkLst>
        </pc:spChg>
      </pc:sldChg>
      <pc:sldChg chg="addSp modSp mod">
        <pc:chgData name="Cherukuri Neha" userId="bdb898563b10e075" providerId="LiveId" clId="{C1D370A5-16CA-4103-8FC3-50EBA8A65A67}" dt="2023-08-29T14:20:29.737" v="8" actId="1076"/>
        <pc:sldMkLst>
          <pc:docMk/>
          <pc:sldMk cId="3279406396" sldId="279"/>
        </pc:sldMkLst>
        <pc:spChg chg="mod">
          <ac:chgData name="Cherukuri Neha" userId="bdb898563b10e075" providerId="LiveId" clId="{C1D370A5-16CA-4103-8FC3-50EBA8A65A67}" dt="2023-08-29T09:30:57.687" v="2" actId="20577"/>
          <ac:spMkLst>
            <pc:docMk/>
            <pc:sldMk cId="3279406396" sldId="279"/>
            <ac:spMk id="4" creationId="{D0230333-6268-988A-D03E-098BB3A2845B}"/>
          </ac:spMkLst>
        </pc:spChg>
        <pc:spChg chg="add mod">
          <ac:chgData name="Cherukuri Neha" userId="bdb898563b10e075" providerId="LiveId" clId="{C1D370A5-16CA-4103-8FC3-50EBA8A65A67}" dt="2023-08-29T14:20:29.737" v="8" actId="1076"/>
          <ac:spMkLst>
            <pc:docMk/>
            <pc:sldMk cId="3279406396" sldId="279"/>
            <ac:spMk id="5" creationId="{0064079E-2823-643C-42AB-8D74DDF9C453}"/>
          </ac:spMkLst>
        </pc:spChg>
        <pc:picChg chg="mod">
          <ac:chgData name="Cherukuri Neha" userId="bdb898563b10e075" providerId="LiveId" clId="{C1D370A5-16CA-4103-8FC3-50EBA8A65A67}" dt="2023-08-29T14:20:14.265" v="6" actId="14100"/>
          <ac:picMkLst>
            <pc:docMk/>
            <pc:sldMk cId="3279406396" sldId="279"/>
            <ac:picMk id="8" creationId="{B667465F-7B61-68DA-E2DD-2CFF38F6FB9A}"/>
          </ac:picMkLst>
        </pc:picChg>
      </pc:sldChg>
      <pc:sldChg chg="del">
        <pc:chgData name="Cherukuri Neha" userId="bdb898563b10e075" providerId="LiveId" clId="{C1D370A5-16CA-4103-8FC3-50EBA8A65A67}" dt="2023-08-29T09:31:32.634" v="5" actId="2696"/>
        <pc:sldMkLst>
          <pc:docMk/>
          <pc:sldMk cId="3697701984" sldId="288"/>
        </pc:sldMkLst>
      </pc:sldChg>
      <pc:sldChg chg="del">
        <pc:chgData name="Cherukuri Neha" userId="bdb898563b10e075" providerId="LiveId" clId="{C1D370A5-16CA-4103-8FC3-50EBA8A65A67}" dt="2023-08-29T06:33:25.407" v="0" actId="2696"/>
        <pc:sldMkLst>
          <pc:docMk/>
          <pc:sldMk cId="1014742827"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69965" y="1014146"/>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2"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Sreedevi</a:t>
            </a:r>
            <a:r>
              <a:rPr lang="en-US" sz="2600" b="0" dirty="0">
                <a:effectLst>
                  <a:outerShdw blurRad="38100" dist="38100" dir="2700000" algn="tl">
                    <a:srgbClr val="000000">
                      <a:alpha val="43137"/>
                    </a:srgbClr>
                  </a:outerShdw>
                </a:effectLst>
              </a:rPr>
              <a:t> B</a:t>
            </a:r>
          </a:p>
          <a:p>
            <a:pPr>
              <a:spcBef>
                <a:spcPts val="300"/>
              </a:spcBef>
            </a:pPr>
            <a:r>
              <a:rPr lang="en-US" sz="1200" b="0" dirty="0"/>
              <a:t>Roll No. 214G1A32A2</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571778" y="1371359"/>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IN" sz="3000" b="1" spc="-75" dirty="0">
                <a:solidFill>
                  <a:srgbClr val="FF0000"/>
                </a:solidFill>
                <a:latin typeface="Times New Roman"/>
                <a:cs typeface="Times New Roman"/>
              </a:rPr>
              <a:t>How process mining works</a:t>
            </a:r>
            <a:r>
              <a:rPr lang="en-IN" sz="3000" b="1" spc="-75" dirty="0">
                <a:latin typeface="Times New Roman"/>
                <a:cs typeface="Times New Roman"/>
              </a:rPr>
              <a:t> </a:t>
            </a:r>
          </a:p>
          <a:p>
            <a:r>
              <a:rPr lang="en-IN" sz="2400" b="1" i="0" spc="-75" dirty="0">
                <a:latin typeface="Times New Roman"/>
                <a:cs typeface="Times New Roman"/>
              </a:rPr>
              <a:t>Collecting Data</a:t>
            </a:r>
          </a:p>
          <a:p>
            <a:r>
              <a:rPr lang="en-IN" sz="2400" b="1" spc="-75" dirty="0">
                <a:latin typeface="Times New Roman"/>
                <a:cs typeface="Times New Roman"/>
              </a:rPr>
              <a:t>Creating Event Logs</a:t>
            </a:r>
          </a:p>
          <a:p>
            <a:r>
              <a:rPr lang="en-IN" sz="2400" b="1" i="0" spc="-75">
                <a:latin typeface="Times New Roman"/>
                <a:cs typeface="Times New Roman"/>
              </a:rPr>
              <a:t>Visualizing Processes</a:t>
            </a:r>
            <a:endParaRPr lang="en-IN" sz="2400" b="1" spc="-75" dirty="0">
              <a:latin typeface="Times New Roman"/>
              <a:cs typeface="Times New Roman"/>
            </a:endParaRPr>
          </a:p>
          <a:p>
            <a:r>
              <a:rPr lang="en-IN" sz="2400" b="1" i="0" spc="-75" dirty="0">
                <a:latin typeface="Times New Roman"/>
                <a:cs typeface="Times New Roman"/>
              </a:rPr>
              <a:t>Identifying Bottlenecks</a:t>
            </a:r>
          </a:p>
          <a:p>
            <a:r>
              <a:rPr lang="en-IN" sz="2400" b="1" spc="-75" dirty="0">
                <a:latin typeface="Times New Roman"/>
                <a:cs typeface="Times New Roman"/>
              </a:rPr>
              <a:t>Discovering Deviations</a:t>
            </a:r>
          </a:p>
          <a:p>
            <a:r>
              <a:rPr lang="en-IN" sz="2400" b="1" i="0" spc="-75" dirty="0">
                <a:latin typeface="Times New Roman"/>
                <a:cs typeface="Times New Roman"/>
              </a:rPr>
              <a:t>Making Improv</a:t>
            </a:r>
            <a:r>
              <a:rPr lang="en-IN" sz="2400" b="1" spc="-75" dirty="0">
                <a:latin typeface="Times New Roman"/>
                <a:cs typeface="Times New Roman"/>
              </a:rPr>
              <a:t>ements</a:t>
            </a:r>
          </a:p>
          <a:p>
            <a:r>
              <a:rPr lang="en-IN" sz="2400" b="1" spc="-75" dirty="0">
                <a:latin typeface="Times New Roman"/>
                <a:cs typeface="Times New Roman"/>
              </a:rPr>
              <a:t>Predicting Future Steps</a:t>
            </a:r>
          </a:p>
          <a:p>
            <a:r>
              <a:rPr lang="en-IN" sz="2400" b="1" i="0" spc="-75" dirty="0">
                <a:latin typeface="Times New Roman"/>
                <a:cs typeface="Times New Roman"/>
              </a:rPr>
              <a:t>Continuous Improvement</a:t>
            </a:r>
          </a:p>
        </p:txBody>
      </p:sp>
      <p:sp>
        <p:nvSpPr>
          <p:cNvPr id="3" name="Title 3">
            <a:extLst>
              <a:ext uri="{FF2B5EF4-FFF2-40B4-BE49-F238E27FC236}">
                <a16:creationId xmlns:a16="http://schemas.microsoft.com/office/drawing/2014/main" id="{0CE12B62-0BC0-CBEA-C4B9-E241AD764DCD}"/>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362538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dirty="0">
                <a:solidFill>
                  <a:srgbClr val="FF0000"/>
                </a:solidFill>
              </a:rPr>
              <a:t>Benefits of process mining</a:t>
            </a:r>
          </a:p>
          <a:p>
            <a:pPr marL="0" indent="0">
              <a:buNone/>
            </a:pPr>
            <a:endParaRPr lang="en-US" sz="3200" b="1" dirty="0"/>
          </a:p>
          <a:p>
            <a:r>
              <a:rPr lang="en-US" sz="2400" b="1" dirty="0"/>
              <a:t>The Process mining save time and increase work capacity that growing demand for   efficiency and the ability to clearly present results requires modern technologies.</a:t>
            </a:r>
          </a:p>
          <a:p>
            <a:pPr marL="0" indent="0">
              <a:buNone/>
            </a:pPr>
            <a:endParaRPr lang="en-US" sz="2400" b="1" dirty="0"/>
          </a:p>
          <a:p>
            <a:pPr marL="457200" indent="-457200"/>
            <a:endParaRPr lang="en-US" sz="2400" b="1" dirty="0"/>
          </a:p>
          <a:p>
            <a:r>
              <a:rPr lang="en-US" sz="2400" b="1" dirty="0"/>
              <a:t>Finding process bottlenecks which are difficult to uncover through BPM and process mapping workshops.</a:t>
            </a:r>
          </a:p>
          <a:p>
            <a:pPr marL="0" indent="0">
              <a:buNone/>
            </a:pPr>
            <a:endParaRPr lang="en-US" sz="2400" b="1" dirty="0"/>
          </a:p>
        </p:txBody>
      </p:sp>
      <p:sp>
        <p:nvSpPr>
          <p:cNvPr id="4" name="Title 3">
            <a:extLst>
              <a:ext uri="{FF2B5EF4-FFF2-40B4-BE49-F238E27FC236}">
                <a16:creationId xmlns:a16="http://schemas.microsoft.com/office/drawing/2014/main" id="{7E1715FF-C7C1-1018-D565-9A5694050F58}"/>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93929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i="0" spc="-5" dirty="0">
                <a:solidFill>
                  <a:srgbClr val="FF0000"/>
                </a:solidFill>
                <a:latin typeface="Times New Roman"/>
                <a:cs typeface="Times New Roman"/>
              </a:rPr>
              <a:t>Software </a:t>
            </a:r>
            <a:r>
              <a:rPr lang="en-US" sz="3200" b="1" i="0" dirty="0">
                <a:solidFill>
                  <a:srgbClr val="FF0000"/>
                </a:solidFill>
                <a:latin typeface="Times New Roman"/>
                <a:cs typeface="Times New Roman"/>
              </a:rPr>
              <a:t>providers</a:t>
            </a:r>
            <a:r>
              <a:rPr lang="en-US" sz="3200" b="1" dirty="0">
                <a:solidFill>
                  <a:srgbClr val="FF0000"/>
                </a:solidFill>
                <a:latin typeface="Times New Roman"/>
                <a:cs typeface="Times New Roman"/>
              </a:rPr>
              <a:t> </a:t>
            </a:r>
            <a:r>
              <a:rPr lang="en-US" sz="3200" b="1" i="0" dirty="0">
                <a:solidFill>
                  <a:srgbClr val="FF0000"/>
                </a:solidFill>
                <a:latin typeface="Times New Roman"/>
                <a:cs typeface="Times New Roman"/>
              </a:rPr>
              <a:t>of</a:t>
            </a:r>
            <a:r>
              <a:rPr lang="en-US" sz="3200" b="1" dirty="0">
                <a:solidFill>
                  <a:srgbClr val="FF0000"/>
                </a:solidFill>
                <a:latin typeface="Times New Roman"/>
                <a:cs typeface="Times New Roman"/>
              </a:rPr>
              <a:t> </a:t>
            </a:r>
            <a:r>
              <a:rPr lang="en-US" sz="3200" b="1" i="0" dirty="0">
                <a:solidFill>
                  <a:srgbClr val="FF0000"/>
                </a:solidFill>
                <a:latin typeface="Times New Roman"/>
                <a:cs typeface="Times New Roman"/>
              </a:rPr>
              <a:t>process </a:t>
            </a:r>
            <a:r>
              <a:rPr lang="en-US" sz="3200" b="1" i="0" spc="-5" dirty="0">
                <a:solidFill>
                  <a:srgbClr val="FF0000"/>
                </a:solidFill>
                <a:latin typeface="Times New Roman"/>
                <a:cs typeface="Times New Roman"/>
              </a:rPr>
              <a:t>mining</a:t>
            </a:r>
            <a:endParaRPr lang="en-US" sz="3200" b="1" dirty="0">
              <a:solidFill>
                <a:srgbClr val="FF0000"/>
              </a:solidFill>
            </a:endParaRPr>
          </a:p>
          <a:p>
            <a:pPr marL="0" indent="0">
              <a:buNone/>
            </a:pPr>
            <a:endParaRPr lang="en-US" sz="2400" b="1" dirty="0"/>
          </a:p>
        </p:txBody>
      </p:sp>
      <p:sp>
        <p:nvSpPr>
          <p:cNvPr id="4" name="Title 3">
            <a:extLst>
              <a:ext uri="{FF2B5EF4-FFF2-40B4-BE49-F238E27FC236}">
                <a16:creationId xmlns:a16="http://schemas.microsoft.com/office/drawing/2014/main" id="{DDDF6DAA-222D-84F2-E48A-91A6DCD2A251}"/>
              </a:ext>
            </a:extLst>
          </p:cNvPr>
          <p:cNvSpPr>
            <a:spLocks noGrp="1"/>
          </p:cNvSpPr>
          <p:nvPr>
            <p:ph type="title"/>
          </p:nvPr>
        </p:nvSpPr>
        <p:spPr/>
        <p:txBody>
          <a:bodyPr/>
          <a:lstStyle/>
          <a:p>
            <a:r>
              <a:rPr lang="en-IN" dirty="0" err="1"/>
              <a:t>Coutd</a:t>
            </a:r>
            <a:r>
              <a:rPr lang="en-IN" dirty="0"/>
              <a:t>…</a:t>
            </a:r>
          </a:p>
        </p:txBody>
      </p:sp>
      <p:pic>
        <p:nvPicPr>
          <p:cNvPr id="5" name="object 11">
            <a:extLst>
              <a:ext uri="{FF2B5EF4-FFF2-40B4-BE49-F238E27FC236}">
                <a16:creationId xmlns:a16="http://schemas.microsoft.com/office/drawing/2014/main" id="{D25BAE35-B468-537C-B63D-2EA829913D93}"/>
              </a:ext>
            </a:extLst>
          </p:cNvPr>
          <p:cNvPicPr/>
          <p:nvPr/>
        </p:nvPicPr>
        <p:blipFill>
          <a:blip r:embed="rId2" cstate="print"/>
          <a:stretch>
            <a:fillRect/>
          </a:stretch>
        </p:blipFill>
        <p:spPr>
          <a:xfrm>
            <a:off x="407795" y="1776206"/>
            <a:ext cx="2628900" cy="438150"/>
          </a:xfrm>
          <a:prstGeom prst="rect">
            <a:avLst/>
          </a:prstGeom>
        </p:spPr>
      </p:pic>
      <p:pic>
        <p:nvPicPr>
          <p:cNvPr id="7" name="object 12">
            <a:extLst>
              <a:ext uri="{FF2B5EF4-FFF2-40B4-BE49-F238E27FC236}">
                <a16:creationId xmlns:a16="http://schemas.microsoft.com/office/drawing/2014/main" id="{4F1C33CC-4096-FE89-C9E0-65E7C25E014C}"/>
              </a:ext>
            </a:extLst>
          </p:cNvPr>
          <p:cNvPicPr/>
          <p:nvPr/>
        </p:nvPicPr>
        <p:blipFill>
          <a:blip r:embed="rId3" cstate="print"/>
          <a:stretch>
            <a:fillRect/>
          </a:stretch>
        </p:blipFill>
        <p:spPr>
          <a:xfrm>
            <a:off x="4890489" y="2336570"/>
            <a:ext cx="2085973" cy="902046"/>
          </a:xfrm>
          <a:prstGeom prst="rect">
            <a:avLst/>
          </a:prstGeom>
        </p:spPr>
      </p:pic>
      <p:pic>
        <p:nvPicPr>
          <p:cNvPr id="8" name="object 14">
            <a:extLst>
              <a:ext uri="{FF2B5EF4-FFF2-40B4-BE49-F238E27FC236}">
                <a16:creationId xmlns:a16="http://schemas.microsoft.com/office/drawing/2014/main" id="{B95018B5-814C-E0E9-EC33-F04868DC7714}"/>
              </a:ext>
            </a:extLst>
          </p:cNvPr>
          <p:cNvPicPr/>
          <p:nvPr/>
        </p:nvPicPr>
        <p:blipFill>
          <a:blip r:embed="rId4" cstate="print"/>
          <a:stretch>
            <a:fillRect/>
          </a:stretch>
        </p:blipFill>
        <p:spPr>
          <a:xfrm>
            <a:off x="8627588" y="1987543"/>
            <a:ext cx="2362200" cy="1114425"/>
          </a:xfrm>
          <a:prstGeom prst="rect">
            <a:avLst/>
          </a:prstGeom>
        </p:spPr>
      </p:pic>
      <p:pic>
        <p:nvPicPr>
          <p:cNvPr id="15" name="object 18">
            <a:extLst>
              <a:ext uri="{FF2B5EF4-FFF2-40B4-BE49-F238E27FC236}">
                <a16:creationId xmlns:a16="http://schemas.microsoft.com/office/drawing/2014/main" id="{E443D81A-7657-C2B0-818E-EE58805A33FF}"/>
              </a:ext>
            </a:extLst>
          </p:cNvPr>
          <p:cNvPicPr/>
          <p:nvPr/>
        </p:nvPicPr>
        <p:blipFill>
          <a:blip r:embed="rId5" cstate="print"/>
          <a:stretch>
            <a:fillRect/>
          </a:stretch>
        </p:blipFill>
        <p:spPr>
          <a:xfrm>
            <a:off x="4919062" y="4832016"/>
            <a:ext cx="2057400" cy="628650"/>
          </a:xfrm>
          <a:prstGeom prst="rect">
            <a:avLst/>
          </a:prstGeom>
        </p:spPr>
      </p:pic>
      <p:pic>
        <p:nvPicPr>
          <p:cNvPr id="16" name="object 16">
            <a:extLst>
              <a:ext uri="{FF2B5EF4-FFF2-40B4-BE49-F238E27FC236}">
                <a16:creationId xmlns:a16="http://schemas.microsoft.com/office/drawing/2014/main" id="{97456C00-E0DC-D90A-B055-14854FDFA26A}"/>
              </a:ext>
            </a:extLst>
          </p:cNvPr>
          <p:cNvPicPr/>
          <p:nvPr/>
        </p:nvPicPr>
        <p:blipFill>
          <a:blip r:embed="rId6" cstate="print"/>
          <a:stretch>
            <a:fillRect/>
          </a:stretch>
        </p:blipFill>
        <p:spPr>
          <a:xfrm>
            <a:off x="2711274" y="3285005"/>
            <a:ext cx="1348984" cy="509754"/>
          </a:xfrm>
          <a:prstGeom prst="rect">
            <a:avLst/>
          </a:prstGeom>
        </p:spPr>
      </p:pic>
      <p:pic>
        <p:nvPicPr>
          <p:cNvPr id="17" name="object 20">
            <a:extLst>
              <a:ext uri="{FF2B5EF4-FFF2-40B4-BE49-F238E27FC236}">
                <a16:creationId xmlns:a16="http://schemas.microsoft.com/office/drawing/2014/main" id="{EC284B0B-C7E6-214C-C79A-85343AE3FF67}"/>
              </a:ext>
            </a:extLst>
          </p:cNvPr>
          <p:cNvPicPr/>
          <p:nvPr/>
        </p:nvPicPr>
        <p:blipFill>
          <a:blip r:embed="rId7" cstate="print"/>
          <a:stretch>
            <a:fillRect/>
          </a:stretch>
        </p:blipFill>
        <p:spPr>
          <a:xfrm>
            <a:off x="950671" y="4832016"/>
            <a:ext cx="1550124" cy="804310"/>
          </a:xfrm>
          <a:prstGeom prst="rect">
            <a:avLst/>
          </a:prstGeom>
        </p:spPr>
      </p:pic>
      <p:pic>
        <p:nvPicPr>
          <p:cNvPr id="18" name="object 15">
            <a:extLst>
              <a:ext uri="{FF2B5EF4-FFF2-40B4-BE49-F238E27FC236}">
                <a16:creationId xmlns:a16="http://schemas.microsoft.com/office/drawing/2014/main" id="{940D925C-1849-529E-5A9F-AE76932735EC}"/>
              </a:ext>
            </a:extLst>
          </p:cNvPr>
          <p:cNvPicPr/>
          <p:nvPr/>
        </p:nvPicPr>
        <p:blipFill>
          <a:blip r:embed="rId8" cstate="print"/>
          <a:stretch>
            <a:fillRect/>
          </a:stretch>
        </p:blipFill>
        <p:spPr>
          <a:xfrm>
            <a:off x="9089001" y="3878336"/>
            <a:ext cx="1439374" cy="653174"/>
          </a:xfrm>
          <a:prstGeom prst="rect">
            <a:avLst/>
          </a:prstGeom>
        </p:spPr>
      </p:pic>
    </p:spTree>
    <p:extLst>
      <p:ext uri="{BB962C8B-B14F-4D97-AF65-F5344CB8AC3E}">
        <p14:creationId xmlns:p14="http://schemas.microsoft.com/office/powerpoint/2010/main" val="175863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endParaRPr lang="en-US" sz="2400" b="1" dirty="0">
              <a:solidFill>
                <a:srgbClr val="FF0000"/>
              </a:solidFill>
            </a:endParaRPr>
          </a:p>
          <a:p>
            <a:pPr marL="0" indent="0">
              <a:buNone/>
            </a:pPr>
            <a:r>
              <a:rPr lang="en-US" sz="2400" b="1" dirty="0">
                <a:solidFill>
                  <a:srgbClr val="FF0000"/>
                </a:solidFill>
              </a:rPr>
              <a:t>Healthcare Patient Flow </a:t>
            </a:r>
            <a:r>
              <a:rPr lang="en-US" sz="2400" b="1" dirty="0"/>
              <a:t>: Hospitals can apply process mining to monitor the real-time flow of patients through different departments. This allows healthcare providers to identify bottlenecks in patient care, optimize resource allocation, and enhance the overall patient experience.</a:t>
            </a:r>
          </a:p>
          <a:p>
            <a:pPr marL="457200" indent="-457200"/>
            <a:endParaRPr lang="en-US" sz="2400" b="1" dirty="0"/>
          </a:p>
          <a:p>
            <a:pPr marL="457200" indent="-457200"/>
            <a:endParaRPr lang="en-US" sz="2400" b="1" dirty="0"/>
          </a:p>
          <a:p>
            <a:pPr marL="0" indent="0">
              <a:buNone/>
            </a:pPr>
            <a:r>
              <a:rPr lang="en-US" sz="2400" b="1" dirty="0">
                <a:solidFill>
                  <a:srgbClr val="FF0000"/>
                </a:solidFill>
              </a:rPr>
              <a:t>E-Commerce Order Fulfillment </a:t>
            </a:r>
            <a:r>
              <a:rPr lang="en-US" sz="2400" b="1" dirty="0"/>
              <a:t>: In an online retail setting, process mining can track the real-time journey of an order, from placement to delivery. It helps identify any delays, inefficiencies, or errors in the fulfillment process, enabling quick corrective actions.</a:t>
            </a:r>
          </a:p>
        </p:txBody>
      </p:sp>
      <p:sp>
        <p:nvSpPr>
          <p:cNvPr id="4" name="Title 3">
            <a:extLst>
              <a:ext uri="{FF2B5EF4-FFF2-40B4-BE49-F238E27FC236}">
                <a16:creationId xmlns:a16="http://schemas.microsoft.com/office/drawing/2014/main" id="{74B236FF-627E-875B-A5B8-9C0CC687F80C}"/>
              </a:ext>
            </a:extLst>
          </p:cNvPr>
          <p:cNvSpPr>
            <a:spLocks noGrp="1"/>
          </p:cNvSpPr>
          <p:nvPr>
            <p:ph type="title"/>
          </p:nvPr>
        </p:nvSpPr>
        <p:spPr/>
        <p:txBody>
          <a:bodyPr/>
          <a:lstStyle/>
          <a:p>
            <a:r>
              <a:rPr lang="en-IN" dirty="0"/>
              <a:t>Real Time Applications</a:t>
            </a:r>
          </a:p>
        </p:txBody>
      </p:sp>
    </p:spTree>
    <p:extLst>
      <p:ext uri="{BB962C8B-B14F-4D97-AF65-F5344CB8AC3E}">
        <p14:creationId xmlns:p14="http://schemas.microsoft.com/office/powerpoint/2010/main" val="114015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r>
              <a:rPr lang="en-US" sz="2400" b="1" dirty="0"/>
              <a:t> Gain an overall understanding of basic Process Mining concepts.</a:t>
            </a:r>
          </a:p>
          <a:p>
            <a:endParaRPr lang="en-US" sz="2400" b="1" dirty="0"/>
          </a:p>
          <a:p>
            <a:r>
              <a:rPr lang="en-US" sz="2400" b="1" dirty="0"/>
              <a:t> Become familiar with Mining core services and tools.</a:t>
            </a:r>
          </a:p>
          <a:p>
            <a:endParaRPr lang="en-US" sz="2400" b="1" dirty="0"/>
          </a:p>
          <a:p>
            <a:r>
              <a:rPr lang="en-US" sz="2400" b="1" dirty="0"/>
              <a:t> Learn the architectural principles of the process Mining.</a:t>
            </a:r>
          </a:p>
          <a:p>
            <a:endParaRPr lang="en-US" sz="2400" b="1" dirty="0"/>
          </a:p>
          <a:p>
            <a:r>
              <a:rPr lang="en-US" sz="2400" b="1" dirty="0"/>
              <a:t> Understand and be able to explain Process Mining and compliance measures.</a:t>
            </a:r>
          </a:p>
          <a:p>
            <a:pPr marL="0" indent="0">
              <a:buNone/>
            </a:pPr>
            <a:endParaRPr lang="en-IN" sz="2400" b="1"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endParaRPr lang="en-US" sz="2400" b="1" dirty="0"/>
          </a:p>
          <a:p>
            <a:endParaRPr lang="en-US" sz="2400" b="1" dirty="0"/>
          </a:p>
        </p:txBody>
      </p:sp>
      <p:sp>
        <p:nvSpPr>
          <p:cNvPr id="4" name="Title 3">
            <a:extLst>
              <a:ext uri="{FF2B5EF4-FFF2-40B4-BE49-F238E27FC236}">
                <a16:creationId xmlns:a16="http://schemas.microsoft.com/office/drawing/2014/main" id="{6B75736E-1252-FCD5-6296-33A8B2BC21A3}"/>
              </a:ext>
            </a:extLst>
          </p:cNvPr>
          <p:cNvSpPr>
            <a:spLocks noGrp="1"/>
          </p:cNvSpPr>
          <p:nvPr>
            <p:ph type="title"/>
          </p:nvPr>
        </p:nvSpPr>
        <p:spPr/>
        <p:txBody>
          <a:bodyPr/>
          <a:lstStyle/>
          <a:p>
            <a:r>
              <a:rPr lang="en-IN" dirty="0"/>
              <a:t>Learning Outcomes</a:t>
            </a:r>
          </a:p>
        </p:txBody>
      </p:sp>
    </p:spTree>
    <p:extLst>
      <p:ext uri="{BB962C8B-B14F-4D97-AF65-F5344CB8AC3E}">
        <p14:creationId xmlns:p14="http://schemas.microsoft.com/office/powerpoint/2010/main" val="12796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sp>
        <p:nvSpPr>
          <p:cNvPr id="5" name="TextBox 4">
            <a:extLst>
              <a:ext uri="{FF2B5EF4-FFF2-40B4-BE49-F238E27FC236}">
                <a16:creationId xmlns:a16="http://schemas.microsoft.com/office/drawing/2014/main" id="{0064079E-2823-643C-42AB-8D74DDF9C453}"/>
              </a:ext>
            </a:extLst>
          </p:cNvPr>
          <p:cNvSpPr txBox="1"/>
          <p:nvPr/>
        </p:nvSpPr>
        <p:spPr>
          <a:xfrm>
            <a:off x="4396595" y="6122906"/>
            <a:ext cx="3398806" cy="369332"/>
          </a:xfrm>
          <a:prstGeom prst="rect">
            <a:avLst/>
          </a:prstGeom>
          <a:noFill/>
        </p:spPr>
        <p:txBody>
          <a:bodyPr wrap="square">
            <a:spAutoFit/>
          </a:bodyPr>
          <a:lstStyle/>
          <a:p>
            <a:endParaRPr lang="en-IN" dirty="0"/>
          </a:p>
        </p:txBody>
      </p:sp>
      <p:pic>
        <p:nvPicPr>
          <p:cNvPr id="7" name="Content Placeholder 6">
            <a:extLst>
              <a:ext uri="{FF2B5EF4-FFF2-40B4-BE49-F238E27FC236}">
                <a16:creationId xmlns:a16="http://schemas.microsoft.com/office/drawing/2014/main" id="{C5D33610-F5E9-8C14-2BEE-72CF4B689A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5625" y="1311216"/>
            <a:ext cx="8267700" cy="3906104"/>
          </a:xfrm>
        </p:spPr>
      </p:pic>
    </p:spTree>
    <p:extLst>
      <p:ext uri="{BB962C8B-B14F-4D97-AF65-F5344CB8AC3E}">
        <p14:creationId xmlns:p14="http://schemas.microsoft.com/office/powerpoint/2010/main" val="327940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
        <p:nvSpPr>
          <p:cNvPr id="5" name="Title 4">
            <a:extLst>
              <a:ext uri="{FF2B5EF4-FFF2-40B4-BE49-F238E27FC236}">
                <a16:creationId xmlns:a16="http://schemas.microsoft.com/office/drawing/2014/main" id="{FB179FDC-57A6-EAF8-8DF6-A7BCEEDCAA28}"/>
              </a:ext>
            </a:extLst>
          </p:cNvPr>
          <p:cNvSpPr>
            <a:spLocks noGrp="1"/>
          </p:cNvSpPr>
          <p:nvPr>
            <p:ph type="title"/>
          </p:nvPr>
        </p:nvSpPr>
        <p:spPr>
          <a:xfrm>
            <a:off x="0" y="193562"/>
            <a:ext cx="12192000" cy="714892"/>
          </a:xfrm>
        </p:spPr>
        <p:txBody>
          <a:bodyPr/>
          <a:lstStyle/>
          <a:p>
            <a:r>
              <a:rPr lang="en-US"/>
              <a:t>Contents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endParaRPr lang="en-US" sz="2400" b="1" dirty="0"/>
          </a:p>
          <a:p>
            <a:endParaRPr lang="en-US" sz="2400" b="1" dirty="0"/>
          </a:p>
          <a:p>
            <a:r>
              <a:rPr lang="en-US" sz="2400" b="1" dirty="0"/>
              <a:t>The course objective for process mining is to teach you how to analyze and improve business processes using data from various sources.</a:t>
            </a:r>
          </a:p>
          <a:p>
            <a:pPr marL="0" indent="0">
              <a:buNone/>
            </a:pPr>
            <a:endParaRPr lang="en-US" sz="2400" b="1" dirty="0"/>
          </a:p>
          <a:p>
            <a:pPr marL="0" indent="0">
              <a:buNone/>
            </a:pPr>
            <a:endParaRPr lang="en-US" sz="2400" b="1" dirty="0"/>
          </a:p>
          <a:p>
            <a:pPr marL="0" indent="0">
              <a:buNone/>
            </a:pPr>
            <a:endParaRPr lang="en-US" sz="2400" b="1" dirty="0"/>
          </a:p>
          <a:p>
            <a:r>
              <a:rPr lang="en-US" sz="2400" b="1" dirty="0"/>
              <a:t>You'll learn how to identify inefficiencies, bottlenecks, and areas for optimization by visualizing and understanding the actual flow of activities within a process.</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522605" indent="-457200">
              <a:lnSpc>
                <a:spcPts val="2855"/>
              </a:lnSpc>
              <a:spcBef>
                <a:spcPts val="100"/>
              </a:spcBef>
              <a:tabLst>
                <a:tab pos="507365" algn="l"/>
              </a:tabLst>
            </a:pPr>
            <a:endParaRPr lang="en-US" sz="2400" spc="-5" dirty="0">
              <a:latin typeface="Times New Roman"/>
              <a:cs typeface="Times New Roman"/>
            </a:endParaRPr>
          </a:p>
          <a:p>
            <a:pPr marL="522605" indent="-457200">
              <a:lnSpc>
                <a:spcPts val="2855"/>
              </a:lnSpc>
              <a:spcBef>
                <a:spcPts val="100"/>
              </a:spcBef>
              <a:tabLst>
                <a:tab pos="507365" algn="l"/>
              </a:tabLst>
            </a:pPr>
            <a:endParaRPr lang="en-US" sz="2400" spc="-5" dirty="0">
              <a:latin typeface="Times New Roman"/>
              <a:cs typeface="Times New Roman"/>
            </a:endParaRPr>
          </a:p>
          <a:p>
            <a:pPr marL="522605" indent="-457200">
              <a:lnSpc>
                <a:spcPts val="2855"/>
              </a:lnSpc>
              <a:spcBef>
                <a:spcPts val="100"/>
              </a:spcBef>
              <a:tabLst>
                <a:tab pos="507365" algn="l"/>
              </a:tabLst>
            </a:pPr>
            <a:r>
              <a:rPr lang="en-US" sz="2400" b="1" spc="-5" dirty="0">
                <a:latin typeface="Times New Roman"/>
                <a:cs typeface="Times New Roman"/>
              </a:rPr>
              <a:t>We have done this internship under </a:t>
            </a:r>
            <a:r>
              <a:rPr lang="en-US" sz="2400" b="1" spc="-5" dirty="0" err="1">
                <a:latin typeface="Times New Roman"/>
                <a:cs typeface="Times New Roman"/>
              </a:rPr>
              <a:t>Eduskills</a:t>
            </a:r>
            <a:r>
              <a:rPr lang="en-US" sz="2400" b="1" spc="-5" dirty="0">
                <a:latin typeface="Times New Roman"/>
                <a:cs typeface="Times New Roman"/>
              </a:rPr>
              <a:t> in association with AICTE. </a:t>
            </a: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r>
              <a:rPr lang="en-US" sz="2400" b="1" spc="-5" dirty="0">
                <a:latin typeface="Times New Roman"/>
                <a:cs typeface="Times New Roman"/>
              </a:rPr>
              <a:t>The process mining was done in the platform of </a:t>
            </a:r>
            <a:r>
              <a:rPr lang="en-US" sz="2400" b="1" spc="-5" dirty="0" err="1">
                <a:latin typeface="Times New Roman"/>
                <a:cs typeface="Times New Roman"/>
              </a:rPr>
              <a:t>Celonis</a:t>
            </a:r>
            <a:r>
              <a:rPr lang="en-US" sz="2400" b="1" spc="-5" dirty="0">
                <a:latin typeface="Times New Roman"/>
                <a:cs typeface="Times New Roman"/>
              </a:rPr>
              <a:t> website, it helps companies achieve process excellence through its platform by eliminating operational friction with their Intelligent Business Cloud </a:t>
            </a:r>
            <a:r>
              <a:rPr lang="en-IN" sz="2400" b="1" spc="-5" dirty="0">
                <a:latin typeface="Times New Roman"/>
                <a:cs typeface="Times New Roman"/>
              </a:rPr>
              <a:t>.</a:t>
            </a:r>
            <a:endParaRPr lang="en-US" sz="2400" b="1" dirty="0"/>
          </a:p>
          <a:p>
            <a:pPr marL="0" indent="0">
              <a:buNone/>
            </a:pPr>
            <a:endParaRPr lang="en-US" sz="2400" b="1" dirty="0"/>
          </a:p>
        </p:txBody>
      </p:sp>
    </p:spTree>
    <p:extLst>
      <p:ext uri="{BB962C8B-B14F-4D97-AF65-F5344CB8AC3E}">
        <p14:creationId xmlns:p14="http://schemas.microsoft.com/office/powerpoint/2010/main" val="206861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08305" indent="-342900">
              <a:lnSpc>
                <a:spcPts val="2855"/>
              </a:lnSpc>
              <a:spcBef>
                <a:spcPts val="100"/>
              </a:spcBef>
              <a:tabLst>
                <a:tab pos="507365" algn="l"/>
              </a:tabLst>
            </a:pPr>
            <a:r>
              <a:rPr lang="en-US" sz="2400" b="1" spc="-5" dirty="0">
                <a:latin typeface="Times New Roman"/>
                <a:cs typeface="Times New Roman"/>
              </a:rPr>
              <a:t>Process Mining is a process management </a:t>
            </a:r>
            <a:r>
              <a:rPr lang="en-US" sz="2400" b="1" spc="-5" dirty="0" err="1">
                <a:latin typeface="Times New Roman"/>
                <a:cs typeface="Times New Roman"/>
              </a:rPr>
              <a:t>technique.This</a:t>
            </a:r>
            <a:r>
              <a:rPr lang="en-US" sz="2400" b="1" spc="-5" dirty="0">
                <a:latin typeface="Times New Roman"/>
                <a:cs typeface="Times New Roman"/>
              </a:rPr>
              <a:t> technique is designed to discover, monitor and improve real processes by      using available knowledge from the event logs of information systems.</a:t>
            </a:r>
          </a:p>
          <a:p>
            <a:pPr marL="522605" indent="-457200">
              <a:lnSpc>
                <a:spcPts val="2855"/>
              </a:lnSpc>
              <a:spcBef>
                <a:spcPts val="100"/>
              </a:spcBef>
              <a:tabLst>
                <a:tab pos="507365" algn="l"/>
              </a:tabLst>
            </a:pPr>
            <a:endParaRPr lang="en-US" sz="2400" b="1" spc="-5" dirty="0">
              <a:latin typeface="Times New Roman"/>
              <a:cs typeface="Times New Roman"/>
            </a:endParaRPr>
          </a:p>
          <a:p>
            <a:pPr marL="408305" indent="-342900">
              <a:lnSpc>
                <a:spcPts val="2855"/>
              </a:lnSpc>
              <a:spcBef>
                <a:spcPts val="100"/>
              </a:spcBef>
              <a:tabLst>
                <a:tab pos="507365" algn="l"/>
              </a:tabLst>
            </a:pPr>
            <a:r>
              <a:rPr lang="en-US" sz="2400" b="1" spc="-5" dirty="0">
                <a:latin typeface="Times New Roman"/>
                <a:cs typeface="Times New Roman"/>
              </a:rPr>
              <a:t>The main use of this process mining technique is to find deviations and weak     points in business processes</a:t>
            </a:r>
            <a:r>
              <a:rPr lang="en-US" sz="2400" spc="-5" dirty="0">
                <a:latin typeface="Times New Roman"/>
                <a:cs typeface="Times New Roman"/>
              </a:rPr>
              <a:t>.</a:t>
            </a:r>
          </a:p>
          <a:p>
            <a:pPr marL="0" indent="0">
              <a:buNone/>
            </a:pPr>
            <a:endParaRPr lang="en-US" sz="2400" b="1" dirty="0"/>
          </a:p>
          <a:p>
            <a:pPr marL="0" indent="0">
              <a:buNone/>
            </a:pPr>
            <a:endParaRPr lang="en-US" sz="2400" b="1" dirty="0"/>
          </a:p>
        </p:txBody>
      </p:sp>
      <p:pic>
        <p:nvPicPr>
          <p:cNvPr id="3" name="Picture 2">
            <a:extLst>
              <a:ext uri="{FF2B5EF4-FFF2-40B4-BE49-F238E27FC236}">
                <a16:creationId xmlns:a16="http://schemas.microsoft.com/office/drawing/2014/main" id="{25F04CDD-0917-19E7-747F-4FB9CC1E9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854" y="3545306"/>
            <a:ext cx="7764378" cy="2946933"/>
          </a:xfrm>
          <a:prstGeom prst="rect">
            <a:avLst/>
          </a:prstGeom>
        </p:spPr>
      </p:pic>
      <p:sp>
        <p:nvSpPr>
          <p:cNvPr id="4" name="Title 3">
            <a:extLst>
              <a:ext uri="{FF2B5EF4-FFF2-40B4-BE49-F238E27FC236}">
                <a16:creationId xmlns:a16="http://schemas.microsoft.com/office/drawing/2014/main" id="{6C00C421-6347-54D4-91BC-C7B0AA30DAE4}"/>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274536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endParaRPr lang="en-US" sz="2400" b="1" dirty="0"/>
          </a:p>
          <a:p>
            <a:r>
              <a:rPr lang="en-US" sz="2400" b="1" dirty="0"/>
              <a:t>Process mining typically involves the use of various technologies such as data extraction, data transformation, and data analysis. Commonly used technologies include event log extraction tools, data processing platforms, process discovery algorithms, and visualization tools. </a:t>
            </a:r>
          </a:p>
          <a:p>
            <a:endParaRPr lang="en-US" sz="2400" b="1" dirty="0"/>
          </a:p>
          <a:p>
            <a:endParaRPr lang="en-US" sz="2400" b="1" dirty="0"/>
          </a:p>
          <a:p>
            <a:r>
              <a:rPr lang="en-US" sz="2400" b="1" dirty="0"/>
              <a:t>Examples of these technologies include </a:t>
            </a:r>
            <a:r>
              <a:rPr lang="en-US" sz="2400" b="1" dirty="0" err="1"/>
              <a:t>ProM</a:t>
            </a:r>
            <a:r>
              <a:rPr lang="en-US" sz="2400" b="1" dirty="0"/>
              <a:t>, Disco, </a:t>
            </a:r>
            <a:r>
              <a:rPr lang="en-US" sz="2400" b="1" dirty="0" err="1"/>
              <a:t>Celonis</a:t>
            </a:r>
            <a:r>
              <a:rPr lang="en-US" sz="2400" b="1" dirty="0"/>
              <a:t>, and various machine learning and data analytics frameworks.</a:t>
            </a:r>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402250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0" y="1097279"/>
            <a:ext cx="11978640" cy="5394960"/>
          </a:xfrm>
        </p:spPr>
        <p:txBody>
          <a:bodyPr>
            <a:noAutofit/>
          </a:bodyPr>
          <a:lstStyle/>
          <a:p>
            <a:pPr marL="0" indent="0">
              <a:buNone/>
            </a:pPr>
            <a:endParaRPr lang="en-US" sz="2400" b="1" dirty="0">
              <a:solidFill>
                <a:srgbClr val="FF0000"/>
              </a:solidFill>
            </a:endParaRPr>
          </a:p>
          <a:p>
            <a:pPr marL="0" indent="0">
              <a:buNone/>
            </a:pPr>
            <a:r>
              <a:rPr lang="en-US" sz="2400" b="1" dirty="0">
                <a:solidFill>
                  <a:srgbClr val="FF0000"/>
                </a:solidFill>
              </a:rPr>
              <a:t>Business Process Improvement</a:t>
            </a:r>
            <a:r>
              <a:rPr lang="en-US" sz="2400" b="1" dirty="0"/>
              <a:t>: Process mining helps identify inefficiencies, bottlenecks, and areas for improvement within business processes. By analyzing actual process data, organizations can optimize their workflows, reduce costs, and enhance overall efficiency.</a:t>
            </a:r>
          </a:p>
          <a:p>
            <a:pPr marL="0" indent="0">
              <a:buNone/>
            </a:pPr>
            <a:endParaRPr lang="en-US" sz="2400" b="1" dirty="0"/>
          </a:p>
          <a:p>
            <a:pPr marL="0" indent="0">
              <a:buNone/>
            </a:pPr>
            <a:endParaRPr lang="en-US" sz="2400" b="1" dirty="0"/>
          </a:p>
          <a:p>
            <a:pPr marL="0" indent="0">
              <a:buNone/>
            </a:pPr>
            <a:r>
              <a:rPr lang="en-US" sz="2400" b="1" dirty="0">
                <a:solidFill>
                  <a:srgbClr val="FF0000"/>
                </a:solidFill>
              </a:rPr>
              <a:t>Healthcare Optimization</a:t>
            </a:r>
            <a:r>
              <a:rPr lang="en-US" sz="2400" b="1" dirty="0"/>
              <a:t>: In healthcare, process mining can analyze patient treatment processes, hospital workflows, and resource utilization to enhance patient care, </a:t>
            </a:r>
          </a:p>
          <a:p>
            <a:pPr marL="0" indent="0">
              <a:buNone/>
            </a:pPr>
            <a:r>
              <a:rPr lang="en-US" sz="2400" b="1" dirty="0"/>
              <a:t>reduce waiting times, and improve resource allocation.</a:t>
            </a:r>
          </a:p>
          <a:p>
            <a:pPr marL="0" indent="0">
              <a:buNone/>
            </a:pPr>
            <a:endParaRPr lang="en-US" sz="2400" b="1" dirty="0"/>
          </a:p>
          <a:p>
            <a:pPr marL="457200" indent="-457200"/>
            <a:endParaRPr lang="en-US" sz="2400" b="1" dirty="0"/>
          </a:p>
          <a:p>
            <a:pPr marL="0" indent="0">
              <a:buNone/>
            </a:pPr>
            <a:endParaRPr lang="en-US" sz="2400" b="1" dirty="0"/>
          </a:p>
        </p:txBody>
      </p:sp>
    </p:spTree>
    <p:extLst>
      <p:ext uri="{BB962C8B-B14F-4D97-AF65-F5344CB8AC3E}">
        <p14:creationId xmlns:p14="http://schemas.microsoft.com/office/powerpoint/2010/main" val="10400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69265" indent="-457200">
              <a:lnSpc>
                <a:spcPts val="3190"/>
              </a:lnSpc>
              <a:spcBef>
                <a:spcPts val="100"/>
              </a:spcBef>
              <a:tabLst>
                <a:tab pos="340360" algn="l"/>
              </a:tabLst>
            </a:pPr>
            <a:r>
              <a:rPr lang="en-US" sz="2400" b="1" dirty="0">
                <a:latin typeface="Times New Roman"/>
                <a:cs typeface="Times New Roman"/>
              </a:rPr>
              <a:t>Stages of process mining.</a:t>
            </a:r>
          </a:p>
          <a:p>
            <a:pPr marL="469265" indent="-457200">
              <a:lnSpc>
                <a:spcPts val="3190"/>
              </a:lnSpc>
              <a:spcBef>
                <a:spcPts val="100"/>
              </a:spcBef>
              <a:tabLst>
                <a:tab pos="340360" algn="l"/>
              </a:tabLst>
            </a:pPr>
            <a:r>
              <a:rPr lang="en-US" sz="2400" b="1" spc="-5" dirty="0">
                <a:latin typeface="Times New Roman"/>
                <a:cs typeface="Times New Roman"/>
              </a:rPr>
              <a:t>How</a:t>
            </a:r>
            <a:r>
              <a:rPr lang="en-US" sz="2400" b="1" spc="-3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r>
              <a:rPr lang="en-US" sz="2400" b="1" spc="-25" dirty="0">
                <a:latin typeface="Times New Roman"/>
                <a:cs typeface="Times New Roman"/>
              </a:rPr>
              <a:t> </a:t>
            </a:r>
            <a:r>
              <a:rPr lang="en-US" sz="2400" b="1" spc="-5" dirty="0">
                <a:latin typeface="Times New Roman"/>
                <a:cs typeface="Times New Roman"/>
              </a:rPr>
              <a:t>works.</a:t>
            </a:r>
          </a:p>
          <a:p>
            <a:pPr marL="469265" indent="-457200">
              <a:lnSpc>
                <a:spcPts val="3190"/>
              </a:lnSpc>
              <a:spcBef>
                <a:spcPts val="100"/>
              </a:spcBef>
              <a:tabLst>
                <a:tab pos="340360" algn="l"/>
              </a:tabLst>
            </a:pPr>
            <a:r>
              <a:rPr lang="en-US" sz="2400" b="1" dirty="0">
                <a:latin typeface="Times New Roman"/>
                <a:cs typeface="Times New Roman"/>
              </a:rPr>
              <a:t>What is needed for implementing</a:t>
            </a:r>
          </a:p>
          <a:p>
            <a:pPr marL="469265" indent="-457200">
              <a:lnSpc>
                <a:spcPts val="3025"/>
              </a:lnSpc>
              <a:tabLst>
                <a:tab pos="340360" algn="l"/>
              </a:tabLst>
            </a:pPr>
            <a:r>
              <a:rPr lang="en-US" sz="2400" b="1" spc="-5" dirty="0">
                <a:latin typeface="Times New Roman"/>
                <a:cs typeface="Times New Roman"/>
              </a:rPr>
              <a:t>Main</a:t>
            </a:r>
            <a:r>
              <a:rPr lang="en-US" sz="2400" b="1" spc="-25" dirty="0">
                <a:latin typeface="Times New Roman"/>
                <a:cs typeface="Times New Roman"/>
              </a:rPr>
              <a:t> </a:t>
            </a:r>
            <a:r>
              <a:rPr lang="en-US" sz="2400" b="1" spc="-5" dirty="0">
                <a:latin typeface="Times New Roman"/>
                <a:cs typeface="Times New Roman"/>
              </a:rPr>
              <a:t>components</a:t>
            </a:r>
            <a:r>
              <a:rPr lang="en-US" sz="2400" b="1" spc="-20"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1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469265" indent="-457200">
              <a:lnSpc>
                <a:spcPts val="3190"/>
              </a:lnSpc>
              <a:tabLst>
                <a:tab pos="340360" algn="l"/>
              </a:tabLst>
            </a:pPr>
            <a:r>
              <a:rPr lang="en-US" sz="2400" b="1" spc="-5" dirty="0">
                <a:latin typeface="Times New Roman"/>
                <a:cs typeface="Times New Roman"/>
              </a:rPr>
              <a:t>How</a:t>
            </a:r>
            <a:r>
              <a:rPr lang="en-US" sz="2400" b="1" spc="-20" dirty="0">
                <a:latin typeface="Times New Roman"/>
                <a:cs typeface="Times New Roman"/>
              </a:rPr>
              <a:t> </a:t>
            </a:r>
            <a:r>
              <a:rPr lang="en-US" sz="2400" b="1" spc="-5" dirty="0">
                <a:latin typeface="Times New Roman"/>
                <a:cs typeface="Times New Roman"/>
              </a:rPr>
              <a:t>to</a:t>
            </a:r>
            <a:r>
              <a:rPr lang="en-US" sz="2400" b="1" spc="-15" dirty="0">
                <a:latin typeface="Times New Roman"/>
                <a:cs typeface="Times New Roman"/>
              </a:rPr>
              <a:t> </a:t>
            </a:r>
            <a:r>
              <a:rPr lang="en-US" sz="2400" b="1" spc="-5" dirty="0">
                <a:latin typeface="Times New Roman"/>
                <a:cs typeface="Times New Roman"/>
              </a:rPr>
              <a:t>start</a:t>
            </a:r>
            <a:r>
              <a:rPr lang="en-US" sz="2400" b="1" spc="-15" dirty="0">
                <a:latin typeface="Times New Roman"/>
                <a:cs typeface="Times New Roman"/>
              </a:rPr>
              <a:t> </a:t>
            </a:r>
            <a:r>
              <a:rPr lang="en-US" sz="2400" b="1" dirty="0">
                <a:latin typeface="Times New Roman"/>
                <a:cs typeface="Times New Roman"/>
              </a:rPr>
              <a:t>a</a:t>
            </a:r>
            <a:r>
              <a:rPr lang="en-US" sz="2400" b="1" spc="-15" dirty="0">
                <a:latin typeface="Times New Roman"/>
                <a:cs typeface="Times New Roman"/>
              </a:rPr>
              <a:t> </a:t>
            </a:r>
            <a:r>
              <a:rPr lang="en-US" sz="2400" b="1" dirty="0">
                <a:latin typeface="Times New Roman"/>
                <a:cs typeface="Times New Roman"/>
              </a:rPr>
              <a:t>project</a:t>
            </a:r>
            <a:r>
              <a:rPr lang="en-US" sz="2400" b="1" spc="-15" dirty="0">
                <a:latin typeface="Times New Roman"/>
                <a:cs typeface="Times New Roman"/>
              </a:rPr>
              <a:t> </a:t>
            </a:r>
            <a:r>
              <a:rPr lang="en-US" sz="2400" b="1" spc="-5" dirty="0">
                <a:latin typeface="Times New Roman"/>
                <a:cs typeface="Times New Roman"/>
              </a:rPr>
              <a:t>in</a:t>
            </a:r>
            <a:r>
              <a:rPr lang="en-US" sz="2400" b="1" spc="-15" dirty="0">
                <a:latin typeface="Times New Roman"/>
                <a:cs typeface="Times New Roman"/>
              </a:rPr>
              <a:t> </a:t>
            </a:r>
            <a:r>
              <a:rPr lang="en-US" sz="2400" b="1" dirty="0">
                <a:latin typeface="Times New Roman"/>
                <a:cs typeface="Times New Roman"/>
              </a:rPr>
              <a:t>process</a:t>
            </a:r>
            <a:r>
              <a:rPr lang="en-US" sz="2400" b="1" spc="-1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0"/>
              </a:spcBef>
              <a:tabLst>
                <a:tab pos="340360" algn="l"/>
              </a:tabLst>
            </a:pPr>
            <a:r>
              <a:rPr lang="en-US" sz="2400" b="1" spc="-10" dirty="0">
                <a:latin typeface="Times New Roman"/>
                <a:cs typeface="Times New Roman"/>
              </a:rPr>
              <a:t>Cross-industry</a:t>
            </a:r>
            <a:r>
              <a:rPr lang="en-US" sz="2400" b="1" spc="-30" dirty="0">
                <a:latin typeface="Times New Roman"/>
                <a:cs typeface="Times New Roman"/>
              </a:rPr>
              <a:t> </a:t>
            </a:r>
            <a:r>
              <a:rPr lang="en-US" sz="2400" b="1" dirty="0">
                <a:latin typeface="Times New Roman"/>
                <a:cs typeface="Times New Roman"/>
              </a:rPr>
              <a:t>use</a:t>
            </a:r>
            <a:r>
              <a:rPr lang="en-US" sz="2400" b="1" spc="-15"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1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10" dirty="0">
                <a:latin typeface="Times New Roman"/>
                <a:cs typeface="Times New Roman"/>
              </a:rPr>
              <a:t>Benefits</a:t>
            </a:r>
            <a:r>
              <a:rPr lang="en-US" sz="2400" b="1" spc="-35"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5" dirty="0">
                <a:latin typeface="Times New Roman"/>
                <a:cs typeface="Times New Roman"/>
              </a:rPr>
              <a:t>Applications</a:t>
            </a:r>
            <a:r>
              <a:rPr lang="en-US" sz="2400" b="1" spc="-30"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2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10" dirty="0">
                <a:latin typeface="Times New Roman"/>
                <a:cs typeface="Times New Roman"/>
              </a:rPr>
              <a:t>Best</a:t>
            </a:r>
            <a:r>
              <a:rPr lang="en-US" sz="2400" b="1" spc="-3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r>
              <a:rPr lang="en-US" sz="2400" b="1" spc="-25" dirty="0">
                <a:latin typeface="Times New Roman"/>
                <a:cs typeface="Times New Roman"/>
              </a:rPr>
              <a:t> </a:t>
            </a:r>
            <a:r>
              <a:rPr lang="en-US" sz="2400" b="1" spc="-5" dirty="0">
                <a:latin typeface="Times New Roman"/>
                <a:cs typeface="Times New Roman"/>
              </a:rPr>
              <a:t>software.</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5" dirty="0">
                <a:latin typeface="Times New Roman"/>
                <a:cs typeface="Times New Roman"/>
              </a:rPr>
              <a:t>Software</a:t>
            </a:r>
            <a:r>
              <a:rPr lang="en-US" sz="2400" b="1" spc="-25" dirty="0">
                <a:latin typeface="Times New Roman"/>
                <a:cs typeface="Times New Roman"/>
              </a:rPr>
              <a:t> </a:t>
            </a:r>
            <a:r>
              <a:rPr lang="en-US" sz="2400" b="1" dirty="0">
                <a:latin typeface="Times New Roman"/>
                <a:cs typeface="Times New Roman"/>
              </a:rPr>
              <a:t>providers</a:t>
            </a:r>
            <a:r>
              <a:rPr lang="en-US" sz="2400" b="1" spc="-20" dirty="0">
                <a:latin typeface="Times New Roman"/>
                <a:cs typeface="Times New Roman"/>
              </a:rPr>
              <a:t> </a:t>
            </a:r>
            <a:r>
              <a:rPr lang="en-US" sz="2400" b="1" dirty="0">
                <a:latin typeface="Times New Roman"/>
                <a:cs typeface="Times New Roman"/>
              </a:rPr>
              <a:t>of</a:t>
            </a:r>
            <a:r>
              <a:rPr lang="en-US" sz="2400" b="1" spc="-15"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endParaRPr lang="en-US" sz="2400" b="1" dirty="0"/>
          </a:p>
          <a:p>
            <a:pPr marL="0" indent="0">
              <a:buNone/>
            </a:pPr>
            <a:endParaRPr lang="en-US" sz="2400" b="1" dirty="0"/>
          </a:p>
        </p:txBody>
      </p:sp>
      <p:sp>
        <p:nvSpPr>
          <p:cNvPr id="4" name="Title 3">
            <a:extLst>
              <a:ext uri="{FF2B5EF4-FFF2-40B4-BE49-F238E27FC236}">
                <a16:creationId xmlns:a16="http://schemas.microsoft.com/office/drawing/2014/main" id="{0565EC60-C918-0A22-2B79-CE9379BE3ED8}"/>
              </a:ext>
            </a:extLst>
          </p:cNvPr>
          <p:cNvSpPr>
            <a:spLocks noGrp="1"/>
          </p:cNvSpPr>
          <p:nvPr>
            <p:ph type="title"/>
          </p:nvPr>
        </p:nvSpPr>
        <p:spPr/>
        <p:txBody>
          <a:bodyPr/>
          <a:lstStyle/>
          <a:p>
            <a:r>
              <a:rPr lang="en-IN" dirty="0"/>
              <a:t>Modules</a:t>
            </a:r>
          </a:p>
        </p:txBody>
      </p:sp>
    </p:spTree>
    <p:extLst>
      <p:ext uri="{BB962C8B-B14F-4D97-AF65-F5344CB8AC3E}">
        <p14:creationId xmlns:p14="http://schemas.microsoft.com/office/powerpoint/2010/main" val="313277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12065" indent="0">
              <a:lnSpc>
                <a:spcPts val="3190"/>
              </a:lnSpc>
              <a:spcBef>
                <a:spcPts val="100"/>
              </a:spcBef>
              <a:buNone/>
              <a:tabLst>
                <a:tab pos="340360" algn="l"/>
              </a:tabLst>
            </a:pPr>
            <a:r>
              <a:rPr lang="en-US" sz="3000" b="1" dirty="0">
                <a:solidFill>
                  <a:srgbClr val="FF0000"/>
                </a:solidFill>
                <a:latin typeface="Times New Roman"/>
                <a:cs typeface="Times New Roman"/>
              </a:rPr>
              <a:t>Stages of process mining </a:t>
            </a:r>
            <a:endParaRPr lang="en-US" sz="2400" b="1" dirty="0"/>
          </a:p>
          <a:p>
            <a:pPr marL="454659" indent="-441959" algn="just">
              <a:lnSpc>
                <a:spcPts val="3190"/>
              </a:lnSpc>
              <a:spcBef>
                <a:spcPts val="100"/>
              </a:spcBef>
              <a:buFont typeface="Lucida Sans Unicode"/>
              <a:buChar char="□"/>
              <a:tabLst>
                <a:tab pos="454659" algn="l"/>
              </a:tabLst>
            </a:pPr>
            <a:r>
              <a:rPr lang="en-US" sz="2400" spc="-114" dirty="0">
                <a:latin typeface="Times New Roman"/>
                <a:cs typeface="Times New Roman"/>
              </a:rPr>
              <a:t>Main Stages of Process Mining</a:t>
            </a:r>
            <a:r>
              <a:rPr lang="en-US" sz="2400" spc="-5" dirty="0">
                <a:latin typeface="Times New Roman"/>
                <a:cs typeface="Times New Roman"/>
              </a:rPr>
              <a:t>.</a:t>
            </a:r>
            <a:endParaRPr lang="en-US" sz="2400" dirty="0">
              <a:latin typeface="Times New Roman"/>
              <a:cs typeface="Times New Roman"/>
            </a:endParaRPr>
          </a:p>
          <a:p>
            <a:pPr marL="12700" marR="9525" algn="just">
              <a:lnSpc>
                <a:spcPts val="3020"/>
              </a:lnSpc>
              <a:spcBef>
                <a:spcPts val="215"/>
              </a:spcBef>
              <a:tabLst>
                <a:tab pos="454659" algn="l"/>
              </a:tabLst>
            </a:pPr>
            <a:r>
              <a:rPr lang="en-US" sz="2400" spc="-5" dirty="0">
                <a:latin typeface="Times New Roman"/>
                <a:cs typeface="Times New Roman"/>
              </a:rPr>
              <a:t>     1)Interaction</a:t>
            </a:r>
          </a:p>
          <a:p>
            <a:pPr marL="12700" marR="9525" algn="just">
              <a:lnSpc>
                <a:spcPts val="3020"/>
              </a:lnSpc>
              <a:spcBef>
                <a:spcPts val="215"/>
              </a:spcBef>
              <a:tabLst>
                <a:tab pos="454659" algn="l"/>
              </a:tabLst>
            </a:pPr>
            <a:r>
              <a:rPr lang="en-US" sz="2400" spc="-5" dirty="0">
                <a:latin typeface="Times New Roman"/>
                <a:cs typeface="Times New Roman"/>
              </a:rPr>
              <a:t>     2)Event Log</a:t>
            </a:r>
          </a:p>
          <a:p>
            <a:pPr marL="12700" marR="9525" algn="just">
              <a:lnSpc>
                <a:spcPts val="3020"/>
              </a:lnSpc>
              <a:spcBef>
                <a:spcPts val="215"/>
              </a:spcBef>
              <a:tabLst>
                <a:tab pos="454659" algn="l"/>
              </a:tabLst>
            </a:pPr>
            <a:r>
              <a:rPr lang="en-US" sz="2400" spc="-5" dirty="0">
                <a:latin typeface="Times New Roman"/>
                <a:cs typeface="Times New Roman"/>
              </a:rPr>
              <a:t>     3)Visualized</a:t>
            </a:r>
          </a:p>
          <a:p>
            <a:pPr marL="12700" marR="9525" algn="just">
              <a:lnSpc>
                <a:spcPts val="3020"/>
              </a:lnSpc>
              <a:spcBef>
                <a:spcPts val="215"/>
              </a:spcBef>
              <a:tabLst>
                <a:tab pos="454659" algn="l"/>
              </a:tabLst>
            </a:pPr>
            <a:r>
              <a:rPr lang="en-US" sz="2400" spc="-5" dirty="0">
                <a:latin typeface="Times New Roman"/>
                <a:cs typeface="Times New Roman"/>
              </a:rPr>
              <a:t>     4)Process Analysis</a:t>
            </a:r>
            <a:endParaRPr lang="en-US" sz="2400" dirty="0">
              <a:latin typeface="Times New Roman"/>
              <a:cs typeface="Times New Roman"/>
            </a:endParaRPr>
          </a:p>
          <a:p>
            <a:pPr marL="0" indent="0">
              <a:buNone/>
            </a:pPr>
            <a:endParaRPr lang="en-US" sz="2400" b="1" dirty="0"/>
          </a:p>
          <a:p>
            <a:pPr marL="0" indent="0">
              <a:buNone/>
            </a:pPr>
            <a:endParaRPr lang="en-US" sz="2400" b="1" dirty="0"/>
          </a:p>
        </p:txBody>
      </p:sp>
      <p:pic>
        <p:nvPicPr>
          <p:cNvPr id="3" name="Picture 2">
            <a:extLst>
              <a:ext uri="{FF2B5EF4-FFF2-40B4-BE49-F238E27FC236}">
                <a16:creationId xmlns:a16="http://schemas.microsoft.com/office/drawing/2014/main" id="{17EE268B-AB20-34C9-FACB-056C2FF9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905" y="3689685"/>
            <a:ext cx="8686800" cy="2802554"/>
          </a:xfrm>
          <a:prstGeom prst="rect">
            <a:avLst/>
          </a:prstGeom>
        </p:spPr>
      </p:pic>
      <p:sp>
        <p:nvSpPr>
          <p:cNvPr id="4" name="Title 3">
            <a:extLst>
              <a:ext uri="{FF2B5EF4-FFF2-40B4-BE49-F238E27FC236}">
                <a16:creationId xmlns:a16="http://schemas.microsoft.com/office/drawing/2014/main" id="{A5AD3FE2-9740-FF96-9C26-F04B21C9858A}"/>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4039163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1518</TotalTime>
  <Words>682</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Lucida Sans Unicode</vt:lpstr>
      <vt:lpstr>Times New Roman</vt:lpstr>
      <vt:lpstr>Wingdings</vt:lpstr>
      <vt:lpstr>Custom Design</vt:lpstr>
      <vt:lpstr>PowerPoint Presentation</vt:lpstr>
      <vt:lpstr>Contents</vt:lpstr>
      <vt:lpstr>Course Objective</vt:lpstr>
      <vt:lpstr>Introduction</vt:lpstr>
      <vt:lpstr>Contd…</vt:lpstr>
      <vt:lpstr>Technology</vt:lpstr>
      <vt:lpstr>Applications</vt:lpstr>
      <vt:lpstr>Modules</vt:lpstr>
      <vt:lpstr>Contd…</vt:lpstr>
      <vt:lpstr>Contd…</vt:lpstr>
      <vt:lpstr>Contd…</vt:lpstr>
      <vt:lpstr>Coutd…</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Cherukuri Neha</cp:lastModifiedBy>
  <cp:revision>135</cp:revision>
  <dcterms:created xsi:type="dcterms:W3CDTF">2019-06-11T05:35:51Z</dcterms:created>
  <dcterms:modified xsi:type="dcterms:W3CDTF">2023-08-30T15:26:39Z</dcterms:modified>
</cp:coreProperties>
</file>