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d58926f0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d58926f0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78275" y="2522375"/>
            <a:ext cx="517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 name="Google Shape;55;p13"/>
          <p:cNvSpPr txBox="1"/>
          <p:nvPr/>
        </p:nvSpPr>
        <p:spPr>
          <a:xfrm>
            <a:off x="47850" y="260325"/>
            <a:ext cx="90483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rgbClr val="222222"/>
                </a:solidFill>
              </a:rPr>
              <a:t>Problem statement:</a:t>
            </a:r>
            <a:endParaRPr b="1" sz="1100">
              <a:solidFill>
                <a:srgbClr val="222222"/>
              </a:solidFill>
            </a:endParaRPr>
          </a:p>
          <a:p>
            <a:pPr indent="0" lvl="0" marL="0" rtl="0" algn="l">
              <a:spcBef>
                <a:spcPts val="0"/>
              </a:spcBef>
              <a:spcAft>
                <a:spcPts val="0"/>
              </a:spcAft>
              <a:buNone/>
            </a:pPr>
            <a:r>
              <a:rPr lang="en-GB" sz="1100">
                <a:solidFill>
                  <a:srgbClr val="222222"/>
                </a:solidFill>
              </a:rPr>
              <a:t>Detect suspicious activity (if there is) in the mails from 15 people in a reputed company. Currently, the data is available in .pst format, each of which is around 20GB size. The CA firm has this huge amount of mails (from the company) and they would like to draw some insights from the mail communications and identify probably risky/suspicious communications. There is a list of probable </a:t>
            </a:r>
            <a:r>
              <a:rPr b="1" lang="en-GB" sz="1100">
                <a:solidFill>
                  <a:srgbClr val="222222"/>
                </a:solidFill>
              </a:rPr>
              <a:t>risky words &amp; phrases</a:t>
            </a:r>
            <a:r>
              <a:rPr lang="en-GB" sz="1100">
                <a:solidFill>
                  <a:srgbClr val="222222"/>
                </a:solidFill>
              </a:rPr>
              <a:t> (mostly corresponding to fraud/forensic) e.g. call me, bribe. More are being collected. The data is to be transformed in .csv files.</a:t>
            </a:r>
            <a:endParaRPr sz="1100">
              <a:solidFill>
                <a:srgbClr val="222222"/>
              </a:solidFill>
            </a:endParaRPr>
          </a:p>
          <a:p>
            <a:pPr indent="0" lvl="0" marL="0" rtl="0" algn="l">
              <a:spcBef>
                <a:spcPts val="0"/>
              </a:spcBef>
              <a:spcAft>
                <a:spcPts val="0"/>
              </a:spcAft>
              <a:buNone/>
            </a:pPr>
            <a:r>
              <a:t/>
            </a:r>
            <a:endParaRPr sz="1100">
              <a:solidFill>
                <a:srgbClr val="222222"/>
              </a:solidFill>
            </a:endParaRPr>
          </a:p>
          <a:p>
            <a:pPr indent="0" lvl="0" marL="0" rtl="0" algn="l">
              <a:spcBef>
                <a:spcPts val="0"/>
              </a:spcBef>
              <a:spcAft>
                <a:spcPts val="0"/>
              </a:spcAft>
              <a:buNone/>
            </a:pPr>
            <a:r>
              <a:t/>
            </a:r>
            <a:endParaRPr sz="1100">
              <a:solidFill>
                <a:srgbClr val="222222"/>
              </a:solidFill>
            </a:endParaRPr>
          </a:p>
          <a:p>
            <a:pPr indent="0" lvl="0" marL="0" rtl="0" algn="l">
              <a:spcBef>
                <a:spcPts val="0"/>
              </a:spcBef>
              <a:spcAft>
                <a:spcPts val="0"/>
              </a:spcAft>
              <a:buNone/>
            </a:pPr>
            <a:r>
              <a:rPr lang="en-GB" sz="1100">
                <a:solidFill>
                  <a:srgbClr val="222222"/>
                </a:solidFill>
              </a:rPr>
              <a:t>Solution:</a:t>
            </a:r>
            <a:endParaRPr sz="1100">
              <a:solidFill>
                <a:srgbClr val="222222"/>
              </a:solidFill>
            </a:endParaRPr>
          </a:p>
          <a:p>
            <a:pPr indent="-298450" lvl="0" marL="457200" rtl="0" algn="l">
              <a:spcBef>
                <a:spcPts val="0"/>
              </a:spcBef>
              <a:spcAft>
                <a:spcPts val="0"/>
              </a:spcAft>
              <a:buClr>
                <a:srgbClr val="222222"/>
              </a:buClr>
              <a:buSzPts val="1100"/>
              <a:buAutoNum type="arabicPeriod"/>
            </a:pPr>
            <a:r>
              <a:rPr lang="en-GB" sz="1100">
                <a:solidFill>
                  <a:srgbClr val="222222"/>
                </a:solidFill>
              </a:rPr>
              <a:t>Generate a </a:t>
            </a:r>
            <a:r>
              <a:rPr b="1" lang="en-GB" sz="1100">
                <a:solidFill>
                  <a:srgbClr val="222222"/>
                </a:solidFill>
              </a:rPr>
              <a:t>Word Embedding</a:t>
            </a:r>
            <a:r>
              <a:rPr lang="en-GB" sz="1100">
                <a:solidFill>
                  <a:srgbClr val="222222"/>
                </a:solidFill>
              </a:rPr>
              <a:t> model from the vocabulary of the mails and identify </a:t>
            </a:r>
            <a:r>
              <a:rPr b="1" lang="en-GB" sz="1100">
                <a:solidFill>
                  <a:srgbClr val="222222"/>
                </a:solidFill>
              </a:rPr>
              <a:t>words </a:t>
            </a:r>
            <a:r>
              <a:rPr lang="en-GB" sz="1100">
                <a:solidFill>
                  <a:srgbClr val="222222"/>
                </a:solidFill>
              </a:rPr>
              <a:t>(words2) semantically similar to the </a:t>
            </a:r>
            <a:r>
              <a:rPr b="1" lang="en-GB" sz="1100">
                <a:solidFill>
                  <a:srgbClr val="222222"/>
                </a:solidFill>
              </a:rPr>
              <a:t>customer risky words </a:t>
            </a:r>
            <a:r>
              <a:rPr lang="en-GB" sz="1100">
                <a:solidFill>
                  <a:srgbClr val="222222"/>
                </a:solidFill>
              </a:rPr>
              <a:t>(words1)  The keywords like routing showed a strong relation to cash payment.</a:t>
            </a:r>
            <a:endParaRPr sz="1100">
              <a:solidFill>
                <a:srgbClr val="222222"/>
              </a:solidFill>
            </a:endParaRPr>
          </a:p>
          <a:p>
            <a:pPr indent="-298450" lvl="0" marL="457200" rtl="0" algn="l">
              <a:spcBef>
                <a:spcPts val="0"/>
              </a:spcBef>
              <a:spcAft>
                <a:spcPts val="0"/>
              </a:spcAft>
              <a:buClr>
                <a:srgbClr val="222222"/>
              </a:buClr>
              <a:buSzPts val="1100"/>
              <a:buAutoNum type="arabicPeriod"/>
            </a:pPr>
            <a:r>
              <a:rPr lang="en-GB" sz="1100">
                <a:solidFill>
                  <a:srgbClr val="222222"/>
                </a:solidFill>
              </a:rPr>
              <a:t>Run </a:t>
            </a:r>
            <a:r>
              <a:rPr b="1" lang="en-GB" sz="1100">
                <a:solidFill>
                  <a:srgbClr val="222222"/>
                </a:solidFill>
              </a:rPr>
              <a:t>Topic Modelling</a:t>
            </a:r>
            <a:r>
              <a:rPr lang="en-GB" sz="1100">
                <a:solidFill>
                  <a:srgbClr val="222222"/>
                </a:solidFill>
              </a:rPr>
              <a:t> on the mails to generate Topics and related keywords. Identify the Topics in which the customer risky words (words2) and the similar words (words1) occur.</a:t>
            </a:r>
            <a:endParaRPr sz="1100">
              <a:solidFill>
                <a:srgbClr val="222222"/>
              </a:solidFill>
            </a:endParaRPr>
          </a:p>
          <a:p>
            <a:pPr indent="-298450" lvl="0" marL="457200" rtl="0" algn="l">
              <a:spcBef>
                <a:spcPts val="0"/>
              </a:spcBef>
              <a:spcAft>
                <a:spcPts val="0"/>
              </a:spcAft>
              <a:buClr>
                <a:srgbClr val="222222"/>
              </a:buClr>
              <a:buSzPts val="1100"/>
              <a:buAutoNum type="arabicPeriod"/>
            </a:pPr>
            <a:r>
              <a:rPr lang="en-GB" sz="1100">
                <a:solidFill>
                  <a:srgbClr val="222222"/>
                </a:solidFill>
              </a:rPr>
              <a:t>A utility to map the </a:t>
            </a:r>
            <a:r>
              <a:rPr b="1" lang="en-GB" sz="1100">
                <a:solidFill>
                  <a:srgbClr val="222222"/>
                </a:solidFill>
              </a:rPr>
              <a:t>keyword </a:t>
            </a:r>
            <a:r>
              <a:rPr lang="en-GB" sz="1100">
                <a:solidFill>
                  <a:srgbClr val="222222"/>
                </a:solidFill>
              </a:rPr>
              <a:t>to the </a:t>
            </a:r>
            <a:r>
              <a:rPr b="1" lang="en-GB" sz="1100">
                <a:solidFill>
                  <a:srgbClr val="222222"/>
                </a:solidFill>
              </a:rPr>
              <a:t>emails </a:t>
            </a:r>
            <a:r>
              <a:rPr lang="en-GB" sz="1100">
                <a:solidFill>
                  <a:srgbClr val="222222"/>
                </a:solidFill>
              </a:rPr>
              <a:t>in which the keywords fall. This can be used for labelling the emails.</a:t>
            </a:r>
            <a:endParaRPr sz="1100">
              <a:solidFill>
                <a:srgbClr val="222222"/>
              </a:solidFill>
            </a:endParaRPr>
          </a:p>
          <a:p>
            <a:pPr indent="-298450" lvl="0" marL="457200" rtl="0" algn="l">
              <a:spcBef>
                <a:spcPts val="0"/>
              </a:spcBef>
              <a:spcAft>
                <a:spcPts val="0"/>
              </a:spcAft>
              <a:buClr>
                <a:srgbClr val="222222"/>
              </a:buClr>
              <a:buSzPts val="1100"/>
              <a:buAutoNum type="arabicPeriod"/>
            </a:pPr>
            <a:r>
              <a:rPr lang="en-GB" sz="1100">
                <a:solidFill>
                  <a:srgbClr val="222222"/>
                </a:solidFill>
              </a:rPr>
              <a:t>In network analysis, show a </a:t>
            </a:r>
            <a:r>
              <a:rPr b="1" lang="en-GB" sz="1100">
                <a:solidFill>
                  <a:srgbClr val="222222"/>
                </a:solidFill>
              </a:rPr>
              <a:t>relation between domains</a:t>
            </a:r>
            <a:r>
              <a:rPr lang="en-GB" sz="1100">
                <a:solidFill>
                  <a:srgbClr val="222222"/>
                </a:solidFill>
              </a:rPr>
              <a:t> (to, from, cc) to</a:t>
            </a:r>
            <a:r>
              <a:rPr b="1" lang="en-GB" sz="1100">
                <a:solidFill>
                  <a:srgbClr val="222222"/>
                </a:solidFill>
              </a:rPr>
              <a:t> key words. </a:t>
            </a:r>
            <a:r>
              <a:rPr lang="en-GB" sz="1100">
                <a:solidFill>
                  <a:srgbClr val="222222"/>
                </a:solidFill>
              </a:rPr>
              <a:t>This is to find the nature of conversations (amount, type etc.) between various domains (companies). </a:t>
            </a:r>
            <a:r>
              <a:rPr lang="en-GB" sz="1100">
                <a:solidFill>
                  <a:srgbClr val="222222"/>
                </a:solidFill>
              </a:rPr>
              <a:t> </a:t>
            </a:r>
            <a:endParaRPr sz="1100">
              <a:solidFill>
                <a:srgbClr val="222222"/>
              </a:solidFill>
            </a:endParaRPr>
          </a:p>
          <a:p>
            <a:pPr indent="0" lvl="0" marL="0" rtl="0" algn="l">
              <a:spcBef>
                <a:spcPts val="0"/>
              </a:spcBef>
              <a:spcAft>
                <a:spcPts val="0"/>
              </a:spcAft>
              <a:buNone/>
            </a:pPr>
            <a:r>
              <a:t/>
            </a:r>
            <a:endParaRPr sz="1100">
              <a:solidFill>
                <a:srgbClr val="222222"/>
              </a:solidFill>
            </a:endParaRPr>
          </a:p>
          <a:p>
            <a:pPr indent="0" lvl="0" marL="0" rtl="0" algn="l">
              <a:spcBef>
                <a:spcPts val="0"/>
              </a:spcBef>
              <a:spcAft>
                <a:spcPts val="0"/>
              </a:spcAft>
              <a:buNone/>
            </a:pPr>
            <a:r>
              <a:t/>
            </a:r>
            <a:endParaRPr sz="1100">
              <a:solidFill>
                <a:srgbClr val="2222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152400"/>
            <a:ext cx="8229600" cy="4562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