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371" r:id="rId2"/>
    <p:sldId id="372" r:id="rId3"/>
    <p:sldId id="373" r:id="rId4"/>
    <p:sldId id="394" r:id="rId5"/>
    <p:sldId id="374" r:id="rId6"/>
    <p:sldId id="395" r:id="rId7"/>
    <p:sldId id="377" r:id="rId8"/>
    <p:sldId id="397" r:id="rId9"/>
    <p:sldId id="379" r:id="rId10"/>
    <p:sldId id="399" r:id="rId11"/>
    <p:sldId id="398" r:id="rId12"/>
    <p:sldId id="400" r:id="rId13"/>
    <p:sldId id="401" r:id="rId14"/>
    <p:sldId id="402" r:id="rId15"/>
    <p:sldId id="403" r:id="rId16"/>
    <p:sldId id="404" r:id="rId17"/>
    <p:sldId id="378" r:id="rId18"/>
    <p:sldId id="405" r:id="rId19"/>
    <p:sldId id="40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59" autoAdjust="0"/>
    <p:restoredTop sz="94343" autoAdjust="0"/>
  </p:normalViewPr>
  <p:slideViewPr>
    <p:cSldViewPr snapToGrid="0">
      <p:cViewPr varScale="1">
        <p:scale>
          <a:sx n="74" d="100"/>
          <a:sy n="74" d="100"/>
        </p:scale>
        <p:origin x="5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071EB4-FEB0-4AE9-AC9D-7FC3878C9339}" type="datetimeFigureOut">
              <a:rPr lang="en-IN" smtClean="0"/>
              <a:t>13-10-2021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EAC1DC-E6EB-422E-8469-F9DF0FA16B6D}" type="slidenum">
              <a:rPr lang="en-IN" smtClean="0"/>
              <a:t>‹#›</a:t>
            </a:fld>
            <a:endParaRPr lang="en-IN"/>
          </a:p>
        </p:txBody>
      </p:sp>
    </p:spTree>
    <p:extLst>
      <p:ext uri="{BB962C8B-B14F-4D97-AF65-F5344CB8AC3E}">
        <p14:creationId xmlns:p14="http://schemas.microsoft.com/office/powerpoint/2010/main" val="48665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664453-EA0D-4357-8E8C-E5E2758F3898}"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F3A5E-C3AE-4E3A-A646-3B8C5597C04A}" type="slidenum">
              <a:rPr lang="en-US" smtClean="0"/>
              <a:t>‹#›</a:t>
            </a:fld>
            <a:endParaRPr lang="en-US"/>
          </a:p>
        </p:txBody>
      </p:sp>
    </p:spTree>
    <p:extLst>
      <p:ext uri="{BB962C8B-B14F-4D97-AF65-F5344CB8AC3E}">
        <p14:creationId xmlns:p14="http://schemas.microsoft.com/office/powerpoint/2010/main" val="1038890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664453-EA0D-4357-8E8C-E5E2758F3898}"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F3A5E-C3AE-4E3A-A646-3B8C5597C04A}" type="slidenum">
              <a:rPr lang="en-US" smtClean="0"/>
              <a:t>‹#›</a:t>
            </a:fld>
            <a:endParaRPr lang="en-US"/>
          </a:p>
        </p:txBody>
      </p:sp>
    </p:spTree>
    <p:extLst>
      <p:ext uri="{BB962C8B-B14F-4D97-AF65-F5344CB8AC3E}">
        <p14:creationId xmlns:p14="http://schemas.microsoft.com/office/powerpoint/2010/main" val="2949175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664453-EA0D-4357-8E8C-E5E2758F3898}"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F3A5E-C3AE-4E3A-A646-3B8C5597C04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22097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664453-EA0D-4357-8E8C-E5E2758F3898}"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F3A5E-C3AE-4E3A-A646-3B8C5597C04A}" type="slidenum">
              <a:rPr lang="en-US" smtClean="0"/>
              <a:t>‹#›</a:t>
            </a:fld>
            <a:endParaRPr lang="en-US"/>
          </a:p>
        </p:txBody>
      </p:sp>
    </p:spTree>
    <p:extLst>
      <p:ext uri="{BB962C8B-B14F-4D97-AF65-F5344CB8AC3E}">
        <p14:creationId xmlns:p14="http://schemas.microsoft.com/office/powerpoint/2010/main" val="4266356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664453-EA0D-4357-8E8C-E5E2758F3898}"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F3A5E-C3AE-4E3A-A646-3B8C5597C04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2078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664453-EA0D-4357-8E8C-E5E2758F3898}"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F3A5E-C3AE-4E3A-A646-3B8C5597C04A}" type="slidenum">
              <a:rPr lang="en-US" smtClean="0"/>
              <a:t>‹#›</a:t>
            </a:fld>
            <a:endParaRPr lang="en-US"/>
          </a:p>
        </p:txBody>
      </p:sp>
    </p:spTree>
    <p:extLst>
      <p:ext uri="{BB962C8B-B14F-4D97-AF65-F5344CB8AC3E}">
        <p14:creationId xmlns:p14="http://schemas.microsoft.com/office/powerpoint/2010/main" val="2329885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664453-EA0D-4357-8E8C-E5E2758F3898}"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F3A5E-C3AE-4E3A-A646-3B8C5597C04A}" type="slidenum">
              <a:rPr lang="en-US" smtClean="0"/>
              <a:t>‹#›</a:t>
            </a:fld>
            <a:endParaRPr lang="en-US"/>
          </a:p>
        </p:txBody>
      </p:sp>
    </p:spTree>
    <p:extLst>
      <p:ext uri="{BB962C8B-B14F-4D97-AF65-F5344CB8AC3E}">
        <p14:creationId xmlns:p14="http://schemas.microsoft.com/office/powerpoint/2010/main" val="3412413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664453-EA0D-4357-8E8C-E5E2758F3898}"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F3A5E-C3AE-4E3A-A646-3B8C5597C04A}" type="slidenum">
              <a:rPr lang="en-US" smtClean="0"/>
              <a:t>‹#›</a:t>
            </a:fld>
            <a:endParaRPr lang="en-US"/>
          </a:p>
        </p:txBody>
      </p:sp>
    </p:spTree>
    <p:extLst>
      <p:ext uri="{BB962C8B-B14F-4D97-AF65-F5344CB8AC3E}">
        <p14:creationId xmlns:p14="http://schemas.microsoft.com/office/powerpoint/2010/main" val="3601263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664453-EA0D-4357-8E8C-E5E2758F3898}"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F3A5E-C3AE-4E3A-A646-3B8C5597C04A}" type="slidenum">
              <a:rPr lang="en-US" smtClean="0"/>
              <a:t>‹#›</a:t>
            </a:fld>
            <a:endParaRPr lang="en-US"/>
          </a:p>
        </p:txBody>
      </p:sp>
    </p:spTree>
    <p:extLst>
      <p:ext uri="{BB962C8B-B14F-4D97-AF65-F5344CB8AC3E}">
        <p14:creationId xmlns:p14="http://schemas.microsoft.com/office/powerpoint/2010/main" val="3726872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664453-EA0D-4357-8E8C-E5E2758F3898}"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F3A5E-C3AE-4E3A-A646-3B8C5597C04A}" type="slidenum">
              <a:rPr lang="en-US" smtClean="0"/>
              <a:t>‹#›</a:t>
            </a:fld>
            <a:endParaRPr lang="en-US"/>
          </a:p>
        </p:txBody>
      </p:sp>
    </p:spTree>
    <p:extLst>
      <p:ext uri="{BB962C8B-B14F-4D97-AF65-F5344CB8AC3E}">
        <p14:creationId xmlns:p14="http://schemas.microsoft.com/office/powerpoint/2010/main" val="1883100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664453-EA0D-4357-8E8C-E5E2758F3898}" type="datetimeFigureOut">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F3A5E-C3AE-4E3A-A646-3B8C5597C04A}" type="slidenum">
              <a:rPr lang="en-US" smtClean="0"/>
              <a:t>‹#›</a:t>
            </a:fld>
            <a:endParaRPr lang="en-US"/>
          </a:p>
        </p:txBody>
      </p:sp>
    </p:spTree>
    <p:extLst>
      <p:ext uri="{BB962C8B-B14F-4D97-AF65-F5344CB8AC3E}">
        <p14:creationId xmlns:p14="http://schemas.microsoft.com/office/powerpoint/2010/main" val="2633321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664453-EA0D-4357-8E8C-E5E2758F3898}" type="datetimeFigureOut">
              <a:rPr lang="en-US" smtClean="0"/>
              <a:t>10/13/2021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7F3A5E-C3AE-4E3A-A646-3B8C5597C04A}" type="slidenum">
              <a:rPr lang="en-US" smtClean="0"/>
              <a:t>‹#›</a:t>
            </a:fld>
            <a:endParaRPr lang="en-US"/>
          </a:p>
        </p:txBody>
      </p:sp>
    </p:spTree>
    <p:extLst>
      <p:ext uri="{BB962C8B-B14F-4D97-AF65-F5344CB8AC3E}">
        <p14:creationId xmlns:p14="http://schemas.microsoft.com/office/powerpoint/2010/main" val="2791206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3664453-EA0D-4357-8E8C-E5E2758F3898}" type="datetimeFigureOut">
              <a:rPr lang="en-US" smtClean="0"/>
              <a:t>10/13/2021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7F3A5E-C3AE-4E3A-A646-3B8C5597C04A}" type="slidenum">
              <a:rPr lang="en-US" smtClean="0"/>
              <a:t>‹#›</a:t>
            </a:fld>
            <a:endParaRPr lang="en-US"/>
          </a:p>
        </p:txBody>
      </p:sp>
    </p:spTree>
    <p:extLst>
      <p:ext uri="{BB962C8B-B14F-4D97-AF65-F5344CB8AC3E}">
        <p14:creationId xmlns:p14="http://schemas.microsoft.com/office/powerpoint/2010/main" val="162518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64453-EA0D-4357-8E8C-E5E2758F3898}" type="datetimeFigureOut">
              <a:rPr lang="en-US" smtClean="0"/>
              <a:t>10/13/2021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7F3A5E-C3AE-4E3A-A646-3B8C5597C04A}" type="slidenum">
              <a:rPr lang="en-US" smtClean="0"/>
              <a:t>‹#›</a:t>
            </a:fld>
            <a:endParaRPr lang="en-US"/>
          </a:p>
        </p:txBody>
      </p:sp>
    </p:spTree>
    <p:extLst>
      <p:ext uri="{BB962C8B-B14F-4D97-AF65-F5344CB8AC3E}">
        <p14:creationId xmlns:p14="http://schemas.microsoft.com/office/powerpoint/2010/main" val="4226961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3664453-EA0D-4357-8E8C-E5E2758F3898}" type="datetimeFigureOut">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F3A5E-C3AE-4E3A-A646-3B8C5597C04A}" type="slidenum">
              <a:rPr lang="en-US" smtClean="0"/>
              <a:t>‹#›</a:t>
            </a:fld>
            <a:endParaRPr lang="en-US"/>
          </a:p>
        </p:txBody>
      </p:sp>
    </p:spTree>
    <p:extLst>
      <p:ext uri="{BB962C8B-B14F-4D97-AF65-F5344CB8AC3E}">
        <p14:creationId xmlns:p14="http://schemas.microsoft.com/office/powerpoint/2010/main" val="583147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3664453-EA0D-4357-8E8C-E5E2758F3898}" type="datetimeFigureOut">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F3A5E-C3AE-4E3A-A646-3B8C5597C04A}" type="slidenum">
              <a:rPr lang="en-US" smtClean="0"/>
              <a:t>‹#›</a:t>
            </a:fld>
            <a:endParaRPr lang="en-US"/>
          </a:p>
        </p:txBody>
      </p:sp>
    </p:spTree>
    <p:extLst>
      <p:ext uri="{BB962C8B-B14F-4D97-AF65-F5344CB8AC3E}">
        <p14:creationId xmlns:p14="http://schemas.microsoft.com/office/powerpoint/2010/main" val="3307619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664453-EA0D-4357-8E8C-E5E2758F3898}" type="datetimeFigureOut">
              <a:rPr lang="en-US" smtClean="0"/>
              <a:t>10/13/2021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A7F3A5E-C3AE-4E3A-A646-3B8C5597C04A}" type="slidenum">
              <a:rPr lang="en-US" smtClean="0"/>
              <a:t>‹#›</a:t>
            </a:fld>
            <a:endParaRPr lang="en-US"/>
          </a:p>
        </p:txBody>
      </p:sp>
    </p:spTree>
    <p:extLst>
      <p:ext uri="{BB962C8B-B14F-4D97-AF65-F5344CB8AC3E}">
        <p14:creationId xmlns:p14="http://schemas.microsoft.com/office/powerpoint/2010/main" val="19667315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0853" y="2456050"/>
            <a:ext cx="8654364" cy="1646302"/>
          </a:xfrm>
        </p:spPr>
        <p:txBody>
          <a:bodyPr/>
          <a:lstStyle/>
          <a:p>
            <a:r>
              <a:rPr lang="en-US" dirty="0" smtClean="0"/>
              <a:t>LEAD SCORING </a:t>
            </a:r>
            <a:r>
              <a:rPr lang="en-US" dirty="0"/>
              <a:t>CASE STUDY</a:t>
            </a:r>
          </a:p>
        </p:txBody>
      </p:sp>
      <p:sp>
        <p:nvSpPr>
          <p:cNvPr id="3" name="Subtitle 2"/>
          <p:cNvSpPr>
            <a:spLocks noGrp="1"/>
          </p:cNvSpPr>
          <p:nvPr>
            <p:ph type="subTitle" idx="1"/>
          </p:nvPr>
        </p:nvSpPr>
        <p:spPr>
          <a:xfrm>
            <a:off x="5228822" y="4790940"/>
            <a:ext cx="5439177" cy="466859"/>
          </a:xfrm>
        </p:spPr>
        <p:txBody>
          <a:bodyPr/>
          <a:lstStyle/>
          <a:p>
            <a:r>
              <a:rPr lang="en-US" dirty="0"/>
              <a:t>BY: SREEDEVI GATTU &amp; DISHANT PATEL</a:t>
            </a:r>
          </a:p>
        </p:txBody>
      </p:sp>
    </p:spTree>
    <p:extLst>
      <p:ext uri="{BB962C8B-B14F-4D97-AF65-F5344CB8AC3E}">
        <p14:creationId xmlns:p14="http://schemas.microsoft.com/office/powerpoint/2010/main" val="1695464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17" y="365126"/>
            <a:ext cx="10515600" cy="806852"/>
          </a:xfrm>
        </p:spPr>
        <p:txBody>
          <a:bodyPr/>
          <a:lstStyle/>
          <a:p>
            <a:pPr algn="ctr"/>
            <a:r>
              <a:rPr lang="en-US" dirty="0" smtClean="0"/>
              <a:t>CORRELATION PAIR PLOTS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043" y="1532785"/>
            <a:ext cx="4512286" cy="325815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6473" y="1171978"/>
            <a:ext cx="5347747" cy="5325214"/>
          </a:xfrm>
          <a:prstGeom prst="rect">
            <a:avLst/>
          </a:prstGeom>
        </p:spPr>
      </p:pic>
    </p:spTree>
    <p:extLst>
      <p:ext uri="{BB962C8B-B14F-4D97-AF65-F5344CB8AC3E}">
        <p14:creationId xmlns:p14="http://schemas.microsoft.com/office/powerpoint/2010/main" val="531838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17" y="365126"/>
            <a:ext cx="10515600" cy="806852"/>
          </a:xfrm>
        </p:spPr>
        <p:txBody>
          <a:bodyPr/>
          <a:lstStyle/>
          <a:p>
            <a:pPr algn="ctr"/>
            <a:r>
              <a:rPr lang="en-US" dirty="0" smtClean="0"/>
              <a:t>MODEL BUILDING AND EVALUATION</a:t>
            </a:r>
            <a:endParaRPr lang="en-US" dirty="0"/>
          </a:p>
        </p:txBody>
      </p:sp>
      <p:sp>
        <p:nvSpPr>
          <p:cNvPr id="7" name="Content Placeholder 2"/>
          <p:cNvSpPr>
            <a:spLocks noGrp="1"/>
          </p:cNvSpPr>
          <p:nvPr>
            <p:ph idx="1"/>
          </p:nvPr>
        </p:nvSpPr>
        <p:spPr>
          <a:xfrm>
            <a:off x="284408" y="1275009"/>
            <a:ext cx="10515600" cy="4824681"/>
          </a:xfrm>
        </p:spPr>
        <p:txBody>
          <a:bodyPr>
            <a:normAutofit/>
          </a:bodyPr>
          <a:lstStyle/>
          <a:p>
            <a:r>
              <a:rPr lang="en-IN" sz="1600" dirty="0" smtClean="0"/>
              <a:t>Now the data is ready for building LR model</a:t>
            </a:r>
            <a:endParaRPr lang="en-IN" sz="1600" dirty="0" smtClean="0"/>
          </a:p>
          <a:p>
            <a:r>
              <a:rPr lang="en-IN" sz="1600" dirty="0" smtClean="0"/>
              <a:t>Firstly we replace all Yes with 1 &amp; all No with 0</a:t>
            </a:r>
          </a:p>
          <a:p>
            <a:r>
              <a:rPr lang="en-IN" sz="1600" dirty="0" smtClean="0"/>
              <a:t>Dummy variables are created for all categorical columns</a:t>
            </a:r>
          </a:p>
          <a:p>
            <a:r>
              <a:rPr lang="en-IN" sz="1600" dirty="0" smtClean="0"/>
              <a:t>The data is split into Train and Test dataset</a:t>
            </a:r>
          </a:p>
          <a:p>
            <a:r>
              <a:rPr lang="en-IN" sz="1600" dirty="0" smtClean="0"/>
              <a:t>Standard scaling is done for numerical columns</a:t>
            </a:r>
          </a:p>
          <a:p>
            <a:r>
              <a:rPr lang="en-IN" sz="1600" dirty="0" smtClean="0"/>
              <a:t>Model is built with all variables, however it was very complex</a:t>
            </a:r>
          </a:p>
          <a:p>
            <a:r>
              <a:rPr lang="en-IN" sz="1600" dirty="0" smtClean="0"/>
              <a:t>Next we used RFE to use only top 15 variables</a:t>
            </a:r>
          </a:p>
          <a:p>
            <a:r>
              <a:rPr lang="en-IN" sz="1600" dirty="0" smtClean="0"/>
              <a:t>‘</a:t>
            </a:r>
            <a:r>
              <a:rPr lang="en-IN" sz="1600" dirty="0" err="1" smtClean="0"/>
              <a:t>Occupation_Housewife</a:t>
            </a:r>
            <a:r>
              <a:rPr lang="en-IN" sz="1600" dirty="0" smtClean="0"/>
              <a:t>’ had high p value, thus we dropped the column and model rerun was done</a:t>
            </a:r>
          </a:p>
          <a:p>
            <a:r>
              <a:rPr lang="en-IN" sz="1600" dirty="0"/>
              <a:t> </a:t>
            </a:r>
            <a:r>
              <a:rPr lang="en-IN" sz="1600" dirty="0" smtClean="0"/>
              <a:t>‘</a:t>
            </a:r>
            <a:r>
              <a:rPr lang="en-IN" sz="1600" dirty="0" err="1" smtClean="0"/>
              <a:t>Country_Qatar</a:t>
            </a:r>
            <a:r>
              <a:rPr lang="en-IN" sz="1600" dirty="0" smtClean="0"/>
              <a:t>’ </a:t>
            </a:r>
            <a:r>
              <a:rPr lang="en-IN" sz="1600" dirty="0"/>
              <a:t>had high p value, thus we dropped the column and model rerun was </a:t>
            </a:r>
            <a:r>
              <a:rPr lang="en-IN" sz="1600" dirty="0" smtClean="0"/>
              <a:t>done</a:t>
            </a:r>
          </a:p>
          <a:p>
            <a:r>
              <a:rPr lang="en-IN" sz="1600" dirty="0" smtClean="0"/>
              <a:t>‘</a:t>
            </a:r>
            <a:r>
              <a:rPr lang="en-IN" sz="1600" dirty="0" err="1" smtClean="0"/>
              <a:t>LeadSource_WelingakWebsite</a:t>
            </a:r>
            <a:r>
              <a:rPr lang="en-IN" sz="1600" dirty="0" smtClean="0"/>
              <a:t>’ </a:t>
            </a:r>
            <a:r>
              <a:rPr lang="en-IN" sz="1600" dirty="0"/>
              <a:t>had high p value, thus we dropped the column and model rerun was </a:t>
            </a:r>
            <a:r>
              <a:rPr lang="en-IN" sz="1600" dirty="0" smtClean="0"/>
              <a:t>done</a:t>
            </a:r>
          </a:p>
          <a:p>
            <a:r>
              <a:rPr lang="en-IN" sz="1600" dirty="0" smtClean="0"/>
              <a:t>VIF values are also very stable</a:t>
            </a:r>
            <a:endParaRPr lang="en-IN" sz="1600" dirty="0"/>
          </a:p>
          <a:p>
            <a:r>
              <a:rPr lang="en-IN" sz="1600" dirty="0" smtClean="0"/>
              <a:t>Finally a good model was developed</a:t>
            </a:r>
            <a:endParaRPr lang="en-IN" sz="1600" dirty="0"/>
          </a:p>
          <a:p>
            <a:endParaRPr lang="en-IN" sz="1600" dirty="0" smtClean="0"/>
          </a:p>
          <a:p>
            <a:pPr marL="0" indent="0">
              <a:buNone/>
            </a:pPr>
            <a:endParaRPr lang="en-IN" sz="1600" b="1" dirty="0" smtClean="0"/>
          </a:p>
          <a:p>
            <a:pPr marL="0" indent="0">
              <a:buNone/>
            </a:pPr>
            <a:endParaRPr lang="en-IN" sz="1600" dirty="0"/>
          </a:p>
        </p:txBody>
      </p:sp>
    </p:spTree>
    <p:extLst>
      <p:ext uri="{BB962C8B-B14F-4D97-AF65-F5344CB8AC3E}">
        <p14:creationId xmlns:p14="http://schemas.microsoft.com/office/powerpoint/2010/main" val="1507416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17" y="365126"/>
            <a:ext cx="10515600" cy="806852"/>
          </a:xfrm>
        </p:spPr>
        <p:txBody>
          <a:bodyPr/>
          <a:lstStyle/>
          <a:p>
            <a:pPr algn="ctr"/>
            <a:r>
              <a:rPr lang="en-US" dirty="0" smtClean="0"/>
              <a:t>DEVELOPED LR MODEL </a:t>
            </a:r>
            <a:endParaRPr lang="en-US" dirty="0"/>
          </a:p>
        </p:txBody>
      </p:sp>
      <p:sp>
        <p:nvSpPr>
          <p:cNvPr id="7" name="Content Placeholder 2"/>
          <p:cNvSpPr>
            <a:spLocks noGrp="1"/>
          </p:cNvSpPr>
          <p:nvPr>
            <p:ph idx="1"/>
          </p:nvPr>
        </p:nvSpPr>
        <p:spPr>
          <a:xfrm>
            <a:off x="284408" y="1275009"/>
            <a:ext cx="10515600" cy="4824681"/>
          </a:xfrm>
        </p:spPr>
        <p:txBody>
          <a:bodyPr>
            <a:normAutofit/>
          </a:bodyPr>
          <a:lstStyle/>
          <a:p>
            <a:pPr marL="0" indent="0">
              <a:buNone/>
            </a:pPr>
            <a:endParaRPr lang="en-IN" sz="1600" dirty="0" smtClean="0"/>
          </a:p>
          <a:p>
            <a:pPr marL="0" indent="0">
              <a:buNone/>
            </a:pPr>
            <a:endParaRPr lang="en-IN" sz="1600" b="1" dirty="0" smtClean="0"/>
          </a:p>
          <a:p>
            <a:pPr marL="0" indent="0">
              <a:buNone/>
            </a:pPr>
            <a:endParaRPr lang="en-IN"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395" y="1105030"/>
            <a:ext cx="9262044" cy="5164638"/>
          </a:xfrm>
          <a:prstGeom prst="rect">
            <a:avLst/>
          </a:prstGeom>
        </p:spPr>
      </p:pic>
    </p:spTree>
    <p:extLst>
      <p:ext uri="{BB962C8B-B14F-4D97-AF65-F5344CB8AC3E}">
        <p14:creationId xmlns:p14="http://schemas.microsoft.com/office/powerpoint/2010/main" val="4202274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17" y="365126"/>
            <a:ext cx="10515600" cy="806852"/>
          </a:xfrm>
        </p:spPr>
        <p:txBody>
          <a:bodyPr>
            <a:normAutofit fontScale="90000"/>
          </a:bodyPr>
          <a:lstStyle/>
          <a:p>
            <a:pPr algn="ctr"/>
            <a:r>
              <a:rPr lang="en-US" dirty="0" smtClean="0"/>
              <a:t>CORRELATION BETWEEN COLUMNS SELECTED IN RFE</a:t>
            </a:r>
            <a:endParaRPr lang="en-US" dirty="0"/>
          </a:p>
        </p:txBody>
      </p:sp>
      <p:sp>
        <p:nvSpPr>
          <p:cNvPr id="7" name="Content Placeholder 2"/>
          <p:cNvSpPr>
            <a:spLocks noGrp="1"/>
          </p:cNvSpPr>
          <p:nvPr>
            <p:ph idx="1"/>
          </p:nvPr>
        </p:nvSpPr>
        <p:spPr>
          <a:xfrm>
            <a:off x="284408" y="1275009"/>
            <a:ext cx="10515600" cy="4824681"/>
          </a:xfrm>
        </p:spPr>
        <p:txBody>
          <a:bodyPr>
            <a:normAutofit/>
          </a:bodyPr>
          <a:lstStyle/>
          <a:p>
            <a:pPr marL="0" indent="0">
              <a:buNone/>
            </a:pPr>
            <a:endParaRPr lang="en-IN" sz="1600" dirty="0" smtClean="0"/>
          </a:p>
          <a:p>
            <a:pPr marL="0" indent="0">
              <a:buNone/>
            </a:pPr>
            <a:endParaRPr lang="en-IN" sz="1600" b="1" dirty="0" smtClean="0"/>
          </a:p>
          <a:p>
            <a:pPr marL="0" indent="0">
              <a:buNone/>
            </a:pPr>
            <a:endParaRPr lang="en-IN"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915" y="1107583"/>
            <a:ext cx="9251003" cy="5750417"/>
          </a:xfrm>
          <a:prstGeom prst="rect">
            <a:avLst/>
          </a:prstGeom>
        </p:spPr>
      </p:pic>
    </p:spTree>
    <p:extLst>
      <p:ext uri="{BB962C8B-B14F-4D97-AF65-F5344CB8AC3E}">
        <p14:creationId xmlns:p14="http://schemas.microsoft.com/office/powerpoint/2010/main" val="837195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17" y="365126"/>
            <a:ext cx="10515600" cy="806852"/>
          </a:xfrm>
        </p:spPr>
        <p:txBody>
          <a:bodyPr/>
          <a:lstStyle/>
          <a:p>
            <a:pPr algn="ctr"/>
            <a:r>
              <a:rPr lang="en-US" dirty="0" smtClean="0"/>
              <a:t>EVALUATION OF MODEL ON TRAINING DATA SET</a:t>
            </a:r>
            <a:endParaRPr lang="en-US" dirty="0"/>
          </a:p>
        </p:txBody>
      </p:sp>
      <p:sp>
        <p:nvSpPr>
          <p:cNvPr id="7" name="Content Placeholder 2"/>
          <p:cNvSpPr>
            <a:spLocks noGrp="1"/>
          </p:cNvSpPr>
          <p:nvPr>
            <p:ph idx="1"/>
          </p:nvPr>
        </p:nvSpPr>
        <p:spPr>
          <a:xfrm>
            <a:off x="284408" y="1275009"/>
            <a:ext cx="10515600" cy="4824681"/>
          </a:xfrm>
        </p:spPr>
        <p:txBody>
          <a:bodyPr>
            <a:normAutofit/>
          </a:bodyPr>
          <a:lstStyle/>
          <a:p>
            <a:endParaRPr lang="en-IN" sz="1600" dirty="0" smtClean="0"/>
          </a:p>
          <a:p>
            <a:pPr marL="0" indent="0">
              <a:buNone/>
            </a:pPr>
            <a:endParaRPr lang="en-IN" sz="1600" b="1" dirty="0" smtClean="0"/>
          </a:p>
          <a:p>
            <a:pPr marL="0" indent="0">
              <a:buNone/>
            </a:pPr>
            <a:endParaRPr lang="en-IN" sz="1600" dirty="0"/>
          </a:p>
        </p:txBody>
      </p:sp>
      <p:graphicFrame>
        <p:nvGraphicFramePr>
          <p:cNvPr id="4" name="Table 3"/>
          <p:cNvGraphicFramePr>
            <a:graphicFrameLocks noGrp="1"/>
          </p:cNvGraphicFramePr>
          <p:nvPr>
            <p:extLst>
              <p:ext uri="{D42A27DB-BD31-4B8C-83A1-F6EECF244321}">
                <p14:modId xmlns:p14="http://schemas.microsoft.com/office/powerpoint/2010/main" val="1885388320"/>
              </p:ext>
            </p:extLst>
          </p:nvPr>
        </p:nvGraphicFramePr>
        <p:xfrm>
          <a:off x="1568361" y="1608308"/>
          <a:ext cx="5218805" cy="1112520"/>
        </p:xfrm>
        <a:graphic>
          <a:graphicData uri="http://schemas.openxmlformats.org/drawingml/2006/table">
            <a:tbl>
              <a:tblPr firstRow="1" bandRow="1">
                <a:tableStyleId>{5C22544A-7EE6-4342-B048-85BDC9FD1C3A}</a:tableStyleId>
              </a:tblPr>
              <a:tblGrid>
                <a:gridCol w="2171453"/>
                <a:gridCol w="1542876"/>
                <a:gridCol w="1504476"/>
              </a:tblGrid>
              <a:tr h="370840">
                <a:tc>
                  <a:txBody>
                    <a:bodyPr/>
                    <a:lstStyle/>
                    <a:p>
                      <a:r>
                        <a:rPr lang="en-IN" dirty="0" smtClean="0"/>
                        <a:t>Actual/Predicted</a:t>
                      </a:r>
                      <a:endParaRPr lang="en-IN" dirty="0"/>
                    </a:p>
                  </a:txBody>
                  <a:tcPr/>
                </a:tc>
                <a:tc>
                  <a:txBody>
                    <a:bodyPr/>
                    <a:lstStyle/>
                    <a:p>
                      <a:r>
                        <a:rPr lang="en-IN" dirty="0" smtClean="0"/>
                        <a:t>Negative</a:t>
                      </a:r>
                      <a:endParaRPr lang="en-IN" dirty="0"/>
                    </a:p>
                  </a:txBody>
                  <a:tcPr/>
                </a:tc>
                <a:tc>
                  <a:txBody>
                    <a:bodyPr/>
                    <a:lstStyle/>
                    <a:p>
                      <a:r>
                        <a:rPr lang="en-IN" dirty="0" smtClean="0"/>
                        <a:t>Positive</a:t>
                      </a:r>
                      <a:endParaRPr lang="en-IN" dirty="0"/>
                    </a:p>
                  </a:txBody>
                  <a:tcPr/>
                </a:tc>
              </a:tr>
              <a:tr h="370840">
                <a:tc>
                  <a:txBody>
                    <a:bodyPr/>
                    <a:lstStyle/>
                    <a:p>
                      <a:r>
                        <a:rPr lang="en-IN" dirty="0" smtClean="0"/>
                        <a:t>Negative</a:t>
                      </a:r>
                      <a:endParaRPr lang="en-IN" dirty="0"/>
                    </a:p>
                  </a:txBody>
                  <a:tcPr/>
                </a:tc>
                <a:tc>
                  <a:txBody>
                    <a:bodyPr/>
                    <a:lstStyle/>
                    <a:p>
                      <a:r>
                        <a:rPr lang="en-IN" dirty="0" smtClean="0"/>
                        <a:t>3667</a:t>
                      </a:r>
                      <a:endParaRPr lang="en-IN" dirty="0"/>
                    </a:p>
                  </a:txBody>
                  <a:tcPr/>
                </a:tc>
                <a:tc>
                  <a:txBody>
                    <a:bodyPr/>
                    <a:lstStyle/>
                    <a:p>
                      <a:r>
                        <a:rPr lang="en-IN" dirty="0" smtClean="0"/>
                        <a:t>297</a:t>
                      </a:r>
                      <a:endParaRPr lang="en-IN" dirty="0"/>
                    </a:p>
                  </a:txBody>
                  <a:tcPr/>
                </a:tc>
              </a:tr>
              <a:tr h="370840">
                <a:tc>
                  <a:txBody>
                    <a:bodyPr/>
                    <a:lstStyle/>
                    <a:p>
                      <a:r>
                        <a:rPr lang="en-IN" dirty="0" smtClean="0"/>
                        <a:t>Positive</a:t>
                      </a:r>
                      <a:endParaRPr lang="en-IN" dirty="0"/>
                    </a:p>
                  </a:txBody>
                  <a:tcPr/>
                </a:tc>
                <a:tc>
                  <a:txBody>
                    <a:bodyPr/>
                    <a:lstStyle/>
                    <a:p>
                      <a:r>
                        <a:rPr lang="en-IN" dirty="0" smtClean="0"/>
                        <a:t>959</a:t>
                      </a:r>
                      <a:endParaRPr lang="en-IN" dirty="0"/>
                    </a:p>
                  </a:txBody>
                  <a:tcPr/>
                </a:tc>
                <a:tc>
                  <a:txBody>
                    <a:bodyPr/>
                    <a:lstStyle/>
                    <a:p>
                      <a:r>
                        <a:rPr lang="en-IN" dirty="0" smtClean="0"/>
                        <a:t>1472</a:t>
                      </a:r>
                      <a:endParaRPr lang="en-IN" dirty="0"/>
                    </a:p>
                  </a:txBody>
                  <a:tcPr/>
                </a:tc>
              </a:tr>
            </a:tbl>
          </a:graphicData>
        </a:graphic>
      </p:graphicFrame>
      <p:sp>
        <p:nvSpPr>
          <p:cNvPr id="5" name="TextBox 4"/>
          <p:cNvSpPr txBox="1"/>
          <p:nvPr/>
        </p:nvSpPr>
        <p:spPr>
          <a:xfrm>
            <a:off x="3464417" y="1275009"/>
            <a:ext cx="2097049" cy="369332"/>
          </a:xfrm>
          <a:prstGeom prst="rect">
            <a:avLst/>
          </a:prstGeom>
          <a:noFill/>
        </p:spPr>
        <p:txBody>
          <a:bodyPr wrap="none" rtlCol="0">
            <a:spAutoFit/>
          </a:bodyPr>
          <a:lstStyle/>
          <a:p>
            <a:r>
              <a:rPr lang="en-IN" dirty="0" smtClean="0"/>
              <a:t>CONFISION MATRIX</a:t>
            </a:r>
            <a:endParaRPr lang="en-IN" dirty="0"/>
          </a:p>
        </p:txBody>
      </p:sp>
      <p:sp>
        <p:nvSpPr>
          <p:cNvPr id="8" name="Content Placeholder 2"/>
          <p:cNvSpPr txBox="1">
            <a:spLocks/>
          </p:cNvSpPr>
          <p:nvPr/>
        </p:nvSpPr>
        <p:spPr>
          <a:xfrm>
            <a:off x="591355" y="3072452"/>
            <a:ext cx="10515600" cy="15991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600" dirty="0" smtClean="0"/>
              <a:t>ACCURACY – 80.63 %</a:t>
            </a:r>
          </a:p>
          <a:p>
            <a:r>
              <a:rPr lang="en-IN" sz="1600" dirty="0" smtClean="0"/>
              <a:t>SENSITIVIY – 60.55 %</a:t>
            </a:r>
          </a:p>
          <a:p>
            <a:r>
              <a:rPr lang="en-IN" sz="1600" dirty="0" smtClean="0"/>
              <a:t>SPECIFICITY- 92.51 %</a:t>
            </a:r>
          </a:p>
          <a:p>
            <a:r>
              <a:rPr lang="en-IN" sz="1600" dirty="0" smtClean="0"/>
              <a:t>FALSE POSITIVE RATE (FPR) – 7.49% </a:t>
            </a:r>
          </a:p>
          <a:p>
            <a:pPr marL="0" indent="0">
              <a:buFont typeface="Wingdings 3" charset="2"/>
              <a:buNone/>
            </a:pPr>
            <a:endParaRPr lang="en-IN"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1417" y="2906498"/>
            <a:ext cx="5003174" cy="3530159"/>
          </a:xfrm>
          <a:prstGeom prst="rect">
            <a:avLst/>
          </a:prstGeom>
        </p:spPr>
      </p:pic>
    </p:spTree>
    <p:extLst>
      <p:ext uri="{BB962C8B-B14F-4D97-AF65-F5344CB8AC3E}">
        <p14:creationId xmlns:p14="http://schemas.microsoft.com/office/powerpoint/2010/main" val="1120379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17" y="365125"/>
            <a:ext cx="10515600" cy="909883"/>
          </a:xfrm>
        </p:spPr>
        <p:txBody>
          <a:bodyPr>
            <a:normAutofit fontScale="90000"/>
          </a:bodyPr>
          <a:lstStyle/>
          <a:p>
            <a:pPr algn="ctr"/>
            <a:r>
              <a:rPr lang="en-US" dirty="0" smtClean="0"/>
              <a:t>DETERMINE OPTIMUM CUT-OFF &amp; NEW y VARIABLE WITH OPTIMUM CUTOFF</a:t>
            </a:r>
            <a:endParaRPr lang="en-US" dirty="0"/>
          </a:p>
        </p:txBody>
      </p:sp>
      <p:sp>
        <p:nvSpPr>
          <p:cNvPr id="7" name="Content Placeholder 2"/>
          <p:cNvSpPr>
            <a:spLocks noGrp="1"/>
          </p:cNvSpPr>
          <p:nvPr>
            <p:ph idx="1"/>
          </p:nvPr>
        </p:nvSpPr>
        <p:spPr>
          <a:xfrm>
            <a:off x="284408" y="1275009"/>
            <a:ext cx="10515600" cy="4824681"/>
          </a:xfrm>
        </p:spPr>
        <p:txBody>
          <a:bodyPr>
            <a:normAutofit/>
          </a:bodyPr>
          <a:lstStyle/>
          <a:p>
            <a:endParaRPr lang="en-IN" sz="1600" dirty="0" smtClean="0"/>
          </a:p>
          <a:p>
            <a:pPr marL="0" indent="0">
              <a:buNone/>
            </a:pPr>
            <a:endParaRPr lang="en-IN" sz="1600" b="1" dirty="0" smtClean="0"/>
          </a:p>
          <a:p>
            <a:pPr marL="0" indent="0">
              <a:buNone/>
            </a:pPr>
            <a:endParaRPr lang="en-IN" sz="1600" dirty="0"/>
          </a:p>
        </p:txBody>
      </p:sp>
      <p:graphicFrame>
        <p:nvGraphicFramePr>
          <p:cNvPr id="4" name="Table 3"/>
          <p:cNvGraphicFramePr>
            <a:graphicFrameLocks noGrp="1"/>
          </p:cNvGraphicFramePr>
          <p:nvPr>
            <p:extLst>
              <p:ext uri="{D42A27DB-BD31-4B8C-83A1-F6EECF244321}">
                <p14:modId xmlns:p14="http://schemas.microsoft.com/office/powerpoint/2010/main" val="161242672"/>
              </p:ext>
            </p:extLst>
          </p:nvPr>
        </p:nvGraphicFramePr>
        <p:xfrm>
          <a:off x="323403" y="2655380"/>
          <a:ext cx="5218805" cy="1112520"/>
        </p:xfrm>
        <a:graphic>
          <a:graphicData uri="http://schemas.openxmlformats.org/drawingml/2006/table">
            <a:tbl>
              <a:tblPr firstRow="1" bandRow="1">
                <a:tableStyleId>{5C22544A-7EE6-4342-B048-85BDC9FD1C3A}</a:tableStyleId>
              </a:tblPr>
              <a:tblGrid>
                <a:gridCol w="2171453"/>
                <a:gridCol w="1542876"/>
                <a:gridCol w="1504476"/>
              </a:tblGrid>
              <a:tr h="370840">
                <a:tc>
                  <a:txBody>
                    <a:bodyPr/>
                    <a:lstStyle/>
                    <a:p>
                      <a:r>
                        <a:rPr lang="en-IN" dirty="0" smtClean="0"/>
                        <a:t>Actual/Predicted</a:t>
                      </a:r>
                      <a:endParaRPr lang="en-IN" dirty="0"/>
                    </a:p>
                  </a:txBody>
                  <a:tcPr/>
                </a:tc>
                <a:tc>
                  <a:txBody>
                    <a:bodyPr/>
                    <a:lstStyle/>
                    <a:p>
                      <a:r>
                        <a:rPr lang="en-IN" dirty="0" smtClean="0"/>
                        <a:t>Negative</a:t>
                      </a:r>
                      <a:endParaRPr lang="en-IN" dirty="0"/>
                    </a:p>
                  </a:txBody>
                  <a:tcPr/>
                </a:tc>
                <a:tc>
                  <a:txBody>
                    <a:bodyPr/>
                    <a:lstStyle/>
                    <a:p>
                      <a:r>
                        <a:rPr lang="en-IN" dirty="0" smtClean="0"/>
                        <a:t>Positive</a:t>
                      </a:r>
                      <a:endParaRPr lang="en-IN" dirty="0"/>
                    </a:p>
                  </a:txBody>
                  <a:tcPr/>
                </a:tc>
              </a:tr>
              <a:tr h="370840">
                <a:tc>
                  <a:txBody>
                    <a:bodyPr/>
                    <a:lstStyle/>
                    <a:p>
                      <a:r>
                        <a:rPr lang="en-IN" dirty="0" smtClean="0"/>
                        <a:t>Negative</a:t>
                      </a:r>
                      <a:endParaRPr lang="en-IN" dirty="0"/>
                    </a:p>
                  </a:txBody>
                  <a:tcPr/>
                </a:tc>
                <a:tc>
                  <a:txBody>
                    <a:bodyPr/>
                    <a:lstStyle/>
                    <a:p>
                      <a:r>
                        <a:rPr lang="en-IN" dirty="0" smtClean="0"/>
                        <a:t>2456</a:t>
                      </a:r>
                      <a:endParaRPr lang="en-IN" dirty="0"/>
                    </a:p>
                  </a:txBody>
                  <a:tcPr/>
                </a:tc>
                <a:tc>
                  <a:txBody>
                    <a:bodyPr/>
                    <a:lstStyle/>
                    <a:p>
                      <a:r>
                        <a:rPr lang="en-IN" dirty="0" smtClean="0"/>
                        <a:t>1508</a:t>
                      </a:r>
                      <a:endParaRPr lang="en-IN" dirty="0"/>
                    </a:p>
                  </a:txBody>
                  <a:tcPr/>
                </a:tc>
              </a:tr>
              <a:tr h="370840">
                <a:tc>
                  <a:txBody>
                    <a:bodyPr/>
                    <a:lstStyle/>
                    <a:p>
                      <a:r>
                        <a:rPr lang="en-IN" dirty="0" smtClean="0"/>
                        <a:t>Positive</a:t>
                      </a:r>
                      <a:endParaRPr lang="en-IN" dirty="0"/>
                    </a:p>
                  </a:txBody>
                  <a:tcPr/>
                </a:tc>
                <a:tc>
                  <a:txBody>
                    <a:bodyPr/>
                    <a:lstStyle/>
                    <a:p>
                      <a:r>
                        <a:rPr lang="en-IN" dirty="0" smtClean="0"/>
                        <a:t>243</a:t>
                      </a:r>
                      <a:endParaRPr lang="en-IN" dirty="0"/>
                    </a:p>
                  </a:txBody>
                  <a:tcPr/>
                </a:tc>
                <a:tc>
                  <a:txBody>
                    <a:bodyPr/>
                    <a:lstStyle/>
                    <a:p>
                      <a:r>
                        <a:rPr lang="en-IN" dirty="0" smtClean="0"/>
                        <a:t>2188</a:t>
                      </a:r>
                      <a:endParaRPr lang="en-IN" dirty="0"/>
                    </a:p>
                  </a:txBody>
                  <a:tcPr/>
                </a:tc>
              </a:tr>
            </a:tbl>
          </a:graphicData>
        </a:graphic>
      </p:graphicFrame>
      <p:sp>
        <p:nvSpPr>
          <p:cNvPr id="5" name="TextBox 4"/>
          <p:cNvSpPr txBox="1"/>
          <p:nvPr/>
        </p:nvSpPr>
        <p:spPr>
          <a:xfrm>
            <a:off x="1996225" y="2134887"/>
            <a:ext cx="2634054" cy="369332"/>
          </a:xfrm>
          <a:prstGeom prst="rect">
            <a:avLst/>
          </a:prstGeom>
          <a:noFill/>
        </p:spPr>
        <p:txBody>
          <a:bodyPr wrap="none" rtlCol="0">
            <a:spAutoFit/>
          </a:bodyPr>
          <a:lstStyle/>
          <a:p>
            <a:r>
              <a:rPr lang="en-IN" dirty="0" smtClean="0"/>
              <a:t>NEW CONFISION MATRIX</a:t>
            </a:r>
            <a:endParaRPr lang="en-IN" dirty="0"/>
          </a:p>
        </p:txBody>
      </p:sp>
      <p:sp>
        <p:nvSpPr>
          <p:cNvPr id="8" name="Content Placeholder 2"/>
          <p:cNvSpPr txBox="1">
            <a:spLocks/>
          </p:cNvSpPr>
          <p:nvPr/>
        </p:nvSpPr>
        <p:spPr>
          <a:xfrm>
            <a:off x="694386" y="4102761"/>
            <a:ext cx="10515600" cy="24010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600" dirty="0" smtClean="0"/>
              <a:t>ACCURACY – 72.68 %</a:t>
            </a:r>
          </a:p>
          <a:p>
            <a:r>
              <a:rPr lang="en-IN" sz="1600" dirty="0" smtClean="0"/>
              <a:t>SENSITIVIY – 90.0 %</a:t>
            </a:r>
          </a:p>
          <a:p>
            <a:r>
              <a:rPr lang="en-IN" sz="1600" dirty="0" smtClean="0"/>
              <a:t>SPECIFICITY- 61.96 %</a:t>
            </a:r>
          </a:p>
          <a:p>
            <a:r>
              <a:rPr lang="en-IN" sz="1600" dirty="0" smtClean="0"/>
              <a:t>FALSE POSITIVE RATE (FPR) – 38.04%</a:t>
            </a:r>
          </a:p>
          <a:p>
            <a:endParaRPr lang="en-IN" sz="1600" dirty="0"/>
          </a:p>
          <a:p>
            <a:r>
              <a:rPr lang="en-IN" sz="1600" dirty="0" smtClean="0"/>
              <a:t>Model has good accuracy &amp; Sensitivity </a:t>
            </a:r>
          </a:p>
          <a:p>
            <a:pPr marL="0" indent="0">
              <a:buFont typeface="Wingdings 3" charset="2"/>
              <a:buNone/>
            </a:pPr>
            <a:endParaRPr lang="en-IN"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1466" y="3008086"/>
            <a:ext cx="4723809" cy="3326984"/>
          </a:xfrm>
          <a:prstGeom prst="rect">
            <a:avLst/>
          </a:prstGeom>
        </p:spPr>
      </p:pic>
      <p:sp>
        <p:nvSpPr>
          <p:cNvPr id="9" name="TextBox 8"/>
          <p:cNvSpPr txBox="1"/>
          <p:nvPr/>
        </p:nvSpPr>
        <p:spPr>
          <a:xfrm>
            <a:off x="6874845" y="2369683"/>
            <a:ext cx="2543966" cy="369332"/>
          </a:xfrm>
          <a:prstGeom prst="rect">
            <a:avLst/>
          </a:prstGeom>
          <a:noFill/>
        </p:spPr>
        <p:txBody>
          <a:bodyPr wrap="none" rtlCol="0">
            <a:spAutoFit/>
          </a:bodyPr>
          <a:lstStyle/>
          <a:p>
            <a:r>
              <a:rPr lang="en-IN" dirty="0" smtClean="0"/>
              <a:t>CUT OFF POINT  = 0.35</a:t>
            </a:r>
            <a:endParaRPr lang="en-IN" dirty="0"/>
          </a:p>
        </p:txBody>
      </p:sp>
    </p:spTree>
    <p:extLst>
      <p:ext uri="{BB962C8B-B14F-4D97-AF65-F5344CB8AC3E}">
        <p14:creationId xmlns:p14="http://schemas.microsoft.com/office/powerpoint/2010/main" val="3058450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17" y="365126"/>
            <a:ext cx="10515600" cy="806852"/>
          </a:xfrm>
        </p:spPr>
        <p:txBody>
          <a:bodyPr/>
          <a:lstStyle/>
          <a:p>
            <a:pPr algn="ctr"/>
            <a:r>
              <a:rPr lang="en-US" dirty="0" smtClean="0"/>
              <a:t>EVALUATION OF MODEL ON TEST DATA SET</a:t>
            </a:r>
            <a:endParaRPr lang="en-US" dirty="0"/>
          </a:p>
        </p:txBody>
      </p:sp>
      <p:sp>
        <p:nvSpPr>
          <p:cNvPr id="7" name="Content Placeholder 2"/>
          <p:cNvSpPr>
            <a:spLocks noGrp="1"/>
          </p:cNvSpPr>
          <p:nvPr>
            <p:ph idx="1"/>
          </p:nvPr>
        </p:nvSpPr>
        <p:spPr>
          <a:xfrm>
            <a:off x="284408" y="1275009"/>
            <a:ext cx="10515600" cy="4824681"/>
          </a:xfrm>
        </p:spPr>
        <p:txBody>
          <a:bodyPr>
            <a:normAutofit/>
          </a:bodyPr>
          <a:lstStyle/>
          <a:p>
            <a:endParaRPr lang="en-IN" sz="1600" dirty="0" smtClean="0"/>
          </a:p>
          <a:p>
            <a:pPr marL="0" indent="0">
              <a:buNone/>
            </a:pPr>
            <a:endParaRPr lang="en-IN" sz="1600" b="1" dirty="0" smtClean="0"/>
          </a:p>
          <a:p>
            <a:pPr marL="0" indent="0">
              <a:buNone/>
            </a:pPr>
            <a:endParaRPr lang="en-IN" sz="1600" dirty="0"/>
          </a:p>
        </p:txBody>
      </p:sp>
      <p:graphicFrame>
        <p:nvGraphicFramePr>
          <p:cNvPr id="4" name="Table 3"/>
          <p:cNvGraphicFramePr>
            <a:graphicFrameLocks noGrp="1"/>
          </p:cNvGraphicFramePr>
          <p:nvPr>
            <p:extLst>
              <p:ext uri="{D42A27DB-BD31-4B8C-83A1-F6EECF244321}">
                <p14:modId xmlns:p14="http://schemas.microsoft.com/office/powerpoint/2010/main" val="2244778224"/>
              </p:ext>
            </p:extLst>
          </p:nvPr>
        </p:nvGraphicFramePr>
        <p:xfrm>
          <a:off x="1568361" y="1608308"/>
          <a:ext cx="5218805" cy="1112520"/>
        </p:xfrm>
        <a:graphic>
          <a:graphicData uri="http://schemas.openxmlformats.org/drawingml/2006/table">
            <a:tbl>
              <a:tblPr firstRow="1" bandRow="1">
                <a:tableStyleId>{5C22544A-7EE6-4342-B048-85BDC9FD1C3A}</a:tableStyleId>
              </a:tblPr>
              <a:tblGrid>
                <a:gridCol w="2171453"/>
                <a:gridCol w="1542876"/>
                <a:gridCol w="1504476"/>
              </a:tblGrid>
              <a:tr h="370840">
                <a:tc>
                  <a:txBody>
                    <a:bodyPr/>
                    <a:lstStyle/>
                    <a:p>
                      <a:r>
                        <a:rPr lang="en-IN" dirty="0" smtClean="0"/>
                        <a:t>Actual/Predicted</a:t>
                      </a:r>
                      <a:endParaRPr lang="en-IN" dirty="0"/>
                    </a:p>
                  </a:txBody>
                  <a:tcPr/>
                </a:tc>
                <a:tc>
                  <a:txBody>
                    <a:bodyPr/>
                    <a:lstStyle/>
                    <a:p>
                      <a:r>
                        <a:rPr lang="en-IN" dirty="0" smtClean="0"/>
                        <a:t>Negative</a:t>
                      </a:r>
                      <a:endParaRPr lang="en-IN" dirty="0"/>
                    </a:p>
                  </a:txBody>
                  <a:tcPr/>
                </a:tc>
                <a:tc>
                  <a:txBody>
                    <a:bodyPr/>
                    <a:lstStyle/>
                    <a:p>
                      <a:r>
                        <a:rPr lang="en-IN" dirty="0" smtClean="0"/>
                        <a:t>Positive</a:t>
                      </a:r>
                      <a:endParaRPr lang="en-IN" dirty="0"/>
                    </a:p>
                  </a:txBody>
                  <a:tcPr/>
                </a:tc>
              </a:tr>
              <a:tr h="370840">
                <a:tc>
                  <a:txBody>
                    <a:bodyPr/>
                    <a:lstStyle/>
                    <a:p>
                      <a:r>
                        <a:rPr lang="en-IN" dirty="0" smtClean="0"/>
                        <a:t>Negative</a:t>
                      </a:r>
                      <a:endParaRPr lang="en-IN" dirty="0"/>
                    </a:p>
                  </a:txBody>
                  <a:tcPr/>
                </a:tc>
                <a:tc>
                  <a:txBody>
                    <a:bodyPr/>
                    <a:lstStyle/>
                    <a:p>
                      <a:r>
                        <a:rPr lang="en-IN" dirty="0" smtClean="0"/>
                        <a:t>838</a:t>
                      </a:r>
                      <a:endParaRPr lang="en-IN" dirty="0"/>
                    </a:p>
                  </a:txBody>
                  <a:tcPr/>
                </a:tc>
                <a:tc>
                  <a:txBody>
                    <a:bodyPr/>
                    <a:lstStyle/>
                    <a:p>
                      <a:r>
                        <a:rPr lang="en-IN" dirty="0" smtClean="0"/>
                        <a:t>855</a:t>
                      </a:r>
                      <a:endParaRPr lang="en-IN" dirty="0"/>
                    </a:p>
                  </a:txBody>
                  <a:tcPr/>
                </a:tc>
              </a:tr>
              <a:tr h="370840">
                <a:tc>
                  <a:txBody>
                    <a:bodyPr/>
                    <a:lstStyle/>
                    <a:p>
                      <a:r>
                        <a:rPr lang="en-IN" dirty="0" smtClean="0"/>
                        <a:t>Positive</a:t>
                      </a:r>
                      <a:endParaRPr lang="en-IN" dirty="0"/>
                    </a:p>
                  </a:txBody>
                  <a:tcPr/>
                </a:tc>
                <a:tc>
                  <a:txBody>
                    <a:bodyPr/>
                    <a:lstStyle/>
                    <a:p>
                      <a:r>
                        <a:rPr lang="en-IN" dirty="0" smtClean="0"/>
                        <a:t>208</a:t>
                      </a:r>
                      <a:endParaRPr lang="en-IN" dirty="0"/>
                    </a:p>
                  </a:txBody>
                  <a:tcPr/>
                </a:tc>
                <a:tc>
                  <a:txBody>
                    <a:bodyPr/>
                    <a:lstStyle/>
                    <a:p>
                      <a:r>
                        <a:rPr lang="en-IN" dirty="0" smtClean="0"/>
                        <a:t>841</a:t>
                      </a:r>
                      <a:endParaRPr lang="en-IN" dirty="0"/>
                    </a:p>
                  </a:txBody>
                  <a:tcPr/>
                </a:tc>
              </a:tr>
            </a:tbl>
          </a:graphicData>
        </a:graphic>
      </p:graphicFrame>
      <p:sp>
        <p:nvSpPr>
          <p:cNvPr id="5" name="TextBox 4"/>
          <p:cNvSpPr txBox="1"/>
          <p:nvPr/>
        </p:nvSpPr>
        <p:spPr>
          <a:xfrm>
            <a:off x="3464417" y="1275009"/>
            <a:ext cx="2097049" cy="369332"/>
          </a:xfrm>
          <a:prstGeom prst="rect">
            <a:avLst/>
          </a:prstGeom>
          <a:noFill/>
        </p:spPr>
        <p:txBody>
          <a:bodyPr wrap="none" rtlCol="0">
            <a:spAutoFit/>
          </a:bodyPr>
          <a:lstStyle/>
          <a:p>
            <a:r>
              <a:rPr lang="en-IN" dirty="0" smtClean="0"/>
              <a:t>CONFISION MATRIX</a:t>
            </a:r>
            <a:endParaRPr lang="en-IN" dirty="0"/>
          </a:p>
        </p:txBody>
      </p:sp>
      <p:sp>
        <p:nvSpPr>
          <p:cNvPr id="8" name="Content Placeholder 2"/>
          <p:cNvSpPr txBox="1">
            <a:spLocks/>
          </p:cNvSpPr>
          <p:nvPr/>
        </p:nvSpPr>
        <p:spPr>
          <a:xfrm>
            <a:off x="591355" y="3072451"/>
            <a:ext cx="10515600" cy="23624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600" dirty="0" smtClean="0"/>
              <a:t>ACCURACY – 61.23 %</a:t>
            </a:r>
          </a:p>
          <a:p>
            <a:r>
              <a:rPr lang="en-IN" sz="1600" dirty="0" smtClean="0"/>
              <a:t>SENSITIVIY – 80.17 %</a:t>
            </a:r>
          </a:p>
          <a:p>
            <a:r>
              <a:rPr lang="en-IN" sz="1600" dirty="0" smtClean="0"/>
              <a:t>SPECIFICITY- 49.55 %</a:t>
            </a:r>
          </a:p>
          <a:p>
            <a:r>
              <a:rPr lang="en-IN" sz="1600" dirty="0" smtClean="0"/>
              <a:t>FALSE POSITIVE RATE (FPR) – 50.55%</a:t>
            </a:r>
          </a:p>
          <a:p>
            <a:endParaRPr lang="en-IN" sz="1600" dirty="0"/>
          </a:p>
          <a:p>
            <a:r>
              <a:rPr lang="en-IN" sz="1600" dirty="0" smtClean="0"/>
              <a:t> The accuracy &amp; Sensitivity has dropped, however the model has performed satisfactorily on test set </a:t>
            </a:r>
          </a:p>
          <a:p>
            <a:pPr marL="0" indent="0">
              <a:buFont typeface="Wingdings 3" charset="2"/>
              <a:buNone/>
            </a:pPr>
            <a:endParaRPr lang="en-IN" sz="1600" dirty="0"/>
          </a:p>
        </p:txBody>
      </p:sp>
    </p:spTree>
    <p:extLst>
      <p:ext uri="{BB962C8B-B14F-4D97-AF65-F5344CB8AC3E}">
        <p14:creationId xmlns:p14="http://schemas.microsoft.com/office/powerpoint/2010/main" val="3211869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17" y="365126"/>
            <a:ext cx="10515600" cy="806852"/>
          </a:xfrm>
        </p:spPr>
        <p:txBody>
          <a:bodyPr/>
          <a:lstStyle/>
          <a:p>
            <a:pPr algn="ctr"/>
            <a:r>
              <a:rPr lang="en-US" dirty="0" smtClean="0"/>
              <a:t>EVALUATION OF THE MODEL</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794115144"/>
              </p:ext>
            </p:extLst>
          </p:nvPr>
        </p:nvGraphicFramePr>
        <p:xfrm>
          <a:off x="373486" y="1001228"/>
          <a:ext cx="11114469" cy="5416720"/>
        </p:xfrm>
        <a:graphic>
          <a:graphicData uri="http://schemas.openxmlformats.org/drawingml/2006/table">
            <a:tbl>
              <a:tblPr firstRow="1" firstCol="1" bandRow="1">
                <a:tableStyleId>{5C22544A-7EE6-4342-B048-85BDC9FD1C3A}</a:tableStyleId>
              </a:tblPr>
              <a:tblGrid>
                <a:gridCol w="3704823"/>
                <a:gridCol w="2193702"/>
                <a:gridCol w="5215944"/>
              </a:tblGrid>
              <a:tr h="131432">
                <a:tc>
                  <a:txBody>
                    <a:bodyPr/>
                    <a:lstStyle/>
                    <a:p>
                      <a:pPr marL="609600" marR="609600">
                        <a:lnSpc>
                          <a:spcPct val="107000"/>
                        </a:lnSpc>
                        <a:spcBef>
                          <a:spcPts val="1200"/>
                        </a:spcBef>
                        <a:spcAft>
                          <a:spcPts val="1200"/>
                        </a:spcAft>
                      </a:pPr>
                      <a:r>
                        <a:rPr lang="en-IN" sz="1400" dirty="0">
                          <a:effectLst/>
                        </a:rPr>
                        <a:t>variable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c>
                  <a:txBody>
                    <a:bodyPr/>
                    <a:lstStyle/>
                    <a:p>
                      <a:pPr marL="609600" marR="609600">
                        <a:lnSpc>
                          <a:spcPct val="107000"/>
                        </a:lnSpc>
                        <a:spcBef>
                          <a:spcPts val="1200"/>
                        </a:spcBef>
                        <a:spcAft>
                          <a:spcPts val="1200"/>
                        </a:spcAft>
                      </a:pPr>
                      <a:r>
                        <a:rPr lang="en-IN" sz="1400" dirty="0">
                          <a:effectLst/>
                        </a:rPr>
                        <a:t>co-efficient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c>
                  <a:txBody>
                    <a:bodyPr/>
                    <a:lstStyle/>
                    <a:p>
                      <a:pPr marL="609600" marR="609600">
                        <a:lnSpc>
                          <a:spcPct val="107000"/>
                        </a:lnSpc>
                        <a:spcBef>
                          <a:spcPts val="1200"/>
                        </a:spcBef>
                        <a:spcAft>
                          <a:spcPts val="1200"/>
                        </a:spcAft>
                      </a:pPr>
                      <a:r>
                        <a:rPr lang="en-IN" sz="1400">
                          <a:effectLst/>
                        </a:rPr>
                        <a:t>Interpretation</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r>
              <a:tr h="222382">
                <a:tc>
                  <a:txBody>
                    <a:bodyPr/>
                    <a:lstStyle/>
                    <a:p>
                      <a:pPr marL="609600" marR="609600">
                        <a:lnSpc>
                          <a:spcPct val="107000"/>
                        </a:lnSpc>
                        <a:spcBef>
                          <a:spcPts val="1200"/>
                        </a:spcBef>
                        <a:spcAft>
                          <a:spcPts val="1200"/>
                        </a:spcAft>
                      </a:pPr>
                      <a:r>
                        <a:rPr lang="en-IN" sz="1200" dirty="0" err="1">
                          <a:effectLst/>
                        </a:rPr>
                        <a:t>Occupation_Working</a:t>
                      </a:r>
                      <a:r>
                        <a:rPr lang="en-IN" sz="1200" dirty="0">
                          <a:effectLst/>
                        </a:rPr>
                        <a:t> Professional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c>
                  <a:txBody>
                    <a:bodyPr/>
                    <a:lstStyle/>
                    <a:p>
                      <a:pPr marL="609600" marR="609600">
                        <a:lnSpc>
                          <a:spcPct val="107000"/>
                        </a:lnSpc>
                        <a:spcBef>
                          <a:spcPts val="1200"/>
                        </a:spcBef>
                        <a:spcAft>
                          <a:spcPts val="1200"/>
                        </a:spcAft>
                      </a:pPr>
                      <a:r>
                        <a:rPr lang="en-IN" sz="1200">
                          <a:effectLst/>
                        </a:rPr>
                        <a:t>3.8785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c>
                  <a:txBody>
                    <a:bodyPr/>
                    <a:lstStyle/>
                    <a:p>
                      <a:pPr marR="609600">
                        <a:lnSpc>
                          <a:spcPct val="107000"/>
                        </a:lnSpc>
                        <a:spcBef>
                          <a:spcPts val="1200"/>
                        </a:spcBef>
                        <a:spcAft>
                          <a:spcPts val="1200"/>
                        </a:spcAft>
                      </a:pPr>
                      <a:r>
                        <a:rPr lang="en-IN" sz="1200">
                          <a:effectLst/>
                        </a:rPr>
                        <a:t>Working Professionals are more likely to convert to paid users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r>
              <a:tr h="313332">
                <a:tc>
                  <a:txBody>
                    <a:bodyPr/>
                    <a:lstStyle/>
                    <a:p>
                      <a:pPr marL="609600" marR="609600">
                        <a:lnSpc>
                          <a:spcPct val="107000"/>
                        </a:lnSpc>
                        <a:spcBef>
                          <a:spcPts val="1200"/>
                        </a:spcBef>
                        <a:spcAft>
                          <a:spcPts val="1200"/>
                        </a:spcAft>
                      </a:pPr>
                      <a:r>
                        <a:rPr lang="en-IN" sz="1200" dirty="0" err="1">
                          <a:effectLst/>
                        </a:rPr>
                        <a:t>Occupation_Other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c>
                  <a:txBody>
                    <a:bodyPr/>
                    <a:lstStyle/>
                    <a:p>
                      <a:pPr marL="609600" marR="609600">
                        <a:lnSpc>
                          <a:spcPct val="107000"/>
                        </a:lnSpc>
                        <a:spcBef>
                          <a:spcPts val="1200"/>
                        </a:spcBef>
                        <a:spcAft>
                          <a:spcPts val="1200"/>
                        </a:spcAft>
                      </a:pPr>
                      <a:r>
                        <a:rPr lang="en-IN" sz="1200">
                          <a:effectLst/>
                        </a:rPr>
                        <a:t>3.4415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c>
                  <a:txBody>
                    <a:bodyPr/>
                    <a:lstStyle/>
                    <a:p>
                      <a:pPr marR="609600">
                        <a:lnSpc>
                          <a:spcPct val="107000"/>
                        </a:lnSpc>
                        <a:spcBef>
                          <a:spcPts val="1200"/>
                        </a:spcBef>
                        <a:spcAft>
                          <a:spcPts val="1200"/>
                        </a:spcAft>
                      </a:pPr>
                      <a:r>
                        <a:rPr lang="en-IN" sz="1200">
                          <a:effectLst/>
                        </a:rPr>
                        <a:t>Customers with occupation Other are more likely to convert to paid users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r>
              <a:tr h="313332">
                <a:tc>
                  <a:txBody>
                    <a:bodyPr/>
                    <a:lstStyle/>
                    <a:p>
                      <a:pPr marL="609600" marR="609600">
                        <a:lnSpc>
                          <a:spcPct val="107000"/>
                        </a:lnSpc>
                        <a:spcBef>
                          <a:spcPts val="1200"/>
                        </a:spcBef>
                        <a:spcAft>
                          <a:spcPts val="1200"/>
                        </a:spcAft>
                      </a:pPr>
                      <a:r>
                        <a:rPr lang="en-IN" sz="1200">
                          <a:effectLst/>
                        </a:rPr>
                        <a:t>LeadQuality_High in Relevance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c>
                  <a:txBody>
                    <a:bodyPr/>
                    <a:lstStyle/>
                    <a:p>
                      <a:pPr marL="609600" marR="609600">
                        <a:lnSpc>
                          <a:spcPct val="107000"/>
                        </a:lnSpc>
                        <a:spcBef>
                          <a:spcPts val="1200"/>
                        </a:spcBef>
                        <a:spcAft>
                          <a:spcPts val="1200"/>
                        </a:spcAft>
                      </a:pPr>
                      <a:r>
                        <a:rPr lang="en-IN" sz="1200">
                          <a:effectLst/>
                        </a:rPr>
                        <a:t>2.8699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c>
                  <a:txBody>
                    <a:bodyPr/>
                    <a:lstStyle/>
                    <a:p>
                      <a:pPr marR="609600">
                        <a:lnSpc>
                          <a:spcPct val="107000"/>
                        </a:lnSpc>
                        <a:spcBef>
                          <a:spcPts val="1200"/>
                        </a:spcBef>
                        <a:spcAft>
                          <a:spcPts val="1200"/>
                        </a:spcAft>
                      </a:pPr>
                      <a:r>
                        <a:rPr lang="en-IN" sz="1200">
                          <a:effectLst/>
                        </a:rPr>
                        <a:t>Leads marked with High Relevance are more likely to convert to paid users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r>
              <a:tr h="222382">
                <a:tc>
                  <a:txBody>
                    <a:bodyPr/>
                    <a:lstStyle/>
                    <a:p>
                      <a:pPr marL="609600" marR="609600">
                        <a:lnSpc>
                          <a:spcPct val="107000"/>
                        </a:lnSpc>
                        <a:spcBef>
                          <a:spcPts val="1200"/>
                        </a:spcBef>
                        <a:spcAft>
                          <a:spcPts val="1200"/>
                        </a:spcAft>
                      </a:pPr>
                      <a:r>
                        <a:rPr lang="en-IN" sz="1200">
                          <a:effectLst/>
                        </a:rPr>
                        <a:t>Occupation_Student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c>
                  <a:txBody>
                    <a:bodyPr/>
                    <a:lstStyle/>
                    <a:p>
                      <a:pPr marL="609600" marR="609600">
                        <a:lnSpc>
                          <a:spcPct val="107000"/>
                        </a:lnSpc>
                        <a:spcBef>
                          <a:spcPts val="1200"/>
                        </a:spcBef>
                        <a:spcAft>
                          <a:spcPts val="1200"/>
                        </a:spcAft>
                      </a:pPr>
                      <a:r>
                        <a:rPr lang="en-IN" sz="1200">
                          <a:effectLst/>
                        </a:rPr>
                        <a:t>2.4677</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c>
                  <a:txBody>
                    <a:bodyPr/>
                    <a:lstStyle/>
                    <a:p>
                      <a:pPr marR="609600">
                        <a:lnSpc>
                          <a:spcPct val="107000"/>
                        </a:lnSpc>
                        <a:spcBef>
                          <a:spcPts val="1200"/>
                        </a:spcBef>
                        <a:spcAft>
                          <a:spcPts val="1200"/>
                        </a:spcAft>
                      </a:pPr>
                      <a:r>
                        <a:rPr lang="en-IN" sz="1200">
                          <a:effectLst/>
                        </a:rPr>
                        <a:t>Students are likely to convert to paid users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r>
              <a:tr h="222382">
                <a:tc>
                  <a:txBody>
                    <a:bodyPr/>
                    <a:lstStyle/>
                    <a:p>
                      <a:pPr marL="609600" marR="609600">
                        <a:lnSpc>
                          <a:spcPct val="107000"/>
                        </a:lnSpc>
                        <a:spcBef>
                          <a:spcPts val="1200"/>
                        </a:spcBef>
                        <a:spcAft>
                          <a:spcPts val="1200"/>
                        </a:spcAft>
                      </a:pPr>
                      <a:r>
                        <a:rPr lang="en-IN" sz="1200">
                          <a:effectLst/>
                        </a:rPr>
                        <a:t>LeadOrigin_Lead Add Form</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c>
                  <a:txBody>
                    <a:bodyPr/>
                    <a:lstStyle/>
                    <a:p>
                      <a:pPr marL="609600" marR="609600">
                        <a:lnSpc>
                          <a:spcPct val="107000"/>
                        </a:lnSpc>
                        <a:spcBef>
                          <a:spcPts val="1200"/>
                        </a:spcBef>
                        <a:spcAft>
                          <a:spcPts val="1200"/>
                        </a:spcAft>
                      </a:pPr>
                      <a:r>
                        <a:rPr lang="en-IN" sz="1200" dirty="0">
                          <a:effectLst/>
                        </a:rPr>
                        <a:t>2.0567</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c>
                  <a:txBody>
                    <a:bodyPr/>
                    <a:lstStyle/>
                    <a:p>
                      <a:pPr marR="609600">
                        <a:lnSpc>
                          <a:spcPct val="107000"/>
                        </a:lnSpc>
                        <a:spcBef>
                          <a:spcPts val="1200"/>
                        </a:spcBef>
                        <a:spcAft>
                          <a:spcPts val="1200"/>
                        </a:spcAft>
                      </a:pPr>
                      <a:r>
                        <a:rPr lang="en-IN" sz="1200">
                          <a:effectLst/>
                        </a:rPr>
                        <a:t>Leads from filling a form are likely to convert to paid users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r>
              <a:tr h="222382">
                <a:tc>
                  <a:txBody>
                    <a:bodyPr/>
                    <a:lstStyle/>
                    <a:p>
                      <a:pPr marL="609600" marR="609600">
                        <a:lnSpc>
                          <a:spcPct val="107000"/>
                        </a:lnSpc>
                        <a:spcBef>
                          <a:spcPts val="1200"/>
                        </a:spcBef>
                        <a:spcAft>
                          <a:spcPts val="1200"/>
                        </a:spcAft>
                      </a:pPr>
                      <a:r>
                        <a:rPr lang="en-IN" sz="1200">
                          <a:effectLst/>
                        </a:rPr>
                        <a:t>Occupation_Unemployed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c>
                  <a:txBody>
                    <a:bodyPr/>
                    <a:lstStyle/>
                    <a:p>
                      <a:pPr marL="609600" marR="609600">
                        <a:lnSpc>
                          <a:spcPct val="107000"/>
                        </a:lnSpc>
                        <a:spcBef>
                          <a:spcPts val="1200"/>
                        </a:spcBef>
                        <a:spcAft>
                          <a:spcPts val="1200"/>
                        </a:spcAft>
                      </a:pPr>
                      <a:r>
                        <a:rPr lang="en-IN" sz="1200" dirty="0">
                          <a:effectLst/>
                        </a:rPr>
                        <a:t>1.4752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c>
                  <a:txBody>
                    <a:bodyPr/>
                    <a:lstStyle/>
                    <a:p>
                      <a:pPr marR="609600">
                        <a:lnSpc>
                          <a:spcPct val="107000"/>
                        </a:lnSpc>
                        <a:spcBef>
                          <a:spcPts val="1200"/>
                        </a:spcBef>
                        <a:spcAft>
                          <a:spcPts val="1200"/>
                        </a:spcAft>
                      </a:pPr>
                      <a:r>
                        <a:rPr lang="en-IN" sz="1200" dirty="0">
                          <a:effectLst/>
                        </a:rPr>
                        <a:t>Unemployed customers are likely to convert to paid users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r>
              <a:tr h="313332">
                <a:tc>
                  <a:txBody>
                    <a:bodyPr/>
                    <a:lstStyle/>
                    <a:p>
                      <a:pPr marL="609600" marR="609600">
                        <a:lnSpc>
                          <a:spcPct val="107000"/>
                        </a:lnSpc>
                        <a:spcBef>
                          <a:spcPts val="1200"/>
                        </a:spcBef>
                        <a:spcAft>
                          <a:spcPts val="1200"/>
                        </a:spcAft>
                      </a:pPr>
                      <a:r>
                        <a:rPr lang="en-IN" sz="1200">
                          <a:effectLst/>
                        </a:rPr>
                        <a:t>LastActivity_SMS Sent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c>
                  <a:txBody>
                    <a:bodyPr/>
                    <a:lstStyle/>
                    <a:p>
                      <a:pPr marL="609600" marR="609600">
                        <a:lnSpc>
                          <a:spcPct val="107000"/>
                        </a:lnSpc>
                        <a:spcBef>
                          <a:spcPts val="1200"/>
                        </a:spcBef>
                        <a:spcAft>
                          <a:spcPts val="1200"/>
                        </a:spcAft>
                      </a:pPr>
                      <a:r>
                        <a:rPr lang="en-IN" sz="1200" dirty="0">
                          <a:effectLst/>
                        </a:rPr>
                        <a:t>1.4359</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c>
                  <a:txBody>
                    <a:bodyPr/>
                    <a:lstStyle/>
                    <a:p>
                      <a:pPr marR="609600">
                        <a:lnSpc>
                          <a:spcPct val="107000"/>
                        </a:lnSpc>
                        <a:spcBef>
                          <a:spcPts val="1200"/>
                        </a:spcBef>
                        <a:spcAft>
                          <a:spcPts val="1200"/>
                        </a:spcAft>
                      </a:pPr>
                      <a:r>
                        <a:rPr lang="en-IN" sz="1200" dirty="0">
                          <a:effectLst/>
                        </a:rPr>
                        <a:t>In cases where SMS was sent, customers are likely to convert to paid users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r>
              <a:tr h="313332">
                <a:tc>
                  <a:txBody>
                    <a:bodyPr/>
                    <a:lstStyle/>
                    <a:p>
                      <a:pPr marL="609600" marR="609600">
                        <a:lnSpc>
                          <a:spcPct val="107000"/>
                        </a:lnSpc>
                        <a:spcBef>
                          <a:spcPts val="1200"/>
                        </a:spcBef>
                        <a:spcAft>
                          <a:spcPts val="1200"/>
                        </a:spcAft>
                      </a:pPr>
                      <a:r>
                        <a:rPr lang="en-IN" sz="1200">
                          <a:effectLst/>
                        </a:rPr>
                        <a:t>LastActivity_Unsubscribed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c>
                  <a:txBody>
                    <a:bodyPr/>
                    <a:lstStyle/>
                    <a:p>
                      <a:pPr marL="609600" marR="609600">
                        <a:lnSpc>
                          <a:spcPct val="107000"/>
                        </a:lnSpc>
                        <a:spcBef>
                          <a:spcPts val="1200"/>
                        </a:spcBef>
                        <a:spcAft>
                          <a:spcPts val="1200"/>
                        </a:spcAft>
                      </a:pPr>
                      <a:r>
                        <a:rPr lang="en-IN" sz="1200" dirty="0">
                          <a:effectLst/>
                        </a:rPr>
                        <a:t>1.3751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c>
                  <a:txBody>
                    <a:bodyPr/>
                    <a:lstStyle/>
                    <a:p>
                      <a:pPr marR="609600">
                        <a:lnSpc>
                          <a:spcPct val="107000"/>
                        </a:lnSpc>
                        <a:spcBef>
                          <a:spcPts val="1200"/>
                        </a:spcBef>
                        <a:spcAft>
                          <a:spcPts val="1200"/>
                        </a:spcAft>
                      </a:pPr>
                      <a:r>
                        <a:rPr lang="en-IN" sz="1200">
                          <a:effectLst/>
                        </a:rPr>
                        <a:t>In cases where the notifications were unsubscribed, customers are likely to convert to paid users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r>
              <a:tr h="222382">
                <a:tc>
                  <a:txBody>
                    <a:bodyPr/>
                    <a:lstStyle/>
                    <a:p>
                      <a:pPr marL="609600" marR="609600">
                        <a:lnSpc>
                          <a:spcPct val="107000"/>
                        </a:lnSpc>
                        <a:spcBef>
                          <a:spcPts val="1200"/>
                        </a:spcBef>
                        <a:spcAft>
                          <a:spcPts val="1200"/>
                        </a:spcAft>
                      </a:pPr>
                      <a:r>
                        <a:rPr lang="en-IN" sz="1200">
                          <a:effectLst/>
                        </a:rPr>
                        <a:t>LastActivity_Olark Chat Conversation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c>
                  <a:txBody>
                    <a:bodyPr/>
                    <a:lstStyle/>
                    <a:p>
                      <a:pPr marL="609600" marR="609600">
                        <a:lnSpc>
                          <a:spcPct val="107000"/>
                        </a:lnSpc>
                        <a:spcBef>
                          <a:spcPts val="1200"/>
                        </a:spcBef>
                        <a:spcAft>
                          <a:spcPts val="1200"/>
                        </a:spcAft>
                      </a:pPr>
                      <a:r>
                        <a:rPr lang="en-IN" sz="1200" dirty="0">
                          <a:effectLst/>
                        </a:rPr>
                        <a:t>-0.9261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c>
                  <a:txBody>
                    <a:bodyPr/>
                    <a:lstStyle/>
                    <a:p>
                      <a:pPr marR="609600">
                        <a:lnSpc>
                          <a:spcPct val="107000"/>
                        </a:lnSpc>
                        <a:spcBef>
                          <a:spcPts val="1200"/>
                        </a:spcBef>
                        <a:spcAft>
                          <a:spcPts val="1200"/>
                        </a:spcAft>
                      </a:pPr>
                      <a:r>
                        <a:rPr lang="en-IN" sz="1200" dirty="0">
                          <a:effectLst/>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r>
              <a:tr h="131432">
                <a:tc>
                  <a:txBody>
                    <a:bodyPr/>
                    <a:lstStyle/>
                    <a:p>
                      <a:pPr marL="609600" marR="609600">
                        <a:lnSpc>
                          <a:spcPct val="107000"/>
                        </a:lnSpc>
                        <a:spcBef>
                          <a:spcPts val="1200"/>
                        </a:spcBef>
                        <a:spcAft>
                          <a:spcPts val="1200"/>
                        </a:spcAft>
                      </a:pPr>
                      <a:r>
                        <a:rPr lang="en-IN" sz="1200">
                          <a:effectLst/>
                        </a:rPr>
                        <a:t>LeadOrigin_Lead Import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c>
                  <a:txBody>
                    <a:bodyPr/>
                    <a:lstStyle/>
                    <a:p>
                      <a:pPr marL="609600" marR="609600">
                        <a:lnSpc>
                          <a:spcPct val="107000"/>
                        </a:lnSpc>
                        <a:spcBef>
                          <a:spcPts val="1200"/>
                        </a:spcBef>
                        <a:spcAft>
                          <a:spcPts val="1200"/>
                        </a:spcAft>
                      </a:pPr>
                      <a:r>
                        <a:rPr lang="en-IN" sz="1200">
                          <a:effectLst/>
                        </a:rPr>
                        <a:t>-1.0383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c>
                  <a:txBody>
                    <a:bodyPr/>
                    <a:lstStyle/>
                    <a:p>
                      <a:pPr marR="609600">
                        <a:lnSpc>
                          <a:spcPct val="107000"/>
                        </a:lnSpc>
                        <a:spcBef>
                          <a:spcPts val="1200"/>
                        </a:spcBef>
                        <a:spcAft>
                          <a:spcPts val="1200"/>
                        </a:spcAft>
                      </a:pPr>
                      <a:r>
                        <a:rPr lang="en-IN" sz="1200" dirty="0">
                          <a:effectLst/>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r>
              <a:tr h="313332">
                <a:tc>
                  <a:txBody>
                    <a:bodyPr/>
                    <a:lstStyle/>
                    <a:p>
                      <a:pPr marL="609600" marR="609600">
                        <a:lnSpc>
                          <a:spcPct val="107000"/>
                        </a:lnSpc>
                        <a:spcBef>
                          <a:spcPts val="1200"/>
                        </a:spcBef>
                        <a:spcAft>
                          <a:spcPts val="1200"/>
                        </a:spcAft>
                      </a:pPr>
                      <a:r>
                        <a:rPr lang="en-IN" sz="1200">
                          <a:effectLst/>
                        </a:rPr>
                        <a:t>LeadQuality_Not Sure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c>
                  <a:txBody>
                    <a:bodyPr/>
                    <a:lstStyle/>
                    <a:p>
                      <a:pPr marL="609600" marR="609600">
                        <a:lnSpc>
                          <a:spcPct val="107000"/>
                        </a:lnSpc>
                        <a:spcBef>
                          <a:spcPts val="1200"/>
                        </a:spcBef>
                        <a:spcAft>
                          <a:spcPts val="1200"/>
                        </a:spcAft>
                      </a:pPr>
                      <a:r>
                        <a:rPr lang="en-IN" sz="1200">
                          <a:effectLst/>
                        </a:rPr>
                        <a:t>-1.3884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c>
                  <a:txBody>
                    <a:bodyPr/>
                    <a:lstStyle/>
                    <a:p>
                      <a:pPr marR="609600">
                        <a:lnSpc>
                          <a:spcPct val="107000"/>
                        </a:lnSpc>
                        <a:spcBef>
                          <a:spcPts val="1200"/>
                        </a:spcBef>
                        <a:spcAft>
                          <a:spcPts val="1200"/>
                        </a:spcAft>
                      </a:pPr>
                      <a:r>
                        <a:rPr lang="en-IN" sz="1200" dirty="0">
                          <a:effectLst/>
                        </a:rPr>
                        <a:t>Leads that are marked as Not sure are less likely to convert to paid users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r>
              <a:tr h="586183">
                <a:tc>
                  <a:txBody>
                    <a:bodyPr/>
                    <a:lstStyle/>
                    <a:p>
                      <a:pPr marL="609600" marR="609600">
                        <a:lnSpc>
                          <a:spcPct val="107000"/>
                        </a:lnSpc>
                        <a:spcBef>
                          <a:spcPts val="1200"/>
                        </a:spcBef>
                        <a:spcAft>
                          <a:spcPts val="1200"/>
                        </a:spcAft>
                      </a:pPr>
                      <a:r>
                        <a:rPr lang="en-IN" sz="1200">
                          <a:effectLst/>
                        </a:rPr>
                        <a:t>NoEmail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c>
                  <a:txBody>
                    <a:bodyPr/>
                    <a:lstStyle/>
                    <a:p>
                      <a:pPr marL="609600" marR="609600">
                        <a:lnSpc>
                          <a:spcPct val="107000"/>
                        </a:lnSpc>
                        <a:spcBef>
                          <a:spcPts val="1200"/>
                        </a:spcBef>
                        <a:spcAft>
                          <a:spcPts val="1200"/>
                        </a:spcAft>
                      </a:pPr>
                      <a:r>
                        <a:rPr lang="en-IN" sz="1200">
                          <a:effectLst/>
                        </a:rPr>
                        <a:t>-1.3517</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c>
                  <a:txBody>
                    <a:bodyPr/>
                    <a:lstStyle/>
                    <a:p>
                      <a:pPr marR="609600">
                        <a:lnSpc>
                          <a:spcPct val="107000"/>
                        </a:lnSpc>
                        <a:spcBef>
                          <a:spcPts val="1200"/>
                        </a:spcBef>
                        <a:spcAft>
                          <a:spcPts val="1200"/>
                        </a:spcAft>
                      </a:pPr>
                      <a:r>
                        <a:rPr lang="en-IN" sz="1200" dirty="0">
                          <a:effectLst/>
                        </a:rPr>
                        <a:t>Customers who have marked Do Not Email as Yes are less likely to convert to paid users OR Customers who have marked Do Not Email as No are more likely to convert to paid users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r>
              <a:tr h="131432">
                <a:tc>
                  <a:txBody>
                    <a:bodyPr/>
                    <a:lstStyle/>
                    <a:p>
                      <a:pPr marL="609600" marR="609600">
                        <a:lnSpc>
                          <a:spcPct val="107000"/>
                        </a:lnSpc>
                        <a:spcBef>
                          <a:spcPts val="1200"/>
                        </a:spcBef>
                        <a:spcAft>
                          <a:spcPts val="1200"/>
                        </a:spcAft>
                      </a:pPr>
                      <a:r>
                        <a:rPr lang="en-IN" sz="1200">
                          <a:effectLst/>
                        </a:rPr>
                        <a:t>const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c>
                  <a:txBody>
                    <a:bodyPr/>
                    <a:lstStyle/>
                    <a:p>
                      <a:pPr marL="609600" marR="609600">
                        <a:lnSpc>
                          <a:spcPct val="107000"/>
                        </a:lnSpc>
                        <a:spcBef>
                          <a:spcPts val="1200"/>
                        </a:spcBef>
                        <a:spcAft>
                          <a:spcPts val="1200"/>
                        </a:spcAft>
                      </a:pPr>
                      <a:r>
                        <a:rPr lang="en-IN" sz="1200">
                          <a:effectLst/>
                        </a:rPr>
                        <a:t>-2.0268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c>
                  <a:txBody>
                    <a:bodyPr/>
                    <a:lstStyle/>
                    <a:p>
                      <a:pPr marR="609600">
                        <a:lnSpc>
                          <a:spcPct val="107000"/>
                        </a:lnSpc>
                        <a:spcBef>
                          <a:spcPts val="1200"/>
                        </a:spcBef>
                        <a:spcAft>
                          <a:spcPts val="1200"/>
                        </a:spcAft>
                      </a:pPr>
                      <a:r>
                        <a:rPr lang="en-IN" sz="1200" dirty="0">
                          <a:effectLst/>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r>
              <a:tr h="222382">
                <a:tc>
                  <a:txBody>
                    <a:bodyPr/>
                    <a:lstStyle/>
                    <a:p>
                      <a:pPr marL="609600" marR="609600">
                        <a:lnSpc>
                          <a:spcPct val="107000"/>
                        </a:lnSpc>
                        <a:spcBef>
                          <a:spcPts val="1200"/>
                        </a:spcBef>
                        <a:spcAft>
                          <a:spcPts val="1200"/>
                        </a:spcAft>
                      </a:pPr>
                      <a:r>
                        <a:rPr lang="en-IN" sz="1200">
                          <a:effectLst/>
                        </a:rPr>
                        <a:t>LeadQuality_Worst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c>
                  <a:txBody>
                    <a:bodyPr/>
                    <a:lstStyle/>
                    <a:p>
                      <a:pPr marL="609600" marR="609600">
                        <a:lnSpc>
                          <a:spcPct val="107000"/>
                        </a:lnSpc>
                        <a:spcBef>
                          <a:spcPts val="1200"/>
                        </a:spcBef>
                        <a:spcAft>
                          <a:spcPts val="1200"/>
                        </a:spcAft>
                      </a:pPr>
                      <a:r>
                        <a:rPr lang="en-IN" sz="1200">
                          <a:effectLst/>
                        </a:rPr>
                        <a:t>-3.7954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c>
                  <a:txBody>
                    <a:bodyPr/>
                    <a:lstStyle/>
                    <a:p>
                      <a:pPr marR="609600">
                        <a:lnSpc>
                          <a:spcPct val="107000"/>
                        </a:lnSpc>
                        <a:spcBef>
                          <a:spcPts val="1200"/>
                        </a:spcBef>
                        <a:spcAft>
                          <a:spcPts val="1200"/>
                        </a:spcAft>
                      </a:pPr>
                      <a:r>
                        <a:rPr lang="en-IN" sz="1200" dirty="0">
                          <a:effectLst/>
                        </a:rPr>
                        <a:t>Leads marked as Worst quality are least likely to convert to paid users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0241" marR="20241" marT="20241" marB="20241" anchor="ctr"/>
                </a:tc>
              </a:tr>
            </a:tbl>
          </a:graphicData>
        </a:graphic>
      </p:graphicFrame>
    </p:spTree>
    <p:extLst>
      <p:ext uri="{BB962C8B-B14F-4D97-AF65-F5344CB8AC3E}">
        <p14:creationId xmlns:p14="http://schemas.microsoft.com/office/powerpoint/2010/main" val="4033833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17" y="365126"/>
            <a:ext cx="10515600" cy="806852"/>
          </a:xfrm>
        </p:spPr>
        <p:txBody>
          <a:bodyPr/>
          <a:lstStyle/>
          <a:p>
            <a:pPr algn="ctr"/>
            <a:r>
              <a:rPr lang="en-US" dirty="0" smtClean="0"/>
              <a:t>SCORE OUT OF 100 TO EACH CLIENT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776316034"/>
              </p:ext>
            </p:extLst>
          </p:nvPr>
        </p:nvGraphicFramePr>
        <p:xfrm>
          <a:off x="3609430" y="2686958"/>
          <a:ext cx="3219325" cy="3940955"/>
        </p:xfrm>
        <a:graphic>
          <a:graphicData uri="http://schemas.openxmlformats.org/drawingml/2006/table">
            <a:tbl>
              <a:tblPr/>
              <a:tblGrid>
                <a:gridCol w="1181511"/>
                <a:gridCol w="2037814"/>
              </a:tblGrid>
              <a:tr h="541289">
                <a:tc>
                  <a:txBody>
                    <a:bodyPr/>
                    <a:lstStyle/>
                    <a:p>
                      <a:pPr algn="l" fontAlgn="ctr"/>
                      <a:r>
                        <a:rPr lang="en-IN" sz="1400" b="1" dirty="0" err="1" smtClean="0">
                          <a:effectLst/>
                        </a:rPr>
                        <a:t>Lead_ID</a:t>
                      </a:r>
                      <a:endParaRPr lang="en-IN" sz="1400" b="1" dirty="0">
                        <a:effectLst/>
                      </a:endParaRPr>
                    </a:p>
                  </a:txBody>
                  <a:tcPr marL="33005" marR="33005" marT="33005" marB="330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400" b="1" dirty="0" err="1" smtClean="0">
                          <a:effectLst/>
                        </a:rPr>
                        <a:t>Client_Score</a:t>
                      </a:r>
                      <a:endParaRPr lang="en-IN" sz="1400" b="1" dirty="0" smtClean="0">
                        <a:effectLst/>
                      </a:endParaRPr>
                    </a:p>
                  </a:txBody>
                  <a:tcPr marL="79213" marR="79213" marT="39606" marB="39606">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tr>
              <a:tr h="303650">
                <a:tc>
                  <a:txBody>
                    <a:bodyPr/>
                    <a:lstStyle/>
                    <a:p>
                      <a:pPr algn="ctr" fontAlgn="ctr"/>
                      <a:r>
                        <a:rPr lang="en-IN" sz="1400" dirty="0">
                          <a:effectLst/>
                        </a:rPr>
                        <a:t>8701</a:t>
                      </a:r>
                    </a:p>
                  </a:txBody>
                  <a:tcPr marL="33005" marR="33005" marT="33005" marB="330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400">
                          <a:effectLst/>
                        </a:rPr>
                        <a:t>11.64</a:t>
                      </a:r>
                    </a:p>
                  </a:txBody>
                  <a:tcPr marL="33005" marR="33005" marT="33005" marB="330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303650">
                <a:tc>
                  <a:txBody>
                    <a:bodyPr/>
                    <a:lstStyle/>
                    <a:p>
                      <a:pPr algn="ctr" fontAlgn="ctr"/>
                      <a:r>
                        <a:rPr lang="en-IN" sz="1400" dirty="0">
                          <a:effectLst/>
                        </a:rPr>
                        <a:t>6684</a:t>
                      </a:r>
                    </a:p>
                  </a:txBody>
                  <a:tcPr marL="33005" marR="33005" marT="33005" marB="330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400">
                          <a:effectLst/>
                        </a:rPr>
                        <a:t>37.66</a:t>
                      </a:r>
                    </a:p>
                  </a:txBody>
                  <a:tcPr marL="33005" marR="33005" marT="33005" marB="330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303650">
                <a:tc>
                  <a:txBody>
                    <a:bodyPr/>
                    <a:lstStyle/>
                    <a:p>
                      <a:pPr algn="ctr" fontAlgn="ctr"/>
                      <a:r>
                        <a:rPr lang="en-IN" sz="1400">
                          <a:effectLst/>
                        </a:rPr>
                        <a:t>4406</a:t>
                      </a:r>
                    </a:p>
                  </a:txBody>
                  <a:tcPr marL="33005" marR="33005" marT="33005" marB="330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400" dirty="0">
                          <a:effectLst/>
                        </a:rPr>
                        <a:t>94.98</a:t>
                      </a:r>
                    </a:p>
                  </a:txBody>
                  <a:tcPr marL="33005" marR="33005" marT="33005" marB="330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363166">
                <a:tc>
                  <a:txBody>
                    <a:bodyPr/>
                    <a:lstStyle/>
                    <a:p>
                      <a:pPr algn="ctr" fontAlgn="ctr"/>
                      <a:r>
                        <a:rPr lang="en-IN" sz="1400" dirty="0">
                          <a:effectLst/>
                        </a:rPr>
                        <a:t>2487</a:t>
                      </a:r>
                    </a:p>
                  </a:txBody>
                  <a:tcPr marL="33005" marR="33005" marT="33005" marB="330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400" dirty="0">
                          <a:effectLst/>
                        </a:rPr>
                        <a:t>70.77</a:t>
                      </a:r>
                    </a:p>
                  </a:txBody>
                  <a:tcPr marL="33005" marR="33005" marT="33005" marB="330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303650">
                <a:tc>
                  <a:txBody>
                    <a:bodyPr/>
                    <a:lstStyle/>
                    <a:p>
                      <a:pPr algn="ctr" fontAlgn="ctr"/>
                      <a:r>
                        <a:rPr lang="en-IN" sz="1400" dirty="0">
                          <a:effectLst/>
                        </a:rPr>
                        <a:t>561</a:t>
                      </a:r>
                    </a:p>
                  </a:txBody>
                  <a:tcPr marL="33005" marR="33005" marT="33005" marB="330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400" dirty="0">
                          <a:effectLst/>
                        </a:rPr>
                        <a:t>37.66</a:t>
                      </a:r>
                    </a:p>
                  </a:txBody>
                  <a:tcPr marL="33005" marR="33005" marT="33005" marB="330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303650">
                <a:tc>
                  <a:txBody>
                    <a:bodyPr/>
                    <a:lstStyle/>
                    <a:p>
                      <a:pPr algn="ctr" fontAlgn="ctr"/>
                      <a:r>
                        <a:rPr lang="en-IN" sz="1400" dirty="0">
                          <a:effectLst/>
                        </a:rPr>
                        <a:t>...</a:t>
                      </a:r>
                    </a:p>
                  </a:txBody>
                  <a:tcPr marL="33005" marR="33005" marT="33005" marB="330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400" dirty="0">
                          <a:effectLst/>
                        </a:rPr>
                        <a:t>...</a:t>
                      </a:r>
                    </a:p>
                  </a:txBody>
                  <a:tcPr marL="33005" marR="33005" marT="33005" marB="330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303650">
                <a:tc>
                  <a:txBody>
                    <a:bodyPr/>
                    <a:lstStyle/>
                    <a:p>
                      <a:pPr algn="ctr" fontAlgn="ctr"/>
                      <a:r>
                        <a:rPr lang="en-IN" sz="1400">
                          <a:effectLst/>
                        </a:rPr>
                        <a:t>579</a:t>
                      </a:r>
                    </a:p>
                  </a:txBody>
                  <a:tcPr marL="33005" marR="33005" marT="33005" marB="330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400" dirty="0">
                          <a:effectLst/>
                        </a:rPr>
                        <a:t>13.25</a:t>
                      </a:r>
                    </a:p>
                  </a:txBody>
                  <a:tcPr marL="33005" marR="33005" marT="33005" marB="330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303650">
                <a:tc>
                  <a:txBody>
                    <a:bodyPr/>
                    <a:lstStyle/>
                    <a:p>
                      <a:pPr algn="ctr" fontAlgn="ctr"/>
                      <a:r>
                        <a:rPr lang="en-IN" sz="1400">
                          <a:effectLst/>
                        </a:rPr>
                        <a:t>968</a:t>
                      </a:r>
                    </a:p>
                  </a:txBody>
                  <a:tcPr marL="33005" marR="33005" marT="33005" marB="330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400" dirty="0">
                          <a:effectLst/>
                        </a:rPr>
                        <a:t>36.55</a:t>
                      </a:r>
                    </a:p>
                  </a:txBody>
                  <a:tcPr marL="33005" marR="33005" marT="33005" marB="330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303650">
                <a:tc>
                  <a:txBody>
                    <a:bodyPr/>
                    <a:lstStyle/>
                    <a:p>
                      <a:pPr algn="ctr" fontAlgn="ctr"/>
                      <a:r>
                        <a:rPr lang="en-IN" sz="1400">
                          <a:effectLst/>
                        </a:rPr>
                        <a:t>4477</a:t>
                      </a:r>
                    </a:p>
                  </a:txBody>
                  <a:tcPr marL="33005" marR="33005" marT="33005" marB="330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400" dirty="0">
                          <a:effectLst/>
                        </a:rPr>
                        <a:t>81.83</a:t>
                      </a:r>
                    </a:p>
                  </a:txBody>
                  <a:tcPr marL="33005" marR="33005" marT="33005" marB="330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303650">
                <a:tc>
                  <a:txBody>
                    <a:bodyPr/>
                    <a:lstStyle/>
                    <a:p>
                      <a:pPr algn="ctr" fontAlgn="ctr"/>
                      <a:r>
                        <a:rPr lang="en-IN" sz="1400">
                          <a:effectLst/>
                        </a:rPr>
                        <a:t>4528</a:t>
                      </a:r>
                    </a:p>
                  </a:txBody>
                  <a:tcPr marL="33005" marR="33005" marT="33005" marB="330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400" dirty="0">
                          <a:effectLst/>
                        </a:rPr>
                        <a:t>36.55</a:t>
                      </a:r>
                    </a:p>
                  </a:txBody>
                  <a:tcPr marL="33005" marR="33005" marT="33005" marB="330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303650">
                <a:tc>
                  <a:txBody>
                    <a:bodyPr/>
                    <a:lstStyle/>
                    <a:p>
                      <a:pPr algn="ctr" fontAlgn="ctr"/>
                      <a:r>
                        <a:rPr lang="en-IN" sz="1400">
                          <a:effectLst/>
                        </a:rPr>
                        <a:t>7581</a:t>
                      </a:r>
                    </a:p>
                  </a:txBody>
                  <a:tcPr marL="33005" marR="33005" marT="33005" marB="330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400" dirty="0">
                          <a:effectLst/>
                        </a:rPr>
                        <a:t>3.59</a:t>
                      </a:r>
                    </a:p>
                  </a:txBody>
                  <a:tcPr marL="33005" marR="33005" marT="33005" marB="3300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bl>
          </a:graphicData>
        </a:graphic>
      </p:graphicFrame>
      <p:sp>
        <p:nvSpPr>
          <p:cNvPr id="5" name="Content Placeholder 2"/>
          <p:cNvSpPr txBox="1">
            <a:spLocks/>
          </p:cNvSpPr>
          <p:nvPr/>
        </p:nvSpPr>
        <p:spPr>
          <a:xfrm>
            <a:off x="604235" y="1171978"/>
            <a:ext cx="10515600" cy="23624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600" dirty="0" smtClean="0"/>
              <a:t>Train and test data set were merged and predicted probability was multiplied by 100 to</a:t>
            </a:r>
          </a:p>
          <a:p>
            <a:pPr marL="0" indent="0">
              <a:buNone/>
            </a:pPr>
            <a:r>
              <a:rPr lang="en-IN" sz="1600" dirty="0"/>
              <a:t> </a:t>
            </a:r>
            <a:r>
              <a:rPr lang="en-IN" sz="1600" dirty="0" smtClean="0"/>
              <a:t> generate a score out of 100. Overview of the same is shown below.</a:t>
            </a:r>
          </a:p>
          <a:p>
            <a:pPr marL="0" indent="0">
              <a:buNone/>
            </a:pPr>
            <a:r>
              <a:rPr lang="en-IN" sz="1600" dirty="0" smtClean="0"/>
              <a:t>We may give suggestion to X Education, that all clients with score &gt; 35 shall be contacted for obtaining 80% Conversion rate and may be termed as hot lead.</a:t>
            </a:r>
          </a:p>
          <a:p>
            <a:pPr marL="0" indent="0">
              <a:buFont typeface="Wingdings 3" charset="2"/>
              <a:buNone/>
            </a:pPr>
            <a:endParaRPr lang="en-IN" sz="1600" dirty="0"/>
          </a:p>
        </p:txBody>
      </p:sp>
    </p:spTree>
    <p:extLst>
      <p:ext uri="{BB962C8B-B14F-4D97-AF65-F5344CB8AC3E}">
        <p14:creationId xmlns:p14="http://schemas.microsoft.com/office/powerpoint/2010/main" val="2437932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75" y="2992416"/>
            <a:ext cx="10515600" cy="806852"/>
          </a:xfrm>
        </p:spPr>
        <p:txBody>
          <a:bodyPr/>
          <a:lstStyle/>
          <a:p>
            <a:pPr algn="ctr"/>
            <a:r>
              <a:rPr lang="en-US" dirty="0" smtClean="0"/>
              <a:t>THANK YOU</a:t>
            </a:r>
            <a:endParaRPr lang="en-US" dirty="0"/>
          </a:p>
        </p:txBody>
      </p:sp>
      <p:sp>
        <p:nvSpPr>
          <p:cNvPr id="7" name="Content Placeholder 2"/>
          <p:cNvSpPr>
            <a:spLocks noGrp="1"/>
          </p:cNvSpPr>
          <p:nvPr>
            <p:ph idx="1"/>
          </p:nvPr>
        </p:nvSpPr>
        <p:spPr>
          <a:xfrm>
            <a:off x="284408" y="1275009"/>
            <a:ext cx="10515600" cy="4824681"/>
          </a:xfrm>
        </p:spPr>
        <p:txBody>
          <a:bodyPr>
            <a:normAutofit/>
          </a:bodyPr>
          <a:lstStyle/>
          <a:p>
            <a:endParaRPr lang="en-IN" sz="1600" dirty="0" smtClean="0"/>
          </a:p>
          <a:p>
            <a:pPr marL="0" indent="0">
              <a:buNone/>
            </a:pPr>
            <a:endParaRPr lang="en-IN" sz="1600" b="1" dirty="0" smtClean="0"/>
          </a:p>
          <a:p>
            <a:pPr marL="0" indent="0">
              <a:buNone/>
            </a:pPr>
            <a:endParaRPr lang="en-IN" sz="1600" dirty="0"/>
          </a:p>
        </p:txBody>
      </p:sp>
    </p:spTree>
    <p:extLst>
      <p:ext uri="{BB962C8B-B14F-4D97-AF65-F5344CB8AC3E}">
        <p14:creationId xmlns:p14="http://schemas.microsoft.com/office/powerpoint/2010/main" val="3307684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lstStyle/>
          <a:p>
            <a:pPr algn="ctr"/>
            <a:r>
              <a:rPr lang="en-US" dirty="0" smtClean="0"/>
              <a:t>INDEX</a:t>
            </a:r>
            <a:endParaRPr lang="en-US" dirty="0"/>
          </a:p>
        </p:txBody>
      </p:sp>
      <p:sp>
        <p:nvSpPr>
          <p:cNvPr id="3" name="Content Placeholder 2"/>
          <p:cNvSpPr>
            <a:spLocks noGrp="1"/>
          </p:cNvSpPr>
          <p:nvPr>
            <p:ph idx="1"/>
          </p:nvPr>
        </p:nvSpPr>
        <p:spPr>
          <a:xfrm>
            <a:off x="838200" y="1481070"/>
            <a:ext cx="10515600" cy="4695893"/>
          </a:xfrm>
        </p:spPr>
        <p:txBody>
          <a:bodyPr>
            <a:normAutofit/>
          </a:bodyPr>
          <a:lstStyle/>
          <a:p>
            <a:r>
              <a:rPr lang="en-IN" b="1" dirty="0">
                <a:solidFill>
                  <a:schemeClr val="tx1"/>
                </a:solidFill>
              </a:rPr>
              <a:t>PROBLEM </a:t>
            </a:r>
            <a:r>
              <a:rPr lang="en-IN" b="1" dirty="0" smtClean="0">
                <a:solidFill>
                  <a:schemeClr val="tx1"/>
                </a:solidFill>
              </a:rPr>
              <a:t>STATEMENT</a:t>
            </a:r>
          </a:p>
          <a:p>
            <a:r>
              <a:rPr lang="en-IN" b="1" dirty="0" smtClean="0">
                <a:solidFill>
                  <a:schemeClr val="tx1"/>
                </a:solidFill>
              </a:rPr>
              <a:t>DATA CLEANING AND OUTLIER HANDLING</a:t>
            </a:r>
          </a:p>
          <a:p>
            <a:r>
              <a:rPr lang="en-IN" b="1" dirty="0" smtClean="0">
                <a:solidFill>
                  <a:schemeClr val="tx1"/>
                </a:solidFill>
              </a:rPr>
              <a:t>BUILDING OF LR MODEL AND IT’S EVALUATION </a:t>
            </a:r>
            <a:endParaRPr lang="en-IN" b="1" dirty="0">
              <a:solidFill>
                <a:schemeClr val="tx1"/>
              </a:solidFill>
            </a:endParaRPr>
          </a:p>
          <a:p>
            <a:r>
              <a:rPr lang="en-IN" b="1" dirty="0" smtClean="0">
                <a:solidFill>
                  <a:schemeClr val="tx1"/>
                </a:solidFill>
              </a:rPr>
              <a:t>RECOMMENDATIONS</a:t>
            </a:r>
            <a:endParaRPr lang="en-IN" b="1" dirty="0">
              <a:solidFill>
                <a:schemeClr val="tx1"/>
              </a:solidFill>
            </a:endParaRPr>
          </a:p>
          <a:p>
            <a:endParaRPr lang="en-IN" b="1" dirty="0"/>
          </a:p>
          <a:p>
            <a:endParaRPr lang="en-IN" dirty="0"/>
          </a:p>
          <a:p>
            <a:endParaRPr lang="en-IN" b="1" dirty="0"/>
          </a:p>
          <a:p>
            <a:endParaRPr lang="en-IN" dirty="0"/>
          </a:p>
        </p:txBody>
      </p:sp>
    </p:spTree>
    <p:extLst>
      <p:ext uri="{BB962C8B-B14F-4D97-AF65-F5344CB8AC3E}">
        <p14:creationId xmlns:p14="http://schemas.microsoft.com/office/powerpoint/2010/main" val="2185463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5279"/>
            <a:ext cx="10515600" cy="806852"/>
          </a:xfrm>
        </p:spPr>
        <p:txBody>
          <a:bodyPr/>
          <a:lstStyle/>
          <a:p>
            <a:pPr algn="ctr"/>
            <a:r>
              <a:rPr lang="en-US" dirty="0"/>
              <a:t>PROBLEM STATEMENT</a:t>
            </a:r>
          </a:p>
        </p:txBody>
      </p:sp>
      <p:sp>
        <p:nvSpPr>
          <p:cNvPr id="3" name="Content Placeholder 2"/>
          <p:cNvSpPr>
            <a:spLocks noGrp="1"/>
          </p:cNvSpPr>
          <p:nvPr>
            <p:ph idx="1"/>
          </p:nvPr>
        </p:nvSpPr>
        <p:spPr>
          <a:xfrm>
            <a:off x="284408" y="1275009"/>
            <a:ext cx="10515600" cy="4824681"/>
          </a:xfrm>
        </p:spPr>
        <p:txBody>
          <a:bodyPr>
            <a:normAutofit/>
          </a:bodyPr>
          <a:lstStyle/>
          <a:p>
            <a:pPr marL="0" indent="0">
              <a:buNone/>
            </a:pPr>
            <a:r>
              <a:rPr lang="en-IN" sz="1600" b="1" dirty="0" smtClean="0"/>
              <a:t>BRIEF OVERVIEW: </a:t>
            </a:r>
            <a:r>
              <a:rPr lang="en-IN" sz="1600" dirty="0" smtClean="0"/>
              <a:t>X Education sells online courses to industry professionals. The company markets it’s courses on various social media platforms &amp; websites and through referrals. Interested people land to X Education’s website, browses for courses. These people are classified as </a:t>
            </a:r>
            <a:r>
              <a:rPr lang="en-IN" sz="1600" b="1" dirty="0" smtClean="0"/>
              <a:t>‘Leads’.</a:t>
            </a:r>
          </a:p>
          <a:p>
            <a:pPr marL="0" indent="0">
              <a:buNone/>
            </a:pPr>
            <a:endParaRPr lang="en-IN" sz="1600" dirty="0"/>
          </a:p>
          <a:p>
            <a:pPr marL="0" indent="0">
              <a:buNone/>
            </a:pPr>
            <a:r>
              <a:rPr lang="en-IN" sz="1600" b="1" dirty="0" smtClean="0"/>
              <a:t>PROBLEM STATEMENT: </a:t>
            </a:r>
            <a:r>
              <a:rPr lang="en-IN" sz="1600" dirty="0" smtClean="0"/>
              <a:t>The typical lead conversion rate at X Education is around 30% which is unsatisfactory. The company wants typical conversion rate to be above 80%. For this company wants to categorize a pool of candidates to be classified as hot leads, which conversion rate may be increased to 80%.</a:t>
            </a:r>
            <a:endParaRPr lang="en-IN" sz="1600" dirty="0"/>
          </a:p>
          <a:p>
            <a:pPr marL="0" indent="0">
              <a:buNone/>
            </a:pPr>
            <a:endParaRPr lang="en-IN" sz="1600" b="1" dirty="0" smtClean="0"/>
          </a:p>
          <a:p>
            <a:pPr marL="0" indent="0">
              <a:buNone/>
            </a:pPr>
            <a:r>
              <a:rPr lang="en-IN" sz="1600" b="1" dirty="0" smtClean="0"/>
              <a:t>DATASET PROVIDED: </a:t>
            </a:r>
            <a:r>
              <a:rPr lang="en-IN" sz="1600" dirty="0" smtClean="0"/>
              <a:t>Dataset of about 9000 clients have been provided which captures various features viz. there profession, Lead Source, Time spent on website etc., and whether they were converted or not.</a:t>
            </a:r>
          </a:p>
          <a:p>
            <a:pPr marL="0" indent="0">
              <a:buNone/>
            </a:pPr>
            <a:endParaRPr lang="en-IN" sz="1600" b="1" dirty="0" smtClean="0"/>
          </a:p>
          <a:p>
            <a:pPr marL="0" indent="0">
              <a:buNone/>
            </a:pPr>
            <a:r>
              <a:rPr lang="en-IN" sz="1600" b="1" dirty="0" smtClean="0"/>
              <a:t>EXPECTED SOLUTION: </a:t>
            </a:r>
            <a:r>
              <a:rPr lang="en-IN" sz="1600" dirty="0" smtClean="0"/>
              <a:t>Build a Logistic Regression model and provide a score to each of the leads out of 100, and determine the cut off point, post which, the lead may be classified as ‘HOT’.</a:t>
            </a:r>
          </a:p>
          <a:p>
            <a:pPr marL="0" indent="0">
              <a:buNone/>
            </a:pPr>
            <a:r>
              <a:rPr lang="en-IN" sz="1600" dirty="0" smtClean="0"/>
              <a:t>The model shall be explained in business terms and some more management problems mentioned in the document shall be answered on the basis of our model. </a:t>
            </a:r>
            <a:endParaRPr lang="en-IN" sz="1600" dirty="0"/>
          </a:p>
        </p:txBody>
      </p:sp>
    </p:spTree>
    <p:extLst>
      <p:ext uri="{BB962C8B-B14F-4D97-AF65-F5344CB8AC3E}">
        <p14:creationId xmlns:p14="http://schemas.microsoft.com/office/powerpoint/2010/main" val="3823068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17" y="365126"/>
            <a:ext cx="10515600" cy="806852"/>
          </a:xfrm>
        </p:spPr>
        <p:txBody>
          <a:bodyPr/>
          <a:lstStyle/>
          <a:p>
            <a:pPr algn="ctr"/>
            <a:r>
              <a:rPr lang="en-US" dirty="0" smtClean="0"/>
              <a:t>MIND MAP FOR PROBLEM STATEMENT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3572" y="1171978"/>
            <a:ext cx="4430416" cy="5593237"/>
          </a:xfrm>
          <a:prstGeom prst="rect">
            <a:avLst/>
          </a:prstGeom>
        </p:spPr>
      </p:pic>
    </p:spTree>
    <p:extLst>
      <p:ext uri="{BB962C8B-B14F-4D97-AF65-F5344CB8AC3E}">
        <p14:creationId xmlns:p14="http://schemas.microsoft.com/office/powerpoint/2010/main" val="3469729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17" y="365126"/>
            <a:ext cx="10515600" cy="806852"/>
          </a:xfrm>
        </p:spPr>
        <p:txBody>
          <a:bodyPr/>
          <a:lstStyle/>
          <a:p>
            <a:pPr algn="ctr"/>
            <a:r>
              <a:rPr lang="en-US" dirty="0" smtClean="0"/>
              <a:t>STRATEGY</a:t>
            </a:r>
            <a:endParaRPr lang="en-US" dirty="0"/>
          </a:p>
        </p:txBody>
      </p:sp>
      <p:sp>
        <p:nvSpPr>
          <p:cNvPr id="10" name="Rectangle 9">
            <a:extLst>
              <a:ext uri="{FF2B5EF4-FFF2-40B4-BE49-F238E27FC236}">
                <a16:creationId xmlns:a16="http://schemas.microsoft.com/office/drawing/2014/main" xmlns="" id="{D23E0FEB-E311-204F-BEA6-86B66DF6EDB7}"/>
              </a:ext>
            </a:extLst>
          </p:cNvPr>
          <p:cNvSpPr/>
          <p:nvPr/>
        </p:nvSpPr>
        <p:spPr>
          <a:xfrm>
            <a:off x="261042" y="1002701"/>
            <a:ext cx="9313381" cy="338554"/>
          </a:xfrm>
          <a:prstGeom prst="rect">
            <a:avLst/>
          </a:prstGeom>
        </p:spPr>
        <p:txBody>
          <a:bodyPr wrap="square">
            <a:spAutoFit/>
          </a:bodyPr>
          <a:lstStyle/>
          <a:p>
            <a:r>
              <a:rPr lang="en-IN" sz="1600" b="1" dirty="0" smtClean="0"/>
              <a:t>The job of model building would be done in below mentioned steps:</a:t>
            </a:r>
            <a:endParaRPr lang="en-IN" sz="1600" b="1" dirty="0"/>
          </a:p>
        </p:txBody>
      </p:sp>
      <p:sp>
        <p:nvSpPr>
          <p:cNvPr id="11" name="Content Placeholder 2"/>
          <p:cNvSpPr>
            <a:spLocks noGrp="1"/>
          </p:cNvSpPr>
          <p:nvPr>
            <p:ph idx="1"/>
          </p:nvPr>
        </p:nvSpPr>
        <p:spPr>
          <a:xfrm>
            <a:off x="261042" y="1341255"/>
            <a:ext cx="10515600" cy="4824681"/>
          </a:xfrm>
        </p:spPr>
        <p:txBody>
          <a:bodyPr>
            <a:normAutofit/>
          </a:bodyPr>
          <a:lstStyle/>
          <a:p>
            <a:pPr marL="0" indent="0">
              <a:buNone/>
            </a:pPr>
            <a:r>
              <a:rPr lang="en-IN" sz="1600" b="1" dirty="0" smtClean="0"/>
              <a:t>DATA CLEANING AND OUTLIER HANDLING: </a:t>
            </a:r>
            <a:r>
              <a:rPr lang="en-IN" sz="1600" dirty="0" smtClean="0"/>
              <a:t>EDA would be read and missing values would be handled as per missing data percentage and relevance of columns. </a:t>
            </a:r>
            <a:endParaRPr lang="en-IN" sz="1600" dirty="0"/>
          </a:p>
          <a:p>
            <a:pPr marL="0" indent="0">
              <a:buNone/>
            </a:pPr>
            <a:r>
              <a:rPr lang="en-IN" sz="1600" b="1" dirty="0" smtClean="0"/>
              <a:t>DATA PREPROCESSING FOR MODEL BUILDING: </a:t>
            </a:r>
            <a:r>
              <a:rPr lang="en-IN" sz="1600" dirty="0" smtClean="0"/>
              <a:t>Spitting of data into test &amp; train set and standardization of numerical column data.</a:t>
            </a:r>
            <a:endParaRPr lang="en-IN" sz="1600" dirty="0"/>
          </a:p>
          <a:p>
            <a:pPr marL="0" indent="0">
              <a:buNone/>
            </a:pPr>
            <a:r>
              <a:rPr lang="en-IN" sz="1600" b="1" dirty="0" smtClean="0"/>
              <a:t>BUILDING LR MODEL ON TRAIN SET: </a:t>
            </a:r>
            <a:r>
              <a:rPr lang="en-IN" sz="1600" dirty="0" smtClean="0"/>
              <a:t>Logistic regression model would be built on train set and best model shall be selected on p values and VIF criteria.</a:t>
            </a:r>
          </a:p>
          <a:p>
            <a:pPr marL="0" indent="0">
              <a:buNone/>
            </a:pPr>
            <a:r>
              <a:rPr lang="en-IN" sz="1600" dirty="0" smtClean="0"/>
              <a:t>Further model shall be evaluated by creating confusion matrix, ROC Curve and cut off points shall be governed by Accuracy-Sensitivity-Specificity curve. Further we would look into precision and Recall.</a:t>
            </a:r>
          </a:p>
          <a:p>
            <a:pPr marL="0" indent="0">
              <a:buNone/>
            </a:pPr>
            <a:r>
              <a:rPr lang="en-IN" sz="1600" b="1" dirty="0" smtClean="0"/>
              <a:t>CHECKING THE MODEL ON THE TEST SET: </a:t>
            </a:r>
            <a:r>
              <a:rPr lang="en-IN" sz="1600" dirty="0" smtClean="0"/>
              <a:t>The model shall be tested on test data set and it’s evaluation shall be satisfactory.</a:t>
            </a:r>
          </a:p>
          <a:p>
            <a:pPr marL="0" indent="0">
              <a:buNone/>
            </a:pPr>
            <a:r>
              <a:rPr lang="en-IN" sz="1600" b="1" dirty="0" smtClean="0"/>
              <a:t>DRAWING BUSINESS INSIGHTS ON THE BASIS OF DEVELOPED MODEL: </a:t>
            </a:r>
            <a:r>
              <a:rPr lang="en-IN" sz="1600" dirty="0" smtClean="0"/>
              <a:t>Business insights on the basis of model shall be done, best &amp; worst indicators shall be identified and actionable insights would be drawn.</a:t>
            </a:r>
            <a:endParaRPr lang="en-IN" sz="1600" dirty="0"/>
          </a:p>
        </p:txBody>
      </p:sp>
    </p:spTree>
    <p:extLst>
      <p:ext uri="{BB962C8B-B14F-4D97-AF65-F5344CB8AC3E}">
        <p14:creationId xmlns:p14="http://schemas.microsoft.com/office/powerpoint/2010/main" val="3341895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17" y="365126"/>
            <a:ext cx="10515600" cy="806852"/>
          </a:xfrm>
        </p:spPr>
        <p:txBody>
          <a:bodyPr/>
          <a:lstStyle/>
          <a:p>
            <a:pPr algn="ctr"/>
            <a:r>
              <a:rPr lang="en-US" dirty="0" smtClean="0"/>
              <a:t>MISSING/INVALID DATA – AT A GLANCE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18" y="1392790"/>
            <a:ext cx="9568248" cy="4673160"/>
          </a:xfrm>
          <a:prstGeom prst="rect">
            <a:avLst/>
          </a:prstGeom>
        </p:spPr>
      </p:pic>
    </p:spTree>
    <p:extLst>
      <p:ext uri="{BB962C8B-B14F-4D97-AF65-F5344CB8AC3E}">
        <p14:creationId xmlns:p14="http://schemas.microsoft.com/office/powerpoint/2010/main" val="3550473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17" y="365126"/>
            <a:ext cx="10515600" cy="806852"/>
          </a:xfrm>
        </p:spPr>
        <p:txBody>
          <a:bodyPr/>
          <a:lstStyle/>
          <a:p>
            <a:pPr algn="ctr"/>
            <a:r>
              <a:rPr lang="en-US" dirty="0" smtClean="0"/>
              <a:t>COLUMN WISE ACTION</a:t>
            </a:r>
            <a:endParaRPr lang="en-US" dirty="0"/>
          </a:p>
        </p:txBody>
      </p:sp>
      <p:graphicFrame>
        <p:nvGraphicFramePr>
          <p:cNvPr id="4" name="Table 4">
            <a:extLst>
              <a:ext uri="{FF2B5EF4-FFF2-40B4-BE49-F238E27FC236}">
                <a16:creationId xmlns:a16="http://schemas.microsoft.com/office/drawing/2014/main" xmlns="" id="{0A310489-C08F-D641-A6E8-0D91833BCFC3}"/>
              </a:ext>
            </a:extLst>
          </p:cNvPr>
          <p:cNvGraphicFramePr>
            <a:graphicFrameLocks noGrp="1"/>
          </p:cNvGraphicFramePr>
          <p:nvPr>
            <p:extLst>
              <p:ext uri="{D42A27DB-BD31-4B8C-83A1-F6EECF244321}">
                <p14:modId xmlns:p14="http://schemas.microsoft.com/office/powerpoint/2010/main" val="1645819070"/>
              </p:ext>
            </p:extLst>
          </p:nvPr>
        </p:nvGraphicFramePr>
        <p:xfrm>
          <a:off x="482347" y="996314"/>
          <a:ext cx="11394913" cy="5557520"/>
        </p:xfrm>
        <a:graphic>
          <a:graphicData uri="http://schemas.openxmlformats.org/drawingml/2006/table">
            <a:tbl>
              <a:tblPr firstRow="1" bandRow="1">
                <a:tableStyleId>{5C22544A-7EE6-4342-B048-85BDC9FD1C3A}</a:tableStyleId>
              </a:tblPr>
              <a:tblGrid>
                <a:gridCol w="3587377">
                  <a:extLst>
                    <a:ext uri="{9D8B030D-6E8A-4147-A177-3AD203B41FA5}">
                      <a16:colId xmlns:a16="http://schemas.microsoft.com/office/drawing/2014/main" xmlns="" val="937017735"/>
                    </a:ext>
                  </a:extLst>
                </a:gridCol>
                <a:gridCol w="3103808">
                  <a:extLst>
                    <a:ext uri="{9D8B030D-6E8A-4147-A177-3AD203B41FA5}">
                      <a16:colId xmlns:a16="http://schemas.microsoft.com/office/drawing/2014/main" xmlns="" val="3947229424"/>
                    </a:ext>
                  </a:extLst>
                </a:gridCol>
                <a:gridCol w="4703728">
                  <a:extLst>
                    <a:ext uri="{9D8B030D-6E8A-4147-A177-3AD203B41FA5}">
                      <a16:colId xmlns:a16="http://schemas.microsoft.com/office/drawing/2014/main" xmlns="" val="4093727182"/>
                    </a:ext>
                  </a:extLst>
                </a:gridCol>
              </a:tblGrid>
              <a:tr h="370840">
                <a:tc>
                  <a:txBody>
                    <a:bodyPr/>
                    <a:lstStyle/>
                    <a:p>
                      <a:pPr algn="ctr"/>
                      <a:r>
                        <a:rPr lang="en-US" dirty="0" smtClean="0"/>
                        <a:t>COLUMN NAME</a:t>
                      </a:r>
                      <a:endParaRPr lang="en-US" dirty="0"/>
                    </a:p>
                  </a:txBody>
                  <a:tcPr/>
                </a:tc>
                <a:tc>
                  <a:txBody>
                    <a:bodyPr/>
                    <a:lstStyle/>
                    <a:p>
                      <a:pPr algn="ctr"/>
                      <a:r>
                        <a:rPr lang="en-US" dirty="0" smtClean="0"/>
                        <a:t>DESCRIPTION</a:t>
                      </a:r>
                      <a:endParaRPr lang="en-US" dirty="0"/>
                    </a:p>
                  </a:txBody>
                  <a:tcPr/>
                </a:tc>
                <a:tc>
                  <a:txBody>
                    <a:bodyPr/>
                    <a:lstStyle/>
                    <a:p>
                      <a:pPr algn="ctr"/>
                      <a:r>
                        <a:rPr lang="en-US" dirty="0" smtClean="0"/>
                        <a:t>ACTION</a:t>
                      </a:r>
                      <a:endParaRPr lang="en-US" dirty="0"/>
                    </a:p>
                  </a:txBody>
                  <a:tcPr/>
                </a:tc>
                <a:extLst>
                  <a:ext uri="{0D108BD9-81ED-4DB2-BD59-A6C34878D82A}">
                    <a16:rowId xmlns:a16="http://schemas.microsoft.com/office/drawing/2014/main" xmlns="" val="3537119807"/>
                  </a:ext>
                </a:extLst>
              </a:tr>
              <a:tr h="370840">
                <a:tc>
                  <a:txBody>
                    <a:bodyPr/>
                    <a:lstStyle/>
                    <a:p>
                      <a:r>
                        <a:rPr lang="en-US" sz="1400" dirty="0" smtClean="0"/>
                        <a:t>COLUMN_IDs</a:t>
                      </a:r>
                      <a:r>
                        <a:rPr lang="en-US" sz="1400" baseline="0" dirty="0" smtClean="0"/>
                        <a:t> – Prospect ID</a:t>
                      </a:r>
                      <a:endParaRPr lang="en-US" sz="1400" dirty="0"/>
                    </a:p>
                  </a:txBody>
                  <a:tcPr/>
                </a:tc>
                <a:tc>
                  <a:txBody>
                    <a:bodyPr/>
                    <a:lstStyle/>
                    <a:p>
                      <a:r>
                        <a:rPr lang="en-US" sz="1400" dirty="0" smtClean="0"/>
                        <a:t>This is one of the </a:t>
                      </a:r>
                      <a:r>
                        <a:rPr lang="en-US" sz="1400" smtClean="0"/>
                        <a:t>unique identifier</a:t>
                      </a:r>
                      <a:r>
                        <a:rPr lang="en-US" sz="1400" baseline="0" smtClean="0"/>
                        <a:t> of the client</a:t>
                      </a:r>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smtClean="0"/>
                        <a:t>This needs to</a:t>
                      </a:r>
                      <a:r>
                        <a:rPr lang="en-US" sz="1400" baseline="0" dirty="0" smtClean="0"/>
                        <a:t> be dropped from analysis as no significance is added by the data</a:t>
                      </a:r>
                      <a:endParaRPr lang="en-US" sz="1400" dirty="0"/>
                    </a:p>
                  </a:txBody>
                  <a:tcPr/>
                </a:tc>
                <a:extLst>
                  <a:ext uri="{0D108BD9-81ED-4DB2-BD59-A6C34878D82A}">
                    <a16:rowId xmlns:a16="http://schemas.microsoft.com/office/drawing/2014/main" xmlns="" val="378220619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COLUMN - COUNTRY</a:t>
                      </a:r>
                      <a:endParaRPr lang="en-US" sz="14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This column has majority entries of India and few entries from some other countries</a:t>
                      </a:r>
                      <a:endParaRPr lang="en-US" sz="14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If we import missing values with mode, India,</a:t>
                      </a:r>
                      <a:r>
                        <a:rPr lang="en-US" sz="1400" kern="1200" baseline="0" dirty="0" smtClean="0">
                          <a:solidFill>
                            <a:schemeClr val="dk1"/>
                          </a:solidFill>
                          <a:latin typeface="+mn-lt"/>
                          <a:ea typeface="+mn-ea"/>
                          <a:cs typeface="+mn-cs"/>
                        </a:rPr>
                        <a:t> most values would become India, for remaining we may rename all the countries as others</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xmlns="" val="34333483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COLUMN</a:t>
                      </a:r>
                      <a:r>
                        <a:rPr lang="en-US" sz="1400" kern="1200" baseline="0" dirty="0" smtClean="0">
                          <a:solidFill>
                            <a:schemeClr val="dk1"/>
                          </a:solidFill>
                          <a:latin typeface="+mn-lt"/>
                          <a:ea typeface="+mn-ea"/>
                          <a:cs typeface="+mn-cs"/>
                        </a:rPr>
                        <a:t> - CITY</a:t>
                      </a:r>
                      <a:endParaRPr lang="en-US" sz="14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Cities in which client is living</a:t>
                      </a:r>
                      <a:endParaRPr lang="en-US" sz="14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b="0" i="0" kern="1200" dirty="0" smtClean="0">
                          <a:solidFill>
                            <a:schemeClr val="dk1"/>
                          </a:solidFill>
                          <a:effectLst/>
                          <a:latin typeface="+mn-lt"/>
                          <a:ea typeface="+mn-ea"/>
                          <a:cs typeface="+mn-cs"/>
                        </a:rPr>
                        <a:t>Many countries (not India) have City as "'Thane &amp; Outskirts', 'Other Cities of Maharashtra', 'Mumbai' which is incorrect. So we should drop City.</a:t>
                      </a:r>
                      <a:endParaRPr lang="en-IN" sz="1400" kern="1200" dirty="0">
                        <a:solidFill>
                          <a:schemeClr val="dk1"/>
                        </a:solidFill>
                        <a:latin typeface="+mn-lt"/>
                        <a:ea typeface="+mn-ea"/>
                        <a:cs typeface="+mn-cs"/>
                      </a:endParaRPr>
                    </a:p>
                  </a:txBody>
                  <a:tcPr/>
                </a:tc>
                <a:extLst>
                  <a:ext uri="{0D108BD9-81ED-4DB2-BD59-A6C34878D82A}">
                    <a16:rowId xmlns:a16="http://schemas.microsoft.com/office/drawing/2014/main" xmlns="" val="280120858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COLUMN-</a:t>
                      </a:r>
                      <a:r>
                        <a:rPr lang="en-US" sz="1400" kern="1200" baseline="0" dirty="0" smtClean="0">
                          <a:solidFill>
                            <a:schemeClr val="dk1"/>
                          </a:solidFill>
                          <a:latin typeface="+mn-lt"/>
                          <a:ea typeface="+mn-ea"/>
                          <a:cs typeface="+mn-cs"/>
                        </a:rPr>
                        <a:t> OCCUPATION, SPECIALIZATION &amp; REASON</a:t>
                      </a:r>
                      <a:endParaRPr lang="en-US" sz="14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Occupation, Specialization &amp; Reason for joining the course</a:t>
                      </a:r>
                      <a:endParaRPr lang="en-US" sz="14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kern="1200" dirty="0" smtClean="0">
                          <a:solidFill>
                            <a:schemeClr val="dk1"/>
                          </a:solidFill>
                          <a:latin typeface="+mn-lt"/>
                          <a:ea typeface="+mn-ea"/>
                          <a:cs typeface="+mn-cs"/>
                          <a:sym typeface="Wingdings" pitchFamily="2" charset="2"/>
                        </a:rPr>
                        <a:t>Reason – Only 0.03% rows have values other than Better Career Prospects, thus should drop</a:t>
                      </a:r>
                      <a:r>
                        <a:rPr lang="en-IN" sz="1400" kern="1200" baseline="0" dirty="0" smtClean="0">
                          <a:solidFill>
                            <a:schemeClr val="dk1"/>
                          </a:solidFill>
                          <a:latin typeface="+mn-lt"/>
                          <a:ea typeface="+mn-ea"/>
                          <a:cs typeface="+mn-cs"/>
                          <a:sym typeface="Wingdings" pitchFamily="2" charset="2"/>
                        </a:rPr>
                        <a:t> the column</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400" kern="1200" dirty="0" smtClean="0">
                          <a:solidFill>
                            <a:schemeClr val="dk1"/>
                          </a:solidFill>
                          <a:latin typeface="+mn-lt"/>
                          <a:ea typeface="+mn-ea"/>
                          <a:cs typeface="+mn-cs"/>
                          <a:sym typeface="Wingdings" pitchFamily="2" charset="2"/>
                        </a:rPr>
                        <a:t>Occupation &amp; Specialization – Replace the missing values with UNKNOWN</a:t>
                      </a:r>
                      <a:endParaRPr lang="en-IN" sz="1400" kern="1200" dirty="0">
                        <a:solidFill>
                          <a:schemeClr val="dk1"/>
                        </a:solidFill>
                        <a:latin typeface="+mn-lt"/>
                        <a:ea typeface="+mn-ea"/>
                        <a:cs typeface="+mn-cs"/>
                        <a:sym typeface="Wingdings" pitchFamily="2" charset="2"/>
                      </a:endParaRPr>
                    </a:p>
                  </a:txBody>
                  <a:tcPr/>
                </a:tc>
                <a:extLst>
                  <a:ext uri="{0D108BD9-81ED-4DB2-BD59-A6C34878D82A}">
                    <a16:rowId xmlns:a16="http://schemas.microsoft.com/office/drawing/2014/main" xmlns="" val="347914482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smtClean="0"/>
                        <a:t>COLUMNS –FOUND, ADSEARCH, ADMAGAZINE,</a:t>
                      </a:r>
                      <a:r>
                        <a:rPr lang="en-GB" sz="1400" baseline="0" dirty="0" smtClean="0"/>
                        <a:t> </a:t>
                      </a:r>
                      <a:r>
                        <a:rPr lang="en-GB" sz="1400" dirty="0" smtClean="0"/>
                        <a:t>ADNEWSPAPER, ARTICLE ADFORUMS ADNEWSPAPER</a:t>
                      </a:r>
                      <a:endParaRPr lang="en-US" sz="14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Where customer has found an Ad on X Education</a:t>
                      </a:r>
                      <a:endParaRPr lang="en-US" sz="14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kern="1200" dirty="0" smtClean="0">
                          <a:solidFill>
                            <a:schemeClr val="dk1"/>
                          </a:solidFill>
                          <a:latin typeface="+mn-lt"/>
                          <a:ea typeface="+mn-ea"/>
                          <a:cs typeface="+mn-cs"/>
                        </a:rPr>
                        <a:t>Found – Group all missing</a:t>
                      </a:r>
                      <a:r>
                        <a:rPr lang="en-IN" sz="1400" kern="1200" baseline="0" dirty="0" smtClean="0">
                          <a:solidFill>
                            <a:schemeClr val="dk1"/>
                          </a:solidFill>
                          <a:latin typeface="+mn-lt"/>
                          <a:ea typeface="+mn-ea"/>
                          <a:cs typeface="+mn-cs"/>
                        </a:rPr>
                        <a:t> values as unknown</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400" kern="1200" baseline="0" dirty="0" smtClean="0">
                          <a:solidFill>
                            <a:schemeClr val="dk1"/>
                          </a:solidFill>
                          <a:latin typeface="+mn-lt"/>
                          <a:ea typeface="+mn-ea"/>
                          <a:cs typeface="+mn-cs"/>
                        </a:rPr>
                        <a:t>Ads &amp; Recommendation – Remove Column as nearly all values are No and thus would not any particular significance.</a:t>
                      </a:r>
                      <a:endParaRPr lang="en-IN" sz="1400" kern="1200" dirty="0">
                        <a:solidFill>
                          <a:schemeClr val="dk1"/>
                        </a:solidFill>
                        <a:latin typeface="+mn-lt"/>
                        <a:ea typeface="+mn-ea"/>
                        <a:cs typeface="+mn-cs"/>
                      </a:endParaRPr>
                    </a:p>
                  </a:txBody>
                  <a:tcPr/>
                </a:tc>
                <a:extLst>
                  <a:ext uri="{0D108BD9-81ED-4DB2-BD59-A6C34878D82A}">
                    <a16:rowId xmlns:a16="http://schemas.microsoft.com/office/drawing/2014/main" xmlns="" val="359862778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COLUMNS - </a:t>
                      </a:r>
                      <a:r>
                        <a:rPr lang="en-IN" sz="1400" dirty="0" smtClean="0"/>
                        <a:t>TOTALVISITS PAGEVIEWS TIMESPENT LASTACTIVITY,</a:t>
                      </a:r>
                      <a:r>
                        <a:rPr lang="en-IN" sz="1400" baseline="0" dirty="0" smtClean="0"/>
                        <a:t> </a:t>
                      </a:r>
                      <a:r>
                        <a:rPr lang="en-IN" sz="1400" dirty="0" smtClean="0"/>
                        <a:t>LASTNOTABLEACTIVITY</a:t>
                      </a:r>
                      <a:endParaRPr lang="en-US" sz="14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Activities </a:t>
                      </a:r>
                      <a:r>
                        <a:rPr lang="en-US" sz="1400" kern="1200" dirty="0" err="1" smtClean="0">
                          <a:solidFill>
                            <a:schemeClr val="dk1"/>
                          </a:solidFill>
                          <a:latin typeface="+mn-lt"/>
                          <a:ea typeface="+mn-ea"/>
                          <a:cs typeface="+mn-cs"/>
                        </a:rPr>
                        <a:t>performend</a:t>
                      </a:r>
                      <a:r>
                        <a:rPr lang="en-US" sz="1400" kern="1200" dirty="0" smtClean="0">
                          <a:solidFill>
                            <a:schemeClr val="dk1"/>
                          </a:solidFill>
                          <a:latin typeface="+mn-lt"/>
                          <a:ea typeface="+mn-ea"/>
                          <a:cs typeface="+mn-cs"/>
                        </a:rPr>
                        <a:t> by the client</a:t>
                      </a:r>
                      <a:endParaRPr lang="en-US" sz="14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b="0" i="0" kern="1200" dirty="0" err="1" smtClean="0">
                          <a:solidFill>
                            <a:schemeClr val="dk1"/>
                          </a:solidFill>
                          <a:effectLst/>
                          <a:latin typeface="+mn-lt"/>
                          <a:ea typeface="+mn-ea"/>
                          <a:cs typeface="+mn-cs"/>
                        </a:rPr>
                        <a:t>TotalVisits</a:t>
                      </a:r>
                      <a:r>
                        <a:rPr lang="en-IN" sz="1400" b="0" i="0" kern="1200" dirty="0" smtClean="0">
                          <a:solidFill>
                            <a:schemeClr val="dk1"/>
                          </a:solidFill>
                          <a:effectLst/>
                          <a:latin typeface="+mn-lt"/>
                          <a:ea typeface="+mn-ea"/>
                          <a:cs typeface="+mn-cs"/>
                        </a:rPr>
                        <a:t> – Impute with median</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400" b="0" i="0" kern="1200" dirty="0" err="1" smtClean="0">
                          <a:solidFill>
                            <a:schemeClr val="dk1"/>
                          </a:solidFill>
                          <a:effectLst/>
                          <a:latin typeface="+mn-lt"/>
                          <a:ea typeface="+mn-ea"/>
                          <a:cs typeface="+mn-cs"/>
                        </a:rPr>
                        <a:t>PageViews</a:t>
                      </a:r>
                      <a:r>
                        <a:rPr lang="en-IN" sz="1400" b="0" i="0" kern="1200" dirty="0" smtClean="0">
                          <a:solidFill>
                            <a:schemeClr val="dk1"/>
                          </a:solidFill>
                          <a:effectLst/>
                          <a:latin typeface="+mn-lt"/>
                          <a:ea typeface="+mn-ea"/>
                          <a:cs typeface="+mn-cs"/>
                        </a:rPr>
                        <a:t> – Impute with median</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400" b="0" i="0" kern="1200" dirty="0" err="1" smtClean="0">
                          <a:solidFill>
                            <a:schemeClr val="dk1"/>
                          </a:solidFill>
                          <a:effectLst/>
                          <a:latin typeface="+mn-lt"/>
                          <a:ea typeface="+mn-ea"/>
                          <a:cs typeface="+mn-cs"/>
                        </a:rPr>
                        <a:t>TimeSpent</a:t>
                      </a:r>
                      <a:r>
                        <a:rPr lang="en-IN" sz="1400" b="0" i="0" kern="1200" dirty="0" smtClean="0">
                          <a:solidFill>
                            <a:schemeClr val="dk1"/>
                          </a:solidFill>
                          <a:effectLst/>
                          <a:latin typeface="+mn-lt"/>
                          <a:ea typeface="+mn-ea"/>
                          <a:cs typeface="+mn-cs"/>
                        </a:rPr>
                        <a:t> – No action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400" b="0" i="0" kern="1200" dirty="0" err="1" smtClean="0">
                          <a:solidFill>
                            <a:schemeClr val="dk1"/>
                          </a:solidFill>
                          <a:effectLst/>
                          <a:latin typeface="+mn-lt"/>
                          <a:ea typeface="+mn-ea"/>
                          <a:cs typeface="+mn-cs"/>
                        </a:rPr>
                        <a:t>LastActivity</a:t>
                      </a:r>
                      <a:r>
                        <a:rPr lang="en-IN" sz="1400" b="0" i="0" kern="1200" dirty="0" smtClean="0">
                          <a:solidFill>
                            <a:schemeClr val="dk1"/>
                          </a:solidFill>
                          <a:effectLst/>
                          <a:latin typeface="+mn-lt"/>
                          <a:ea typeface="+mn-ea"/>
                          <a:cs typeface="+mn-cs"/>
                        </a:rPr>
                        <a:t> – Remove rows with null values</a:t>
                      </a:r>
                      <a:endParaRPr lang="en-IN" sz="1400" kern="1200" dirty="0">
                        <a:solidFill>
                          <a:schemeClr val="dk1"/>
                        </a:solidFill>
                        <a:latin typeface="+mn-lt"/>
                        <a:ea typeface="+mn-ea"/>
                        <a:cs typeface="+mn-cs"/>
                      </a:endParaRPr>
                    </a:p>
                  </a:txBody>
                  <a:tcPr/>
                </a:tc>
                <a:extLst>
                  <a:ext uri="{0D108BD9-81ED-4DB2-BD59-A6C34878D82A}">
                    <a16:rowId xmlns:a16="http://schemas.microsoft.com/office/drawing/2014/main" xmlns="" val="319402050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IN" sz="1400" kern="1200" dirty="0">
                        <a:solidFill>
                          <a:schemeClr val="dk1"/>
                        </a:solidFill>
                        <a:latin typeface="+mn-lt"/>
                        <a:ea typeface="+mn-ea"/>
                        <a:cs typeface="+mn-cs"/>
                      </a:endParaRPr>
                    </a:p>
                  </a:txBody>
                  <a:tcPr/>
                </a:tc>
                <a:extLst>
                  <a:ext uri="{0D108BD9-81ED-4DB2-BD59-A6C34878D82A}">
                    <a16:rowId xmlns:a16="http://schemas.microsoft.com/office/drawing/2014/main" xmlns="" val="910727083"/>
                  </a:ext>
                </a:extLst>
              </a:tr>
            </a:tbl>
          </a:graphicData>
        </a:graphic>
      </p:graphicFrame>
    </p:spTree>
    <p:extLst>
      <p:ext uri="{BB962C8B-B14F-4D97-AF65-F5344CB8AC3E}">
        <p14:creationId xmlns:p14="http://schemas.microsoft.com/office/powerpoint/2010/main" val="2765698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17" y="365126"/>
            <a:ext cx="10515600" cy="806852"/>
          </a:xfrm>
        </p:spPr>
        <p:txBody>
          <a:bodyPr/>
          <a:lstStyle/>
          <a:p>
            <a:pPr algn="ctr"/>
            <a:r>
              <a:rPr lang="en-US" dirty="0" smtClean="0"/>
              <a:t>COLUMN WISE ACTION</a:t>
            </a:r>
            <a:endParaRPr lang="en-US" dirty="0"/>
          </a:p>
        </p:txBody>
      </p:sp>
      <p:graphicFrame>
        <p:nvGraphicFramePr>
          <p:cNvPr id="4" name="Table 4">
            <a:extLst>
              <a:ext uri="{FF2B5EF4-FFF2-40B4-BE49-F238E27FC236}">
                <a16:creationId xmlns:a16="http://schemas.microsoft.com/office/drawing/2014/main" xmlns="" id="{0A310489-C08F-D641-A6E8-0D91833BCFC3}"/>
              </a:ext>
            </a:extLst>
          </p:cNvPr>
          <p:cNvGraphicFramePr>
            <a:graphicFrameLocks noGrp="1"/>
          </p:cNvGraphicFramePr>
          <p:nvPr>
            <p:extLst>
              <p:ext uri="{D42A27DB-BD31-4B8C-83A1-F6EECF244321}">
                <p14:modId xmlns:p14="http://schemas.microsoft.com/office/powerpoint/2010/main" val="2506361015"/>
              </p:ext>
            </p:extLst>
          </p:nvPr>
        </p:nvGraphicFramePr>
        <p:xfrm>
          <a:off x="482347" y="996314"/>
          <a:ext cx="11394913" cy="3708400"/>
        </p:xfrm>
        <a:graphic>
          <a:graphicData uri="http://schemas.openxmlformats.org/drawingml/2006/table">
            <a:tbl>
              <a:tblPr firstRow="1" bandRow="1">
                <a:tableStyleId>{5C22544A-7EE6-4342-B048-85BDC9FD1C3A}</a:tableStyleId>
              </a:tblPr>
              <a:tblGrid>
                <a:gridCol w="3587377">
                  <a:extLst>
                    <a:ext uri="{9D8B030D-6E8A-4147-A177-3AD203B41FA5}">
                      <a16:colId xmlns:a16="http://schemas.microsoft.com/office/drawing/2014/main" xmlns="" val="937017735"/>
                    </a:ext>
                  </a:extLst>
                </a:gridCol>
                <a:gridCol w="3103808">
                  <a:extLst>
                    <a:ext uri="{9D8B030D-6E8A-4147-A177-3AD203B41FA5}">
                      <a16:colId xmlns:a16="http://schemas.microsoft.com/office/drawing/2014/main" xmlns="" val="3947229424"/>
                    </a:ext>
                  </a:extLst>
                </a:gridCol>
                <a:gridCol w="4703728">
                  <a:extLst>
                    <a:ext uri="{9D8B030D-6E8A-4147-A177-3AD203B41FA5}">
                      <a16:colId xmlns:a16="http://schemas.microsoft.com/office/drawing/2014/main" xmlns="" val="4093727182"/>
                    </a:ext>
                  </a:extLst>
                </a:gridCol>
              </a:tblGrid>
              <a:tr h="370840">
                <a:tc>
                  <a:txBody>
                    <a:bodyPr/>
                    <a:lstStyle/>
                    <a:p>
                      <a:pPr algn="ctr"/>
                      <a:r>
                        <a:rPr lang="en-US" dirty="0" smtClean="0"/>
                        <a:t>COLUMN NAME</a:t>
                      </a:r>
                      <a:endParaRPr lang="en-US" dirty="0"/>
                    </a:p>
                  </a:txBody>
                  <a:tcPr/>
                </a:tc>
                <a:tc>
                  <a:txBody>
                    <a:bodyPr/>
                    <a:lstStyle/>
                    <a:p>
                      <a:pPr algn="ctr"/>
                      <a:r>
                        <a:rPr lang="en-US" dirty="0" smtClean="0"/>
                        <a:t>DESCRIPTION</a:t>
                      </a:r>
                      <a:endParaRPr lang="en-US" dirty="0"/>
                    </a:p>
                  </a:txBody>
                  <a:tcPr/>
                </a:tc>
                <a:tc>
                  <a:txBody>
                    <a:bodyPr/>
                    <a:lstStyle/>
                    <a:p>
                      <a:pPr algn="ctr"/>
                      <a:r>
                        <a:rPr lang="en-US" dirty="0" smtClean="0"/>
                        <a:t>ACTION</a:t>
                      </a:r>
                      <a:endParaRPr lang="en-US" dirty="0"/>
                    </a:p>
                  </a:txBody>
                  <a:tcPr/>
                </a:tc>
                <a:extLst>
                  <a:ext uri="{0D108BD9-81ED-4DB2-BD59-A6C34878D82A}">
                    <a16:rowId xmlns:a16="http://schemas.microsoft.com/office/drawing/2014/main" xmlns="" val="3537119807"/>
                  </a:ext>
                </a:extLst>
              </a:tr>
              <a:tr h="370840">
                <a:tc>
                  <a:txBody>
                    <a:bodyPr/>
                    <a:lstStyle/>
                    <a:p>
                      <a:r>
                        <a:rPr lang="en-US" sz="1400" dirty="0" smtClean="0"/>
                        <a:t>COLUMNS – </a:t>
                      </a:r>
                      <a:r>
                        <a:rPr lang="en-IN" sz="1400" b="0" i="0" kern="1200" dirty="0" err="1" smtClean="0">
                          <a:solidFill>
                            <a:schemeClr val="dk1"/>
                          </a:solidFill>
                          <a:effectLst/>
                          <a:latin typeface="+mn-lt"/>
                          <a:ea typeface="+mn-ea"/>
                          <a:cs typeface="+mn-cs"/>
                        </a:rPr>
                        <a:t>LeadNumber</a:t>
                      </a:r>
                      <a:r>
                        <a:rPr lang="en-IN" sz="1400" b="0" i="0" kern="1200" dirty="0" smtClean="0">
                          <a:solidFill>
                            <a:schemeClr val="dk1"/>
                          </a:solidFill>
                          <a:effectLst/>
                          <a:latin typeface="+mn-lt"/>
                          <a:ea typeface="+mn-ea"/>
                          <a:cs typeface="+mn-cs"/>
                        </a:rPr>
                        <a:t>, </a:t>
                      </a:r>
                      <a:r>
                        <a:rPr lang="en-IN" sz="1400" b="0" i="0" kern="1200" dirty="0" err="1" smtClean="0">
                          <a:solidFill>
                            <a:schemeClr val="dk1"/>
                          </a:solidFill>
                          <a:effectLst/>
                          <a:latin typeface="+mn-lt"/>
                          <a:ea typeface="+mn-ea"/>
                          <a:cs typeface="+mn-cs"/>
                        </a:rPr>
                        <a:t>LeadOrigin</a:t>
                      </a:r>
                      <a:r>
                        <a:rPr lang="en-IN" sz="1400" b="0" i="0" kern="1200" dirty="0" smtClean="0">
                          <a:solidFill>
                            <a:schemeClr val="dk1"/>
                          </a:solidFill>
                          <a:effectLst/>
                          <a:latin typeface="+mn-lt"/>
                          <a:ea typeface="+mn-ea"/>
                          <a:cs typeface="+mn-cs"/>
                        </a:rPr>
                        <a:t>,</a:t>
                      </a:r>
                      <a:r>
                        <a:rPr lang="en-IN" sz="1400" b="0" i="0" kern="1200" baseline="0" dirty="0" smtClean="0">
                          <a:solidFill>
                            <a:schemeClr val="dk1"/>
                          </a:solidFill>
                          <a:effectLst/>
                          <a:latin typeface="+mn-lt"/>
                          <a:ea typeface="+mn-ea"/>
                          <a:cs typeface="+mn-cs"/>
                        </a:rPr>
                        <a:t> </a:t>
                      </a:r>
                      <a:r>
                        <a:rPr lang="en-IN" sz="1400" b="0" i="0" kern="1200" dirty="0" err="1" smtClean="0">
                          <a:solidFill>
                            <a:schemeClr val="dk1"/>
                          </a:solidFill>
                          <a:effectLst/>
                          <a:latin typeface="+mn-lt"/>
                          <a:ea typeface="+mn-ea"/>
                          <a:cs typeface="+mn-cs"/>
                        </a:rPr>
                        <a:t>LeadSource</a:t>
                      </a:r>
                      <a:r>
                        <a:rPr lang="en-IN" sz="1400" b="0" i="0" kern="1200" dirty="0" smtClean="0">
                          <a:solidFill>
                            <a:schemeClr val="dk1"/>
                          </a:solidFill>
                          <a:effectLst/>
                          <a:latin typeface="+mn-lt"/>
                          <a:ea typeface="+mn-ea"/>
                          <a:cs typeface="+mn-cs"/>
                        </a:rPr>
                        <a:t>, </a:t>
                      </a:r>
                      <a:r>
                        <a:rPr lang="en-IN" sz="1400" b="0" i="0" kern="1200" dirty="0" err="1" smtClean="0">
                          <a:solidFill>
                            <a:schemeClr val="dk1"/>
                          </a:solidFill>
                          <a:effectLst/>
                          <a:latin typeface="+mn-lt"/>
                          <a:ea typeface="+mn-ea"/>
                          <a:cs typeface="+mn-cs"/>
                        </a:rPr>
                        <a:t>LeadQuality</a:t>
                      </a:r>
                      <a:r>
                        <a:rPr lang="en-IN" sz="1400" b="0" i="0" kern="1200" dirty="0" smtClean="0">
                          <a:solidFill>
                            <a:schemeClr val="dk1"/>
                          </a:solidFill>
                          <a:effectLst/>
                          <a:latin typeface="+mn-lt"/>
                          <a:ea typeface="+mn-ea"/>
                          <a:cs typeface="+mn-cs"/>
                        </a:rPr>
                        <a:t>, </a:t>
                      </a:r>
                      <a:r>
                        <a:rPr lang="en-IN" sz="1400" b="0" i="0" kern="1200" dirty="0" err="1" smtClean="0">
                          <a:solidFill>
                            <a:schemeClr val="dk1"/>
                          </a:solidFill>
                          <a:effectLst/>
                          <a:latin typeface="+mn-lt"/>
                          <a:ea typeface="+mn-ea"/>
                          <a:cs typeface="+mn-cs"/>
                        </a:rPr>
                        <a:t>LeadProfile</a:t>
                      </a:r>
                      <a:r>
                        <a:rPr lang="en-IN" sz="1400" b="0" i="0" kern="1200" dirty="0" smtClean="0">
                          <a:solidFill>
                            <a:schemeClr val="dk1"/>
                          </a:solidFill>
                          <a:effectLst/>
                          <a:latin typeface="+mn-lt"/>
                          <a:ea typeface="+mn-ea"/>
                          <a:cs typeface="+mn-cs"/>
                        </a:rPr>
                        <a:t>, Tags</a:t>
                      </a:r>
                      <a:endParaRPr lang="en-US" sz="1400" dirty="0"/>
                    </a:p>
                  </a:txBody>
                  <a:tcPr/>
                </a:tc>
                <a:tc>
                  <a:txBody>
                    <a:bodyPr/>
                    <a:lstStyle/>
                    <a:p>
                      <a:r>
                        <a:rPr lang="en-US" sz="1400" dirty="0" smtClean="0"/>
                        <a:t>Description of leads provided by sales team</a:t>
                      </a:r>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err="1" smtClean="0"/>
                        <a:t>LeadNumber</a:t>
                      </a:r>
                      <a:r>
                        <a:rPr lang="en-US" sz="1400" dirty="0" smtClean="0"/>
                        <a:t> – Drop</a:t>
                      </a:r>
                      <a:r>
                        <a:rPr lang="en-US" sz="1400" baseline="0" dirty="0" smtClean="0"/>
                        <a:t> as this is an ID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aseline="0" dirty="0" err="1" smtClean="0"/>
                        <a:t>LeadQuality</a:t>
                      </a:r>
                      <a:r>
                        <a:rPr lang="en-US" sz="1400" baseline="0" dirty="0" smtClean="0"/>
                        <a:t> - </a:t>
                      </a:r>
                      <a:r>
                        <a:rPr lang="en-GB" sz="1400" b="0" i="0" kern="1200" dirty="0" smtClean="0">
                          <a:solidFill>
                            <a:schemeClr val="dk1"/>
                          </a:solidFill>
                          <a:effectLst/>
                          <a:latin typeface="+mn-lt"/>
                          <a:ea typeface="+mn-ea"/>
                          <a:cs typeface="+mn-cs"/>
                        </a:rPr>
                        <a:t>Replace missing values with UNKNOWN</a:t>
                      </a:r>
                    </a:p>
                    <a:p>
                      <a:pPr marL="0" marR="0" lvl="0" indent="0" algn="l" defTabSz="457200" rtl="0" eaLnBrk="1" fontAlgn="auto" latinLnBrk="0" hangingPunct="1">
                        <a:lnSpc>
                          <a:spcPct val="100000"/>
                        </a:lnSpc>
                        <a:spcBef>
                          <a:spcPts val="0"/>
                        </a:spcBef>
                        <a:spcAft>
                          <a:spcPts val="0"/>
                        </a:spcAft>
                        <a:buClrTx/>
                        <a:buSzTx/>
                        <a:buFontTx/>
                        <a:buNone/>
                        <a:tabLst/>
                        <a:defRPr/>
                      </a:pPr>
                      <a:r>
                        <a:rPr lang="en-GB" sz="1400" b="0" i="0" kern="1200" dirty="0" err="1" smtClean="0">
                          <a:solidFill>
                            <a:schemeClr val="dk1"/>
                          </a:solidFill>
                          <a:effectLst/>
                          <a:latin typeface="+mn-lt"/>
                          <a:ea typeface="+mn-ea"/>
                          <a:cs typeface="+mn-cs"/>
                        </a:rPr>
                        <a:t>LeadProfile</a:t>
                      </a:r>
                      <a:r>
                        <a:rPr lang="en-GB" sz="1400" b="0" i="0" kern="1200" dirty="0" smtClean="0">
                          <a:solidFill>
                            <a:schemeClr val="dk1"/>
                          </a:solidFill>
                          <a:effectLst/>
                          <a:latin typeface="+mn-lt"/>
                          <a:ea typeface="+mn-ea"/>
                          <a:cs typeface="+mn-cs"/>
                        </a:rPr>
                        <a:t> - </a:t>
                      </a:r>
                      <a:r>
                        <a:rPr lang="en-GB" sz="1400" b="0" i="0" kern="1200" dirty="0" err="1" smtClean="0">
                          <a:solidFill>
                            <a:schemeClr val="dk1"/>
                          </a:solidFill>
                          <a:effectLst/>
                          <a:latin typeface="+mn-lt"/>
                          <a:ea typeface="+mn-ea"/>
                          <a:cs typeface="+mn-cs"/>
                        </a:rPr>
                        <a:t>LeadProfile</a:t>
                      </a:r>
                      <a:r>
                        <a:rPr lang="en-GB" sz="1400" b="0" i="0" kern="1200" dirty="0" smtClean="0">
                          <a:solidFill>
                            <a:schemeClr val="dk1"/>
                          </a:solidFill>
                          <a:effectLst/>
                          <a:latin typeface="+mn-lt"/>
                          <a:ea typeface="+mn-ea"/>
                          <a:cs typeface="+mn-cs"/>
                        </a:rPr>
                        <a:t> has 74% of the values missing. Drop the column</a:t>
                      </a:r>
                    </a:p>
                    <a:p>
                      <a:pPr marL="0" marR="0" lvl="0" indent="0" algn="l" defTabSz="457200" rtl="0" eaLnBrk="1" fontAlgn="auto" latinLnBrk="0" hangingPunct="1">
                        <a:lnSpc>
                          <a:spcPct val="100000"/>
                        </a:lnSpc>
                        <a:spcBef>
                          <a:spcPts val="0"/>
                        </a:spcBef>
                        <a:spcAft>
                          <a:spcPts val="0"/>
                        </a:spcAft>
                        <a:buClrTx/>
                        <a:buSzTx/>
                        <a:buFontTx/>
                        <a:buNone/>
                        <a:tabLst/>
                        <a:defRPr/>
                      </a:pPr>
                      <a:r>
                        <a:rPr lang="en-GB" sz="1400" b="0" i="0" kern="1200" dirty="0" smtClean="0">
                          <a:solidFill>
                            <a:schemeClr val="dk1"/>
                          </a:solidFill>
                          <a:effectLst/>
                          <a:latin typeface="+mn-lt"/>
                          <a:ea typeface="+mn-ea"/>
                          <a:cs typeface="+mn-cs"/>
                        </a:rPr>
                        <a:t>Tags</a:t>
                      </a:r>
                      <a:r>
                        <a:rPr lang="en-GB" sz="1400" b="0" i="0" kern="1200" baseline="0" dirty="0" smtClean="0">
                          <a:solidFill>
                            <a:schemeClr val="dk1"/>
                          </a:solidFill>
                          <a:effectLst/>
                          <a:latin typeface="+mn-lt"/>
                          <a:ea typeface="+mn-ea"/>
                          <a:cs typeface="+mn-cs"/>
                        </a:rPr>
                        <a:t> - </a:t>
                      </a:r>
                      <a:r>
                        <a:rPr lang="en-GB" sz="1400" b="0" i="0" kern="1200" dirty="0" smtClean="0">
                          <a:solidFill>
                            <a:schemeClr val="dk1"/>
                          </a:solidFill>
                          <a:effectLst/>
                          <a:latin typeface="+mn-lt"/>
                          <a:ea typeface="+mn-ea"/>
                          <a:cs typeface="+mn-cs"/>
                        </a:rPr>
                        <a:t>Drop tags column as including it gives a bad test accuracy and sensitivity</a:t>
                      </a:r>
                      <a:endParaRPr lang="en-US" sz="1400" dirty="0"/>
                    </a:p>
                  </a:txBody>
                  <a:tcPr/>
                </a:tc>
                <a:extLst>
                  <a:ext uri="{0D108BD9-81ED-4DB2-BD59-A6C34878D82A}">
                    <a16:rowId xmlns:a16="http://schemas.microsoft.com/office/drawing/2014/main" xmlns="" val="378220619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COLUMNS – </a:t>
                      </a:r>
                      <a:r>
                        <a:rPr lang="en-IN" sz="1400" dirty="0" err="1" smtClean="0">
                          <a:effectLst/>
                        </a:rPr>
                        <a:t>ActivityIndex</a:t>
                      </a:r>
                      <a:r>
                        <a:rPr lang="en-IN" sz="1400" dirty="0" smtClean="0">
                          <a:effectLst/>
                        </a:rPr>
                        <a:t>, </a:t>
                      </a:r>
                      <a:r>
                        <a:rPr lang="en-IN" sz="1400" dirty="0" err="1" smtClean="0">
                          <a:effectLst/>
                        </a:rPr>
                        <a:t>ProfileIndex</a:t>
                      </a:r>
                      <a:r>
                        <a:rPr lang="en-IN" sz="1400" dirty="0" smtClean="0">
                          <a:effectLst/>
                        </a:rPr>
                        <a:t>, </a:t>
                      </a:r>
                      <a:r>
                        <a:rPr lang="en-IN" sz="1400" dirty="0" err="1" smtClean="0">
                          <a:effectLst/>
                        </a:rPr>
                        <a:t>ActivityScore</a:t>
                      </a:r>
                      <a:r>
                        <a:rPr lang="en-IN" sz="1400" dirty="0" smtClean="0">
                          <a:effectLst/>
                        </a:rPr>
                        <a:t>, </a:t>
                      </a:r>
                      <a:r>
                        <a:rPr lang="en-IN" sz="1400" dirty="0" err="1" smtClean="0">
                          <a:effectLst/>
                        </a:rPr>
                        <a:t>ProfileScore</a:t>
                      </a:r>
                      <a:endParaRPr lang="en-IN" sz="1400" dirty="0" smtClean="0">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kern="1200" dirty="0" smtClean="0">
                          <a:solidFill>
                            <a:schemeClr val="dk1"/>
                          </a:solidFill>
                          <a:latin typeface="+mn-lt"/>
                          <a:ea typeface="+mn-ea"/>
                          <a:cs typeface="+mn-cs"/>
                        </a:rPr>
                        <a:t>An index and score assigned to each customer based on their activity and their profile</a:t>
                      </a:r>
                      <a:endParaRPr lang="en-US" sz="1400" kern="1200" dirty="0">
                        <a:solidFill>
                          <a:schemeClr val="dk1"/>
                        </a:solidFill>
                        <a:latin typeface="+mn-lt"/>
                        <a:ea typeface="+mn-ea"/>
                        <a:cs typeface="+mn-cs"/>
                      </a:endParaRPr>
                    </a:p>
                  </a:txBody>
                  <a:tcPr/>
                </a:tc>
                <a:tc>
                  <a:txBody>
                    <a:bodyPr/>
                    <a:lstStyle/>
                    <a:p>
                      <a:pPr algn="l" fontAlgn="ctr"/>
                      <a:r>
                        <a:rPr lang="en-GB" sz="1400" b="0" i="0" kern="1200" dirty="0" smtClean="0">
                          <a:solidFill>
                            <a:schemeClr val="dk1"/>
                          </a:solidFill>
                          <a:effectLst/>
                          <a:latin typeface="+mn-lt"/>
                          <a:ea typeface="+mn-ea"/>
                          <a:cs typeface="+mn-cs"/>
                        </a:rPr>
                        <a:t>Almost half of the values are missing. Remove the column</a:t>
                      </a:r>
                      <a:endParaRPr lang="en-IN" sz="1400" dirty="0">
                        <a:effectLst/>
                      </a:endParaRPr>
                    </a:p>
                  </a:txBody>
                  <a:tcPr marL="38100" marR="38100" marT="38100" marB="38100" anchor="ctr"/>
                </a:tc>
                <a:extLst>
                  <a:ext uri="{0D108BD9-81ED-4DB2-BD59-A6C34878D82A}">
                    <a16:rowId xmlns:a16="http://schemas.microsoft.com/office/drawing/2014/main" xmlns="" val="34333483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Target Column - Converted</a:t>
                      </a:r>
                      <a:endParaRPr lang="en-US" sz="14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Whether lead has converted or not</a:t>
                      </a:r>
                      <a:endParaRPr lang="en-US" sz="1400" kern="1200" dirty="0">
                        <a:solidFill>
                          <a:schemeClr val="dk1"/>
                        </a:solidFill>
                        <a:latin typeface="+mn-lt"/>
                        <a:ea typeface="+mn-ea"/>
                        <a:cs typeface="+mn-cs"/>
                      </a:endParaRPr>
                    </a:p>
                  </a:txBody>
                  <a:tcPr/>
                </a:tc>
                <a:tc>
                  <a:txBody>
                    <a:bodyPr/>
                    <a:lstStyle/>
                    <a:p>
                      <a:r>
                        <a:rPr lang="en-GB" sz="1400" b="0" i="0" kern="1200" dirty="0" smtClean="0">
                          <a:solidFill>
                            <a:schemeClr val="dk1"/>
                          </a:solidFill>
                          <a:effectLst/>
                          <a:latin typeface="+mn-lt"/>
                          <a:ea typeface="+mn-ea"/>
                          <a:cs typeface="+mn-cs"/>
                        </a:rPr>
                        <a:t>Target variable is a binary value - 0 or 1</a:t>
                      </a:r>
                    </a:p>
                    <a:p>
                      <a:r>
                        <a:rPr lang="en-GB" sz="1400" b="0" i="0" kern="1200" dirty="0" smtClean="0">
                          <a:solidFill>
                            <a:schemeClr val="dk1"/>
                          </a:solidFill>
                          <a:effectLst/>
                          <a:latin typeface="+mn-lt"/>
                          <a:ea typeface="+mn-ea"/>
                          <a:cs typeface="+mn-cs"/>
                        </a:rPr>
                        <a:t>The data is not imbalanced.</a:t>
                      </a:r>
                    </a:p>
                  </a:txBody>
                  <a:tcPr marL="38100" marR="38100" marT="38100" marB="38100" anchor="ctr"/>
                </a:tc>
                <a:extLst>
                  <a:ext uri="{0D108BD9-81ED-4DB2-BD59-A6C34878D82A}">
                    <a16:rowId xmlns:a16="http://schemas.microsoft.com/office/drawing/2014/main" xmlns="" val="2801208589"/>
                  </a:ext>
                </a:extLst>
              </a:tr>
              <a:tr h="370840">
                <a:tc>
                  <a:txBody>
                    <a:bodyPr/>
                    <a:lstStyle/>
                    <a:p>
                      <a:r>
                        <a:rPr lang="en-US" sz="1400" dirty="0" smtClean="0"/>
                        <a:t>COLUMN</a:t>
                      </a:r>
                      <a:r>
                        <a:rPr lang="en-US" sz="1400" baseline="0" dirty="0" smtClean="0"/>
                        <a:t> – LAST ACTIVITY &amp; LAST NOTABLE ACTIVITY</a:t>
                      </a:r>
                      <a:endParaRPr lang="en-US" sz="1400" dirty="0"/>
                    </a:p>
                  </a:txBody>
                  <a:tcPr/>
                </a:tc>
                <a:tc>
                  <a:txBody>
                    <a:bodyPr/>
                    <a:lstStyle/>
                    <a:p>
                      <a:r>
                        <a:rPr lang="en-US" sz="1400" dirty="0" smtClean="0"/>
                        <a:t>These columns capture data of</a:t>
                      </a:r>
                      <a:r>
                        <a:rPr lang="en-US" sz="1400" baseline="0" dirty="0" smtClean="0"/>
                        <a:t> last activity done by the client</a:t>
                      </a:r>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smtClean="0"/>
                        <a:t>Detailed study of activities captured by the columns were studied and finally it was observed that Last Notable</a:t>
                      </a:r>
                      <a:r>
                        <a:rPr lang="en-US" sz="1400" baseline="0" dirty="0" smtClean="0"/>
                        <a:t> activity can be dropped</a:t>
                      </a:r>
                      <a:endParaRPr lang="en-US" sz="1400" dirty="0"/>
                    </a:p>
                  </a:txBody>
                  <a:tcPr/>
                </a:tc>
                <a:extLst>
                  <a:ext uri="{0D108BD9-81ED-4DB2-BD59-A6C34878D82A}">
                    <a16:rowId xmlns:a16="http://schemas.microsoft.com/office/drawing/2014/main" xmlns="" val="3479144820"/>
                  </a:ext>
                </a:extLst>
              </a:tr>
            </a:tbl>
          </a:graphicData>
        </a:graphic>
      </p:graphicFrame>
    </p:spTree>
    <p:extLst>
      <p:ext uri="{BB962C8B-B14F-4D97-AF65-F5344CB8AC3E}">
        <p14:creationId xmlns:p14="http://schemas.microsoft.com/office/powerpoint/2010/main" val="1744180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17" y="365126"/>
            <a:ext cx="10515600" cy="806852"/>
          </a:xfrm>
        </p:spPr>
        <p:txBody>
          <a:bodyPr/>
          <a:lstStyle/>
          <a:p>
            <a:pPr algn="ctr"/>
            <a:r>
              <a:rPr lang="en-US" dirty="0" smtClean="0"/>
              <a:t>OUTLIERS - HANDLING</a:t>
            </a:r>
            <a:endParaRPr lang="en-US" dirty="0"/>
          </a:p>
        </p:txBody>
      </p:sp>
      <p:sp>
        <p:nvSpPr>
          <p:cNvPr id="5" name="Content Placeholder 2">
            <a:extLst>
              <a:ext uri="{FF2B5EF4-FFF2-40B4-BE49-F238E27FC236}">
                <a16:creationId xmlns:a16="http://schemas.microsoft.com/office/drawing/2014/main" xmlns="" id="{C0900BD6-10C5-C148-B10D-CCA17C13F0CC}"/>
              </a:ext>
            </a:extLst>
          </p:cNvPr>
          <p:cNvSpPr>
            <a:spLocks noGrp="1"/>
          </p:cNvSpPr>
          <p:nvPr>
            <p:ph idx="1"/>
          </p:nvPr>
        </p:nvSpPr>
        <p:spPr>
          <a:xfrm>
            <a:off x="549587" y="1142874"/>
            <a:ext cx="10888018" cy="806852"/>
          </a:xfrm>
        </p:spPr>
        <p:txBody>
          <a:bodyPr>
            <a:normAutofit/>
          </a:bodyPr>
          <a:lstStyle/>
          <a:p>
            <a:pPr marL="0" indent="0">
              <a:buNone/>
            </a:pPr>
            <a:r>
              <a:rPr lang="en-IN" dirty="0"/>
              <a:t>The following outliers were identified by using boxplots</a:t>
            </a:r>
          </a:p>
        </p:txBody>
      </p:sp>
      <p:sp>
        <p:nvSpPr>
          <p:cNvPr id="6" name="Content Placeholder 2"/>
          <p:cNvSpPr txBox="1">
            <a:spLocks/>
          </p:cNvSpPr>
          <p:nvPr/>
        </p:nvSpPr>
        <p:spPr>
          <a:xfrm>
            <a:off x="312558" y="1546300"/>
            <a:ext cx="10515600" cy="48246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sz="1600" b="1" dirty="0" smtClean="0"/>
              <a:t>TIME SPENT/ </a:t>
            </a:r>
            <a:r>
              <a:rPr lang="en-IN" sz="1600" b="1" dirty="0"/>
              <a:t>PAGE </a:t>
            </a:r>
            <a:r>
              <a:rPr lang="en-IN" sz="1600" b="1" dirty="0" smtClean="0"/>
              <a:t>VISITS</a:t>
            </a:r>
            <a:r>
              <a:rPr lang="en-IN" sz="1600" b="1" dirty="0"/>
              <a:t> TIME SPENT: </a:t>
            </a:r>
            <a:r>
              <a:rPr lang="en-IN" sz="1600" b="1" dirty="0" smtClean="0"/>
              <a:t> </a:t>
            </a:r>
            <a:r>
              <a:rPr lang="en-IN" sz="1600" dirty="0" smtClean="0"/>
              <a:t>Outliers were present in all these columns. We have imputed the missing values with the median. As the data points are genuine, we are not dropping the rows corresponding to outliers.</a:t>
            </a:r>
          </a:p>
          <a:p>
            <a:pPr marL="0" indent="0">
              <a:buFont typeface="Wingdings 3" charset="2"/>
              <a:buNone/>
            </a:pPr>
            <a:endParaRPr lang="en-IN" sz="1600" dirty="0" smtClean="0"/>
          </a:p>
        </p:txBody>
      </p:sp>
    </p:spTree>
    <p:extLst>
      <p:ext uri="{BB962C8B-B14F-4D97-AF65-F5344CB8AC3E}">
        <p14:creationId xmlns:p14="http://schemas.microsoft.com/office/powerpoint/2010/main" val="10472711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2415</TotalTime>
  <Words>1507</Words>
  <Application>Microsoft Office PowerPoint</Application>
  <PresentationFormat>Widescreen</PresentationFormat>
  <Paragraphs>226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Times New Roman</vt:lpstr>
      <vt:lpstr>Trebuchet MS</vt:lpstr>
      <vt:lpstr>Wingdings</vt:lpstr>
      <vt:lpstr>Wingdings 3</vt:lpstr>
      <vt:lpstr>Facet</vt:lpstr>
      <vt:lpstr>LEAD SCORING CASE STUDY</vt:lpstr>
      <vt:lpstr>INDEX</vt:lpstr>
      <vt:lpstr>PROBLEM STATEMENT</vt:lpstr>
      <vt:lpstr>MIND MAP FOR PROBLEM STATEMENT</vt:lpstr>
      <vt:lpstr>STRATEGY</vt:lpstr>
      <vt:lpstr>MISSING/INVALID DATA – AT A GLANCE</vt:lpstr>
      <vt:lpstr>COLUMN WISE ACTION</vt:lpstr>
      <vt:lpstr>COLUMN WISE ACTION</vt:lpstr>
      <vt:lpstr>OUTLIERS - HANDLING</vt:lpstr>
      <vt:lpstr>CORRELATION PAIR PLOTS </vt:lpstr>
      <vt:lpstr>MODEL BUILDING AND EVALUATION</vt:lpstr>
      <vt:lpstr>DEVELOPED LR MODEL </vt:lpstr>
      <vt:lpstr>CORRELATION BETWEEN COLUMNS SELECTED IN RFE</vt:lpstr>
      <vt:lpstr>EVALUATION OF MODEL ON TRAINING DATA SET</vt:lpstr>
      <vt:lpstr>DETERMINE OPTIMUM CUT-OFF &amp; NEW y VARIABLE WITH OPTIMUM CUTOFF</vt:lpstr>
      <vt:lpstr>EVALUATION OF MODEL ON TEST DATA SET</vt:lpstr>
      <vt:lpstr>EVALUATION OF THE MODEL</vt:lpstr>
      <vt:lpstr>SCORE OUT OF 100 TO EACH CLIENT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patel dishant</dc:creator>
  <cp:lastModifiedBy>Windows User</cp:lastModifiedBy>
  <cp:revision>146</cp:revision>
  <dcterms:created xsi:type="dcterms:W3CDTF">2021-07-28T05:42:55Z</dcterms:created>
  <dcterms:modified xsi:type="dcterms:W3CDTF">2021-10-13T05:52:16Z</dcterms:modified>
</cp:coreProperties>
</file>