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5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50068" y="326136"/>
            <a:ext cx="1406652" cy="379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0687" y="199644"/>
            <a:ext cx="935736" cy="6278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5592" y="874521"/>
            <a:ext cx="956081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545" y="1840179"/>
            <a:ext cx="11436908" cy="392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840" y="2260549"/>
            <a:ext cx="591235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LENDING CLUB </a:t>
            </a:r>
            <a:r>
              <a:rPr sz="2800" spc="-5" dirty="0">
                <a:latin typeface="Times New Roman"/>
                <a:cs typeface="Times New Roman"/>
              </a:rPr>
              <a:t>CASE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STUDY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4767" y="3029457"/>
            <a:ext cx="217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SUBMISSION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4301-C049-4405-B9D2-83210FB4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474755"/>
            <a:ext cx="9560814" cy="738664"/>
          </a:xfrm>
        </p:spPr>
        <p:txBody>
          <a:bodyPr/>
          <a:lstStyle/>
          <a:p>
            <a:r>
              <a:rPr lang="en-US" b="1" dirty="0"/>
              <a:t># Analysis of Percentage of Purpose against Annual income range</a:t>
            </a:r>
            <a:br>
              <a:rPr lang="en-US" b="1" dirty="0"/>
            </a:br>
            <a:r>
              <a:rPr lang="en-US" b="1" dirty="0"/>
              <a:t>and loan status</a:t>
            </a:r>
            <a:endParaRPr lang="en-GB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7A97D0-D668-463B-A3DD-ED3F51A4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1"/>
            <a:ext cx="9372600" cy="40291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ABB5E9-1DB2-4F56-8DA6-5D7D52436EEE}"/>
              </a:ext>
            </a:extLst>
          </p:cNvPr>
          <p:cNvSpPr txBox="1"/>
          <p:nvPr/>
        </p:nvSpPr>
        <p:spPr>
          <a:xfrm>
            <a:off x="914400" y="5915051"/>
            <a:ext cx="108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On percentage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analysis,Low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income group creates more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charge_offs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when they apply for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educational,moving,renewable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energy loans.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88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9A74C-C8BF-4C94-BE07-7B02694A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56535"/>
            <a:ext cx="6051645" cy="3944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C5802-57D7-464B-A74D-B6B417F0A560}"/>
              </a:ext>
            </a:extLst>
          </p:cNvPr>
          <p:cNvSpPr txBox="1"/>
          <p:nvPr/>
        </p:nvSpPr>
        <p:spPr>
          <a:xfrm>
            <a:off x="2118360" y="472201"/>
            <a:ext cx="795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 of Percentage of Loan applicants charged off against grade and Loan status (Charged Off , Fully Paid)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36BBBD-9000-4BDD-A7FF-09EF6C1F4969}"/>
              </a:ext>
            </a:extLst>
          </p:cNvPr>
          <p:cNvSpPr txBox="1"/>
          <p:nvPr/>
        </p:nvSpPr>
        <p:spPr>
          <a:xfrm>
            <a:off x="533400" y="6014721"/>
            <a:ext cx="1173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 Inference from the analysis above : The percentage of </a:t>
            </a:r>
            <a:r>
              <a:rPr lang="en-GB" dirty="0" err="1"/>
              <a:t>chargeoff</a:t>
            </a:r>
            <a:r>
              <a:rPr lang="en-GB" dirty="0"/>
              <a:t> increases with risk represented by higher Grades</a:t>
            </a:r>
          </a:p>
        </p:txBody>
      </p:sp>
    </p:spTree>
    <p:extLst>
      <p:ext uri="{BB962C8B-B14F-4D97-AF65-F5344CB8AC3E}">
        <p14:creationId xmlns:p14="http://schemas.microsoft.com/office/powerpoint/2010/main" val="160575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8F33-BF65-4831-8114-24B46080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069" y="609600"/>
            <a:ext cx="4856608" cy="369332"/>
          </a:xfrm>
        </p:spPr>
        <p:txBody>
          <a:bodyPr/>
          <a:lstStyle/>
          <a:p>
            <a:r>
              <a:rPr lang="en-US" b="1" dirty="0"/>
              <a:t>Analysis of Grade against Loan status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5043E-9E86-449A-8A63-1FBE6E8C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583899" cy="4822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2647E-83F3-4C48-BB6D-0FC4C0033201}"/>
              </a:ext>
            </a:extLst>
          </p:cNvPr>
          <p:cNvSpPr txBox="1"/>
          <p:nvPr/>
        </p:nvSpPr>
        <p:spPr>
          <a:xfrm>
            <a:off x="7391400" y="2971800"/>
            <a:ext cx="419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 Inference from the analysis above : The higher the subgrade, the higher the percentage of </a:t>
            </a:r>
            <a:r>
              <a:rPr lang="en-GB" dirty="0" err="1"/>
              <a:t>ChargeOff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334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F681-CBBA-4E5B-90A1-8F4146B6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971" y="283079"/>
            <a:ext cx="6814204" cy="460592"/>
          </a:xfrm>
        </p:spPr>
        <p:txBody>
          <a:bodyPr/>
          <a:lstStyle/>
          <a:p>
            <a:r>
              <a:rPr lang="en-US" b="1" dirty="0"/>
              <a:t>Additional analysis of Purpose , Grade , Loan amount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750D8-DDE3-4003-80E1-743120CF0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561766"/>
            <a:ext cx="5166750" cy="3352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288D04-899B-4FD6-B44A-1651FBB7AF21}"/>
              </a:ext>
            </a:extLst>
          </p:cNvPr>
          <p:cNvSpPr txBox="1"/>
          <p:nvPr/>
        </p:nvSpPr>
        <p:spPr>
          <a:xfrm>
            <a:off x="7076830" y="5190999"/>
            <a:ext cx="4495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 Inference from analysis above : while the credit score deteriorates, people tend to go for long term loans.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EF53C1-0021-4A4E-AC4C-E8F8686DC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44483"/>
            <a:ext cx="6272002" cy="3436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6478FD-7B39-40FB-AB80-B7AF476A49EF}"/>
              </a:ext>
            </a:extLst>
          </p:cNvPr>
          <p:cNvSpPr txBox="1"/>
          <p:nvPr/>
        </p:nvSpPr>
        <p:spPr>
          <a:xfrm>
            <a:off x="457201" y="5258467"/>
            <a:ext cx="59435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 Inference from the analysis above : High risk group needs loan more for </a:t>
            </a:r>
            <a:r>
              <a:rPr lang="en-GB" dirty="0" err="1"/>
              <a:t>credit_Card,medical,home_improvement</a:t>
            </a:r>
            <a:r>
              <a:rPr lang="en-GB" dirty="0"/>
              <a:t> purposes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BD171C-5F6E-4274-BEA9-05B2E03BA49C}"/>
              </a:ext>
            </a:extLst>
          </p:cNvPr>
          <p:cNvSpPr txBox="1">
            <a:spLocks/>
          </p:cNvSpPr>
          <p:nvPr/>
        </p:nvSpPr>
        <p:spPr>
          <a:xfrm>
            <a:off x="595592" y="1078640"/>
            <a:ext cx="56712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r>
              <a:rPr lang="en-US" b="1" kern="0" dirty="0"/>
              <a:t>Analysis of Grade vs Purpose, Loan amount</a:t>
            </a:r>
            <a:endParaRPr lang="en-GB" b="1" kern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EB3550-D935-4B7E-9C68-55D9F742C363}"/>
              </a:ext>
            </a:extLst>
          </p:cNvPr>
          <p:cNvSpPr txBox="1">
            <a:spLocks/>
          </p:cNvSpPr>
          <p:nvPr/>
        </p:nvSpPr>
        <p:spPr>
          <a:xfrm>
            <a:off x="7601604" y="1078640"/>
            <a:ext cx="39948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r>
              <a:rPr lang="en-US" b="1" kern="0" dirty="0"/>
              <a:t>Analysis of Grade , Loan Term</a:t>
            </a:r>
            <a:endParaRPr lang="en-GB" b="1" kern="0" dirty="0"/>
          </a:p>
        </p:txBody>
      </p:sp>
    </p:spTree>
    <p:extLst>
      <p:ext uri="{BB962C8B-B14F-4D97-AF65-F5344CB8AC3E}">
        <p14:creationId xmlns:p14="http://schemas.microsoft.com/office/powerpoint/2010/main" val="257346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CB75-DE0B-400F-A4C4-D9085D72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533400"/>
            <a:ext cx="6228207" cy="369332"/>
          </a:xfrm>
        </p:spPr>
        <p:txBody>
          <a:bodyPr/>
          <a:lstStyle/>
          <a:p>
            <a:r>
              <a:rPr lang="en-US" b="1" dirty="0"/>
              <a:t>Analysis of Employment length vs Loan Status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0F880-EE79-4B5E-A8F3-A97A953B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70760"/>
            <a:ext cx="6934200" cy="5458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D3588-9F13-4296-832E-68F2076EA8C0}"/>
              </a:ext>
            </a:extLst>
          </p:cNvPr>
          <p:cNvSpPr txBox="1"/>
          <p:nvPr/>
        </p:nvSpPr>
        <p:spPr>
          <a:xfrm>
            <a:off x="7315200" y="3733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#Inference from the analysis : </a:t>
            </a:r>
            <a:r>
              <a:rPr lang="en-US" dirty="0"/>
              <a:t>People with '0' </a:t>
            </a:r>
            <a:r>
              <a:rPr lang="en-US" dirty="0" err="1"/>
              <a:t>employement</a:t>
            </a:r>
            <a:r>
              <a:rPr lang="en-US" dirty="0"/>
              <a:t> length have more percentage of </a:t>
            </a:r>
            <a:r>
              <a:rPr lang="en-US" dirty="0" err="1"/>
              <a:t>chargeoff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1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791D-98EE-4777-A949-289E005E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670594"/>
            <a:ext cx="4170808" cy="369332"/>
          </a:xfrm>
        </p:spPr>
        <p:txBody>
          <a:bodyPr/>
          <a:lstStyle/>
          <a:p>
            <a:r>
              <a:rPr lang="en-US" b="1" dirty="0"/>
              <a:t>Analysis </a:t>
            </a:r>
            <a:r>
              <a:rPr lang="en-US" b="1" dirty="0" err="1"/>
              <a:t>dti</a:t>
            </a:r>
            <a:r>
              <a:rPr lang="en-US" b="1" dirty="0"/>
              <a:t> against loan status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88E7E-BCFB-4476-AD4C-802B2B88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792941"/>
            <a:ext cx="5334000" cy="3469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BB01CA-2EE5-40BF-9750-9DB7D6EA91E5}"/>
              </a:ext>
            </a:extLst>
          </p:cNvPr>
          <p:cNvSpPr txBox="1"/>
          <p:nvPr/>
        </p:nvSpPr>
        <p:spPr>
          <a:xfrm>
            <a:off x="1333500" y="5633408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Inference from the analysis above : higher the </a:t>
            </a:r>
            <a:r>
              <a:rPr lang="en-US" dirty="0" err="1"/>
              <a:t>Dti</a:t>
            </a:r>
            <a:r>
              <a:rPr lang="en-US" dirty="0"/>
              <a:t> then higher the charged Off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101D1F-38B5-43A0-8AE2-5F4A2DCCE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12065"/>
            <a:ext cx="5525298" cy="36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90AC-497E-4C6C-9E51-91717C9D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455421"/>
            <a:ext cx="5618608" cy="369332"/>
          </a:xfrm>
        </p:spPr>
        <p:txBody>
          <a:bodyPr/>
          <a:lstStyle/>
          <a:p>
            <a:r>
              <a:rPr lang="en-US" b="1" dirty="0"/>
              <a:t>Analysis of Interest rate against Loan status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AE7DC-5F03-4858-999F-293AC296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6632677" cy="5253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9AEE4-EC55-4879-BEAA-EC07ADF98FDC}"/>
              </a:ext>
            </a:extLst>
          </p:cNvPr>
          <p:cNvSpPr txBox="1"/>
          <p:nvPr/>
        </p:nvSpPr>
        <p:spPr>
          <a:xfrm>
            <a:off x="7315200" y="2967335"/>
            <a:ext cx="4556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Inference from the analysis above : High interest rates get more charged Off while Low interest rates gets fully Paid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93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20BD-FD6B-4438-A4D5-FA9DE15A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996" y="529667"/>
            <a:ext cx="6533008" cy="738664"/>
          </a:xfrm>
        </p:spPr>
        <p:txBody>
          <a:bodyPr/>
          <a:lstStyle/>
          <a:p>
            <a:r>
              <a:rPr lang="en-US" b="1" dirty="0"/>
              <a:t>Analysis of Loan status, Term and Interest range specifically for educational loans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4169-EE66-4D35-895F-1E3B309BF971}"/>
              </a:ext>
            </a:extLst>
          </p:cNvPr>
          <p:cNvSpPr txBox="1"/>
          <p:nvPr/>
        </p:nvSpPr>
        <p:spPr>
          <a:xfrm>
            <a:off x="1143000" y="5978399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Inference from the analysis above : For educational loans, when the interest rate is high, Low income group will get more charged Off for short term and long term loans. 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657E2D-53E6-47C6-B35B-CCE4F62F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8915400" cy="43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20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E2FF-2172-47EB-B5C6-99A4559D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18260"/>
            <a:ext cx="6228208" cy="369332"/>
          </a:xfrm>
        </p:spPr>
        <p:txBody>
          <a:bodyPr/>
          <a:lstStyle/>
          <a:p>
            <a:r>
              <a:rPr lang="en-US" b="1" dirty="0"/>
              <a:t>Analysis of Home ownership against Loan status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55014-B6E3-46CD-9F7B-AED723B3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48740"/>
            <a:ext cx="5465761" cy="419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39EBB-6BA6-484F-B4F8-2EC7929D1505}"/>
              </a:ext>
            </a:extLst>
          </p:cNvPr>
          <p:cNvSpPr txBox="1"/>
          <p:nvPr/>
        </p:nvSpPr>
        <p:spPr>
          <a:xfrm>
            <a:off x="6609208" y="28956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Inference from the analysis : People who lives in Rented accommodation and those who has mortgage has more charged off than people who has Home ownership.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57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A654-1BDE-468A-A522-F8DCF6C1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741487"/>
            <a:ext cx="6896100" cy="369332"/>
          </a:xfrm>
        </p:spPr>
        <p:txBody>
          <a:bodyPr/>
          <a:lstStyle/>
          <a:p>
            <a:r>
              <a:rPr lang="en-US" b="1" dirty="0"/>
              <a:t>Analysis : Verification status against Loan status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11903-F96E-4DB7-81BA-CBB8A705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4038600" cy="3483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B2E91-2113-4EDD-A3BF-E048007B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337990"/>
            <a:ext cx="3733800" cy="18006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97668B-C5E1-40CD-AEA5-9EB2B8784592}"/>
              </a:ext>
            </a:extLst>
          </p:cNvPr>
          <p:cNvSpPr txBox="1"/>
          <p:nvPr/>
        </p:nvSpPr>
        <p:spPr>
          <a:xfrm>
            <a:off x="990600" y="56388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Inference from the analysis : The charged off cases of people with 'Not Verified' verification status is slightly high compared to others.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52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685800"/>
            <a:ext cx="6480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Objectives: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09600"/>
            <a:ext cx="4312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Problem solving</a:t>
            </a:r>
            <a:r>
              <a:rPr sz="2800" spc="-15" dirty="0"/>
              <a:t> </a:t>
            </a:r>
            <a:r>
              <a:rPr sz="2800" spc="-5" dirty="0"/>
              <a:t>methodology</a:t>
            </a:r>
            <a:endParaRPr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C5EF59-753F-43E1-8CA1-705B1965CA7D}"/>
              </a:ext>
            </a:extLst>
          </p:cNvPr>
          <p:cNvSpPr txBox="1"/>
          <p:nvPr/>
        </p:nvSpPr>
        <p:spPr>
          <a:xfrm flipH="1">
            <a:off x="1112519" y="1752600"/>
            <a:ext cx="7040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Data Understanding</a:t>
            </a:r>
          </a:p>
          <a:p>
            <a:r>
              <a:rPr lang="en-US" dirty="0"/>
              <a:t>2. Data Cleaning</a:t>
            </a:r>
          </a:p>
          <a:p>
            <a:r>
              <a:rPr lang="en-US" dirty="0"/>
              <a:t>3. Data Analysis</a:t>
            </a:r>
          </a:p>
          <a:p>
            <a:r>
              <a:rPr lang="en-US" dirty="0"/>
              <a:t>4. Recommendations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F3FF4E-560E-4853-B733-DDCBC97F3929}"/>
              </a:ext>
            </a:extLst>
          </p:cNvPr>
          <p:cNvSpPr txBox="1"/>
          <p:nvPr/>
        </p:nvSpPr>
        <p:spPr>
          <a:xfrm flipH="1">
            <a:off x="914400" y="1015454"/>
            <a:ext cx="11049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Understanding the Shape of the data (Rows, Columns) </a:t>
            </a:r>
          </a:p>
          <a:p>
            <a:r>
              <a:rPr lang="en-US" dirty="0"/>
              <a:t>	There are 39717 rows and 111 columns before data cleaning.</a:t>
            </a:r>
          </a:p>
          <a:p>
            <a:endParaRPr lang="en-US" dirty="0"/>
          </a:p>
          <a:p>
            <a:r>
              <a:rPr lang="en-US" dirty="0"/>
              <a:t>2. Check if the data in the data frame is consistent such that there is no misplaced data between columns.</a:t>
            </a:r>
          </a:p>
          <a:p>
            <a:endParaRPr lang="en-US" dirty="0"/>
          </a:p>
          <a:p>
            <a:r>
              <a:rPr lang="en-US" dirty="0"/>
              <a:t>3. Check the data types of the data to see if the quantitative values are int/float and categorical is object / String</a:t>
            </a:r>
          </a:p>
          <a:p>
            <a:endParaRPr lang="en-US" dirty="0"/>
          </a:p>
          <a:p>
            <a:r>
              <a:rPr lang="en-US" dirty="0"/>
              <a:t>4. Understanding the Outliers </a:t>
            </a:r>
          </a:p>
          <a:p>
            <a:endParaRPr lang="en-US" dirty="0"/>
          </a:p>
          <a:p>
            <a:r>
              <a:rPr lang="en-US" dirty="0"/>
              <a:t>5. Understand the presence of Null/ </a:t>
            </a:r>
            <a:r>
              <a:rPr lang="en-US" dirty="0" err="1"/>
              <a:t>NaN</a:t>
            </a:r>
            <a:r>
              <a:rPr lang="en-US" dirty="0"/>
              <a:t> values in columns and in rows in general</a:t>
            </a:r>
          </a:p>
          <a:p>
            <a:endParaRPr lang="en-US" dirty="0"/>
          </a:p>
          <a:p>
            <a:r>
              <a:rPr lang="en-US" dirty="0"/>
              <a:t>6. Understand the variables against data dictionary </a:t>
            </a:r>
          </a:p>
          <a:p>
            <a:endParaRPr lang="en-US" dirty="0"/>
          </a:p>
          <a:p>
            <a:r>
              <a:rPr lang="en-US" dirty="0"/>
              <a:t>7. Understand the variables from the column names</a:t>
            </a:r>
          </a:p>
          <a:p>
            <a:endParaRPr lang="en-US" dirty="0"/>
          </a:p>
          <a:p>
            <a:r>
              <a:rPr lang="en-US" dirty="0"/>
              <a:t>8. Understand the variables importance to gain domain knowledge by browsing though the internet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D1EE7-C358-4FF5-9F52-DBAEE1395655}"/>
              </a:ext>
            </a:extLst>
          </p:cNvPr>
          <p:cNvSpPr txBox="1"/>
          <p:nvPr/>
        </p:nvSpPr>
        <p:spPr>
          <a:xfrm flipH="1">
            <a:off x="2895600" y="307568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Step 1 : Data understanding</a:t>
            </a:r>
            <a:endParaRPr lang="en-GB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457200"/>
            <a:ext cx="3048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25" dirty="0"/>
              <a:t>Data Cleaning</a:t>
            </a:r>
            <a:endParaRPr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248D5-EF3A-4E12-ACC9-0774497CB537}"/>
              </a:ext>
            </a:extLst>
          </p:cNvPr>
          <p:cNvSpPr txBox="1"/>
          <p:nvPr/>
        </p:nvSpPr>
        <p:spPr>
          <a:xfrm flipH="1">
            <a:off x="990600" y="1505129"/>
            <a:ext cx="10210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Remove the Columns which contain 90% or more Null values</a:t>
            </a:r>
          </a:p>
          <a:p>
            <a:endParaRPr lang="en-US" dirty="0"/>
          </a:p>
          <a:p>
            <a:r>
              <a:rPr lang="en-US" dirty="0"/>
              <a:t>2. Check individual variables including Target variable and perform data cleaning to remove outliers, and to impute the data where Null/</a:t>
            </a:r>
            <a:r>
              <a:rPr lang="en-US" dirty="0" err="1"/>
              <a:t>NaN</a:t>
            </a:r>
            <a:r>
              <a:rPr lang="en-US" dirty="0"/>
              <a:t> is present or to remove them.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FA7-1FEA-4D07-A7C5-9CE64787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652957"/>
            <a:ext cx="2819400" cy="642443"/>
          </a:xfrm>
        </p:spPr>
        <p:txBody>
          <a:bodyPr/>
          <a:lstStyle/>
          <a:p>
            <a:pPr marL="12700">
              <a:spcBef>
                <a:spcPts val="95"/>
              </a:spcBef>
            </a:pPr>
            <a:r>
              <a:rPr lang="en-US" sz="4000" spc="-25" dirty="0"/>
              <a:t>Data Analysis</a:t>
            </a:r>
            <a:endParaRPr lang="en-GB" sz="4000" spc="-2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970DC-4B64-4255-A40D-2EDC7D8586CD}"/>
              </a:ext>
            </a:extLst>
          </p:cNvPr>
          <p:cNvSpPr txBox="1"/>
          <p:nvPr/>
        </p:nvSpPr>
        <p:spPr>
          <a:xfrm flipH="1">
            <a:off x="990600" y="1505129"/>
            <a:ext cx="1021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 irrelevant variables are identified (e.g. behavioral variables ) and are ignored from further analysis.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2A08-A9D9-4546-AFE8-E273CC7D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33400"/>
            <a:ext cx="8763000" cy="738664"/>
          </a:xfrm>
        </p:spPr>
        <p:txBody>
          <a:bodyPr/>
          <a:lstStyle/>
          <a:p>
            <a:r>
              <a:rPr lang="en-US" dirty="0"/>
              <a:t>Univariate &amp; Bivariate Analysis used to remove outliers and to clean up the data.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6E34FD-2969-4D94-BCEF-7D96AC74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90800"/>
            <a:ext cx="4891333" cy="32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4E2567-854B-44AD-A109-C9531B1D638C}"/>
              </a:ext>
            </a:extLst>
          </p:cNvPr>
          <p:cNvSpPr txBox="1"/>
          <p:nvPr/>
        </p:nvSpPr>
        <p:spPr>
          <a:xfrm>
            <a:off x="990600" y="1272064"/>
            <a:ext cx="982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extreme outliers from the income group, there are still more values above the upper whiskers. As those contains representative higher income group useful in the analysis, I have decided not to remove them. Then I analyzed the Loan status against Annual income and removed income range above 840000 as there are no Charged Off cases above that range.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E59BE8-C38A-4222-B3A2-0C8F06769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590800"/>
            <a:ext cx="5562600" cy="325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7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2A08-A9D9-4546-AFE8-E273CC7D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592" y="874521"/>
            <a:ext cx="9560814" cy="369332"/>
          </a:xfrm>
        </p:spPr>
        <p:txBody>
          <a:bodyPr/>
          <a:lstStyle/>
          <a:p>
            <a:r>
              <a:rPr lang="en-US" dirty="0"/>
              <a:t>Univariate Analysis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90B82-BF9D-4BDE-A617-66129C29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5324580" cy="327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1D607-0E04-4B89-836F-93A90098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941" y="1981200"/>
            <a:ext cx="5502929" cy="32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7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8B01-FEA3-4B69-AACE-8F8E463E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036" y="609660"/>
            <a:ext cx="5085206" cy="420879"/>
          </a:xfrm>
        </p:spPr>
        <p:txBody>
          <a:bodyPr/>
          <a:lstStyle/>
          <a:p>
            <a:r>
              <a:rPr lang="en-US" dirty="0"/>
              <a:t>Loan Status vs Purpose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93CBE-D16E-4C3F-994C-AC7751A3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1795351"/>
            <a:ext cx="5461872" cy="3038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AA37A-2FB7-4ACC-975A-F734A215D11A}"/>
              </a:ext>
            </a:extLst>
          </p:cNvPr>
          <p:cNvSpPr txBox="1"/>
          <p:nvPr/>
        </p:nvSpPr>
        <p:spPr>
          <a:xfrm>
            <a:off x="914400" y="5689600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loan_amount</a:t>
            </a:r>
            <a:r>
              <a:rPr lang="en-US" dirty="0"/>
              <a:t> taken for </a:t>
            </a:r>
            <a:r>
              <a:rPr lang="en-US" dirty="0" err="1"/>
              <a:t>creditcard,debt_consolidation,small_business</a:t>
            </a:r>
            <a:r>
              <a:rPr lang="en-US" dirty="0"/>
              <a:t> are among the top 3 Charged Off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C15A9-6FEB-4D5C-B6B0-2A88988E4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8" y="1555524"/>
            <a:ext cx="6885254" cy="3190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1E11DD-ABAC-4283-B0AC-DD68519E2B9D}"/>
              </a:ext>
            </a:extLst>
          </p:cNvPr>
          <p:cNvSpPr txBox="1"/>
          <p:nvPr/>
        </p:nvSpPr>
        <p:spPr>
          <a:xfrm>
            <a:off x="1600200" y="503315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 vs Loan status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311D7-7350-4857-BE8A-830FD7FCB13B}"/>
              </a:ext>
            </a:extLst>
          </p:cNvPr>
          <p:cNvSpPr txBox="1"/>
          <p:nvPr/>
        </p:nvSpPr>
        <p:spPr>
          <a:xfrm>
            <a:off x="7620000" y="5062649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 vs Loan status vs Loan amount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6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700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Carlito</vt:lpstr>
      <vt:lpstr>Helvetica Neue</vt:lpstr>
      <vt:lpstr>Times New Roman</vt:lpstr>
      <vt:lpstr>Office Theme</vt:lpstr>
      <vt:lpstr>LENDING CLUB CASE STUDY</vt:lpstr>
      <vt:lpstr>Objectives:</vt:lpstr>
      <vt:lpstr>Problem solving methodology</vt:lpstr>
      <vt:lpstr>PowerPoint Presentation</vt:lpstr>
      <vt:lpstr>Data Cleaning</vt:lpstr>
      <vt:lpstr>Data Analysis</vt:lpstr>
      <vt:lpstr>Univariate &amp; Bivariate Analysis used to remove outliers and to clean up the data.</vt:lpstr>
      <vt:lpstr>Univariate Analysis</vt:lpstr>
      <vt:lpstr>Loan Status vs Purpose</vt:lpstr>
      <vt:lpstr># Analysis of Percentage of Purpose against Annual income range and loan status</vt:lpstr>
      <vt:lpstr>PowerPoint Presentation</vt:lpstr>
      <vt:lpstr>Analysis of Grade against Loan status</vt:lpstr>
      <vt:lpstr>Additional analysis of Purpose , Grade , Loan amount</vt:lpstr>
      <vt:lpstr>Analysis of Employment length vs Loan Status</vt:lpstr>
      <vt:lpstr>Analysis dti against loan status</vt:lpstr>
      <vt:lpstr>Analysis of Interest rate against Loan status</vt:lpstr>
      <vt:lpstr>Analysis of Loan status, Term and Interest range specifically for educational loans</vt:lpstr>
      <vt:lpstr>Analysis of Home ownership against Loan status</vt:lpstr>
      <vt:lpstr>Analysis : Verification status against Loan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Chiranjeev;Shresth Gupta;Swapnil Deshmane;Bhargav Kakati;Siddhartha Mishra</dc:creator>
  <cp:lastModifiedBy>Sreekumar NP</cp:lastModifiedBy>
  <cp:revision>75</cp:revision>
  <dcterms:created xsi:type="dcterms:W3CDTF">2021-09-29T15:56:36Z</dcterms:created>
  <dcterms:modified xsi:type="dcterms:W3CDTF">2021-11-08T22:47:09Z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2021-09-29T00:00:00Z</vt:filetime>
  </property>
</Properties>
</file>