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1" r:id="rId5"/>
    <p:sldId id="262" r:id="rId6"/>
    <p:sldId id="263" r:id="rId7"/>
    <p:sldId id="273" r:id="rId8"/>
    <p:sldId id="264" r:id="rId9"/>
    <p:sldId id="265" r:id="rId10"/>
    <p:sldId id="271" r:id="rId11"/>
    <p:sldId id="272" r:id="rId12"/>
    <p:sldId id="266" r:id="rId13"/>
    <p:sldId id="268" r:id="rId14"/>
    <p:sldId id="26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77" d="100"/>
          <a:sy n="77" d="100"/>
        </p:scale>
        <p:origin x="162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endParaRPr lang="en-IN" dirty="0"/>
          </a:p>
        </p:txBody>
      </p:sp>
      <p:sp>
        <p:nvSpPr>
          <p:cNvPr id="104869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fld id="{2DB30014-F471-4B7F-AF5C-7BE1C69231A7}" type="datetimeFigureOut">
              <a:rPr lang="en-US"/>
              <a:t>1/30/2020</a:t>
            </a:fld>
            <a:endParaRPr lang="en-IN" dirty="0"/>
          </a:p>
        </p:txBody>
      </p:sp>
      <p:sp>
        <p:nvSpPr>
          <p:cNvPr id="104869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104869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104869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endParaRPr lang="en-IN" dirty="0"/>
          </a:p>
        </p:txBody>
      </p:sp>
      <p:sp>
        <p:nvSpPr>
          <p:cNvPr id="104869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fld id="{FE5CAADD-566B-4699-90ED-ECCDCB4E22D6}" type="slidenum">
              <a:rPr lang="en-IN"/>
              <a:t>‹#›</a:t>
            </a:fld>
            <a:endParaRPr lang="en-I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noTextEdit="1"/>
          </p:cNvSpPr>
          <p:nvPr>
            <p:ph type="sldImg"/>
          </p:nvPr>
        </p:nvSpPr>
        <p:spPr bwMode="auto">
          <a:noFill/>
          <a:ln>
            <a:solidFill>
              <a:srgbClr val="000000"/>
            </a:solidFill>
            <a:miter lim="800000"/>
            <a:headEnd/>
            <a:tailEnd/>
          </a:ln>
        </p:spPr>
      </p:sp>
      <p:sp>
        <p:nvSpPr>
          <p:cNvPr id="1048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048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pPr>
            <a:fld id="{1E040225-2A1C-4088-B404-EBE6FB1A28DF}" type="slidenum">
              <a:rPr lang="en-IN" smtClean="0"/>
              <a:pPr fontAlgn="base">
                <a:spcBef>
                  <a:spcPct val="0"/>
                </a:spcBef>
                <a:spcAft>
                  <a:spcPct val="0"/>
                </a:spcAft>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E5CAADD-566B-4699-90ED-ECCDCB4E22D6}" type="slidenum">
              <a:rPr lang="en-IN" smtClean="0"/>
              <a:t>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
        <p:nvSpPr>
          <p:cNvPr id="1048585"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048586"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1048587" name="Rectangle 4"/>
          <p:cNvSpPr>
            <a:spLocks noGrp="1" noChangeArrowheads="1"/>
          </p:cNvSpPr>
          <p:nvPr>
            <p:ph type="dt" sz="half" idx="10"/>
          </p:nvPr>
        </p:nvSpPr>
        <p:spPr/>
        <p:txBody>
          <a:bodyPr/>
          <a:lstStyle/>
          <a:p>
            <a:fld id="{534ADFF7-D61D-4D6C-AF74-92F30265B338}" type="datetimeFigureOut">
              <a:rPr lang="en-US" smtClean="0"/>
              <a:t>1/30/2020</a:t>
            </a:fld>
            <a:endParaRPr lang="en-US" dirty="0"/>
          </a:p>
        </p:txBody>
      </p:sp>
      <p:sp>
        <p:nvSpPr>
          <p:cNvPr id="1048588" name="Rectangle 5"/>
          <p:cNvSpPr>
            <a:spLocks noGrp="1" noChangeArrowheads="1"/>
          </p:cNvSpPr>
          <p:nvPr>
            <p:ph type="ftr" sz="quarter" idx="11"/>
          </p:nvPr>
        </p:nvSpPr>
        <p:spPr>
          <a:xfrm>
            <a:off x="3124200" y="6243638"/>
            <a:ext cx="2895600" cy="457200"/>
          </a:xfrm>
        </p:spPr>
        <p:txBody>
          <a:bodyPr/>
          <a:lstStyle/>
          <a:p>
            <a:endParaRPr lang="en-US" dirty="0"/>
          </a:p>
        </p:txBody>
      </p:sp>
      <p:sp>
        <p:nvSpPr>
          <p:cNvPr id="1048589" name="Rectangle 6"/>
          <p:cNvSpPr>
            <a:spLocks noGrp="1" noChangeArrowheads="1"/>
          </p:cNvSpPr>
          <p:nvPr>
            <p:ph type="sldNum" sz="quarter" idx="12"/>
          </p:nvPr>
        </p:nvSpPr>
        <p:spPr/>
        <p:txBody>
          <a:bodyPr/>
          <a:lstStyle/>
          <a:p>
            <a:fld id="{4C713710-32C0-48C8-A7F1-7D3A176A1C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p>
        </p:txBody>
      </p:sp>
      <p:sp>
        <p:nvSpPr>
          <p:cNvPr id="104867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4"/>
          <p:cNvSpPr>
            <a:spLocks noGrp="1" noChangeArrowheads="1"/>
          </p:cNvSpPr>
          <p:nvPr>
            <p:ph type="dt" sz="half" idx="10"/>
          </p:nvPr>
        </p:nvSpPr>
        <p:spPr/>
        <p:txBody>
          <a:bodyPr/>
          <a:lstStyle/>
          <a:p>
            <a:fld id="{3E4AAD52-83D6-491A-89D4-ABF9482E3CC5}" type="datetimeFigureOut">
              <a:rPr lang="en-US" smtClean="0"/>
              <a:t>1/30/2020</a:t>
            </a:fld>
            <a:endParaRPr lang="en-US" dirty="0"/>
          </a:p>
        </p:txBody>
      </p:sp>
      <p:sp>
        <p:nvSpPr>
          <p:cNvPr id="1048673" name="Rectangle 5"/>
          <p:cNvSpPr>
            <a:spLocks noGrp="1" noChangeArrowheads="1"/>
          </p:cNvSpPr>
          <p:nvPr>
            <p:ph type="ftr" sz="quarter" idx="11"/>
          </p:nvPr>
        </p:nvSpPr>
        <p:spPr/>
        <p:txBody>
          <a:bodyPr/>
          <a:lstStyle/>
          <a:p>
            <a:endParaRPr lang="en-US" dirty="0"/>
          </a:p>
        </p:txBody>
      </p:sp>
      <p:sp>
        <p:nvSpPr>
          <p:cNvPr id="1048674" name="Rectangle 6"/>
          <p:cNvSpPr>
            <a:spLocks noGrp="1" noChangeArrowheads="1"/>
          </p:cNvSpPr>
          <p:nvPr>
            <p:ph type="sldNum" sz="quarter" idx="12"/>
          </p:nvPr>
        </p:nvSpPr>
        <p:spPr/>
        <p:txBody>
          <a:bodyPr/>
          <a:lstStyle/>
          <a:p>
            <a:fld id="{4B0FE36C-33D6-49B6-8A7E-233157CD7AE0}"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3"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1048644"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4"/>
          <p:cNvSpPr>
            <a:spLocks noGrp="1" noChangeArrowheads="1"/>
          </p:cNvSpPr>
          <p:nvPr>
            <p:ph type="dt" sz="half" idx="10"/>
          </p:nvPr>
        </p:nvSpPr>
        <p:spPr/>
        <p:txBody>
          <a:bodyPr/>
          <a:lstStyle/>
          <a:p>
            <a:fld id="{5EE192BA-FCAA-4E44-8A4F-59FBDC58AE3C}" type="datetimeFigureOut">
              <a:rPr lang="en-US" smtClean="0"/>
              <a:t>1/30/2020</a:t>
            </a:fld>
            <a:endParaRPr lang="en-US" dirty="0"/>
          </a:p>
        </p:txBody>
      </p:sp>
      <p:sp>
        <p:nvSpPr>
          <p:cNvPr id="1048646" name="Rectangle 5"/>
          <p:cNvSpPr>
            <a:spLocks noGrp="1" noChangeArrowheads="1"/>
          </p:cNvSpPr>
          <p:nvPr>
            <p:ph type="ftr" sz="quarter" idx="11"/>
          </p:nvPr>
        </p:nvSpPr>
        <p:spPr/>
        <p:txBody>
          <a:bodyPr/>
          <a:lstStyle/>
          <a:p>
            <a:endParaRPr lang="en-US" dirty="0"/>
          </a:p>
        </p:txBody>
      </p:sp>
      <p:sp>
        <p:nvSpPr>
          <p:cNvPr id="1048647" name="Rectangle 6"/>
          <p:cNvSpPr>
            <a:spLocks noGrp="1" noChangeArrowheads="1"/>
          </p:cNvSpPr>
          <p:nvPr>
            <p:ph type="sldNum" sz="quarter" idx="12"/>
          </p:nvPr>
        </p:nvSpPr>
        <p:spPr/>
        <p:txBody>
          <a:bodyPr/>
          <a:lstStyle/>
          <a:p>
            <a:fld id="{83108309-C21E-47A9-B375-CA409B543C5D}"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1048665" name="Title 1"/>
          <p:cNvSpPr>
            <a:spLocks noGrp="1"/>
          </p:cNvSpPr>
          <p:nvPr>
            <p:ph type="title"/>
          </p:nvPr>
        </p:nvSpPr>
        <p:spPr>
          <a:xfrm>
            <a:off x="457200" y="277813"/>
            <a:ext cx="8229600" cy="1139825"/>
          </a:xfrm>
        </p:spPr>
        <p:txBody>
          <a:bodyPr/>
          <a:lstStyle/>
          <a:p>
            <a:r>
              <a:rPr lang="en-US"/>
              <a:t>Click to edit Master title style</a:t>
            </a:r>
          </a:p>
        </p:txBody>
      </p:sp>
      <p:sp>
        <p:nvSpPr>
          <p:cNvPr id="1048666"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1048667" name="Rectangle 4"/>
          <p:cNvSpPr>
            <a:spLocks noGrp="1" noChangeArrowheads="1"/>
          </p:cNvSpPr>
          <p:nvPr>
            <p:ph type="dt" sz="half" idx="10"/>
          </p:nvPr>
        </p:nvSpPr>
        <p:spPr/>
        <p:txBody>
          <a:bodyPr/>
          <a:lstStyle/>
          <a:p>
            <a:fld id="{1AAB6BC8-1B1F-4564-9C52-9638C45C761E}" type="datetimeFigureOut">
              <a:rPr lang="en-US" smtClean="0"/>
              <a:t>1/30/2020</a:t>
            </a:fld>
            <a:endParaRPr lang="en-US" dirty="0"/>
          </a:p>
        </p:txBody>
      </p:sp>
      <p:sp>
        <p:nvSpPr>
          <p:cNvPr id="1048668" name="Rectangle 5"/>
          <p:cNvSpPr>
            <a:spLocks noGrp="1" noChangeArrowheads="1"/>
          </p:cNvSpPr>
          <p:nvPr>
            <p:ph type="ftr" sz="quarter" idx="11"/>
          </p:nvPr>
        </p:nvSpPr>
        <p:spPr/>
        <p:txBody>
          <a:bodyPr/>
          <a:lstStyle/>
          <a:p>
            <a:endParaRPr lang="en-US" dirty="0"/>
          </a:p>
        </p:txBody>
      </p:sp>
      <p:sp>
        <p:nvSpPr>
          <p:cNvPr id="1048669" name="Rectangle 6"/>
          <p:cNvSpPr>
            <a:spLocks noGrp="1" noChangeArrowheads="1"/>
          </p:cNvSpPr>
          <p:nvPr>
            <p:ph type="sldNum" sz="quarter" idx="12"/>
          </p:nvPr>
        </p:nvSpPr>
        <p:spPr/>
        <p:txBody>
          <a:bodyPr/>
          <a:lstStyle/>
          <a:p>
            <a:fld id="{5B778806-D5BA-4C71-B324-63F4C297714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1048636" name="Title 1"/>
          <p:cNvSpPr>
            <a:spLocks noGrp="1"/>
          </p:cNvSpPr>
          <p:nvPr>
            <p:ph type="title"/>
          </p:nvPr>
        </p:nvSpPr>
        <p:spPr>
          <a:xfrm>
            <a:off x="457200" y="277813"/>
            <a:ext cx="8229600" cy="1139825"/>
          </a:xfrm>
        </p:spPr>
        <p:txBody>
          <a:bodyPr/>
          <a:lstStyle/>
          <a:p>
            <a:r>
              <a:rPr lang="en-US"/>
              <a:t>Click to edit Master title style</a:t>
            </a:r>
          </a:p>
        </p:txBody>
      </p:sp>
      <p:sp>
        <p:nvSpPr>
          <p:cNvPr id="1048637"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Rectangle 4"/>
          <p:cNvSpPr>
            <a:spLocks noGrp="1" noChangeArrowheads="1"/>
          </p:cNvSpPr>
          <p:nvPr>
            <p:ph type="dt" sz="half" idx="10"/>
          </p:nvPr>
        </p:nvSpPr>
        <p:spPr/>
        <p:txBody>
          <a:bodyPr/>
          <a:lstStyle/>
          <a:p>
            <a:fld id="{1AAB6BC8-1B1F-4564-9C52-9638C45C761E}" type="datetimeFigureOut">
              <a:rPr lang="en-US" smtClean="0"/>
              <a:t>1/30/2020</a:t>
            </a:fld>
            <a:endParaRPr lang="en-US" dirty="0"/>
          </a:p>
        </p:txBody>
      </p:sp>
      <p:sp>
        <p:nvSpPr>
          <p:cNvPr id="1048641" name="Rectangle 5"/>
          <p:cNvSpPr>
            <a:spLocks noGrp="1" noChangeArrowheads="1"/>
          </p:cNvSpPr>
          <p:nvPr>
            <p:ph type="ftr" sz="quarter" idx="11"/>
          </p:nvPr>
        </p:nvSpPr>
        <p:spPr/>
        <p:txBody>
          <a:bodyPr/>
          <a:lstStyle/>
          <a:p>
            <a:endParaRPr lang="en-US" dirty="0"/>
          </a:p>
        </p:txBody>
      </p:sp>
      <p:sp>
        <p:nvSpPr>
          <p:cNvPr id="1048642" name="Rectangle 6"/>
          <p:cNvSpPr>
            <a:spLocks noGrp="1" noChangeArrowheads="1"/>
          </p:cNvSpPr>
          <p:nvPr>
            <p:ph type="sldNum" sz="quarter" idx="12"/>
          </p:nvPr>
        </p:nvSpPr>
        <p:spPr/>
        <p:txBody>
          <a:bodyPr/>
          <a:lstStyle/>
          <a:p>
            <a:fld id="{5B778806-D5BA-4C71-B324-63F4C297714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1048681" name="Title 1"/>
          <p:cNvSpPr>
            <a:spLocks noGrp="1"/>
          </p:cNvSpPr>
          <p:nvPr>
            <p:ph type="title"/>
          </p:nvPr>
        </p:nvSpPr>
        <p:spPr>
          <a:xfrm>
            <a:off x="457200" y="277813"/>
            <a:ext cx="8229600" cy="1139825"/>
          </a:xfrm>
        </p:spPr>
        <p:txBody>
          <a:bodyPr/>
          <a:lstStyle/>
          <a:p>
            <a:r>
              <a:rPr lang="en-US"/>
              <a:t>Click to edit Master title style</a:t>
            </a:r>
          </a:p>
        </p:txBody>
      </p:sp>
      <p:sp>
        <p:nvSpPr>
          <p:cNvPr id="1048682"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1048684" name="Rectangle 4"/>
          <p:cNvSpPr>
            <a:spLocks noGrp="1" noChangeArrowheads="1"/>
          </p:cNvSpPr>
          <p:nvPr>
            <p:ph type="dt" sz="half" idx="10"/>
          </p:nvPr>
        </p:nvSpPr>
        <p:spPr/>
        <p:txBody>
          <a:bodyPr/>
          <a:lstStyle/>
          <a:p>
            <a:fld id="{1AAB6BC8-1B1F-4564-9C52-9638C45C761E}" type="datetimeFigureOut">
              <a:rPr lang="en-US" smtClean="0"/>
              <a:t>1/30/2020</a:t>
            </a:fld>
            <a:endParaRPr lang="en-US" dirty="0"/>
          </a:p>
        </p:txBody>
      </p:sp>
      <p:sp>
        <p:nvSpPr>
          <p:cNvPr id="1048685" name="Rectangle 5"/>
          <p:cNvSpPr>
            <a:spLocks noGrp="1" noChangeArrowheads="1"/>
          </p:cNvSpPr>
          <p:nvPr>
            <p:ph type="ftr" sz="quarter" idx="11"/>
          </p:nvPr>
        </p:nvSpPr>
        <p:spPr/>
        <p:txBody>
          <a:bodyPr/>
          <a:lstStyle/>
          <a:p>
            <a:endParaRPr lang="en-US" dirty="0"/>
          </a:p>
        </p:txBody>
      </p:sp>
      <p:sp>
        <p:nvSpPr>
          <p:cNvPr id="1048686" name="Rectangle 6"/>
          <p:cNvSpPr>
            <a:spLocks noGrp="1" noChangeArrowheads="1"/>
          </p:cNvSpPr>
          <p:nvPr>
            <p:ph type="sldNum" sz="quarter" idx="12"/>
          </p:nvPr>
        </p:nvSpPr>
        <p:spPr/>
        <p:txBody>
          <a:bodyPr/>
          <a:lstStyle/>
          <a:p>
            <a:fld id="{5B778806-D5BA-4C71-B324-63F4C297714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3"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1048596" name="Title 1"/>
          <p:cNvSpPr>
            <a:spLocks noGrp="1"/>
          </p:cNvSpPr>
          <p:nvPr>
            <p:ph type="title"/>
          </p:nvPr>
        </p:nvSpPr>
        <p:spPr/>
        <p:txBody>
          <a:bodyPr/>
          <a:lstStyle/>
          <a:p>
            <a:r>
              <a:rPr lang="en-US"/>
              <a:t>Click to edit Master title style</a:t>
            </a:r>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8" name="Rectangle 4"/>
          <p:cNvSpPr>
            <a:spLocks noGrp="1" noChangeArrowheads="1"/>
          </p:cNvSpPr>
          <p:nvPr>
            <p:ph type="dt" sz="half" idx="10"/>
          </p:nvPr>
        </p:nvSpPr>
        <p:spPr/>
        <p:txBody>
          <a:bodyPr/>
          <a:lstStyle/>
          <a:p>
            <a:fld id="{E372BF90-A4F2-4AFB-A219-8E3BF5C7B72A}" type="datetimeFigureOut">
              <a:rPr lang="en-US" smtClean="0"/>
              <a:t>1/30/2020</a:t>
            </a:fld>
            <a:endParaRPr lang="en-US" dirty="0"/>
          </a:p>
        </p:txBody>
      </p:sp>
      <p:sp>
        <p:nvSpPr>
          <p:cNvPr id="1048599" name="Rectangle 5"/>
          <p:cNvSpPr>
            <a:spLocks noGrp="1" noChangeArrowheads="1"/>
          </p:cNvSpPr>
          <p:nvPr>
            <p:ph type="ftr" sz="quarter" idx="11"/>
          </p:nvPr>
        </p:nvSpPr>
        <p:spPr/>
        <p:txBody>
          <a:bodyPr/>
          <a:lstStyle/>
          <a:p>
            <a:endParaRPr lang="en-US" dirty="0"/>
          </a:p>
        </p:txBody>
      </p:sp>
      <p:sp>
        <p:nvSpPr>
          <p:cNvPr id="1048600" name="Rectangle 6"/>
          <p:cNvSpPr>
            <a:spLocks noGrp="1" noChangeArrowheads="1"/>
          </p:cNvSpPr>
          <p:nvPr>
            <p:ph type="sldNum" sz="quarter" idx="12"/>
          </p:nvPr>
        </p:nvSpPr>
        <p:spPr/>
        <p:txBody>
          <a:bodyPr/>
          <a:lstStyle/>
          <a:p>
            <a:fld id="{0A88E12A-1AB4-4AD9-BD7A-4769356F570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4"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1048625"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626" name="Rectangle 4"/>
          <p:cNvSpPr>
            <a:spLocks noGrp="1" noChangeArrowheads="1"/>
          </p:cNvSpPr>
          <p:nvPr>
            <p:ph type="dt" sz="half" idx="10"/>
          </p:nvPr>
        </p:nvSpPr>
        <p:spPr/>
        <p:txBody>
          <a:bodyPr/>
          <a:lstStyle/>
          <a:p>
            <a:fld id="{E548F426-8CAE-455D-B8F9-EE141D9583CE}" type="datetimeFigureOut">
              <a:rPr lang="en-US" smtClean="0"/>
              <a:t>1/30/2020</a:t>
            </a:fld>
            <a:endParaRPr lang="en-US" dirty="0"/>
          </a:p>
        </p:txBody>
      </p:sp>
      <p:sp>
        <p:nvSpPr>
          <p:cNvPr id="1048627" name="Rectangle 5"/>
          <p:cNvSpPr>
            <a:spLocks noGrp="1" noChangeArrowheads="1"/>
          </p:cNvSpPr>
          <p:nvPr>
            <p:ph type="ftr" sz="quarter" idx="11"/>
          </p:nvPr>
        </p:nvSpPr>
        <p:spPr/>
        <p:txBody>
          <a:bodyPr/>
          <a:lstStyle/>
          <a:p>
            <a:endParaRPr lang="en-US" dirty="0"/>
          </a:p>
        </p:txBody>
      </p:sp>
      <p:sp>
        <p:nvSpPr>
          <p:cNvPr id="1048628" name="Rectangle 6"/>
          <p:cNvSpPr>
            <a:spLocks noGrp="1" noChangeArrowheads="1"/>
          </p:cNvSpPr>
          <p:nvPr>
            <p:ph type="sldNum" sz="quarter" idx="12"/>
          </p:nvPr>
        </p:nvSpPr>
        <p:spPr/>
        <p:txBody>
          <a:bodyPr/>
          <a:lstStyle/>
          <a:p>
            <a:fld id="{F6533BD5-CA0D-4CC8-AE33-B4F33E77B2E0}"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p>
        </p:txBody>
      </p:sp>
      <p:sp>
        <p:nvSpPr>
          <p:cNvPr id="1048676"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Rectangle 4"/>
          <p:cNvSpPr>
            <a:spLocks noGrp="1" noChangeArrowheads="1"/>
          </p:cNvSpPr>
          <p:nvPr>
            <p:ph type="dt" sz="half" idx="10"/>
          </p:nvPr>
        </p:nvSpPr>
        <p:spPr/>
        <p:txBody>
          <a:bodyPr/>
          <a:lstStyle/>
          <a:p>
            <a:fld id="{34A92C82-F00B-478F-B394-EDA654CDD0FE}" type="datetimeFigureOut">
              <a:rPr lang="en-US" smtClean="0"/>
              <a:t>1/30/2020</a:t>
            </a:fld>
            <a:endParaRPr lang="en-US" dirty="0"/>
          </a:p>
        </p:txBody>
      </p:sp>
      <p:sp>
        <p:nvSpPr>
          <p:cNvPr id="1048679" name="Rectangle 5"/>
          <p:cNvSpPr>
            <a:spLocks noGrp="1" noChangeArrowheads="1"/>
          </p:cNvSpPr>
          <p:nvPr>
            <p:ph type="ftr" sz="quarter" idx="11"/>
          </p:nvPr>
        </p:nvSpPr>
        <p:spPr/>
        <p:txBody>
          <a:bodyPr/>
          <a:lstStyle/>
          <a:p>
            <a:endParaRPr lang="en-US" dirty="0"/>
          </a:p>
        </p:txBody>
      </p:sp>
      <p:sp>
        <p:nvSpPr>
          <p:cNvPr id="1048680" name="Rectangle 6"/>
          <p:cNvSpPr>
            <a:spLocks noGrp="1" noChangeArrowheads="1"/>
          </p:cNvSpPr>
          <p:nvPr>
            <p:ph type="sldNum" sz="quarter" idx="12"/>
          </p:nvPr>
        </p:nvSpPr>
        <p:spPr/>
        <p:txBody>
          <a:bodyPr/>
          <a:lstStyle/>
          <a:p>
            <a:fld id="{D6DB31FB-8E8C-4AE6-B365-2E2E6D3C507A}"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457200" y="274638"/>
            <a:ext cx="8229600" cy="1143000"/>
          </a:xfrm>
        </p:spPr>
        <p:txBody>
          <a:bodyPr/>
          <a:lstStyle/>
          <a:p>
            <a:r>
              <a:rPr lang="en-US"/>
              <a:t>Click to edit Master title style</a:t>
            </a:r>
          </a:p>
        </p:txBody>
      </p:sp>
      <p:sp>
        <p:nvSpPr>
          <p:cNvPr id="104865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4"/>
          <p:cNvSpPr>
            <a:spLocks noGrp="1" noChangeArrowheads="1"/>
          </p:cNvSpPr>
          <p:nvPr>
            <p:ph type="dt" sz="half" idx="10"/>
          </p:nvPr>
        </p:nvSpPr>
        <p:spPr/>
        <p:txBody>
          <a:bodyPr/>
          <a:lstStyle/>
          <a:p>
            <a:fld id="{A71D08DB-7ADE-4B82-B94E-1A96E6DDD415}" type="datetimeFigureOut">
              <a:rPr lang="en-US" smtClean="0"/>
              <a:t>1/30/2020</a:t>
            </a:fld>
            <a:endParaRPr lang="en-US" dirty="0"/>
          </a:p>
        </p:txBody>
      </p:sp>
      <p:sp>
        <p:nvSpPr>
          <p:cNvPr id="1048660" name="Rectangle 5"/>
          <p:cNvSpPr>
            <a:spLocks noGrp="1" noChangeArrowheads="1"/>
          </p:cNvSpPr>
          <p:nvPr>
            <p:ph type="ftr" sz="quarter" idx="11"/>
          </p:nvPr>
        </p:nvSpPr>
        <p:spPr/>
        <p:txBody>
          <a:bodyPr/>
          <a:lstStyle/>
          <a:p>
            <a:endParaRPr lang="en-US" dirty="0"/>
          </a:p>
        </p:txBody>
      </p:sp>
      <p:sp>
        <p:nvSpPr>
          <p:cNvPr id="1048661" name="Rectangle 6"/>
          <p:cNvSpPr>
            <a:spLocks noGrp="1" noChangeArrowheads="1"/>
          </p:cNvSpPr>
          <p:nvPr>
            <p:ph type="sldNum" sz="quarter" idx="12"/>
          </p:nvPr>
        </p:nvSpPr>
        <p:spPr/>
        <p:txBody>
          <a:bodyPr/>
          <a:lstStyle/>
          <a:p>
            <a:fld id="{FEDBC62D-1416-4E62-B418-338E4C6559C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p>
        </p:txBody>
      </p:sp>
      <p:sp>
        <p:nvSpPr>
          <p:cNvPr id="1048633" name="Rectangle 4"/>
          <p:cNvSpPr>
            <a:spLocks noGrp="1" noChangeArrowheads="1"/>
          </p:cNvSpPr>
          <p:nvPr>
            <p:ph type="dt" sz="half" idx="10"/>
          </p:nvPr>
        </p:nvSpPr>
        <p:spPr/>
        <p:txBody>
          <a:bodyPr/>
          <a:lstStyle/>
          <a:p>
            <a:fld id="{0B10B966-63B2-4DDD-95D4-176AB24B23AD}" type="datetimeFigureOut">
              <a:rPr lang="en-US" smtClean="0"/>
              <a:t>1/30/2020</a:t>
            </a:fld>
            <a:endParaRPr lang="en-US" dirty="0"/>
          </a:p>
        </p:txBody>
      </p:sp>
      <p:sp>
        <p:nvSpPr>
          <p:cNvPr id="1048634" name="Rectangle 5"/>
          <p:cNvSpPr>
            <a:spLocks noGrp="1" noChangeArrowheads="1"/>
          </p:cNvSpPr>
          <p:nvPr>
            <p:ph type="ftr" sz="quarter" idx="11"/>
          </p:nvPr>
        </p:nvSpPr>
        <p:spPr/>
        <p:txBody>
          <a:bodyPr/>
          <a:lstStyle/>
          <a:p>
            <a:endParaRPr lang="en-US" dirty="0"/>
          </a:p>
        </p:txBody>
      </p:sp>
      <p:sp>
        <p:nvSpPr>
          <p:cNvPr id="1048635" name="Rectangle 6"/>
          <p:cNvSpPr>
            <a:spLocks noGrp="1" noChangeArrowheads="1"/>
          </p:cNvSpPr>
          <p:nvPr>
            <p:ph type="sldNum" sz="quarter" idx="12"/>
          </p:nvPr>
        </p:nvSpPr>
        <p:spPr/>
        <p:txBody>
          <a:bodyPr/>
          <a:lstStyle/>
          <a:p>
            <a:fld id="{458181EB-0A1F-4BD0-A9E8-F7F86B368BF8}"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54"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1048662" name="Rectangle 4"/>
          <p:cNvSpPr>
            <a:spLocks noGrp="1" noChangeArrowheads="1"/>
          </p:cNvSpPr>
          <p:nvPr>
            <p:ph type="dt" sz="half" idx="10"/>
          </p:nvPr>
        </p:nvSpPr>
        <p:spPr/>
        <p:txBody>
          <a:bodyPr/>
          <a:lstStyle/>
          <a:p>
            <a:fld id="{4BD4062F-82C9-42E1-A576-05E75F5945D7}" type="datetimeFigureOut">
              <a:rPr lang="en-US" smtClean="0"/>
              <a:t>1/30/2020</a:t>
            </a:fld>
            <a:endParaRPr lang="en-US" dirty="0"/>
          </a:p>
        </p:txBody>
      </p:sp>
      <p:sp>
        <p:nvSpPr>
          <p:cNvPr id="1048663" name="Rectangle 5"/>
          <p:cNvSpPr>
            <a:spLocks noGrp="1" noChangeArrowheads="1"/>
          </p:cNvSpPr>
          <p:nvPr>
            <p:ph type="ftr" sz="quarter" idx="11"/>
          </p:nvPr>
        </p:nvSpPr>
        <p:spPr/>
        <p:txBody>
          <a:bodyPr/>
          <a:lstStyle/>
          <a:p>
            <a:endParaRPr lang="en-US" dirty="0"/>
          </a:p>
        </p:txBody>
      </p:sp>
      <p:sp>
        <p:nvSpPr>
          <p:cNvPr id="1048664" name="Rectangle 6"/>
          <p:cNvSpPr>
            <a:spLocks noGrp="1" noChangeArrowheads="1"/>
          </p:cNvSpPr>
          <p:nvPr>
            <p:ph type="sldNum" sz="quarter" idx="12"/>
          </p:nvPr>
        </p:nvSpPr>
        <p:spPr/>
        <p:txBody>
          <a:bodyPr/>
          <a:lstStyle/>
          <a:p>
            <a:fld id="{044B53C4-767E-4624-906B-74B4BDB6FA8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8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0" name="Rectangle 4"/>
          <p:cNvSpPr>
            <a:spLocks noGrp="1" noChangeArrowheads="1"/>
          </p:cNvSpPr>
          <p:nvPr>
            <p:ph type="dt" sz="half" idx="10"/>
          </p:nvPr>
        </p:nvSpPr>
        <p:spPr/>
        <p:txBody>
          <a:bodyPr/>
          <a:lstStyle/>
          <a:p>
            <a:fld id="{8E2387E9-4C71-413A-BD17-CB22219CCFAF}" type="datetimeFigureOut">
              <a:rPr lang="en-US" smtClean="0"/>
              <a:t>1/30/2020</a:t>
            </a:fld>
            <a:endParaRPr lang="en-US" dirty="0"/>
          </a:p>
        </p:txBody>
      </p:sp>
      <p:sp>
        <p:nvSpPr>
          <p:cNvPr id="1048691" name="Rectangle 5"/>
          <p:cNvSpPr>
            <a:spLocks noGrp="1" noChangeArrowheads="1"/>
          </p:cNvSpPr>
          <p:nvPr>
            <p:ph type="ftr" sz="quarter" idx="11"/>
          </p:nvPr>
        </p:nvSpPr>
        <p:spPr/>
        <p:txBody>
          <a:bodyPr/>
          <a:lstStyle/>
          <a:p>
            <a:endParaRPr lang="en-US" dirty="0"/>
          </a:p>
        </p:txBody>
      </p:sp>
      <p:sp>
        <p:nvSpPr>
          <p:cNvPr id="1048692" name="Rectangle 6"/>
          <p:cNvSpPr>
            <a:spLocks noGrp="1" noChangeArrowheads="1"/>
          </p:cNvSpPr>
          <p:nvPr>
            <p:ph type="sldNum" sz="quarter" idx="12"/>
          </p:nvPr>
        </p:nvSpPr>
        <p:spPr/>
        <p:txBody>
          <a:bodyPr/>
          <a:lstStyle/>
          <a:p>
            <a:fld id="{61FDE03A-D895-4831-A8AE-1CBFE43A165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4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104865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1" name="Rectangle 4"/>
          <p:cNvSpPr>
            <a:spLocks noGrp="1" noChangeArrowheads="1"/>
          </p:cNvSpPr>
          <p:nvPr>
            <p:ph type="dt" sz="half" idx="10"/>
          </p:nvPr>
        </p:nvSpPr>
        <p:spPr/>
        <p:txBody>
          <a:bodyPr/>
          <a:lstStyle/>
          <a:p>
            <a:fld id="{D54D34EB-8594-47B8-B5F6-3ECB8BF9D1DF}" type="datetimeFigureOut">
              <a:rPr lang="en-US" smtClean="0"/>
              <a:t>1/30/2020</a:t>
            </a:fld>
            <a:endParaRPr lang="en-US" dirty="0"/>
          </a:p>
        </p:txBody>
      </p:sp>
      <p:sp>
        <p:nvSpPr>
          <p:cNvPr id="1048652" name="Rectangle 5"/>
          <p:cNvSpPr>
            <a:spLocks noGrp="1" noChangeArrowheads="1"/>
          </p:cNvSpPr>
          <p:nvPr>
            <p:ph type="ftr" sz="quarter" idx="11"/>
          </p:nvPr>
        </p:nvSpPr>
        <p:spPr/>
        <p:txBody>
          <a:bodyPr/>
          <a:lstStyle/>
          <a:p>
            <a:endParaRPr lang="en-US" dirty="0"/>
          </a:p>
        </p:txBody>
      </p:sp>
      <p:sp>
        <p:nvSpPr>
          <p:cNvPr id="1048653" name="Rectangle 6"/>
          <p:cNvSpPr>
            <a:spLocks noGrp="1" noChangeArrowheads="1"/>
          </p:cNvSpPr>
          <p:nvPr>
            <p:ph type="sldNum" sz="quarter" idx="12"/>
          </p:nvPr>
        </p:nvSpPr>
        <p:spPr/>
        <p:txBody>
          <a:bodyPr/>
          <a:lstStyle/>
          <a:p>
            <a:fld id="{A209244D-0F08-446D-ACBB-0D361E70E33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4857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4857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fld id="{1AAB6BC8-1B1F-4564-9C52-9638C45C761E}" type="datetimeFigureOut">
              <a:rPr lang="en-US" smtClean="0"/>
              <a:t>1/30/2020</a:t>
            </a:fld>
            <a:endParaRPr lang="en-US" dirty="0"/>
          </a:p>
        </p:txBody>
      </p:sp>
      <p:sp>
        <p:nvSpPr>
          <p:cNvPr id="104857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endParaRPr lang="en-US" dirty="0"/>
          </a:p>
        </p:txBody>
      </p:sp>
      <p:sp>
        <p:nvSpPr>
          <p:cNvPr id="104858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fld id="{5B778806-D5BA-4C71-B324-63F4C2977147}" type="slidenum">
              <a:rPr lang="en-US" smtClean="0"/>
              <a:t>‹#›</a:t>
            </a:fld>
            <a:endParaRPr lang="en-US" dirty="0"/>
          </a:p>
        </p:txBody>
      </p:sp>
      <p:sp>
        <p:nvSpPr>
          <p:cNvPr id="104858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3"/>
          <p:cNvSpPr>
            <a:spLocks noGrp="1"/>
          </p:cNvSpPr>
          <p:nvPr>
            <p:ph type="ctrTitle"/>
          </p:nvPr>
        </p:nvSpPr>
        <p:spPr>
          <a:xfrm>
            <a:off x="762000" y="1295400"/>
            <a:ext cx="7623175" cy="1752600"/>
          </a:xfrm>
        </p:spPr>
        <p:txBody>
          <a:bodyPr/>
          <a:lstStyle/>
          <a:p>
            <a:pPr algn="ctr"/>
            <a:r>
              <a:rPr lang="en-IN" dirty="0">
                <a:effectLst>
                  <a:outerShdw blurRad="38100" dist="38100" dir="2700000" algn="tl">
                    <a:srgbClr val="000000">
                      <a:alpha val="43137"/>
                    </a:srgbClr>
                  </a:outerShdw>
                </a:effectLst>
              </a:rPr>
              <a:t>Driver’s Drowsiness Detection</a:t>
            </a:r>
          </a:p>
        </p:txBody>
      </p:sp>
      <p:sp>
        <p:nvSpPr>
          <p:cNvPr id="1048591" name="Subtitle 4"/>
          <p:cNvSpPr>
            <a:spLocks noGrp="1"/>
          </p:cNvSpPr>
          <p:nvPr>
            <p:ph type="subTitle" idx="1"/>
          </p:nvPr>
        </p:nvSpPr>
        <p:spPr>
          <a:xfrm>
            <a:off x="685800" y="4038600"/>
            <a:ext cx="7848600" cy="1890712"/>
          </a:xfrm>
        </p:spPr>
        <p:txBody>
          <a:bodyPr>
            <a:normAutofit/>
          </a:bodyPr>
          <a:lstStyle/>
          <a:p>
            <a:pPr eaLnBrk="1" hangingPunct="1"/>
            <a:r>
              <a:rPr lang="en-US" sz="2000" b="1" dirty="0">
                <a:latin typeface="Times New Roman" pitchFamily="18" charset="0"/>
                <a:cs typeface="Times New Roman" pitchFamily="18" charset="0"/>
              </a:rPr>
              <a:t>Batch No: B-08			                      Project Guide:</a:t>
            </a:r>
          </a:p>
          <a:p>
            <a:r>
              <a:rPr lang="en-US" sz="1600" dirty="0">
                <a:latin typeface="Times New Roman" pitchFamily="18" charset="0"/>
                <a:cs typeface="Times New Roman" pitchFamily="18" charset="0"/>
              </a:rPr>
              <a:t>N. Pragathi	      (164G1A0568)                         Mr. M. Narasimhulu., </a:t>
            </a:r>
            <a:r>
              <a:rPr lang="en-US" sz="1100" dirty="0">
                <a:latin typeface="Times New Roman" pitchFamily="18" charset="0"/>
                <a:cs typeface="Times New Roman" pitchFamily="18" charset="0"/>
              </a:rPr>
              <a:t> MTech, (Ph.D.)</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 Praneetha	      (164G1A0569)       	          Assistant Professor.</a:t>
            </a:r>
          </a:p>
          <a:p>
            <a:r>
              <a:rPr lang="en-US" sz="1600" dirty="0">
                <a:latin typeface="Times New Roman" pitchFamily="18" charset="0"/>
                <a:cs typeface="Times New Roman" pitchFamily="18" charset="0"/>
              </a:rPr>
              <a:t>B. Raveena Sai                 (164G1A0578)		</a:t>
            </a:r>
          </a:p>
          <a:p>
            <a:r>
              <a:rPr lang="en-IN" sz="1600" dirty="0">
                <a:latin typeface="Times New Roman" pitchFamily="18" charset="0"/>
                <a:cs typeface="Times New Roman" pitchFamily="18" charset="0"/>
              </a:rPr>
              <a:t>Y. Sreedhar Jaswanth       (</a:t>
            </a:r>
            <a:r>
              <a:rPr lang="en-US" sz="1600" dirty="0">
                <a:latin typeface="Times New Roman" pitchFamily="18" charset="0"/>
                <a:cs typeface="Times New Roman" pitchFamily="18" charset="0"/>
              </a:rPr>
              <a:t>164G1A05A1</a:t>
            </a:r>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S. Vijay Kumar 	      (164G1A05B7)</a:t>
            </a:r>
          </a:p>
          <a:p>
            <a:pPr eaLnBrk="1" hangingPunct="1"/>
            <a:endParaRPr lang="en-US" sz="1600" dirty="0">
              <a:latin typeface="Times New Roman" pitchFamily="18" charset="0"/>
              <a:cs typeface="Times New Roman" pitchFamily="18" charset="0"/>
            </a:endParaRPr>
          </a:p>
        </p:txBody>
      </p:sp>
      <p:sp>
        <p:nvSpPr>
          <p:cNvPr id="1048592" name="TextBox 5"/>
          <p:cNvSpPr txBox="1">
            <a:spLocks noChangeArrowheads="1"/>
          </p:cNvSpPr>
          <p:nvPr/>
        </p:nvSpPr>
        <p:spPr bwMode="auto">
          <a:xfrm>
            <a:off x="1447800" y="5967412"/>
            <a:ext cx="7086600" cy="980441"/>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2097152"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E1D7-6F5B-4B79-A8D5-AF5FECD3945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Literature Survey (Cont.…)</a:t>
            </a:r>
            <a:endParaRPr lang="en-IN" dirty="0"/>
          </a:p>
        </p:txBody>
      </p:sp>
      <p:sp>
        <p:nvSpPr>
          <p:cNvPr id="3" name="Content Placeholder 2">
            <a:extLst>
              <a:ext uri="{FF2B5EF4-FFF2-40B4-BE49-F238E27FC236}">
                <a16:creationId xmlns:a16="http://schemas.microsoft.com/office/drawing/2014/main" id="{44A4CA37-74E4-461A-AD84-EFD0C2C440E8}"/>
              </a:ext>
            </a:extLst>
          </p:cNvPr>
          <p:cNvSpPr>
            <a:spLocks noGrp="1"/>
          </p:cNvSpPr>
          <p:nvPr>
            <p:ph idx="1"/>
          </p:nvPr>
        </p:nvSpPr>
        <p:spPr>
          <a:xfrm>
            <a:off x="397565" y="1628800"/>
            <a:ext cx="8229600" cy="4530725"/>
          </a:xfrm>
        </p:spPr>
        <p:txBody>
          <a:bodyPr/>
          <a:lstStyle/>
          <a:p>
            <a:pPr marL="12700" marR="912494" algn="just">
              <a:lnSpc>
                <a:spcPct val="100400"/>
              </a:lnSpc>
              <a:spcBef>
                <a:spcPts val="85"/>
              </a:spcBef>
            </a:pPr>
            <a:r>
              <a:rPr lang="en-US" sz="2000" b="1" dirty="0">
                <a:latin typeface="Times New Roman"/>
                <a:cs typeface="Times New Roman"/>
              </a:rPr>
              <a:t>[2]Survey on </a:t>
            </a:r>
            <a:r>
              <a:rPr lang="en-US" sz="2000" b="1" spc="-15" dirty="0">
                <a:latin typeface="Times New Roman"/>
                <a:cs typeface="Times New Roman"/>
              </a:rPr>
              <a:t>Driver’s </a:t>
            </a:r>
            <a:r>
              <a:rPr lang="en-US" sz="2000" b="1" spc="-10" dirty="0">
                <a:latin typeface="Times New Roman"/>
                <a:cs typeface="Times New Roman"/>
              </a:rPr>
              <a:t>Drowsiness </a:t>
            </a:r>
            <a:r>
              <a:rPr lang="en-US" sz="2000" b="1" spc="-5" dirty="0">
                <a:latin typeface="Times New Roman"/>
                <a:cs typeface="Times New Roman"/>
              </a:rPr>
              <a:t>Detection  System.</a:t>
            </a:r>
            <a:endParaRPr lang="en-US" sz="2000" dirty="0">
              <a:latin typeface="Times New Roman"/>
              <a:cs typeface="Times New Roman"/>
            </a:endParaRPr>
          </a:p>
          <a:p>
            <a:pPr marL="0" marR="5080" indent="0" algn="just">
              <a:lnSpc>
                <a:spcPct val="99000"/>
              </a:lnSpc>
              <a:spcBef>
                <a:spcPts val="409"/>
              </a:spcBef>
              <a:buNone/>
            </a:pPr>
            <a:r>
              <a:rPr lang="en-US" sz="2000" spc="-5" dirty="0">
                <a:latin typeface="Times New Roman"/>
                <a:cs typeface="Times New Roman"/>
              </a:rPr>
              <a:t>	</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Drowsiness is </a:t>
            </a:r>
            <a:r>
              <a:rPr lang="en-US" sz="2000" dirty="0">
                <a:latin typeface="Times New Roman"/>
                <a:cs typeface="Times New Roman"/>
              </a:rPr>
              <a:t>one of </a:t>
            </a:r>
            <a:r>
              <a:rPr lang="en-US" sz="2000" spc="-5" dirty="0">
                <a:latin typeface="Times New Roman"/>
                <a:cs typeface="Times New Roman"/>
              </a:rPr>
              <a:t>the major causes </a:t>
            </a:r>
            <a:r>
              <a:rPr lang="en-US" sz="2000" dirty="0">
                <a:latin typeface="Times New Roman"/>
                <a:cs typeface="Times New Roman"/>
              </a:rPr>
              <a:t>behind road </a:t>
            </a:r>
            <a:r>
              <a:rPr lang="en-US" sz="2000" spc="-5" dirty="0">
                <a:latin typeface="Times New Roman"/>
                <a:cs typeface="Times New Roman"/>
              </a:rPr>
              <a:t>accidents. </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It</a:t>
            </a:r>
            <a:r>
              <a:rPr lang="en-US" sz="2000" dirty="0">
                <a:latin typeface="Times New Roman"/>
                <a:cs typeface="Times New Roman"/>
              </a:rPr>
              <a:t> </a:t>
            </a:r>
            <a:r>
              <a:rPr lang="en-US" sz="2000" spc="-5" dirty="0">
                <a:latin typeface="Times New Roman"/>
                <a:cs typeface="Times New Roman"/>
              </a:rPr>
              <a:t>introduces </a:t>
            </a:r>
            <a:r>
              <a:rPr lang="en-US" sz="2000" dirty="0">
                <a:latin typeface="Times New Roman"/>
                <a:cs typeface="Times New Roman"/>
              </a:rPr>
              <a:t>a new </a:t>
            </a:r>
            <a:r>
              <a:rPr lang="en-US" sz="2000" spc="-5" dirty="0">
                <a:latin typeface="Times New Roman"/>
                <a:cs typeface="Times New Roman"/>
              </a:rPr>
              <a:t>approach towards </a:t>
            </a:r>
            <a:r>
              <a:rPr lang="en-US" sz="2000" dirty="0">
                <a:latin typeface="Times New Roman"/>
                <a:cs typeface="Times New Roman"/>
              </a:rPr>
              <a:t>detection of driver's  drowsiness based on yawning </a:t>
            </a:r>
            <a:r>
              <a:rPr lang="en-US" sz="2000" spc="-5" dirty="0">
                <a:latin typeface="Times New Roman"/>
                <a:cs typeface="Times New Roman"/>
              </a:rPr>
              <a:t>measurement and </a:t>
            </a:r>
            <a:r>
              <a:rPr lang="en-US" sz="2000" dirty="0">
                <a:latin typeface="Times New Roman"/>
                <a:cs typeface="Times New Roman"/>
              </a:rPr>
              <a:t>head</a:t>
            </a:r>
            <a:r>
              <a:rPr lang="en-US" sz="2000" spc="-80" dirty="0">
                <a:latin typeface="Times New Roman"/>
                <a:cs typeface="Times New Roman"/>
              </a:rPr>
              <a:t> </a:t>
            </a:r>
            <a:r>
              <a:rPr lang="en-US" sz="2000" spc="-5" dirty="0">
                <a:latin typeface="Times New Roman"/>
                <a:cs typeface="Times New Roman"/>
              </a:rPr>
              <a:t>movement.</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Therefore, the </a:t>
            </a:r>
            <a:r>
              <a:rPr lang="en-US" sz="2000" dirty="0">
                <a:latin typeface="Times New Roman"/>
                <a:cs typeface="Times New Roman"/>
              </a:rPr>
              <a:t>use of </a:t>
            </a:r>
            <a:r>
              <a:rPr lang="en-US" sz="2000" spc="-5" dirty="0">
                <a:latin typeface="Times New Roman"/>
                <a:cs typeface="Times New Roman"/>
              </a:rPr>
              <a:t>an assistive system that  monitor </a:t>
            </a:r>
            <a:r>
              <a:rPr lang="en-US" sz="2000" dirty="0">
                <a:latin typeface="Times New Roman"/>
                <a:cs typeface="Times New Roman"/>
              </a:rPr>
              <a:t>a </a:t>
            </a:r>
            <a:r>
              <a:rPr lang="en-US" sz="2000" spc="-10" dirty="0">
                <a:latin typeface="Times New Roman"/>
                <a:cs typeface="Times New Roman"/>
              </a:rPr>
              <a:t>driver’s </a:t>
            </a:r>
            <a:r>
              <a:rPr lang="en-US" sz="2000" spc="-5" dirty="0">
                <a:latin typeface="Times New Roman"/>
                <a:cs typeface="Times New Roman"/>
              </a:rPr>
              <a:t>level </a:t>
            </a:r>
            <a:r>
              <a:rPr lang="en-US" sz="2000" dirty="0">
                <a:latin typeface="Times New Roman"/>
                <a:cs typeface="Times New Roman"/>
              </a:rPr>
              <a:t>of vigilance </a:t>
            </a:r>
            <a:r>
              <a:rPr lang="en-US" sz="2000" spc="-5" dirty="0">
                <a:latin typeface="Times New Roman"/>
                <a:cs typeface="Times New Roman"/>
              </a:rPr>
              <a:t>and alert the </a:t>
            </a:r>
            <a:r>
              <a:rPr lang="en-US" sz="2000" dirty="0">
                <a:latin typeface="Times New Roman"/>
                <a:cs typeface="Times New Roman"/>
              </a:rPr>
              <a:t>driver </a:t>
            </a:r>
            <a:r>
              <a:rPr lang="en-US" sz="2000" spc="-5" dirty="0">
                <a:latin typeface="Times New Roman"/>
                <a:cs typeface="Times New Roman"/>
              </a:rPr>
              <a:t>in case </a:t>
            </a:r>
            <a:r>
              <a:rPr lang="en-US" sz="2000" dirty="0">
                <a:latin typeface="Times New Roman"/>
                <a:cs typeface="Times New Roman"/>
              </a:rPr>
              <a:t>of  drowsiness </a:t>
            </a:r>
            <a:r>
              <a:rPr lang="en-US" sz="2000" spc="-5" dirty="0">
                <a:latin typeface="Times New Roman"/>
                <a:cs typeface="Times New Roman"/>
              </a:rPr>
              <a:t>can </a:t>
            </a:r>
            <a:r>
              <a:rPr lang="en-US" sz="2000" dirty="0">
                <a:latin typeface="Times New Roman"/>
                <a:cs typeface="Times New Roman"/>
              </a:rPr>
              <a:t>be </a:t>
            </a:r>
            <a:r>
              <a:rPr lang="en-US" sz="2000" spc="-5" dirty="0">
                <a:latin typeface="Times New Roman"/>
                <a:cs typeface="Times New Roman"/>
              </a:rPr>
              <a:t>significant in the </a:t>
            </a:r>
            <a:r>
              <a:rPr lang="en-US" sz="2000" dirty="0">
                <a:latin typeface="Times New Roman"/>
                <a:cs typeface="Times New Roman"/>
              </a:rPr>
              <a:t>prevention of </a:t>
            </a:r>
            <a:r>
              <a:rPr lang="en-US" sz="2000" spc="-5" dirty="0">
                <a:latin typeface="Times New Roman"/>
                <a:cs typeface="Times New Roman"/>
              </a:rPr>
              <a:t>accidents.</a:t>
            </a:r>
          </a:p>
          <a:p>
            <a:pPr marL="0" marR="5080" indent="0" algn="just">
              <a:lnSpc>
                <a:spcPct val="99000"/>
              </a:lnSpc>
              <a:spcBef>
                <a:spcPts val="409"/>
              </a:spcBef>
              <a:buNone/>
            </a:pPr>
            <a:r>
              <a:rPr lang="en-IN" sz="2000" spc="-60" dirty="0">
                <a:solidFill>
                  <a:srgbClr val="FF0000"/>
                </a:solidFill>
                <a:latin typeface="Times New Roman"/>
                <a:cs typeface="Times New Roman"/>
              </a:rPr>
              <a:t>Dr. </a:t>
            </a:r>
            <a:r>
              <a:rPr lang="en-IN" sz="2000" spc="-5" dirty="0">
                <a:solidFill>
                  <a:srgbClr val="FF0000"/>
                </a:solidFill>
                <a:latin typeface="Times New Roman"/>
                <a:cs typeface="Times New Roman"/>
              </a:rPr>
              <a:t>Amitabh </a:t>
            </a:r>
            <a:r>
              <a:rPr lang="en-IN" sz="2000" spc="-55" dirty="0" err="1">
                <a:solidFill>
                  <a:srgbClr val="FF0000"/>
                </a:solidFill>
                <a:latin typeface="Times New Roman"/>
                <a:cs typeface="Times New Roman"/>
              </a:rPr>
              <a:t>Wahi</a:t>
            </a:r>
            <a:r>
              <a:rPr lang="en-IN" sz="2000" spc="-55" dirty="0">
                <a:solidFill>
                  <a:srgbClr val="FF0000"/>
                </a:solidFill>
                <a:latin typeface="Times New Roman"/>
                <a:cs typeface="Times New Roman"/>
              </a:rPr>
              <a:t>, </a:t>
            </a:r>
            <a:r>
              <a:rPr lang="en-IN" sz="2000" spc="-5" dirty="0">
                <a:solidFill>
                  <a:srgbClr val="FF0000"/>
                </a:solidFill>
                <a:latin typeface="Times New Roman"/>
                <a:cs typeface="Times New Roman"/>
              </a:rPr>
              <a:t>Prof. S. </a:t>
            </a:r>
            <a:r>
              <a:rPr lang="en-IN" sz="2000" spc="-20" dirty="0" err="1">
                <a:solidFill>
                  <a:srgbClr val="FF0000"/>
                </a:solidFill>
                <a:latin typeface="Times New Roman"/>
                <a:cs typeface="Times New Roman"/>
              </a:rPr>
              <a:t>Sundaramurthy</a:t>
            </a:r>
            <a:r>
              <a:rPr lang="en-IN" sz="2000" spc="-20" dirty="0">
                <a:solidFill>
                  <a:srgbClr val="FF0000"/>
                </a:solidFill>
                <a:latin typeface="Times New Roman"/>
                <a:cs typeface="Times New Roman"/>
              </a:rPr>
              <a:t>, </a:t>
            </a:r>
            <a:r>
              <a:rPr lang="en-IN" sz="2000" spc="-5" dirty="0">
                <a:solidFill>
                  <a:srgbClr val="FF0000"/>
                </a:solidFill>
                <a:latin typeface="Times New Roman"/>
                <a:cs typeface="Times New Roman"/>
              </a:rPr>
              <a:t>Ms. </a:t>
            </a:r>
            <a:r>
              <a:rPr lang="en-IN" sz="2000" spc="-170" dirty="0">
                <a:solidFill>
                  <a:srgbClr val="FF0000"/>
                </a:solidFill>
                <a:latin typeface="Times New Roman"/>
                <a:cs typeface="Times New Roman"/>
              </a:rPr>
              <a:t>P.  </a:t>
            </a:r>
            <a:r>
              <a:rPr lang="en-IN" sz="2000" spc="-5" dirty="0" err="1">
                <a:solidFill>
                  <a:srgbClr val="FF0000"/>
                </a:solidFill>
                <a:latin typeface="Times New Roman"/>
                <a:cs typeface="Times New Roman"/>
              </a:rPr>
              <a:t>Abinaya</a:t>
            </a:r>
            <a:r>
              <a:rPr lang="en-IN" sz="2000" spc="-5" dirty="0">
                <a:solidFill>
                  <a:srgbClr val="FF0000"/>
                </a:solidFill>
                <a:latin typeface="Times New Roman"/>
                <a:cs typeface="Times New Roman"/>
              </a:rPr>
              <a:t>,”A Survey </a:t>
            </a:r>
            <a:r>
              <a:rPr lang="en-IN" sz="2000" dirty="0">
                <a:solidFill>
                  <a:srgbClr val="FF0000"/>
                </a:solidFill>
                <a:latin typeface="Times New Roman"/>
                <a:cs typeface="Times New Roman"/>
              </a:rPr>
              <a:t>on </a:t>
            </a:r>
            <a:r>
              <a:rPr lang="en-IN" sz="2000" spc="-5" dirty="0">
                <a:solidFill>
                  <a:srgbClr val="FF0000"/>
                </a:solidFill>
                <a:latin typeface="Times New Roman"/>
                <a:cs typeface="Times New Roman"/>
              </a:rPr>
              <a:t>Automatic Drowsy Driver  Detection System</a:t>
            </a:r>
            <a:r>
              <a:rPr lang="en-IN" sz="2000" dirty="0">
                <a:solidFill>
                  <a:srgbClr val="FF0000"/>
                </a:solidFill>
                <a:latin typeface="Times New Roman"/>
                <a:cs typeface="Times New Roman"/>
              </a:rPr>
              <a:t> </a:t>
            </a:r>
            <a:r>
              <a:rPr lang="en-IN" sz="2000" spc="-5" dirty="0">
                <a:solidFill>
                  <a:srgbClr val="FF0000"/>
                </a:solidFill>
                <a:latin typeface="Times New Roman"/>
                <a:cs typeface="Times New Roman"/>
              </a:rPr>
              <a:t>in </a:t>
            </a:r>
            <a:r>
              <a:rPr lang="en-IN" sz="2000" dirty="0">
                <a:solidFill>
                  <a:srgbClr val="FF0000"/>
                </a:solidFill>
                <a:latin typeface="Times New Roman"/>
                <a:cs typeface="Times New Roman"/>
              </a:rPr>
              <a:t>Image </a:t>
            </a:r>
            <a:r>
              <a:rPr lang="en-IN" sz="2000" spc="-5" dirty="0">
                <a:solidFill>
                  <a:srgbClr val="FF0000"/>
                </a:solidFill>
                <a:latin typeface="Times New Roman"/>
                <a:cs typeface="Times New Roman"/>
              </a:rPr>
              <a:t>Processing ”, in  </a:t>
            </a:r>
            <a:r>
              <a:rPr lang="en-IN" sz="2000" i="1" dirty="0">
                <a:solidFill>
                  <a:srgbClr val="FF0000"/>
                </a:solidFill>
                <a:latin typeface="Times New Roman"/>
                <a:cs typeface="Times New Roman"/>
              </a:rPr>
              <a:t>International </a:t>
            </a:r>
            <a:r>
              <a:rPr lang="en-IN" sz="2000" i="1" spc="-5" dirty="0">
                <a:solidFill>
                  <a:srgbClr val="FF0000"/>
                </a:solidFill>
                <a:latin typeface="Times New Roman"/>
                <a:cs typeface="Times New Roman"/>
              </a:rPr>
              <a:t>Journal Of </a:t>
            </a:r>
            <a:r>
              <a:rPr lang="en-IN" sz="2000" i="1" dirty="0">
                <a:solidFill>
                  <a:srgbClr val="FF0000"/>
                </a:solidFill>
                <a:latin typeface="Times New Roman"/>
                <a:cs typeface="Times New Roman"/>
              </a:rPr>
              <a:t>Innovative </a:t>
            </a:r>
            <a:r>
              <a:rPr lang="en-IN" sz="2000" i="1" spc="-5" dirty="0">
                <a:solidFill>
                  <a:srgbClr val="FF0000"/>
                </a:solidFill>
                <a:latin typeface="Times New Roman"/>
                <a:cs typeface="Times New Roman"/>
              </a:rPr>
              <a:t>Science And  Applied Engineering </a:t>
            </a:r>
            <a:r>
              <a:rPr lang="en-IN" sz="2000" i="1" spc="-10" dirty="0">
                <a:solidFill>
                  <a:srgbClr val="FF0000"/>
                </a:solidFill>
                <a:latin typeface="Times New Roman"/>
                <a:cs typeface="Times New Roman"/>
              </a:rPr>
              <a:t>Research</a:t>
            </a:r>
            <a:r>
              <a:rPr lang="en-IN" sz="2000" i="1" spc="-50" dirty="0">
                <a:solidFill>
                  <a:srgbClr val="FF0000"/>
                </a:solidFill>
                <a:latin typeface="Times New Roman"/>
                <a:cs typeface="Times New Roman"/>
              </a:rPr>
              <a:t> </a:t>
            </a:r>
            <a:r>
              <a:rPr lang="en-IN" sz="2000" i="1" dirty="0">
                <a:solidFill>
                  <a:srgbClr val="FF0000"/>
                </a:solidFill>
                <a:latin typeface="Times New Roman"/>
                <a:cs typeface="Times New Roman"/>
              </a:rPr>
              <a:t>(IJISAER),2014</a:t>
            </a:r>
            <a:r>
              <a:rPr lang="en-IN" sz="2000" dirty="0">
                <a:solidFill>
                  <a:srgbClr val="FF0000"/>
                </a:solidFill>
                <a:latin typeface="Times New Roman"/>
                <a:cs typeface="Times New Roman"/>
              </a:rPr>
              <a:t>.</a:t>
            </a:r>
          </a:p>
          <a:p>
            <a:pPr marL="0" marR="5080" indent="0" algn="just">
              <a:lnSpc>
                <a:spcPct val="99000"/>
              </a:lnSpc>
              <a:spcBef>
                <a:spcPts val="409"/>
              </a:spcBef>
              <a:buNone/>
            </a:pPr>
            <a:endParaRPr lang="en-US" sz="2000" dirty="0">
              <a:latin typeface="Times New Roman"/>
              <a:cs typeface="Times New Roman"/>
            </a:endParaRPr>
          </a:p>
          <a:p>
            <a:pPr algn="just"/>
            <a:endParaRPr lang="en-IN" sz="2000" dirty="0"/>
          </a:p>
        </p:txBody>
      </p:sp>
    </p:spTree>
    <p:extLst>
      <p:ext uri="{BB962C8B-B14F-4D97-AF65-F5344CB8AC3E}">
        <p14:creationId xmlns:p14="http://schemas.microsoft.com/office/powerpoint/2010/main" val="1352211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6D1D-FA17-4985-82DC-622AE710456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Literature Survey (</a:t>
            </a:r>
            <a:r>
              <a:rPr lang="en-US" dirty="0" err="1">
                <a:effectLst>
                  <a:outerShdw blurRad="38100" dist="38100" dir="2700000" algn="tl">
                    <a:srgbClr val="000000">
                      <a:alpha val="43137"/>
                    </a:srgbClr>
                  </a:outerShdw>
                </a:effectLst>
              </a:rPr>
              <a:t>Cont</a:t>
            </a:r>
            <a:r>
              <a:rPr lang="en-US" dirty="0">
                <a:effectLst>
                  <a:outerShdw blurRad="38100" dist="38100" dir="2700000" algn="tl">
                    <a:srgbClr val="000000">
                      <a:alpha val="43137"/>
                    </a:srgbClr>
                  </a:outerShdw>
                </a:effectLst>
              </a:rPr>
              <a:t>…)</a:t>
            </a:r>
            <a:endParaRPr lang="en-IN" dirty="0"/>
          </a:p>
        </p:txBody>
      </p:sp>
      <p:sp>
        <p:nvSpPr>
          <p:cNvPr id="3" name="Content Placeholder 2">
            <a:extLst>
              <a:ext uri="{FF2B5EF4-FFF2-40B4-BE49-F238E27FC236}">
                <a16:creationId xmlns:a16="http://schemas.microsoft.com/office/drawing/2014/main" id="{82982D39-3068-42AD-B318-8331C627D6E8}"/>
              </a:ext>
            </a:extLst>
          </p:cNvPr>
          <p:cNvSpPr>
            <a:spLocks noGrp="1"/>
          </p:cNvSpPr>
          <p:nvPr>
            <p:ph idx="1"/>
          </p:nvPr>
        </p:nvSpPr>
        <p:spPr/>
        <p:txBody>
          <a:bodyPr/>
          <a:lstStyle/>
          <a:p>
            <a:pPr marL="0" marR="1130300" indent="0" algn="just">
              <a:lnSpc>
                <a:spcPct val="100400"/>
              </a:lnSpc>
              <a:spcBef>
                <a:spcPts val="85"/>
              </a:spcBef>
              <a:buNone/>
            </a:pPr>
            <a:r>
              <a:rPr lang="en-US" sz="2000" b="1" dirty="0">
                <a:latin typeface="Times New Roman"/>
                <a:cs typeface="Times New Roman"/>
              </a:rPr>
              <a:t>[3].A </a:t>
            </a:r>
            <a:r>
              <a:rPr lang="en-US" sz="2000" b="1" spc="-5" dirty="0">
                <a:latin typeface="Times New Roman"/>
                <a:cs typeface="Times New Roman"/>
              </a:rPr>
              <a:t>Survey </a:t>
            </a:r>
            <a:r>
              <a:rPr lang="en-US" sz="2000" b="1" dirty="0">
                <a:latin typeface="Times New Roman"/>
                <a:cs typeface="Times New Roman"/>
              </a:rPr>
              <a:t>on </a:t>
            </a:r>
            <a:r>
              <a:rPr lang="en-US" sz="2000" b="1" spc="-5" dirty="0">
                <a:latin typeface="Times New Roman"/>
                <a:cs typeface="Times New Roman"/>
              </a:rPr>
              <a:t>Automatic </a:t>
            </a:r>
            <a:r>
              <a:rPr lang="en-US" sz="2000" b="1" spc="-10" dirty="0">
                <a:latin typeface="Times New Roman"/>
                <a:cs typeface="Times New Roman"/>
              </a:rPr>
              <a:t>Drowsy</a:t>
            </a:r>
            <a:r>
              <a:rPr lang="en-US" sz="2000" b="1" spc="-420" dirty="0">
                <a:latin typeface="Times New Roman"/>
                <a:cs typeface="Times New Roman"/>
              </a:rPr>
              <a:t> </a:t>
            </a:r>
            <a:r>
              <a:rPr lang="en-US" sz="2000" b="1" spc="-5" dirty="0">
                <a:latin typeface="Times New Roman"/>
                <a:cs typeface="Times New Roman"/>
              </a:rPr>
              <a:t>Driver  Detection System in Image</a:t>
            </a:r>
            <a:r>
              <a:rPr lang="en-US" sz="2000" b="1" spc="-20" dirty="0">
                <a:latin typeface="Times New Roman"/>
                <a:cs typeface="Times New Roman"/>
              </a:rPr>
              <a:t> </a:t>
            </a:r>
            <a:r>
              <a:rPr lang="en-US" sz="2000" b="1" spc="-10" dirty="0">
                <a:latin typeface="Times New Roman"/>
                <a:cs typeface="Times New Roman"/>
              </a:rPr>
              <a:t>Processing.</a:t>
            </a:r>
            <a:endParaRPr lang="en-US" sz="2000" b="1" dirty="0">
              <a:latin typeface="Times New Roman"/>
              <a:cs typeface="Times New Roman"/>
            </a:endParaRPr>
          </a:p>
          <a:p>
            <a:pPr marR="1130300" algn="just">
              <a:lnSpc>
                <a:spcPct val="100400"/>
              </a:lnSpc>
              <a:spcBef>
                <a:spcPts val="85"/>
              </a:spcBef>
              <a:buFont typeface="Wingdings" panose="05000000000000000000" pitchFamily="2" charset="2"/>
              <a:buChar char="q"/>
            </a:pPr>
            <a:r>
              <a:rPr lang="en-US" sz="2000" spc="-5" dirty="0">
                <a:latin typeface="Times New Roman"/>
                <a:cs typeface="Times New Roman"/>
              </a:rPr>
              <a:t>The </a:t>
            </a:r>
            <a:r>
              <a:rPr lang="en-US" sz="2000" dirty="0">
                <a:latin typeface="Times New Roman"/>
                <a:cs typeface="Times New Roman"/>
              </a:rPr>
              <a:t>occurrence of  vehicle </a:t>
            </a:r>
            <a:r>
              <a:rPr lang="en-US" sz="2000" spc="-5" dirty="0">
                <a:latin typeface="Times New Roman"/>
                <a:cs typeface="Times New Roman"/>
              </a:rPr>
              <a:t>accidents </a:t>
            </a:r>
            <a:r>
              <a:rPr lang="en-US" sz="2000" dirty="0">
                <a:latin typeface="Times New Roman"/>
                <a:cs typeface="Times New Roman"/>
              </a:rPr>
              <a:t>has </a:t>
            </a:r>
            <a:r>
              <a:rPr lang="en-US" sz="2000" spc="-5" dirty="0">
                <a:latin typeface="Times New Roman"/>
                <a:cs typeface="Times New Roman"/>
              </a:rPr>
              <a:t>also seen an increase.</a:t>
            </a:r>
          </a:p>
          <a:p>
            <a:pPr marR="1130300" algn="just">
              <a:lnSpc>
                <a:spcPct val="100400"/>
              </a:lnSpc>
              <a:spcBef>
                <a:spcPts val="85"/>
              </a:spcBef>
              <a:buFont typeface="Wingdings" panose="05000000000000000000" pitchFamily="2" charset="2"/>
              <a:buChar char="q"/>
            </a:pPr>
            <a:r>
              <a:rPr lang="en-US" sz="2000" dirty="0">
                <a:latin typeface="Times New Roman"/>
                <a:cs typeface="Times New Roman"/>
              </a:rPr>
              <a:t>A detailed </a:t>
            </a:r>
            <a:r>
              <a:rPr lang="en-US" sz="2000" spc="-5" dirty="0">
                <a:latin typeface="Times New Roman"/>
                <a:cs typeface="Times New Roman"/>
              </a:rPr>
              <a:t>analysis  shows that, around </a:t>
            </a:r>
            <a:r>
              <a:rPr lang="en-US" sz="2000" dirty="0">
                <a:latin typeface="Times New Roman"/>
                <a:cs typeface="Times New Roman"/>
              </a:rPr>
              <a:t>half </a:t>
            </a:r>
            <a:r>
              <a:rPr lang="en-US" sz="2000" spc="-5" dirty="0">
                <a:latin typeface="Times New Roman"/>
                <a:cs typeface="Times New Roman"/>
              </a:rPr>
              <a:t>million accidents </a:t>
            </a:r>
            <a:r>
              <a:rPr lang="en-US" sz="2000" dirty="0">
                <a:latin typeface="Times New Roman"/>
                <a:cs typeface="Times New Roman"/>
              </a:rPr>
              <a:t>occur </a:t>
            </a:r>
            <a:r>
              <a:rPr lang="en-US" sz="2000" spc="-5" dirty="0">
                <a:latin typeface="Times New Roman"/>
                <a:cs typeface="Times New Roman"/>
              </a:rPr>
              <a:t>in </a:t>
            </a:r>
            <a:r>
              <a:rPr lang="en-US" sz="2000" dirty="0">
                <a:latin typeface="Times New Roman"/>
                <a:cs typeface="Times New Roman"/>
              </a:rPr>
              <a:t>a </a:t>
            </a:r>
            <a:r>
              <a:rPr lang="en-US" sz="2000" spc="-20" dirty="0">
                <a:latin typeface="Times New Roman"/>
                <a:cs typeface="Times New Roman"/>
              </a:rPr>
              <a:t>year, </a:t>
            </a:r>
            <a:r>
              <a:rPr lang="en-US" sz="2000" spc="-5" dirty="0">
                <a:latin typeface="Times New Roman"/>
                <a:cs typeface="Times New Roman"/>
              </a:rPr>
              <a:t>in </a:t>
            </a:r>
            <a:r>
              <a:rPr lang="en-US" sz="2000" dirty="0">
                <a:latin typeface="Times New Roman"/>
                <a:cs typeface="Times New Roman"/>
              </a:rPr>
              <a:t>India  </a:t>
            </a:r>
            <a:r>
              <a:rPr lang="en-US" sz="2000" spc="-5" dirty="0">
                <a:latin typeface="Times New Roman"/>
                <a:cs typeface="Times New Roman"/>
              </a:rPr>
              <a:t>alone. </a:t>
            </a:r>
          </a:p>
          <a:p>
            <a:pPr marR="1130300" algn="just">
              <a:lnSpc>
                <a:spcPct val="100400"/>
              </a:lnSpc>
              <a:spcBef>
                <a:spcPts val="85"/>
              </a:spcBef>
              <a:buFont typeface="Wingdings" panose="05000000000000000000" pitchFamily="2" charset="2"/>
              <a:buChar char="q"/>
            </a:pPr>
            <a:r>
              <a:rPr lang="en-US" sz="2000" spc="-5" dirty="0">
                <a:latin typeface="Times New Roman"/>
                <a:cs typeface="Times New Roman"/>
              </a:rPr>
              <a:t>Drowsiness and sleeping while </a:t>
            </a:r>
            <a:r>
              <a:rPr lang="en-US" sz="2000" dirty="0">
                <a:latin typeface="Times New Roman"/>
                <a:cs typeface="Times New Roman"/>
              </a:rPr>
              <a:t>driving </a:t>
            </a:r>
            <a:r>
              <a:rPr lang="en-US" sz="2000" spc="-5" dirty="0">
                <a:latin typeface="Times New Roman"/>
                <a:cs typeface="Times New Roman"/>
              </a:rPr>
              <a:t>are </a:t>
            </a:r>
            <a:r>
              <a:rPr lang="en-US" sz="2000" dirty="0">
                <a:latin typeface="Times New Roman"/>
                <a:cs typeface="Times New Roman"/>
              </a:rPr>
              <a:t>now </a:t>
            </a:r>
            <a:r>
              <a:rPr lang="en-US" sz="2000" spc="-5" dirty="0">
                <a:latin typeface="Times New Roman"/>
                <a:cs typeface="Times New Roman"/>
              </a:rPr>
              <a:t>identified  as </a:t>
            </a:r>
            <a:r>
              <a:rPr lang="en-US" sz="2000" dirty="0">
                <a:latin typeface="Times New Roman"/>
                <a:cs typeface="Times New Roman"/>
              </a:rPr>
              <a:t>one of </a:t>
            </a:r>
            <a:r>
              <a:rPr lang="en-US" sz="2000" spc="-5" dirty="0">
                <a:latin typeface="Times New Roman"/>
                <a:cs typeface="Times New Roman"/>
              </a:rPr>
              <a:t>the </a:t>
            </a:r>
            <a:r>
              <a:rPr lang="en-US" sz="2000" dirty="0">
                <a:latin typeface="Times New Roman"/>
                <a:cs typeface="Times New Roman"/>
              </a:rPr>
              <a:t>reasons behind fatal </a:t>
            </a:r>
            <a:r>
              <a:rPr lang="en-US" sz="2000" spc="-5" dirty="0">
                <a:latin typeface="Times New Roman"/>
                <a:cs typeface="Times New Roman"/>
              </a:rPr>
              <a:t>crashes and </a:t>
            </a:r>
            <a:r>
              <a:rPr lang="en-US" sz="2000" dirty="0">
                <a:latin typeface="Times New Roman"/>
                <a:cs typeface="Times New Roman"/>
              </a:rPr>
              <a:t>highway</a:t>
            </a:r>
            <a:r>
              <a:rPr lang="en-US" sz="2000" spc="-75" dirty="0">
                <a:latin typeface="Times New Roman"/>
                <a:cs typeface="Times New Roman"/>
              </a:rPr>
              <a:t> </a:t>
            </a:r>
            <a:r>
              <a:rPr lang="en-US" sz="2000" spc="-5" dirty="0">
                <a:latin typeface="Times New Roman"/>
                <a:cs typeface="Times New Roman"/>
              </a:rPr>
              <a:t>accidents</a:t>
            </a:r>
            <a:r>
              <a:rPr lang="en-US" sz="2000" dirty="0">
                <a:latin typeface="Times New Roman"/>
                <a:cs typeface="Times New Roman"/>
              </a:rPr>
              <a:t> </a:t>
            </a:r>
            <a:r>
              <a:rPr lang="en-US" sz="2000" spc="-5" dirty="0">
                <a:latin typeface="Times New Roman"/>
                <a:cs typeface="Times New Roman"/>
              </a:rPr>
              <a:t>caused </a:t>
            </a:r>
            <a:r>
              <a:rPr lang="en-US" sz="2000" dirty="0">
                <a:latin typeface="Times New Roman"/>
                <a:cs typeface="Times New Roman"/>
              </a:rPr>
              <a:t>by drivers</a:t>
            </a:r>
            <a:r>
              <a:rPr lang="en-US" sz="2000" spc="-20" dirty="0">
                <a:latin typeface="Times New Roman"/>
                <a:cs typeface="Times New Roman"/>
              </a:rPr>
              <a:t>.</a:t>
            </a:r>
          </a:p>
          <a:p>
            <a:pPr marR="1130300" algn="just">
              <a:lnSpc>
                <a:spcPct val="100400"/>
              </a:lnSpc>
              <a:spcBef>
                <a:spcPts val="85"/>
              </a:spcBef>
              <a:buFont typeface="Wingdings" panose="05000000000000000000" pitchFamily="2" charset="2"/>
              <a:buChar char="q"/>
            </a:pPr>
            <a:r>
              <a:rPr lang="en-US" sz="2000" spc="-20" dirty="0">
                <a:latin typeface="Times New Roman"/>
                <a:cs typeface="Times New Roman"/>
              </a:rPr>
              <a:t> </a:t>
            </a:r>
            <a:r>
              <a:rPr lang="en-US" sz="2000" spc="-5" dirty="0">
                <a:latin typeface="Times New Roman"/>
                <a:cs typeface="Times New Roman"/>
              </a:rPr>
              <a:t>This </a:t>
            </a:r>
            <a:r>
              <a:rPr lang="en-US" sz="2000" dirty="0">
                <a:latin typeface="Times New Roman"/>
                <a:cs typeface="Times New Roman"/>
              </a:rPr>
              <a:t>uses various</a:t>
            </a:r>
            <a:r>
              <a:rPr lang="en-US" sz="2000" spc="-100" dirty="0">
                <a:latin typeface="Times New Roman"/>
                <a:cs typeface="Times New Roman"/>
              </a:rPr>
              <a:t> </a:t>
            </a:r>
            <a:r>
              <a:rPr lang="en-US" sz="2000" spc="-5" dirty="0">
                <a:latin typeface="Times New Roman"/>
                <a:cs typeface="Times New Roman"/>
              </a:rPr>
              <a:t>images  </a:t>
            </a:r>
            <a:r>
              <a:rPr lang="en-US" sz="2000" dirty="0">
                <a:latin typeface="Times New Roman"/>
                <a:cs typeface="Times New Roman"/>
              </a:rPr>
              <a:t>of driver </a:t>
            </a:r>
            <a:r>
              <a:rPr lang="en-US" sz="2000" spc="-5" dirty="0">
                <a:latin typeface="Times New Roman"/>
                <a:cs typeface="Times New Roman"/>
              </a:rPr>
              <a:t>to </a:t>
            </a:r>
            <a:r>
              <a:rPr lang="en-US" sz="2000" dirty="0">
                <a:latin typeface="Times New Roman"/>
                <a:cs typeface="Times New Roman"/>
              </a:rPr>
              <a:t>detect drowsiness </a:t>
            </a:r>
            <a:r>
              <a:rPr lang="en-US" sz="2000" spc="-5" dirty="0">
                <a:latin typeface="Times New Roman"/>
                <a:cs typeface="Times New Roman"/>
              </a:rPr>
              <a:t>states </a:t>
            </a:r>
            <a:r>
              <a:rPr lang="en-US" sz="2000" dirty="0">
                <a:latin typeface="Times New Roman"/>
                <a:cs typeface="Times New Roman"/>
              </a:rPr>
              <a:t>using his/her </a:t>
            </a:r>
            <a:r>
              <a:rPr lang="en-US" sz="2000" spc="-5" dirty="0">
                <a:latin typeface="Times New Roman"/>
                <a:cs typeface="Times New Roman"/>
              </a:rPr>
              <a:t>eyes states,  </a:t>
            </a:r>
            <a:r>
              <a:rPr lang="en-US" sz="2000" dirty="0">
                <a:latin typeface="Times New Roman"/>
                <a:cs typeface="Times New Roman"/>
              </a:rPr>
              <a:t>facial </a:t>
            </a:r>
            <a:r>
              <a:rPr lang="en-US" sz="2000" spc="-5" dirty="0">
                <a:latin typeface="Times New Roman"/>
                <a:cs typeface="Times New Roman"/>
              </a:rPr>
              <a:t>expressions and </a:t>
            </a:r>
            <a:r>
              <a:rPr lang="en-US" sz="2000" dirty="0">
                <a:latin typeface="Times New Roman"/>
                <a:cs typeface="Times New Roman"/>
              </a:rPr>
              <a:t>head</a:t>
            </a:r>
            <a:r>
              <a:rPr lang="en-US" sz="2000" spc="-10" dirty="0">
                <a:latin typeface="Times New Roman"/>
                <a:cs typeface="Times New Roman"/>
              </a:rPr>
              <a:t> </a:t>
            </a:r>
            <a:r>
              <a:rPr lang="en-US" sz="2000" dirty="0">
                <a:latin typeface="Times New Roman"/>
                <a:cs typeface="Times New Roman"/>
              </a:rPr>
              <a:t>poses.</a:t>
            </a:r>
          </a:p>
          <a:p>
            <a:pPr marL="0" indent="0" algn="just">
              <a:buNone/>
            </a:pPr>
            <a:r>
              <a:rPr lang="en-IN" sz="2000" spc="-5" dirty="0">
                <a:solidFill>
                  <a:srgbClr val="FF0000"/>
                </a:solidFill>
                <a:latin typeface="Times New Roman" panose="02020603050405020304" pitchFamily="18" charset="0"/>
                <a:cs typeface="Times New Roman" panose="02020603050405020304" pitchFamily="18" charset="0"/>
              </a:rPr>
              <a:t>Omkar Dharmadhikari , Revati </a:t>
            </a:r>
            <a:r>
              <a:rPr lang="en-IN" sz="2000" spc="-20" dirty="0">
                <a:solidFill>
                  <a:srgbClr val="FF0000"/>
                </a:solidFill>
                <a:latin typeface="Times New Roman" panose="02020603050405020304" pitchFamily="18" charset="0"/>
                <a:cs typeface="Times New Roman" panose="02020603050405020304" pitchFamily="18" charset="0"/>
              </a:rPr>
              <a:t>Bhor , Pranjal</a:t>
            </a:r>
            <a:r>
              <a:rPr lang="en-IN" sz="2000" spc="-25" dirty="0">
                <a:solidFill>
                  <a:srgbClr val="FF0000"/>
                </a:solidFill>
                <a:latin typeface="Times New Roman" panose="02020603050405020304" pitchFamily="18" charset="0"/>
                <a:cs typeface="Times New Roman" panose="02020603050405020304" pitchFamily="18" charset="0"/>
              </a:rPr>
              <a:t>Mahajan, H.V. </a:t>
            </a:r>
            <a:r>
              <a:rPr lang="en-IN" sz="2000" spc="-20" dirty="0">
                <a:solidFill>
                  <a:srgbClr val="FF0000"/>
                </a:solidFill>
                <a:latin typeface="Times New Roman" panose="02020603050405020304" pitchFamily="18" charset="0"/>
                <a:cs typeface="Times New Roman" panose="02020603050405020304" pitchFamily="18" charset="0"/>
              </a:rPr>
              <a:t>Kumbhar,”</a:t>
            </a:r>
            <a:r>
              <a:rPr lang="en-IN" sz="2000" spc="-10" dirty="0">
                <a:solidFill>
                  <a:srgbClr val="FF0000"/>
                </a:solidFill>
                <a:latin typeface="Times New Roman" panose="02020603050405020304" pitchFamily="18" charset="0"/>
                <a:cs typeface="Times New Roman" panose="02020603050405020304" pitchFamily="18" charset="0"/>
              </a:rPr>
              <a:t> </a:t>
            </a:r>
            <a:r>
              <a:rPr lang="en-IN" sz="2000" spc="-20" dirty="0">
                <a:solidFill>
                  <a:srgbClr val="FF0000"/>
                </a:solidFill>
                <a:latin typeface="Times New Roman" panose="02020603050405020304" pitchFamily="18" charset="0"/>
                <a:cs typeface="Times New Roman" panose="02020603050405020304" pitchFamily="18" charset="0"/>
              </a:rPr>
              <a:t>Survey </a:t>
            </a:r>
            <a:r>
              <a:rPr lang="en-IN" sz="2000" spc="-5" dirty="0">
                <a:solidFill>
                  <a:srgbClr val="FF0000"/>
                </a:solidFill>
                <a:latin typeface="Times New Roman" panose="02020603050405020304" pitchFamily="18" charset="0"/>
                <a:cs typeface="Times New Roman" panose="02020603050405020304" pitchFamily="18" charset="0"/>
              </a:rPr>
              <a:t>on </a:t>
            </a:r>
            <a:r>
              <a:rPr lang="en-IN" sz="2000" dirty="0">
                <a:solidFill>
                  <a:srgbClr val="FF0000"/>
                </a:solidFill>
                <a:latin typeface="Times New Roman" panose="02020603050405020304" pitchFamily="18" charset="0"/>
                <a:cs typeface="Times New Roman" panose="02020603050405020304" pitchFamily="18" charset="0"/>
              </a:rPr>
              <a:t>Driver’s  </a:t>
            </a:r>
            <a:r>
              <a:rPr lang="en-IN" sz="2000" spc="-5" dirty="0">
                <a:solidFill>
                  <a:srgbClr val="FF0000"/>
                </a:solidFill>
                <a:latin typeface="Times New Roman" panose="02020603050405020304" pitchFamily="18" charset="0"/>
                <a:cs typeface="Times New Roman" panose="02020603050405020304" pitchFamily="18" charset="0"/>
              </a:rPr>
              <a:t>Drowsiness Detection </a:t>
            </a:r>
            <a:r>
              <a:rPr lang="en-IN" sz="2000" spc="-10" dirty="0">
                <a:solidFill>
                  <a:srgbClr val="FF0000"/>
                </a:solidFill>
                <a:latin typeface="Times New Roman" panose="02020603050405020304" pitchFamily="18" charset="0"/>
                <a:cs typeface="Times New Roman" panose="02020603050405020304" pitchFamily="18" charset="0"/>
              </a:rPr>
              <a:t>System</a:t>
            </a:r>
            <a:r>
              <a:rPr lang="en-IN" sz="2000" spc="-10" dirty="0">
                <a:solidFill>
                  <a:srgbClr val="FF0000"/>
                </a:solidFill>
                <a:cs typeface="Arial"/>
              </a:rPr>
              <a:t>”, </a:t>
            </a:r>
            <a:r>
              <a:rPr lang="en-IN" sz="2000" i="1" spc="-10" dirty="0">
                <a:solidFill>
                  <a:srgbClr val="FF0000"/>
                </a:solidFill>
                <a:latin typeface="Times New Roman" panose="02020603050405020304" pitchFamily="18" charset="0"/>
                <a:cs typeface="Times New Roman" panose="02020603050405020304" pitchFamily="18" charset="0"/>
              </a:rPr>
              <a:t>International  </a:t>
            </a:r>
            <a:r>
              <a:rPr lang="en-IN" sz="2000" i="1" dirty="0">
                <a:solidFill>
                  <a:srgbClr val="FF0000"/>
                </a:solidFill>
                <a:latin typeface="Times New Roman" panose="02020603050405020304" pitchFamily="18" charset="0"/>
                <a:cs typeface="Times New Roman" panose="02020603050405020304" pitchFamily="18" charset="0"/>
              </a:rPr>
              <a:t>Journal </a:t>
            </a:r>
            <a:r>
              <a:rPr lang="en-IN" sz="2000" i="1" spc="-5" dirty="0">
                <a:solidFill>
                  <a:srgbClr val="FF0000"/>
                </a:solidFill>
                <a:latin typeface="Times New Roman" panose="02020603050405020304" pitchFamily="18" charset="0"/>
                <a:cs typeface="Times New Roman" panose="02020603050405020304" pitchFamily="18" charset="0"/>
              </a:rPr>
              <a:t>of Computer </a:t>
            </a:r>
            <a:r>
              <a:rPr lang="en-IN" sz="2000" i="1" spc="-10" dirty="0">
                <a:solidFill>
                  <a:srgbClr val="FF0000"/>
                </a:solidFill>
                <a:latin typeface="Times New Roman" panose="02020603050405020304" pitchFamily="18" charset="0"/>
                <a:cs typeface="Times New Roman" panose="02020603050405020304" pitchFamily="18" charset="0"/>
              </a:rPr>
              <a:t>Applications </a:t>
            </a:r>
            <a:r>
              <a:rPr lang="en-IN" sz="2000" i="1" dirty="0">
                <a:solidFill>
                  <a:srgbClr val="FF0000"/>
                </a:solidFill>
                <a:latin typeface="Times New Roman" panose="02020603050405020304" pitchFamily="18" charset="0"/>
                <a:cs typeface="Times New Roman" panose="02020603050405020304" pitchFamily="18" charset="0"/>
              </a:rPr>
              <a:t>(0975 –  </a:t>
            </a:r>
            <a:r>
              <a:rPr lang="en-IN" sz="2000" i="1" spc="-20" dirty="0">
                <a:solidFill>
                  <a:srgbClr val="FF0000"/>
                </a:solidFill>
                <a:latin typeface="Times New Roman" panose="02020603050405020304" pitchFamily="18" charset="0"/>
                <a:cs typeface="Times New Roman" panose="02020603050405020304" pitchFamily="18" charset="0"/>
              </a:rPr>
              <a:t>8887)Volume </a:t>
            </a:r>
            <a:r>
              <a:rPr lang="en-IN" sz="2000" i="1" spc="-5" dirty="0">
                <a:solidFill>
                  <a:srgbClr val="FF0000"/>
                </a:solidFill>
                <a:latin typeface="Times New Roman" panose="02020603050405020304" pitchFamily="18" charset="0"/>
                <a:cs typeface="Times New Roman" panose="02020603050405020304" pitchFamily="18" charset="0"/>
              </a:rPr>
              <a:t>132 </a:t>
            </a:r>
            <a:r>
              <a:rPr lang="en-IN" sz="2000" i="1" dirty="0">
                <a:solidFill>
                  <a:srgbClr val="FF0000"/>
                </a:solidFill>
                <a:latin typeface="Times New Roman" panose="02020603050405020304" pitchFamily="18" charset="0"/>
                <a:cs typeface="Times New Roman" panose="02020603050405020304" pitchFamily="18" charset="0"/>
              </a:rPr>
              <a:t>– </a:t>
            </a:r>
            <a:r>
              <a:rPr lang="en-IN" sz="2000" i="1" spc="-5" dirty="0">
                <a:solidFill>
                  <a:srgbClr val="FF0000"/>
                </a:solidFill>
                <a:latin typeface="Times New Roman" panose="02020603050405020304" pitchFamily="18" charset="0"/>
                <a:cs typeface="Times New Roman" panose="02020603050405020304" pitchFamily="18" charset="0"/>
              </a:rPr>
              <a:t>No.5, December</a:t>
            </a:r>
            <a:r>
              <a:rPr lang="en-IN" sz="2000" i="1" spc="-60" dirty="0">
                <a:solidFill>
                  <a:srgbClr val="FF0000"/>
                </a:solidFill>
                <a:latin typeface="Times New Roman" panose="02020603050405020304" pitchFamily="18" charset="0"/>
                <a:cs typeface="Times New Roman" panose="02020603050405020304" pitchFamily="18" charset="0"/>
              </a:rPr>
              <a:t> </a:t>
            </a:r>
            <a:r>
              <a:rPr lang="en-IN" sz="2000" i="1" spc="-5" dirty="0">
                <a:solidFill>
                  <a:srgbClr val="FF0000"/>
                </a:solidFill>
                <a:latin typeface="Times New Roman" panose="02020603050405020304" pitchFamily="18" charset="0"/>
                <a:cs typeface="Times New Roman" panose="02020603050405020304" pitchFamily="18" charset="0"/>
              </a:rPr>
              <a:t>2015</a:t>
            </a:r>
            <a:endParaRPr lang="en-IN" sz="2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235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p>
        </p:txBody>
      </p:sp>
      <p:sp>
        <p:nvSpPr>
          <p:cNvPr id="1048621" name="Content Placeholder 2"/>
          <p:cNvSpPr>
            <a:spLocks noGrp="1"/>
          </p:cNvSpPr>
          <p:nvPr>
            <p:ph idx="1"/>
          </p:nvPr>
        </p:nvSpPr>
        <p:spPr/>
        <p:txBody>
          <a:bodyPr/>
          <a:lstStyle/>
          <a:p>
            <a:pPr marL="0" indent="0" algn="just">
              <a:buNone/>
            </a:pPr>
            <a:endParaRPr lang="en-US" sz="1800" i="1" dirty="0">
              <a:latin typeface="Times New Roman" pitchFamily="18" charset="0"/>
              <a:cs typeface="Times New Roman" pitchFamily="18" charset="0"/>
            </a:endParaRPr>
          </a:p>
          <a:p>
            <a:pPr algn="just"/>
            <a:r>
              <a:rPr lang="en-IN" sz="1800" b="1" spc="-60" dirty="0">
                <a:latin typeface="Times New Roman"/>
                <a:cs typeface="Times New Roman"/>
              </a:rPr>
              <a:t>[1]</a:t>
            </a:r>
            <a:r>
              <a:rPr lang="en-IN" sz="1800" i="1" spc="-60" dirty="0">
                <a:latin typeface="Times New Roman"/>
                <a:cs typeface="Times New Roman"/>
              </a:rPr>
              <a:t>  </a:t>
            </a:r>
            <a:r>
              <a:rPr lang="en-IN" sz="1800" i="1" dirty="0" err="1">
                <a:latin typeface="Times New Roman"/>
                <a:cs typeface="Times New Roman"/>
              </a:rPr>
              <a:t>N.Mathiarasi</a:t>
            </a:r>
            <a:r>
              <a:rPr lang="en-IN" sz="1800" i="1" dirty="0">
                <a:latin typeface="Times New Roman"/>
                <a:cs typeface="Times New Roman"/>
              </a:rPr>
              <a:t>, </a:t>
            </a:r>
            <a:r>
              <a:rPr lang="en-IN" sz="1800" i="1" spc="-25" dirty="0">
                <a:latin typeface="Times New Roman"/>
                <a:cs typeface="Times New Roman"/>
              </a:rPr>
              <a:t>T.</a:t>
            </a:r>
            <a:r>
              <a:rPr lang="en-IN" sz="1800" i="1" spc="-25" dirty="0" err="1">
                <a:latin typeface="Times New Roman"/>
                <a:cs typeface="Times New Roman"/>
              </a:rPr>
              <a:t>Sureshkumar</a:t>
            </a:r>
            <a:r>
              <a:rPr lang="en-IN" sz="1800" i="1" spc="-25" dirty="0">
                <a:latin typeface="Times New Roman"/>
                <a:cs typeface="Times New Roman"/>
              </a:rPr>
              <a:t>,”A </a:t>
            </a:r>
            <a:r>
              <a:rPr lang="en-IN" sz="1800" i="1" spc="-5" dirty="0">
                <a:latin typeface="Times New Roman"/>
                <a:cs typeface="Times New Roman"/>
              </a:rPr>
              <a:t>Survey </a:t>
            </a:r>
            <a:r>
              <a:rPr lang="en-IN" sz="1800" i="1" dirty="0">
                <a:latin typeface="Times New Roman"/>
                <a:cs typeface="Times New Roman"/>
              </a:rPr>
              <a:t>on  </a:t>
            </a:r>
            <a:r>
              <a:rPr lang="en-IN" sz="1800" i="1" spc="-10" dirty="0">
                <a:latin typeface="Times New Roman"/>
                <a:cs typeface="Times New Roman"/>
              </a:rPr>
              <a:t>Driver’s </a:t>
            </a:r>
            <a:r>
              <a:rPr lang="en-IN" sz="1800" i="1" spc="-5" dirty="0">
                <a:latin typeface="Times New Roman"/>
                <a:cs typeface="Times New Roman"/>
              </a:rPr>
              <a:t>Drowsiness </a:t>
            </a:r>
            <a:r>
              <a:rPr lang="en-IN" sz="1800" i="1" spc="-10" dirty="0">
                <a:latin typeface="Times New Roman"/>
                <a:cs typeface="Times New Roman"/>
              </a:rPr>
              <a:t>and     	</a:t>
            </a:r>
            <a:r>
              <a:rPr lang="en-IN" sz="1800" i="1" spc="-5" dirty="0">
                <a:latin typeface="Times New Roman"/>
                <a:cs typeface="Times New Roman"/>
              </a:rPr>
              <a:t>Unconsciousness  Detection </a:t>
            </a:r>
            <a:r>
              <a:rPr lang="en-IN" sz="1800" i="1" spc="-5" dirty="0" err="1">
                <a:latin typeface="Times New Roman"/>
                <a:cs typeface="Times New Roman"/>
              </a:rPr>
              <a:t>Methodologies”,in</a:t>
            </a:r>
            <a:r>
              <a:rPr lang="en-IN" sz="1800" i="1" spc="-5" dirty="0">
                <a:latin typeface="Times New Roman"/>
                <a:cs typeface="Times New Roman"/>
              </a:rPr>
              <a:t> </a:t>
            </a:r>
            <a:r>
              <a:rPr lang="en-IN" sz="1800" i="1" dirty="0">
                <a:latin typeface="Times New Roman"/>
                <a:cs typeface="Times New Roman"/>
              </a:rPr>
              <a:t>International </a:t>
            </a:r>
            <a:r>
              <a:rPr lang="en-IN" sz="1800" i="1" spc="-5" dirty="0">
                <a:latin typeface="Times New Roman"/>
                <a:cs typeface="Times New Roman"/>
              </a:rPr>
              <a:t>Journal  </a:t>
            </a:r>
            <a:r>
              <a:rPr lang="en-IN" sz="1800" i="1" dirty="0">
                <a:latin typeface="Times New Roman"/>
                <a:cs typeface="Times New Roman"/>
              </a:rPr>
              <a:t>of  	</a:t>
            </a:r>
            <a:r>
              <a:rPr lang="en-IN" sz="1800" i="1" spc="-5" dirty="0">
                <a:latin typeface="Times New Roman"/>
                <a:cs typeface="Times New Roman"/>
              </a:rPr>
              <a:t>Engineering Development </a:t>
            </a:r>
            <a:r>
              <a:rPr lang="en-IN" sz="1800" i="1" spc="-10" dirty="0">
                <a:latin typeface="Times New Roman"/>
                <a:cs typeface="Times New Roman"/>
              </a:rPr>
              <a:t>and</a:t>
            </a:r>
            <a:r>
              <a:rPr lang="en-IN" sz="1800" i="1" spc="-65" dirty="0">
                <a:latin typeface="Times New Roman"/>
                <a:cs typeface="Times New Roman"/>
              </a:rPr>
              <a:t> </a:t>
            </a:r>
            <a:r>
              <a:rPr lang="en-IN" sz="1800" i="1" spc="-5" dirty="0">
                <a:latin typeface="Times New Roman"/>
                <a:cs typeface="Times New Roman"/>
              </a:rPr>
              <a:t>Research,2014.</a:t>
            </a:r>
            <a:endParaRPr lang="en-IN" sz="1800" b="1" i="1" spc="-5" dirty="0">
              <a:latin typeface="Times New Roman"/>
              <a:cs typeface="Times New Roman"/>
            </a:endParaRPr>
          </a:p>
          <a:p>
            <a:pPr algn="just"/>
            <a:endParaRPr lang="en-IN" sz="1800" i="1" spc="-60" dirty="0">
              <a:latin typeface="Times New Roman"/>
              <a:cs typeface="Times New Roman"/>
            </a:endParaRPr>
          </a:p>
          <a:p>
            <a:pPr algn="just"/>
            <a:r>
              <a:rPr lang="en-IN" sz="1800" b="1" spc="-5" dirty="0">
                <a:latin typeface="Times New Roman" panose="02020603050405020304" pitchFamily="18" charset="0"/>
                <a:cs typeface="Times New Roman" panose="02020603050405020304" pitchFamily="18" charset="0"/>
              </a:rPr>
              <a:t>[2]</a:t>
            </a:r>
            <a:r>
              <a:rPr lang="en-IN" sz="1800" i="1" spc="-5" dirty="0">
                <a:latin typeface="Times New Roman" panose="02020603050405020304" pitchFamily="18" charset="0"/>
                <a:cs typeface="Times New Roman" panose="02020603050405020304" pitchFamily="18" charset="0"/>
              </a:rPr>
              <a:t>   </a:t>
            </a:r>
            <a:r>
              <a:rPr lang="en-IN" sz="1800" i="1" spc="-60" dirty="0" err="1">
                <a:latin typeface="Times New Roman"/>
                <a:cs typeface="Times New Roman"/>
              </a:rPr>
              <a:t>Dr.</a:t>
            </a:r>
            <a:r>
              <a:rPr lang="en-IN" sz="1800" i="1" spc="-60" dirty="0">
                <a:latin typeface="Times New Roman"/>
                <a:cs typeface="Times New Roman"/>
              </a:rPr>
              <a:t> </a:t>
            </a:r>
            <a:r>
              <a:rPr lang="en-IN" sz="1800" i="1" spc="-5" dirty="0">
                <a:latin typeface="Times New Roman"/>
                <a:cs typeface="Times New Roman"/>
              </a:rPr>
              <a:t>Amitabh </a:t>
            </a:r>
            <a:r>
              <a:rPr lang="en-IN" sz="1800" i="1" spc="-55" dirty="0" err="1">
                <a:latin typeface="Times New Roman"/>
                <a:cs typeface="Times New Roman"/>
              </a:rPr>
              <a:t>Wahi</a:t>
            </a:r>
            <a:r>
              <a:rPr lang="en-IN" sz="1800" i="1" spc="-55" dirty="0">
                <a:latin typeface="Times New Roman"/>
                <a:cs typeface="Times New Roman"/>
              </a:rPr>
              <a:t>, </a:t>
            </a:r>
            <a:r>
              <a:rPr lang="en-IN" sz="1800" i="1" spc="-5" dirty="0">
                <a:latin typeface="Times New Roman"/>
                <a:cs typeface="Times New Roman"/>
              </a:rPr>
              <a:t>Prof. S. </a:t>
            </a:r>
            <a:r>
              <a:rPr lang="en-IN" sz="1800" i="1" spc="-20" dirty="0" err="1">
                <a:latin typeface="Times New Roman"/>
                <a:cs typeface="Times New Roman"/>
              </a:rPr>
              <a:t>Sundaramurthy</a:t>
            </a:r>
            <a:r>
              <a:rPr lang="en-IN" sz="1800" i="1" spc="-20" dirty="0">
                <a:latin typeface="Times New Roman"/>
                <a:cs typeface="Times New Roman"/>
              </a:rPr>
              <a:t>, </a:t>
            </a:r>
            <a:r>
              <a:rPr lang="en-IN" sz="1800" i="1" spc="-5" dirty="0">
                <a:latin typeface="Times New Roman"/>
                <a:cs typeface="Times New Roman"/>
              </a:rPr>
              <a:t>Ms P.</a:t>
            </a:r>
            <a:r>
              <a:rPr lang="en-US" sz="1800" i="1" spc="-5" dirty="0">
                <a:latin typeface="Times New Roman"/>
                <a:cs typeface="Times New Roman"/>
              </a:rPr>
              <a:t> </a:t>
            </a:r>
            <a:r>
              <a:rPr lang="en-US" sz="1800" i="1" spc="-5" dirty="0" err="1">
                <a:latin typeface="Times New Roman"/>
                <a:cs typeface="Times New Roman"/>
              </a:rPr>
              <a:t>Abinaya</a:t>
            </a:r>
            <a:r>
              <a:rPr lang="en-US" sz="1800" i="1" spc="-5" dirty="0">
                <a:latin typeface="Times New Roman"/>
                <a:cs typeface="Times New Roman"/>
              </a:rPr>
              <a:t>,”A Survey </a:t>
            </a:r>
            <a:r>
              <a:rPr lang="en-US" sz="1800" i="1" dirty="0">
                <a:latin typeface="Times New Roman"/>
                <a:cs typeface="Times New Roman"/>
              </a:rPr>
              <a:t>on  	</a:t>
            </a:r>
            <a:r>
              <a:rPr lang="en-US" sz="1800" i="1" spc="-5" dirty="0">
                <a:latin typeface="Times New Roman"/>
                <a:cs typeface="Times New Roman"/>
              </a:rPr>
              <a:t>Automatic Drowsy Driver  Detection System</a:t>
            </a:r>
            <a:r>
              <a:rPr lang="en-US" sz="1800" i="1" dirty="0">
                <a:latin typeface="Times New Roman"/>
                <a:cs typeface="Times New Roman"/>
              </a:rPr>
              <a:t> </a:t>
            </a:r>
            <a:r>
              <a:rPr lang="en-US" sz="1800" i="1" spc="-5" dirty="0">
                <a:latin typeface="Times New Roman"/>
                <a:cs typeface="Times New Roman"/>
              </a:rPr>
              <a:t>in </a:t>
            </a:r>
            <a:r>
              <a:rPr lang="en-US" sz="1800" i="1" dirty="0">
                <a:latin typeface="Times New Roman"/>
                <a:cs typeface="Times New Roman"/>
              </a:rPr>
              <a:t>Image </a:t>
            </a:r>
            <a:r>
              <a:rPr lang="en-US" sz="1800" i="1" spc="-5" dirty="0">
                <a:latin typeface="Times New Roman"/>
                <a:cs typeface="Times New Roman"/>
              </a:rPr>
              <a:t>Processing”, in  	</a:t>
            </a:r>
            <a:r>
              <a:rPr lang="en-US" sz="1800" i="1" dirty="0">
                <a:latin typeface="Times New Roman"/>
                <a:cs typeface="Times New Roman"/>
              </a:rPr>
              <a:t>International </a:t>
            </a:r>
            <a:r>
              <a:rPr lang="en-US" sz="1800" i="1" spc="-5" dirty="0">
                <a:latin typeface="Times New Roman"/>
                <a:cs typeface="Times New Roman"/>
              </a:rPr>
              <a:t>Journal Of </a:t>
            </a:r>
            <a:r>
              <a:rPr lang="en-US" sz="1800" i="1" dirty="0">
                <a:latin typeface="Times New Roman"/>
                <a:cs typeface="Times New Roman"/>
              </a:rPr>
              <a:t>Innovative </a:t>
            </a:r>
            <a:r>
              <a:rPr lang="en-US" sz="1800" i="1" spc="-5" dirty="0">
                <a:latin typeface="Times New Roman"/>
                <a:cs typeface="Times New Roman"/>
              </a:rPr>
              <a:t>Science And  Applied Engineering	 </a:t>
            </a:r>
            <a:r>
              <a:rPr lang="en-US" sz="1800" i="1" spc="-10" dirty="0">
                <a:latin typeface="Times New Roman"/>
                <a:cs typeface="Times New Roman"/>
              </a:rPr>
              <a:t>Research</a:t>
            </a:r>
            <a:r>
              <a:rPr lang="en-US" sz="1800" i="1" spc="-50" dirty="0">
                <a:latin typeface="Times New Roman"/>
                <a:cs typeface="Times New Roman"/>
              </a:rPr>
              <a:t> </a:t>
            </a:r>
            <a:r>
              <a:rPr lang="en-US" sz="1800" i="1" dirty="0">
                <a:latin typeface="Times New Roman"/>
                <a:cs typeface="Times New Roman"/>
              </a:rPr>
              <a:t>(IJISAER),2014.</a:t>
            </a:r>
            <a:endParaRPr lang="en-US" sz="1800" b="1" i="1" dirty="0">
              <a:latin typeface="Times New Roman"/>
              <a:cs typeface="Times New Roman"/>
            </a:endParaRPr>
          </a:p>
          <a:p>
            <a:pPr algn="just"/>
            <a:r>
              <a:rPr lang="en-US" sz="1800" b="1" spc="-5" dirty="0">
                <a:latin typeface="Times New Roman"/>
                <a:cs typeface="Times New Roman"/>
              </a:rPr>
              <a:t>[3]</a:t>
            </a:r>
            <a:r>
              <a:rPr lang="en-US" sz="1800" b="1" i="1" spc="-5" dirty="0">
                <a:latin typeface="Times New Roman"/>
                <a:cs typeface="Times New Roman"/>
              </a:rPr>
              <a:t> </a:t>
            </a:r>
            <a:r>
              <a:rPr lang="en-IN" sz="1800" i="1" spc="-5" dirty="0">
                <a:latin typeface="Times New Roman" panose="02020603050405020304" pitchFamily="18" charset="0"/>
                <a:cs typeface="Times New Roman" panose="02020603050405020304" pitchFamily="18" charset="0"/>
              </a:rPr>
              <a:t>   Omkar </a:t>
            </a:r>
            <a:r>
              <a:rPr lang="en-IN" sz="1800" i="1" spc="-5" dirty="0" err="1">
                <a:latin typeface="Times New Roman" panose="02020603050405020304" pitchFamily="18" charset="0"/>
                <a:cs typeface="Times New Roman" panose="02020603050405020304" pitchFamily="18" charset="0"/>
              </a:rPr>
              <a:t>Dharmadhikari,Revati</a:t>
            </a:r>
            <a:r>
              <a:rPr lang="en-IN" sz="1800" i="1" spc="-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Bhor,Pranjal</a:t>
            </a:r>
            <a:r>
              <a:rPr lang="en-IN" sz="1800" i="1" spc="-20" dirty="0">
                <a:latin typeface="Times New Roman" panose="02020603050405020304" pitchFamily="18" charset="0"/>
                <a:cs typeface="Times New Roman" panose="02020603050405020304" pitchFamily="18" charset="0"/>
              </a:rPr>
              <a:t>  </a:t>
            </a:r>
            <a:r>
              <a:rPr lang="en-IN" sz="1800" i="1" spc="-25" dirty="0" err="1">
                <a:latin typeface="Times New Roman" panose="02020603050405020304" pitchFamily="18" charset="0"/>
                <a:cs typeface="Times New Roman" panose="02020603050405020304" pitchFamily="18" charset="0"/>
              </a:rPr>
              <a:t>Mahajan,H.V</a:t>
            </a:r>
            <a:r>
              <a:rPr lang="en-IN" sz="1800" i="1" spc="-2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Kumbhar</a:t>
            </a:r>
            <a:r>
              <a:rPr lang="en-IN" sz="1800" i="1" spc="-20" dirty="0">
                <a:latin typeface="Times New Roman" panose="02020603050405020304" pitchFamily="18" charset="0"/>
                <a:cs typeface="Times New Roman" panose="02020603050405020304" pitchFamily="18" charset="0"/>
              </a:rPr>
              <a:t>,”Survey 	</a:t>
            </a:r>
            <a:r>
              <a:rPr lang="en-IN" sz="1800" i="1" spc="-5" dirty="0">
                <a:latin typeface="Times New Roman" panose="02020603050405020304" pitchFamily="18" charset="0"/>
                <a:cs typeface="Times New Roman" panose="02020603050405020304" pitchFamily="18" charset="0"/>
              </a:rPr>
              <a:t>on </a:t>
            </a:r>
            <a:r>
              <a:rPr lang="en-IN" sz="1800" i="1" dirty="0">
                <a:latin typeface="Times New Roman" panose="02020603050405020304" pitchFamily="18" charset="0"/>
                <a:cs typeface="Times New Roman" panose="02020603050405020304" pitchFamily="18" charset="0"/>
              </a:rPr>
              <a:t>Driver’s  </a:t>
            </a:r>
            <a:r>
              <a:rPr lang="en-IN" sz="1800" i="1" spc="-5" dirty="0">
                <a:latin typeface="Times New Roman" panose="02020603050405020304" pitchFamily="18" charset="0"/>
                <a:cs typeface="Times New Roman" panose="02020603050405020304" pitchFamily="18" charset="0"/>
              </a:rPr>
              <a:t>Drowsiness Detection </a:t>
            </a:r>
            <a:r>
              <a:rPr lang="en-IN" sz="1800" i="1" spc="-10" dirty="0">
                <a:latin typeface="Times New Roman" panose="02020603050405020304" pitchFamily="18" charset="0"/>
                <a:cs typeface="Times New Roman" panose="02020603050405020304" pitchFamily="18" charset="0"/>
              </a:rPr>
              <a:t>System”, International  </a:t>
            </a:r>
            <a:r>
              <a:rPr lang="en-IN" sz="1800" i="1" dirty="0">
                <a:latin typeface="Times New Roman" panose="02020603050405020304" pitchFamily="18" charset="0"/>
                <a:cs typeface="Times New Roman" panose="02020603050405020304" pitchFamily="18" charset="0"/>
              </a:rPr>
              <a:t>Journal </a:t>
            </a:r>
            <a:r>
              <a:rPr lang="en-IN" sz="1800" i="1" spc="-5" dirty="0">
                <a:latin typeface="Times New Roman" panose="02020603050405020304" pitchFamily="18" charset="0"/>
                <a:cs typeface="Times New Roman" panose="02020603050405020304" pitchFamily="18" charset="0"/>
              </a:rPr>
              <a:t>of 	Computer </a:t>
            </a:r>
            <a:r>
              <a:rPr lang="en-IN" sz="1800" i="1" spc="-10" dirty="0">
                <a:latin typeface="Times New Roman" panose="02020603050405020304" pitchFamily="18" charset="0"/>
                <a:cs typeface="Times New Roman" panose="02020603050405020304" pitchFamily="18" charset="0"/>
              </a:rPr>
              <a:t>Applications </a:t>
            </a:r>
            <a:r>
              <a:rPr lang="en-IN" sz="1800" i="1" dirty="0">
                <a:latin typeface="Times New Roman" panose="02020603050405020304" pitchFamily="18" charset="0"/>
                <a:cs typeface="Times New Roman" panose="02020603050405020304" pitchFamily="18" charset="0"/>
              </a:rPr>
              <a:t>(0975 –  </a:t>
            </a:r>
            <a:r>
              <a:rPr lang="en-IN" sz="1800" i="1" spc="-20" dirty="0">
                <a:latin typeface="Times New Roman" panose="02020603050405020304" pitchFamily="18" charset="0"/>
                <a:cs typeface="Times New Roman" panose="02020603050405020304" pitchFamily="18" charset="0"/>
              </a:rPr>
              <a:t>8887)Volume </a:t>
            </a:r>
            <a:r>
              <a:rPr lang="en-IN" sz="1800" i="1" spc="-5" dirty="0">
                <a:latin typeface="Times New Roman" panose="02020603050405020304" pitchFamily="18" charset="0"/>
                <a:cs typeface="Times New Roman" panose="02020603050405020304" pitchFamily="18" charset="0"/>
              </a:rPr>
              <a:t>132 </a:t>
            </a:r>
            <a:r>
              <a:rPr lang="en-IN" sz="1800" i="1"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No.5, December</a:t>
            </a:r>
            <a:r>
              <a:rPr lang="en-IN" sz="1800" i="1" spc="-60"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2015.</a:t>
            </a:r>
            <a:endParaRPr lang="en-IN" sz="1800" b="1" i="1" spc="-5" dirty="0">
              <a:latin typeface="Times New Roman" panose="02020603050405020304" pitchFamily="18" charset="0"/>
              <a:cs typeface="Times New Roman" panose="02020603050405020304" pitchFamily="18" charset="0"/>
            </a:endParaRPr>
          </a:p>
          <a:p>
            <a:pPr marL="12065" marR="5080" indent="0" algn="just">
              <a:spcBef>
                <a:spcPts val="100"/>
              </a:spcBef>
              <a:buClr>
                <a:srgbClr val="CC9900"/>
              </a:buClr>
              <a:buSzPct val="51666"/>
              <a:buNone/>
              <a:tabLst>
                <a:tab pos="375920" algn="l"/>
                <a:tab pos="376555" algn="l"/>
              </a:tabLst>
            </a:pPr>
            <a:endParaRPr lang="en-IN" sz="1800" i="1" spc="-5" dirty="0">
              <a:latin typeface="Times New Roman" panose="02020603050405020304" pitchFamily="18" charset="0"/>
              <a:cs typeface="Times New Roman" panose="02020603050405020304" pitchFamily="18" charset="0"/>
            </a:endParaRPr>
          </a:p>
          <a:p>
            <a:pPr algn="just"/>
            <a:endParaRPr lang="en-IN" sz="1800" b="1" i="1" spc="-5" dirty="0">
              <a:latin typeface="Times New Roman" panose="02020603050405020304" pitchFamily="18" charset="0"/>
              <a:cs typeface="Times New Roman" panose="02020603050405020304" pitchFamily="18" charset="0"/>
            </a:endParaRPr>
          </a:p>
          <a:p>
            <a:pPr algn="just"/>
            <a:endParaRPr lang="en-IN" sz="1800" i="1" spc="-5" dirty="0">
              <a:latin typeface="Times New Roman" panose="02020603050405020304" pitchFamily="18" charset="0"/>
              <a:cs typeface="Times New Roman" panose="02020603050405020304" pitchFamily="18" charset="0"/>
            </a:endParaRPr>
          </a:p>
          <a:p>
            <a:pPr marL="0" indent="0" algn="just">
              <a:buNone/>
            </a:pPr>
            <a:endParaRPr lang="en-US" sz="1800" i="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b="1" dirty="0"/>
              <a:t>Review 1 Challenges</a:t>
            </a:r>
          </a:p>
        </p:txBody>
      </p:sp>
      <p:sp>
        <p:nvSpPr>
          <p:cNvPr id="104862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Change the title of the project.</a:t>
            </a:r>
          </a:p>
          <a:p>
            <a:r>
              <a:rPr lang="en-US" sz="2400" dirty="0">
                <a:latin typeface="Times New Roman" panose="02020603050405020304" pitchFamily="18" charset="0"/>
                <a:cs typeface="Times New Roman" panose="02020603050405020304" pitchFamily="18" charset="0"/>
              </a:rPr>
              <a:t>Change the abstract of the project.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3"/>
          <p:cNvSpPr>
            <a:spLocks noGrp="1"/>
          </p:cNvSpPr>
          <p:nvPr>
            <p:ph type="title"/>
          </p:nvPr>
        </p:nvSpPr>
        <p:spPr>
          <a:xfrm>
            <a:off x="722313" y="4406900"/>
            <a:ext cx="7772400" cy="774700"/>
          </a:xfrm>
        </p:spPr>
        <p:txBody>
          <a:bodyPr/>
          <a:lstStyle/>
          <a:p>
            <a:pPr algn="ctr" eaLnBrk="1" hangingPunct="1"/>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p>
        </p:txBody>
      </p:sp>
      <p:sp>
        <p:nvSpPr>
          <p:cNvPr id="1048630"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Queries</a:t>
            </a:r>
          </a:p>
        </p:txBody>
      </p:sp>
      <p:sp>
        <p:nvSpPr>
          <p:cNvPr id="1048631"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a:t>
            </a:r>
          </a:p>
        </p:txBody>
      </p:sp>
      <p:sp>
        <p:nvSpPr>
          <p:cNvPr id="1048602" name="Content Placeholder 2"/>
          <p:cNvSpPr>
            <a:spLocks noGrp="1"/>
          </p:cNvSpPr>
          <p:nvPr>
            <p:ph idx="1"/>
          </p:nvPr>
        </p:nvSpPr>
        <p:spPr>
          <a:xfrm>
            <a:off x="395536" y="1412776"/>
            <a:ext cx="8458200" cy="4536504"/>
          </a:xfrm>
        </p:spPr>
        <p:txBody>
          <a:bodyPr/>
          <a:lstStyle/>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According to a study, around quarter of the motor vehicles accidents occur due to sleepiness and tiredness while driving long distances to the driver</a:t>
            </a:r>
            <a:r>
              <a:rPr lang="en-US" sz="2400" dirty="0">
                <a:latin typeface="Times New Roman" panose="02020603050405020304"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The main idea of this project is to develop an algorithm which ensures safety of the driver by monitoring the status of the driver’s eye </a:t>
            </a:r>
            <a:r>
              <a:rPr lang="en-US" sz="2400" dirty="0">
                <a:latin typeface="Times New Roman" panose="02020603050405020304" pitchFamily="18" charset="0"/>
                <a:cs typeface="Times New Roman" pitchFamily="18" charset="0"/>
              </a:rPr>
              <a:t>from a camera </a:t>
            </a:r>
            <a:r>
              <a:rPr lang="en-IN" sz="2400" dirty="0">
                <a:latin typeface="Times New Roman" panose="02020603050405020304" pitchFamily="18" charset="0"/>
                <a:cs typeface="Times New Roman" panose="02020603050405020304" pitchFamily="18" charset="0"/>
              </a:rPr>
              <a:t>and alerting him whenever necessary. </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anose="02020603050405020304"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dirty="0">
                <a:effectLst>
                  <a:outerShdw blurRad="38100" dist="38100" dir="2700000" algn="tl">
                    <a:srgbClr val="000000">
                      <a:alpha val="43137"/>
                    </a:srgbClr>
                  </a:outerShdw>
                </a:effectLst>
              </a:rPr>
              <a:t>Existing System</a:t>
            </a:r>
          </a:p>
        </p:txBody>
      </p:sp>
      <p:sp>
        <p:nvSpPr>
          <p:cNvPr id="1048609"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The existing system detects the full face and it follows RGB colour format which takes more time to detect</a:t>
            </a:r>
            <a:r>
              <a:rPr lang="en-IN" sz="240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So the occurrence of accidents will be more  due to the time delay</a:t>
            </a:r>
            <a:r>
              <a:rPr lang="en-IN" sz="2400" dirty="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Proposed System</a:t>
            </a:r>
          </a:p>
        </p:txBody>
      </p:sp>
      <p:sp>
        <p:nvSpPr>
          <p:cNvPr id="1048611" name="Content Placeholder 2"/>
          <p:cNvSpPr>
            <a:spLocks noGrp="1"/>
          </p:cNvSpPr>
          <p:nvPr>
            <p:ph idx="1"/>
          </p:nvPr>
        </p:nvSpPr>
        <p:spPr>
          <a:xfrm>
            <a:off x="381000" y="1600200"/>
            <a:ext cx="8458200" cy="4530725"/>
          </a:xfrm>
        </p:spPr>
        <p:txBody>
          <a:bodyPr/>
          <a:lstStyle/>
          <a:p>
            <a:pPr algn="just">
              <a:buFont typeface="Wingdings" pitchFamily="2" charset="2"/>
              <a:buChar char="Ø"/>
            </a:pPr>
            <a:r>
              <a:rPr lang="en-IN" sz="2400" dirty="0">
                <a:latin typeface="Times New Roman" pitchFamily="18" charset="0"/>
                <a:cs typeface="Times New Roman" pitchFamily="18" charset="0"/>
              </a:rPr>
              <a:t>The proposed system will process the live video by mainly focusing and detecting the status of eyes and reducing the risk of accidents by alerting the driver quickly.</a:t>
            </a:r>
            <a:endParaRPr lang="en-US" sz="2400" dirty="0">
              <a:latin typeface="Times New Roman" pitchFamily="18" charset="0"/>
              <a:cs typeface="Times New Roman" pitchFamily="18" charset="0"/>
            </a:endParaRPr>
          </a:p>
          <a:p>
            <a:pPr algn="just" eaLnBrk="1" hangingPunct="1">
              <a:buFont typeface="Wingdings" panose="05000000000000000000" pitchFamily="2" charset="2"/>
              <a:buChar char="Ø"/>
            </a:pP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IN" dirty="0"/>
              <a:t>Requirements</a:t>
            </a:r>
          </a:p>
        </p:txBody>
      </p:sp>
      <p:sp>
        <p:nvSpPr>
          <p:cNvPr id="1048613" name="Content Placeholder 2"/>
          <p:cNvSpPr>
            <a:spLocks noGrp="1"/>
          </p:cNvSpPr>
          <p:nvPr>
            <p:ph idx="1"/>
          </p:nvPr>
        </p:nvSpPr>
        <p:spPr>
          <a:xfrm>
            <a:off x="457200" y="1124744"/>
            <a:ext cx="8229600" cy="5256584"/>
          </a:xfrm>
        </p:spPr>
        <p:txBody>
          <a:bodyPr/>
          <a:lstStyle/>
          <a:p>
            <a:pPr algn="just">
              <a:buNone/>
            </a:pPr>
            <a:r>
              <a:rPr lang="en-US" sz="2800" dirty="0">
                <a:latin typeface="Times New Roman" panose="02020603050405020304" pitchFamily="18" charset="0"/>
                <a:cs typeface="Times New Roman" panose="02020603050405020304" pitchFamily="18" charset="0"/>
              </a:rPr>
              <a:t>Software Requirements: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IDE	 : python 3.x.x</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 	 : OpenCV &amp; which are needed.</a:t>
            </a:r>
          </a:p>
          <a:p>
            <a:pPr algn="just">
              <a:buNone/>
            </a:pP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Hardware Requirements: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 4GB and Higher.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Processor : Intel i3 and above.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 320MB: Minimum.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dirty="0">
                <a:effectLst>
                  <a:outerShdw blurRad="38100" dist="38100" dir="2700000" algn="tl">
                    <a:srgbClr val="000000">
                      <a:alpha val="43137"/>
                    </a:srgbClr>
                  </a:outerShdw>
                </a:effectLst>
              </a:rPr>
              <a:t>Problem Definition</a:t>
            </a:r>
          </a:p>
        </p:txBody>
      </p:sp>
      <p:sp>
        <p:nvSpPr>
          <p:cNvPr id="1048615"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The present existing system has the problem in detecting &amp; alerting the driver drowsiness by processing the full face in RGB colour format. The proposed method uses ‘OpenCV’, ‘NumPy’ and other packages for the detection of drowsiness by processing only the eyes which has to be mainly focused and by converting the video into “grey scale” to have a better performance.</a:t>
            </a:r>
            <a:endParaRPr lang="en-US" sz="2400" dirty="0">
              <a:latin typeface="Times New Roman" pitchFamily="18" charset="0"/>
              <a:cs typeface="Times New Roman" pitchFamily="18" charset="0"/>
            </a:endParaRPr>
          </a:p>
          <a:p>
            <a:pPr algn="just"/>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E43F-7A45-46E4-94B4-22D8BCDE80A2}"/>
              </a:ext>
            </a:extLst>
          </p:cNvPr>
          <p:cNvSpPr>
            <a:spLocks noGrp="1"/>
          </p:cNvSpPr>
          <p:nvPr>
            <p:ph type="title"/>
          </p:nvPr>
        </p:nvSpPr>
        <p:spPr>
          <a:xfrm>
            <a:off x="457200" y="277813"/>
            <a:ext cx="8229600" cy="918939"/>
          </a:xfrm>
        </p:spPr>
        <p:txBody>
          <a:bodyPr/>
          <a:lstStyle/>
          <a:p>
            <a:r>
              <a:rPr lang="en-IN" dirty="0">
                <a:effectLst>
                  <a:outerShdw blurRad="38100" dist="38100" dir="2700000" algn="tl">
                    <a:srgbClr val="000000">
                      <a:alpha val="43137"/>
                    </a:srgbClr>
                  </a:outerShdw>
                </a:effectLst>
              </a:rPr>
              <a:t>Process</a:t>
            </a:r>
          </a:p>
        </p:txBody>
      </p:sp>
      <p:sp>
        <p:nvSpPr>
          <p:cNvPr id="3" name="Content Placeholder 2">
            <a:extLst>
              <a:ext uri="{FF2B5EF4-FFF2-40B4-BE49-F238E27FC236}">
                <a16:creationId xmlns:a16="http://schemas.microsoft.com/office/drawing/2014/main" id="{36EB0132-DC10-4578-8C40-41B114AAD440}"/>
              </a:ext>
            </a:extLst>
          </p:cNvPr>
          <p:cNvSpPr>
            <a:spLocks noGrp="1"/>
          </p:cNvSpPr>
          <p:nvPr>
            <p:ph idx="1"/>
          </p:nvPr>
        </p:nvSpPr>
        <p:spPr>
          <a:xfrm>
            <a:off x="457200" y="1700808"/>
            <a:ext cx="8229600" cy="4430117"/>
          </a:xfrm>
        </p:spPr>
        <p:txBody>
          <a:bodyPr/>
          <a:lstStyle/>
          <a:p>
            <a:pPr marL="0" indent="0">
              <a:buNone/>
            </a:pPr>
            <a:r>
              <a:rPr lang="en-IN" sz="2400" dirty="0">
                <a:latin typeface="Times New Roman" panose="02020603050405020304" pitchFamily="18" charset="0"/>
                <a:cs typeface="Times New Roman" panose="02020603050405020304" pitchFamily="18" charset="0"/>
              </a:rPr>
              <a:t>Step 1: Taking input from the CCD camera.</a:t>
            </a:r>
          </a:p>
          <a:p>
            <a:pPr marL="0" indent="0">
              <a:buNone/>
            </a:pPr>
            <a:r>
              <a:rPr lang="en-IN" sz="2400" dirty="0">
                <a:latin typeface="Times New Roman" panose="02020603050405020304" pitchFamily="18" charset="0"/>
                <a:cs typeface="Times New Roman" panose="02020603050405020304" pitchFamily="18" charset="0"/>
              </a:rPr>
              <a:t>Step 2: Detecting the eye &amp; checking it’s status.</a:t>
            </a:r>
          </a:p>
          <a:p>
            <a:pPr marL="0" indent="0">
              <a:buNone/>
            </a:pPr>
            <a:r>
              <a:rPr lang="en-IN" sz="2400" dirty="0">
                <a:latin typeface="Times New Roman" panose="02020603050405020304" pitchFamily="18" charset="0"/>
                <a:cs typeface="Times New Roman" panose="02020603050405020304" pitchFamily="18" charset="0"/>
              </a:rPr>
              <a:t>Step 3: If eye’s are open, </a:t>
            </a:r>
            <a:r>
              <a:rPr lang="en-IN" sz="2400" dirty="0" err="1">
                <a:latin typeface="Times New Roman" panose="02020603050405020304" pitchFamily="18" charset="0"/>
                <a:cs typeface="Times New Roman" panose="02020603050405020304" pitchFamily="18" charset="0"/>
              </a:rPr>
              <a:t>GoTo</a:t>
            </a:r>
            <a:r>
              <a:rPr lang="en-IN" sz="2400" dirty="0">
                <a:latin typeface="Times New Roman" panose="02020603050405020304" pitchFamily="18" charset="0"/>
                <a:cs typeface="Times New Roman" panose="02020603050405020304" pitchFamily="18" charset="0"/>
              </a:rPr>
              <a:t> Step 2.</a:t>
            </a:r>
          </a:p>
          <a:p>
            <a:pPr marL="0" indent="0">
              <a:buNone/>
            </a:pPr>
            <a:r>
              <a:rPr lang="en-IN" sz="2400" dirty="0">
                <a:latin typeface="Times New Roman" panose="02020603050405020304" pitchFamily="18" charset="0"/>
                <a:cs typeface="Times New Roman" panose="02020603050405020304" pitchFamily="18" charset="0"/>
              </a:rPr>
              <a:t>Step 4: If eye’s are closed, Initiate Timestamp.</a:t>
            </a:r>
          </a:p>
          <a:p>
            <a:pPr marL="0" indent="0">
              <a:buNone/>
            </a:pPr>
            <a:r>
              <a:rPr lang="en-IN" sz="2400" dirty="0">
                <a:latin typeface="Times New Roman" panose="02020603050405020304" pitchFamily="18" charset="0"/>
                <a:cs typeface="Times New Roman" panose="02020603050405020304" pitchFamily="18" charset="0"/>
              </a:rPr>
              <a:t>Step 5: If Timestamp&gt;3sec, give alert until eye’s are opened.</a:t>
            </a:r>
          </a:p>
          <a:p>
            <a:pPr marL="0" indent="0">
              <a:buNone/>
            </a:pPr>
            <a:r>
              <a:rPr lang="en-IN" sz="2400" dirty="0">
                <a:latin typeface="Times New Roman" panose="02020603050405020304" pitchFamily="18" charset="0"/>
                <a:cs typeface="Times New Roman" panose="02020603050405020304" pitchFamily="18" charset="0"/>
              </a:rPr>
              <a:t>Step 6: If Timestamp&lt;3sec, </a:t>
            </a:r>
            <a:r>
              <a:rPr lang="en-IN" sz="2400" dirty="0" err="1">
                <a:latin typeface="Times New Roman" panose="02020603050405020304" pitchFamily="18" charset="0"/>
                <a:cs typeface="Times New Roman" panose="02020603050405020304" pitchFamily="18" charset="0"/>
              </a:rPr>
              <a:t>GoTo</a:t>
            </a:r>
            <a:r>
              <a:rPr lang="en-IN" sz="2400" dirty="0">
                <a:latin typeface="Times New Roman" panose="02020603050405020304" pitchFamily="18" charset="0"/>
                <a:cs typeface="Times New Roman" panose="02020603050405020304" pitchFamily="18" charset="0"/>
              </a:rPr>
              <a:t> Step 2.</a:t>
            </a:r>
          </a:p>
        </p:txBody>
      </p:sp>
    </p:spTree>
    <p:extLst>
      <p:ext uri="{BB962C8B-B14F-4D97-AF65-F5344CB8AC3E}">
        <p14:creationId xmlns:p14="http://schemas.microsoft.com/office/powerpoint/2010/main" val="29870272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dirty="0">
                <a:effectLst>
                  <a:outerShdw blurRad="38100" dist="38100" dir="2700000" algn="tl">
                    <a:srgbClr val="000000">
                      <a:alpha val="43137"/>
                    </a:srgbClr>
                  </a:outerShdw>
                </a:effectLst>
              </a:rPr>
              <a:t>Planning</a:t>
            </a:r>
          </a:p>
        </p:txBody>
      </p:sp>
      <p:graphicFrame>
        <p:nvGraphicFramePr>
          <p:cNvPr id="2" name="Table 2">
            <a:extLst>
              <a:ext uri="{FF2B5EF4-FFF2-40B4-BE49-F238E27FC236}">
                <a16:creationId xmlns:a16="http://schemas.microsoft.com/office/drawing/2014/main" id="{3FE19E0F-8662-4117-A56A-56C5E5876A7A}"/>
              </a:ext>
            </a:extLst>
          </p:cNvPr>
          <p:cNvGraphicFramePr>
            <a:graphicFrameLocks noGrp="1"/>
          </p:cNvGraphicFramePr>
          <p:nvPr>
            <p:ph idx="1"/>
            <p:extLst>
              <p:ext uri="{D42A27DB-BD31-4B8C-83A1-F6EECF244321}">
                <p14:modId xmlns:p14="http://schemas.microsoft.com/office/powerpoint/2010/main" val="1649703324"/>
              </p:ext>
            </p:extLst>
          </p:nvPr>
        </p:nvGraphicFramePr>
        <p:xfrm>
          <a:off x="457200" y="1600200"/>
          <a:ext cx="8229600" cy="2225040"/>
        </p:xfrm>
        <a:graphic>
          <a:graphicData uri="http://schemas.openxmlformats.org/drawingml/2006/table">
            <a:tbl>
              <a:tblPr firstRow="1" bandRow="1">
                <a:tableStyleId>{F5AB1C69-6EDB-4FF4-983F-18BD219EF322}</a:tableStyleId>
              </a:tblPr>
              <a:tblGrid>
                <a:gridCol w="4114800">
                  <a:extLst>
                    <a:ext uri="{9D8B030D-6E8A-4147-A177-3AD203B41FA5}">
                      <a16:colId xmlns:a16="http://schemas.microsoft.com/office/drawing/2014/main" val="2021712231"/>
                    </a:ext>
                  </a:extLst>
                </a:gridCol>
                <a:gridCol w="4114800">
                  <a:extLst>
                    <a:ext uri="{9D8B030D-6E8A-4147-A177-3AD203B41FA5}">
                      <a16:colId xmlns:a16="http://schemas.microsoft.com/office/drawing/2014/main" val="1049720612"/>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227629224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232558127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15448092"/>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00858756"/>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644593416"/>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7787993"/>
                  </a:ext>
                </a:extLst>
              </a:tr>
            </a:tbl>
          </a:graphicData>
        </a:graphic>
      </p:graphicFrame>
      <p:graphicFrame>
        <p:nvGraphicFramePr>
          <p:cNvPr id="4" name="Table 4">
            <a:extLst>
              <a:ext uri="{FF2B5EF4-FFF2-40B4-BE49-F238E27FC236}">
                <a16:creationId xmlns:a16="http://schemas.microsoft.com/office/drawing/2014/main" id="{62BC9B5F-8267-4EBB-8DDA-40725E7EA8FF}"/>
              </a:ext>
            </a:extLst>
          </p:cNvPr>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7690025"/>
                    </a:ext>
                  </a:extLst>
                </a:gridCol>
                <a:gridCol w="2032000">
                  <a:extLst>
                    <a:ext uri="{9D8B030D-6E8A-4147-A177-3AD203B41FA5}">
                      <a16:colId xmlns:a16="http://schemas.microsoft.com/office/drawing/2014/main" val="4186964018"/>
                    </a:ext>
                  </a:extLst>
                </a:gridCol>
                <a:gridCol w="2032000">
                  <a:extLst>
                    <a:ext uri="{9D8B030D-6E8A-4147-A177-3AD203B41FA5}">
                      <a16:colId xmlns:a16="http://schemas.microsoft.com/office/drawing/2014/main" val="2522442606"/>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54360776"/>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47629959"/>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78291438"/>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94915914"/>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67354168"/>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214491824"/>
                  </a:ext>
                </a:extLst>
              </a:tr>
            </a:tbl>
          </a:graphicData>
        </a:graphic>
      </p:graphicFrame>
      <p:graphicFrame>
        <p:nvGraphicFramePr>
          <p:cNvPr id="6" name="Table 6">
            <a:extLst>
              <a:ext uri="{FF2B5EF4-FFF2-40B4-BE49-F238E27FC236}">
                <a16:creationId xmlns:a16="http://schemas.microsoft.com/office/drawing/2014/main" id="{DBC3D254-2E95-4C49-A8DA-CAB65A0B5ED0}"/>
              </a:ext>
            </a:extLst>
          </p:cNvPr>
          <p:cNvGraphicFramePr>
            <a:graphicFrameLocks noGrp="1"/>
          </p:cNvGraphicFramePr>
          <p:nvPr>
            <p:extLst>
              <p:ext uri="{D42A27DB-BD31-4B8C-83A1-F6EECF244321}">
                <p14:modId xmlns:p14="http://schemas.microsoft.com/office/powerpoint/2010/main" val="3593661593"/>
              </p:ext>
            </p:extLst>
          </p:nvPr>
        </p:nvGraphicFramePr>
        <p:xfrm>
          <a:off x="539552" y="1397000"/>
          <a:ext cx="7704856" cy="4098607"/>
        </p:xfrm>
        <a:graphic>
          <a:graphicData uri="http://schemas.openxmlformats.org/drawingml/2006/table">
            <a:tbl>
              <a:tblPr firstRow="1" bandRow="1">
                <a:tableStyleId>{2D5ABB26-0587-4C30-8999-92F81FD0307C}</a:tableStyleId>
              </a:tblPr>
              <a:tblGrid>
                <a:gridCol w="3852428">
                  <a:extLst>
                    <a:ext uri="{9D8B030D-6E8A-4147-A177-3AD203B41FA5}">
                      <a16:colId xmlns:a16="http://schemas.microsoft.com/office/drawing/2014/main" val="3917714250"/>
                    </a:ext>
                  </a:extLst>
                </a:gridCol>
                <a:gridCol w="3852428">
                  <a:extLst>
                    <a:ext uri="{9D8B030D-6E8A-4147-A177-3AD203B41FA5}">
                      <a16:colId xmlns:a16="http://schemas.microsoft.com/office/drawing/2014/main" val="1640167997"/>
                    </a:ext>
                  </a:extLst>
                </a:gridCol>
              </a:tblGrid>
              <a:tr h="438534">
                <a:tc>
                  <a:txBody>
                    <a:bodyPr/>
                    <a:lstStyle/>
                    <a:p>
                      <a:pPr algn="ctr"/>
                      <a:r>
                        <a:rPr lang="en-IN" sz="2000" dirty="0">
                          <a:latin typeface="Times New Roman" panose="02020603050405020304" pitchFamily="18" charset="0"/>
                          <a:cs typeface="Times New Roman" panose="02020603050405020304" pitchFamily="18" charset="0"/>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lang="en-IN" sz="2000" dirty="0">
                          <a:latin typeface="Times New Roman" panose="02020603050405020304" pitchFamily="18" charset="0"/>
                          <a:cs typeface="Times New Roman" panose="02020603050405020304" pitchFamily="18"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3349993051"/>
                  </a:ext>
                </a:extLst>
              </a:tr>
              <a:tr h="1012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latin typeface="Times New Roman" panose="02020603050405020304" pitchFamily="18" charset="0"/>
                          <a:cs typeface="Times New Roman" panose="02020603050405020304" pitchFamily="18" charset="0"/>
                        </a:rPr>
                        <a:t>Survey </a:t>
                      </a:r>
                      <a:r>
                        <a:rPr lang="en-US" sz="1800" dirty="0">
                          <a:latin typeface="Times New Roman" panose="02020603050405020304" pitchFamily="18" charset="0"/>
                          <a:cs typeface="Times New Roman" panose="02020603050405020304" pitchFamily="18" charset="0"/>
                        </a:rPr>
                        <a:t>of project, Collecting the requirements &amp; installing </a:t>
                      </a:r>
                      <a:r>
                        <a:rPr lang="en-US" sz="1800" spc="-5"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packages</a:t>
                      </a:r>
                      <a:r>
                        <a:rPr lang="en-US" sz="1800" spc="-9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and  software needed for</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development.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15-jan-2020 to 27-jan-2020.</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495715766"/>
                  </a:ext>
                </a:extLst>
              </a:tr>
              <a:tr h="708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Modelling, Creating a model to detect the eye &amp; training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l"/>
                      <a:r>
                        <a:rPr lang="en-IN" dirty="0">
                          <a:latin typeface="Times New Roman" panose="02020603050405020304" pitchFamily="18" charset="0"/>
                          <a:cs typeface="Times New Roman" panose="02020603050405020304" pitchFamily="18" charset="0"/>
                        </a:rPr>
                        <a:t>28-jan-2020 to 05-feb-2020.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2466965294"/>
                  </a:ext>
                </a:extLst>
              </a:tr>
              <a:tr h="708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latin typeface="Times New Roman" panose="02020603050405020304" pitchFamily="18" charset="0"/>
                          <a:cs typeface="Times New Roman" panose="02020603050405020304" pitchFamily="18" charset="0"/>
                        </a:rPr>
                        <a:t>Building the final model and training </a:t>
                      </a:r>
                      <a:r>
                        <a:rPr lang="en-US" sz="1800" dirty="0">
                          <a:latin typeface="Times New Roman" panose="02020603050405020304" pitchFamily="18" charset="0"/>
                          <a:cs typeface="Times New Roman" panose="02020603050405020304" pitchFamily="18" charset="0"/>
                        </a:rPr>
                        <a:t>neural</a:t>
                      </a:r>
                      <a:r>
                        <a:rPr lang="en-US" sz="1800" spc="-6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network.</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05-feb-2020 to 10-mar-2020.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3174791010"/>
                  </a:ext>
                </a:extLst>
              </a:tr>
              <a:tr h="4104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spc="-25" dirty="0">
                          <a:latin typeface="Times New Roman" panose="02020603050405020304" pitchFamily="18" charset="0"/>
                          <a:cs typeface="Times New Roman" panose="02020603050405020304" pitchFamily="18" charset="0"/>
                        </a:rPr>
                        <a:t>Execution, Testing </a:t>
                      </a:r>
                      <a:r>
                        <a:rPr lang="en-IN" sz="1800" spc="-5" dirty="0">
                          <a:latin typeface="Times New Roman" panose="02020603050405020304" pitchFamily="18" charset="0"/>
                          <a:cs typeface="Times New Roman" panose="02020603050405020304" pitchFamily="18" charset="0"/>
                        </a:rPr>
                        <a:t>and</a:t>
                      </a:r>
                      <a:r>
                        <a:rPr lang="en-IN" sz="1800"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Debugging.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05-mar-2020 to 26-mar-2020.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3338920050"/>
                  </a:ext>
                </a:extLst>
              </a:tr>
              <a:tr h="410423">
                <a:tc>
                  <a:txBody>
                    <a:bodyPr/>
                    <a:lstStyle/>
                    <a:p>
                      <a:r>
                        <a:rPr lang="en-IN" sz="1800" spc="-25" dirty="0">
                          <a:latin typeface="Times New Roman" panose="02020603050405020304" pitchFamily="18" charset="0"/>
                          <a:cs typeface="Times New Roman" panose="02020603050405020304" pitchFamily="18" charset="0"/>
                        </a:rPr>
                        <a:t>Documentation &amp; Verification of project.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20-mar-2020 to 02-mar-2020.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1357325742"/>
                  </a:ext>
                </a:extLst>
              </a:tr>
              <a:tr h="410423">
                <a:tc>
                  <a:txBody>
                    <a:bodyPr/>
                    <a:lstStyle/>
                    <a:p>
                      <a:r>
                        <a:rPr lang="en-IN" dirty="0">
                          <a:latin typeface="Times New Roman" panose="02020603050405020304" pitchFamily="18" charset="0"/>
                          <a:cs typeface="Times New Roman" panose="02020603050405020304" pitchFamily="18" charset="0"/>
                        </a:rPr>
                        <a:t>Submission of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06-apr-2020.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14339139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dirty="0">
                <a:effectLst>
                  <a:outerShdw blurRad="38100" dist="38100" dir="2700000" algn="tl">
                    <a:srgbClr val="000000">
                      <a:alpha val="43137"/>
                    </a:srgbClr>
                  </a:outerShdw>
                </a:effectLst>
              </a:rPr>
              <a:t>Literature Survey</a:t>
            </a:r>
          </a:p>
        </p:txBody>
      </p:sp>
      <p:sp>
        <p:nvSpPr>
          <p:cNvPr id="1048619" name="Content Placeholder 2"/>
          <p:cNvSpPr>
            <a:spLocks noGrp="1"/>
          </p:cNvSpPr>
          <p:nvPr>
            <p:ph idx="1"/>
          </p:nvPr>
        </p:nvSpPr>
        <p:spPr/>
        <p:txBody>
          <a:bodyPr/>
          <a:lstStyle/>
          <a:p>
            <a:pPr marL="12700" marR="729615" algn="just">
              <a:lnSpc>
                <a:spcPct val="114700"/>
              </a:lnSpc>
              <a:spcBef>
                <a:spcPts val="95"/>
              </a:spcBef>
            </a:pPr>
            <a:r>
              <a:rPr lang="en-US" sz="2000" b="1" dirty="0">
                <a:latin typeface="Times New Roman"/>
                <a:cs typeface="Times New Roman"/>
              </a:rPr>
              <a:t>[1] A </a:t>
            </a:r>
            <a:r>
              <a:rPr lang="en-US" sz="2000" b="1" spc="-5" dirty="0">
                <a:latin typeface="Times New Roman"/>
                <a:cs typeface="Times New Roman"/>
              </a:rPr>
              <a:t>Survey </a:t>
            </a:r>
            <a:r>
              <a:rPr lang="en-US" sz="2000" b="1" dirty="0">
                <a:latin typeface="Times New Roman"/>
                <a:cs typeface="Times New Roman"/>
              </a:rPr>
              <a:t>on </a:t>
            </a:r>
            <a:r>
              <a:rPr lang="en-US" sz="2000" b="1" spc="-15" dirty="0">
                <a:latin typeface="Times New Roman"/>
                <a:cs typeface="Times New Roman"/>
              </a:rPr>
              <a:t>Driver’s </a:t>
            </a:r>
            <a:r>
              <a:rPr lang="en-US" sz="2000" b="1" spc="-10" dirty="0">
                <a:latin typeface="Times New Roman"/>
                <a:cs typeface="Times New Roman"/>
              </a:rPr>
              <a:t>Drowsiness </a:t>
            </a:r>
            <a:r>
              <a:rPr lang="en-US" sz="2000" b="1" dirty="0">
                <a:latin typeface="Times New Roman"/>
                <a:cs typeface="Times New Roman"/>
              </a:rPr>
              <a:t>and  </a:t>
            </a:r>
            <a:r>
              <a:rPr lang="en-US" sz="2000" b="1" spc="-5" dirty="0">
                <a:latin typeface="Times New Roman"/>
                <a:cs typeface="Times New Roman"/>
              </a:rPr>
              <a:t>Unconsciousness Detection Methodologies.  </a:t>
            </a:r>
          </a:p>
          <a:p>
            <a:pPr marL="0" marR="729615" indent="0" algn="just">
              <a:lnSpc>
                <a:spcPct val="114700"/>
              </a:lnSpc>
              <a:spcBef>
                <a:spcPts val="95"/>
              </a:spcBef>
              <a:buNone/>
            </a:pPr>
            <a:endParaRPr lang="en-US" sz="2000" dirty="0">
              <a:latin typeface="Times New Roman"/>
              <a:cs typeface="Times New Roman"/>
            </a:endParaRP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The drowsiness detection </a:t>
            </a:r>
            <a:r>
              <a:rPr lang="en-US" sz="2000" spc="-5" dirty="0">
                <a:latin typeface="Times New Roman"/>
                <a:cs typeface="Times New Roman"/>
              </a:rPr>
              <a:t>systems encourages the </a:t>
            </a:r>
            <a:r>
              <a:rPr lang="en-US" sz="2000" dirty="0">
                <a:latin typeface="Times New Roman"/>
                <a:cs typeface="Times New Roman"/>
              </a:rPr>
              <a:t>researchers</a:t>
            </a:r>
            <a:r>
              <a:rPr lang="en-US" sz="2000" spc="-85" dirty="0">
                <a:latin typeface="Times New Roman"/>
                <a:cs typeface="Times New Roman"/>
              </a:rPr>
              <a:t> </a:t>
            </a:r>
            <a:r>
              <a:rPr lang="en-US" sz="2000" spc="-5" dirty="0">
                <a:latin typeface="Times New Roman"/>
                <a:cs typeface="Times New Roman"/>
              </a:rPr>
              <a:t>to</a:t>
            </a:r>
            <a:r>
              <a:rPr lang="en-US" sz="2000" dirty="0">
                <a:latin typeface="Times New Roman"/>
                <a:cs typeface="Times New Roman"/>
              </a:rPr>
              <a:t> </a:t>
            </a:r>
            <a:r>
              <a:rPr lang="en-US" sz="2000" spc="-5" dirty="0">
                <a:latin typeface="Times New Roman"/>
                <a:cs typeface="Times New Roman"/>
              </a:rPr>
              <a:t>explore more </a:t>
            </a:r>
            <a:r>
              <a:rPr lang="en-US" sz="2000" dirty="0">
                <a:latin typeface="Times New Roman"/>
                <a:cs typeface="Times New Roman"/>
              </a:rPr>
              <a:t>driving </a:t>
            </a:r>
            <a:r>
              <a:rPr lang="en-US" sz="2000" spc="-5" dirty="0">
                <a:latin typeface="Times New Roman"/>
                <a:cs typeface="Times New Roman"/>
              </a:rPr>
              <a:t>support in several aspects.</a:t>
            </a: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Driving </a:t>
            </a:r>
            <a:r>
              <a:rPr lang="en-US" sz="2000" spc="-5" dirty="0">
                <a:latin typeface="Times New Roman"/>
                <a:cs typeface="Times New Roman"/>
              </a:rPr>
              <a:t>support system to </a:t>
            </a:r>
            <a:r>
              <a:rPr lang="en-US" sz="2000" dirty="0">
                <a:latin typeface="Times New Roman"/>
                <a:cs typeface="Times New Roman"/>
              </a:rPr>
              <a:t>detect </a:t>
            </a:r>
            <a:r>
              <a:rPr lang="en-US" sz="2000" spc="-5" dirty="0">
                <a:latin typeface="Times New Roman"/>
                <a:cs typeface="Times New Roman"/>
              </a:rPr>
              <a:t>and alert the </a:t>
            </a:r>
            <a:r>
              <a:rPr lang="en-US" sz="2000" spc="-10" dirty="0">
                <a:latin typeface="Times New Roman"/>
                <a:cs typeface="Times New Roman"/>
              </a:rPr>
              <a:t>driver’s  </a:t>
            </a:r>
            <a:r>
              <a:rPr lang="en-US" sz="2000" dirty="0">
                <a:latin typeface="Times New Roman"/>
                <a:cs typeface="Times New Roman"/>
              </a:rPr>
              <a:t>drowsiness </a:t>
            </a:r>
            <a:r>
              <a:rPr lang="en-US" sz="2000" spc="-5" dirty="0">
                <a:latin typeface="Times New Roman"/>
                <a:cs typeface="Times New Roman"/>
              </a:rPr>
              <a:t>and </a:t>
            </a:r>
            <a:r>
              <a:rPr lang="en-US" sz="2000" dirty="0">
                <a:latin typeface="Times New Roman"/>
                <a:cs typeface="Times New Roman"/>
              </a:rPr>
              <a:t>unconsciousness </a:t>
            </a:r>
            <a:r>
              <a:rPr lang="en-US" sz="2000" spc="-5" dirty="0">
                <a:latin typeface="Times New Roman"/>
                <a:cs typeface="Times New Roman"/>
              </a:rPr>
              <a:t>to avoid accidents to the</a:t>
            </a:r>
            <a:r>
              <a:rPr lang="en-US" sz="2000" spc="-75" dirty="0">
                <a:latin typeface="Times New Roman"/>
                <a:cs typeface="Times New Roman"/>
              </a:rPr>
              <a:t> </a:t>
            </a:r>
            <a:r>
              <a:rPr lang="en-US" sz="2000" dirty="0">
                <a:latin typeface="Times New Roman"/>
                <a:cs typeface="Times New Roman"/>
              </a:rPr>
              <a:t>vehicle  </a:t>
            </a:r>
            <a:r>
              <a:rPr lang="en-US" sz="2000" spc="-5" dirty="0">
                <a:latin typeface="Times New Roman"/>
                <a:cs typeface="Times New Roman"/>
              </a:rPr>
              <a:t>and injuries to the </a:t>
            </a:r>
            <a:r>
              <a:rPr lang="en-US" sz="2000" dirty="0">
                <a:latin typeface="Times New Roman"/>
                <a:cs typeface="Times New Roman"/>
              </a:rPr>
              <a:t>passengers.</a:t>
            </a: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Computerized tracking gives good results. </a:t>
            </a:r>
          </a:p>
          <a:p>
            <a:pPr marL="0" marR="729615" indent="0" algn="just">
              <a:lnSpc>
                <a:spcPct val="114700"/>
              </a:lnSpc>
              <a:spcBef>
                <a:spcPts val="95"/>
              </a:spcBef>
              <a:buNone/>
            </a:pPr>
            <a:r>
              <a:rPr lang="en-US" sz="2000" dirty="0" err="1">
                <a:solidFill>
                  <a:srgbClr val="FF0000"/>
                </a:solidFill>
                <a:latin typeface="Times New Roman"/>
                <a:cs typeface="Times New Roman"/>
              </a:rPr>
              <a:t>N.Mathiarasi</a:t>
            </a:r>
            <a:r>
              <a:rPr lang="en-US" sz="2000" dirty="0">
                <a:solidFill>
                  <a:srgbClr val="FF0000"/>
                </a:solidFill>
                <a:latin typeface="Times New Roman"/>
                <a:cs typeface="Times New Roman"/>
              </a:rPr>
              <a:t>, </a:t>
            </a:r>
            <a:r>
              <a:rPr lang="en-US" sz="2000" spc="-25" dirty="0">
                <a:solidFill>
                  <a:srgbClr val="FF0000"/>
                </a:solidFill>
                <a:latin typeface="Times New Roman"/>
                <a:cs typeface="Times New Roman"/>
              </a:rPr>
              <a:t>T.Sureshkumar,”A </a:t>
            </a:r>
            <a:r>
              <a:rPr lang="en-US" sz="2000" spc="-5" dirty="0">
                <a:solidFill>
                  <a:srgbClr val="FF0000"/>
                </a:solidFill>
                <a:latin typeface="Times New Roman"/>
                <a:cs typeface="Times New Roman"/>
              </a:rPr>
              <a:t>Survey </a:t>
            </a:r>
            <a:r>
              <a:rPr lang="en-US" sz="2000" dirty="0">
                <a:solidFill>
                  <a:srgbClr val="FF0000"/>
                </a:solidFill>
                <a:latin typeface="Times New Roman"/>
                <a:cs typeface="Times New Roman"/>
              </a:rPr>
              <a:t>on  </a:t>
            </a:r>
            <a:r>
              <a:rPr lang="en-US" sz="2000" spc="-10" dirty="0">
                <a:solidFill>
                  <a:srgbClr val="FF0000"/>
                </a:solidFill>
                <a:latin typeface="Times New Roman"/>
                <a:cs typeface="Times New Roman"/>
              </a:rPr>
              <a:t>Driver’s </a:t>
            </a:r>
            <a:r>
              <a:rPr lang="en-US" sz="2000" spc="-5" dirty="0">
                <a:solidFill>
                  <a:srgbClr val="FF0000"/>
                </a:solidFill>
                <a:latin typeface="Times New Roman"/>
                <a:cs typeface="Times New Roman"/>
              </a:rPr>
              <a:t>Drowsiness </a:t>
            </a:r>
            <a:r>
              <a:rPr lang="en-US" sz="2000" spc="-10" dirty="0">
                <a:solidFill>
                  <a:srgbClr val="FF0000"/>
                </a:solidFill>
                <a:latin typeface="Times New Roman"/>
                <a:cs typeface="Times New Roman"/>
              </a:rPr>
              <a:t>and </a:t>
            </a:r>
            <a:r>
              <a:rPr lang="en-US" sz="2000" spc="-5" dirty="0">
                <a:solidFill>
                  <a:srgbClr val="FF0000"/>
                </a:solidFill>
                <a:latin typeface="Times New Roman"/>
                <a:cs typeface="Times New Roman"/>
              </a:rPr>
              <a:t>Unconsciousness  Detection Methodologies ”, in </a:t>
            </a:r>
            <a:r>
              <a:rPr lang="en-US" sz="2000" i="1" dirty="0">
                <a:solidFill>
                  <a:srgbClr val="FF0000"/>
                </a:solidFill>
                <a:latin typeface="Times New Roman"/>
                <a:cs typeface="Times New Roman"/>
              </a:rPr>
              <a:t>International </a:t>
            </a:r>
            <a:r>
              <a:rPr lang="en-US" sz="2000" i="1" spc="-5" dirty="0">
                <a:solidFill>
                  <a:srgbClr val="FF0000"/>
                </a:solidFill>
                <a:latin typeface="Times New Roman"/>
                <a:cs typeface="Times New Roman"/>
              </a:rPr>
              <a:t>Journal  </a:t>
            </a:r>
            <a:r>
              <a:rPr lang="en-US" sz="2000" i="1" dirty="0">
                <a:solidFill>
                  <a:srgbClr val="FF0000"/>
                </a:solidFill>
                <a:latin typeface="Times New Roman"/>
                <a:cs typeface="Times New Roman"/>
              </a:rPr>
              <a:t>of </a:t>
            </a:r>
            <a:r>
              <a:rPr lang="en-US" sz="2000" i="1" spc="-5" dirty="0">
                <a:solidFill>
                  <a:srgbClr val="FF0000"/>
                </a:solidFill>
                <a:latin typeface="Times New Roman"/>
                <a:cs typeface="Times New Roman"/>
              </a:rPr>
              <a:t>Engineering Development </a:t>
            </a:r>
            <a:r>
              <a:rPr lang="en-US" sz="2000" i="1" spc="-10" dirty="0">
                <a:solidFill>
                  <a:srgbClr val="FF0000"/>
                </a:solidFill>
                <a:latin typeface="Times New Roman"/>
                <a:cs typeface="Times New Roman"/>
              </a:rPr>
              <a:t>and</a:t>
            </a:r>
            <a:r>
              <a:rPr lang="en-US" sz="2000" i="1" spc="-65" dirty="0">
                <a:solidFill>
                  <a:srgbClr val="FF0000"/>
                </a:solidFill>
                <a:latin typeface="Times New Roman"/>
                <a:cs typeface="Times New Roman"/>
              </a:rPr>
              <a:t> </a:t>
            </a:r>
            <a:r>
              <a:rPr lang="en-US" sz="2000" i="1" spc="-5" dirty="0">
                <a:solidFill>
                  <a:srgbClr val="FF0000"/>
                </a:solidFill>
                <a:latin typeface="Times New Roman"/>
                <a:cs typeface="Times New Roman"/>
              </a:rPr>
              <a:t>Research,2014</a:t>
            </a:r>
            <a:r>
              <a:rPr lang="en-US" sz="2000" i="1" spc="-5" dirty="0">
                <a:latin typeface="Times New Roman"/>
                <a:cs typeface="Times New Roman"/>
              </a:rPr>
              <a:t>.</a:t>
            </a:r>
            <a:endParaRPr lang="en-US" sz="2000" i="1" dirty="0">
              <a:latin typeface="Times New Roman"/>
              <a:cs typeface="Times New Roman"/>
            </a:endParaRPr>
          </a:p>
          <a:p>
            <a:pPr marL="0" marR="729615" indent="0" algn="just">
              <a:lnSpc>
                <a:spcPct val="114700"/>
              </a:lnSpc>
              <a:spcBef>
                <a:spcPts val="95"/>
              </a:spcBef>
              <a:buNone/>
            </a:pPr>
            <a:endParaRPr lang="en-US" sz="2000" dirty="0">
              <a:latin typeface="Times New Roman"/>
              <a:cs typeface="Times New Roman"/>
            </a:endParaRPr>
          </a:p>
          <a:p>
            <a:pPr marL="0" indent="0" algn="just">
              <a:buNone/>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995</Words>
  <Application>Microsoft Office PowerPoint</Application>
  <PresentationFormat>On-screen Show (4:3)</PresentationFormat>
  <Paragraphs>94</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Jokerman</vt:lpstr>
      <vt:lpstr>Times New Roman</vt:lpstr>
      <vt:lpstr>Wingdings</vt:lpstr>
      <vt:lpstr>Theme1</vt:lpstr>
      <vt:lpstr>Driver’s Drowsiness Detection</vt:lpstr>
      <vt:lpstr>Abstract</vt:lpstr>
      <vt:lpstr>Existing System</vt:lpstr>
      <vt:lpstr>Proposed System</vt:lpstr>
      <vt:lpstr>Requirements</vt:lpstr>
      <vt:lpstr>Problem Definition</vt:lpstr>
      <vt:lpstr>Process</vt:lpstr>
      <vt:lpstr>Planning</vt:lpstr>
      <vt:lpstr>Literature Survey</vt:lpstr>
      <vt:lpstr>Literature Survey (Cont.…)</vt:lpstr>
      <vt:lpstr>Literature Survey (Cont…)</vt:lpstr>
      <vt:lpstr>References</vt:lpstr>
      <vt:lpstr>Review 1 Challenges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sreedhar jaswanth</cp:lastModifiedBy>
  <cp:revision>67</cp:revision>
  <dcterms:created xsi:type="dcterms:W3CDTF">2006-08-15T13:00:00Z</dcterms:created>
  <dcterms:modified xsi:type="dcterms:W3CDTF">2020-01-30T13:44:03Z</dcterms:modified>
</cp:coreProperties>
</file>