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7" r:id="rId4"/>
    <p:sldId id="262" r:id="rId5"/>
    <p:sldId id="259" r:id="rId6"/>
    <p:sldId id="258" r:id="rId7"/>
    <p:sldId id="263" r:id="rId8"/>
    <p:sldId id="264" r:id="rId9"/>
    <p:sldId id="266" r:id="rId10"/>
    <p:sldId id="265" r:id="rId11"/>
    <p:sldId id="267" r:id="rId12"/>
    <p:sldId id="269" r:id="rId13"/>
    <p:sldId id="272" r:id="rId14"/>
    <p:sldId id="270" r:id="rId15"/>
    <p:sldId id="274" r:id="rId16"/>
    <p:sldId id="273" r:id="rId17"/>
    <p:sldId id="275" r:id="rId18"/>
    <p:sldId id="276" r:id="rId19"/>
    <p:sldId id="277" r:id="rId20"/>
    <p:sldId id="268" r:id="rId21"/>
    <p:sldId id="278" r:id="rId22"/>
    <p:sldId id="279" r:id="rId23"/>
    <p:sldId id="280" r:id="rId24"/>
    <p:sldId id="281" r:id="rId25"/>
    <p:sldId id="282" r:id="rId26"/>
    <p:sldId id="283" r:id="rId27"/>
    <p:sldId id="284" r:id="rId28"/>
    <p:sldId id="287" r:id="rId29"/>
    <p:sldId id="286" r:id="rId30"/>
    <p:sldId id="285" r:id="rId31"/>
    <p:sldId id="288" r:id="rId32"/>
    <p:sldId id="289" r:id="rId33"/>
    <p:sldId id="290" r:id="rId34"/>
    <p:sldId id="291" r:id="rId35"/>
    <p:sldId id="292" r:id="rId36"/>
    <p:sldId id="293" r:id="rId37"/>
    <p:sldId id="294" r:id="rId38"/>
    <p:sldId id="295" r:id="rId39"/>
    <p:sldId id="297" r:id="rId40"/>
    <p:sldId id="298" r:id="rId41"/>
    <p:sldId id="301" r:id="rId42"/>
    <p:sldId id="300" r:id="rId43"/>
    <p:sldId id="302" r:id="rId44"/>
    <p:sldId id="303" r:id="rId45"/>
    <p:sldId id="305" r:id="rId46"/>
    <p:sldId id="304" r:id="rId47"/>
    <p:sldId id="306" r:id="rId48"/>
    <p:sldId id="307" r:id="rId49"/>
    <p:sldId id="308" r:id="rId50"/>
    <p:sldId id="310" r:id="rId51"/>
    <p:sldId id="311" r:id="rId52"/>
    <p:sldId id="312" r:id="rId53"/>
    <p:sldId id="313" r:id="rId54"/>
    <p:sldId id="315" r:id="rId55"/>
    <p:sldId id="316" r:id="rId56"/>
    <p:sldId id="317" r:id="rId57"/>
    <p:sldId id="319" r:id="rId58"/>
    <p:sldId id="320" r:id="rId59"/>
    <p:sldId id="318" r:id="rId60"/>
    <p:sldId id="321" r:id="rId61"/>
    <p:sldId id="322" r:id="rId62"/>
    <p:sldId id="323" r:id="rId63"/>
    <p:sldId id="324" r:id="rId64"/>
    <p:sldId id="326" r:id="rId65"/>
    <p:sldId id="327" r:id="rId66"/>
    <p:sldId id="328" r:id="rId67"/>
    <p:sldId id="330" r:id="rId68"/>
    <p:sldId id="333" r:id="rId69"/>
    <p:sldId id="332" r:id="rId70"/>
    <p:sldId id="331" r:id="rId71"/>
    <p:sldId id="334" r:id="rId72"/>
    <p:sldId id="335" r:id="rId73"/>
    <p:sldId id="336" r:id="rId74"/>
    <p:sldId id="337" r:id="rId75"/>
    <p:sldId id="329"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2" r:id="rId89"/>
    <p:sldId id="354" r:id="rId90"/>
    <p:sldId id="355" r:id="rId91"/>
    <p:sldId id="351" r:id="rId92"/>
    <p:sldId id="350" r:id="rId93"/>
    <p:sldId id="356" r:id="rId94"/>
    <p:sldId id="357" r:id="rId95"/>
    <p:sldId id="359" r:id="rId96"/>
    <p:sldId id="360" r:id="rId97"/>
    <p:sldId id="361" r:id="rId98"/>
    <p:sldId id="362" r:id="rId99"/>
    <p:sldId id="363" r:id="rId100"/>
    <p:sldId id="358"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94629" autoAdjust="0"/>
  </p:normalViewPr>
  <p:slideViewPr>
    <p:cSldViewPr>
      <p:cViewPr varScale="1">
        <p:scale>
          <a:sx n="98" d="100"/>
          <a:sy n="98" d="100"/>
        </p:scale>
        <p:origin x="-810" y="-108"/>
      </p:cViewPr>
      <p:guideLst>
        <p:guide orient="horz" pos="2160"/>
        <p:guide pos="2880"/>
      </p:guideLst>
    </p:cSldViewPr>
  </p:slideViewPr>
  <p:outlineViewPr>
    <p:cViewPr>
      <p:scale>
        <a:sx n="33" d="100"/>
        <a:sy n="33" d="100"/>
      </p:scale>
      <p:origin x="0" y="314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6196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389588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7931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11294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49E06-0874-4241-ABF9-BAFA45916F2C}"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37344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149E06-0874-4241-ABF9-BAFA45916F2C}"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20811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149E06-0874-4241-ABF9-BAFA45916F2C}"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93051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149E06-0874-4241-ABF9-BAFA45916F2C}"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63966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49E06-0874-4241-ABF9-BAFA45916F2C}"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57530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62360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5181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49E06-0874-4241-ABF9-BAFA45916F2C}" type="datetimeFigureOut">
              <a:rPr lang="en-US" smtClean="0"/>
              <a:t>3/30/2023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051F-702D-49D0-AF74-17CD6639BE97}" type="slidenum">
              <a:rPr lang="en-US" smtClean="0"/>
              <a:t>‹#›</a:t>
            </a:fld>
            <a:endParaRPr lang="en-US"/>
          </a:p>
        </p:txBody>
      </p:sp>
    </p:spTree>
    <p:extLst>
      <p:ext uri="{BB962C8B-B14F-4D97-AF65-F5344CB8AC3E}">
        <p14:creationId xmlns:p14="http://schemas.microsoft.com/office/powerpoint/2010/main" val="244795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afka.apache.org/documentation/#brokerconfigs_min.insync.replica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afka.apache.org/documentation/#producerconfigs" TargetMode="External"/><Relationship Id="rId2" Type="http://schemas.openxmlformats.org/officeDocument/2006/relationships/hyperlink" Target="https://learn.microsoft.com/en-us/azure/event-hubs/apache-kafka-configurations" TargetMode="External"/><Relationship Id="rId1" Type="http://schemas.openxmlformats.org/officeDocument/2006/relationships/slideLayout" Target="../slideLayouts/slideLayout2.xml"/><Relationship Id="rId4" Type="http://schemas.openxmlformats.org/officeDocument/2006/relationships/hyperlink" Target="https://kafka.apache.org/documentation/#producerapi"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linkedin/kafka-moni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cs.spring.io/spring-kafka/reference/html/#ooo-commit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docs.spring.io/spring-kafka/reference/html/#dead-letter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kafka.apache.org/documentation/#security" TargetMode="External"/><Relationship Id="rId2" Type="http://schemas.openxmlformats.org/officeDocument/2006/relationships/hyperlink" Target="https://docs.confluent.io/platform/current/kafka/overview-authentication-methods.html#mtls"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ocs.confluent.io/platform/current/kafka/authentication_sasl/authentication_sasl_scram.html#configuring-scra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564904"/>
            <a:ext cx="8229600" cy="1143000"/>
          </a:xfrm>
        </p:spPr>
        <p:txBody>
          <a:bodyPr>
            <a:normAutofit/>
          </a:bodyPr>
          <a:lstStyle/>
          <a:p>
            <a:r>
              <a:rPr lang="en-US" dirty="0" smtClean="0"/>
              <a:t>Kafka</a:t>
            </a:r>
            <a:br>
              <a:rPr lang="en-US" dirty="0" smtClean="0"/>
            </a:br>
            <a:r>
              <a:rPr lang="en-US" sz="1300" dirty="0" smtClean="0"/>
              <a:t>                                                                            Powering Event Driven Systems</a:t>
            </a:r>
            <a:endParaRPr lang="en-US" sz="1300" dirty="0"/>
          </a:p>
        </p:txBody>
      </p:sp>
      <p:sp>
        <p:nvSpPr>
          <p:cNvPr id="4" name="Title 1"/>
          <p:cNvSpPr txBox="1">
            <a:spLocks/>
          </p:cNvSpPr>
          <p:nvPr/>
        </p:nvSpPr>
        <p:spPr>
          <a:xfrm>
            <a:off x="0" y="6353944"/>
            <a:ext cx="1872208"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300" dirty="0" smtClean="0"/>
              <a:t>By </a:t>
            </a:r>
            <a:r>
              <a:rPr lang="en-US" sz="1300" dirty="0" err="1" smtClean="0"/>
              <a:t>Sreedhar</a:t>
            </a:r>
            <a:r>
              <a:rPr lang="en-US" sz="1300" dirty="0" smtClean="0"/>
              <a:t> </a:t>
            </a:r>
            <a:r>
              <a:rPr lang="en-US" sz="1300" dirty="0" err="1" smtClean="0"/>
              <a:t>Singaraju</a:t>
            </a:r>
            <a:endParaRPr lang="en-US" sz="1300" dirty="0" smtClean="0"/>
          </a:p>
          <a:p>
            <a:endParaRPr lang="en-US" sz="1300" dirty="0"/>
          </a:p>
        </p:txBody>
      </p:sp>
    </p:spTree>
    <p:extLst>
      <p:ext uri="{BB962C8B-B14F-4D97-AF65-F5344CB8AC3E}">
        <p14:creationId xmlns:p14="http://schemas.microsoft.com/office/powerpoint/2010/main" val="394128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 2</a:t>
            </a:r>
            <a:endParaRPr lang="en-US" dirty="0"/>
          </a:p>
        </p:txBody>
      </p:sp>
      <p:sp>
        <p:nvSpPr>
          <p:cNvPr id="3" name="Content Placeholder 2"/>
          <p:cNvSpPr>
            <a:spLocks noGrp="1"/>
          </p:cNvSpPr>
          <p:nvPr>
            <p:ph idx="1"/>
          </p:nvPr>
        </p:nvSpPr>
        <p:spPr>
          <a:xfrm>
            <a:off x="457200" y="1412776"/>
            <a:ext cx="8229600" cy="4713387"/>
          </a:xfrm>
        </p:spPr>
        <p:txBody>
          <a:bodyPr>
            <a:normAutofit fontScale="55000" lnSpcReduction="20000"/>
          </a:bodyPr>
          <a:lstStyle/>
          <a:p>
            <a:pPr fontAlgn="ctr"/>
            <a:endParaRPr lang="en-US" dirty="0"/>
          </a:p>
          <a:p>
            <a:pPr fontAlgn="ctr"/>
            <a:r>
              <a:rPr lang="en-US" dirty="0" smtClean="0"/>
              <a:t>Whatever we demoed in Day 2</a:t>
            </a:r>
          </a:p>
          <a:p>
            <a:pPr fontAlgn="ctr"/>
            <a:endParaRPr lang="en-US" dirty="0" smtClean="0"/>
          </a:p>
          <a:p>
            <a:pPr fontAlgn="ctr"/>
            <a:r>
              <a:rPr lang="en-US" dirty="0" smtClean="0"/>
              <a:t>Observe </a:t>
            </a:r>
            <a:r>
              <a:rPr lang="en-US" dirty="0"/>
              <a:t>and demonstrate which partitions is the produced message going</a:t>
            </a:r>
          </a:p>
          <a:p>
            <a:pPr fontAlgn="ctr"/>
            <a:endParaRPr lang="en-US" dirty="0" smtClean="0"/>
          </a:p>
          <a:p>
            <a:pPr fontAlgn="ctr"/>
            <a:r>
              <a:rPr lang="en-US" dirty="0" smtClean="0"/>
              <a:t>Create a broker failure and then repair scenario and demonstrate resiliency </a:t>
            </a:r>
          </a:p>
          <a:p>
            <a:pPr fontAlgn="ctr"/>
            <a:endParaRPr lang="en-US" dirty="0" smtClean="0"/>
          </a:p>
          <a:p>
            <a:pPr fontAlgn="ctr"/>
            <a:r>
              <a:rPr lang="en-US" dirty="0" smtClean="0"/>
              <a:t>Observe  and establish in a multi broker scenario messages the replicated messages are going to follower partitions</a:t>
            </a:r>
          </a:p>
          <a:p>
            <a:pPr fontAlgn="ctr"/>
            <a:endParaRPr lang="en-US" dirty="0"/>
          </a:p>
          <a:p>
            <a:pPr fontAlgn="ctr"/>
            <a:r>
              <a:rPr lang="en-US" dirty="0" smtClean="0"/>
              <a:t>Lower priority</a:t>
            </a:r>
          </a:p>
          <a:p>
            <a:pPr lvl="1" fontAlgn="ctr"/>
            <a:r>
              <a:rPr lang="en-US" dirty="0"/>
              <a:t>Understand Kafka Partition Optimization using Sticky Partition </a:t>
            </a:r>
          </a:p>
          <a:p>
            <a:pPr fontAlgn="ctr"/>
            <a:endParaRPr lang="en-US" dirty="0"/>
          </a:p>
          <a:p>
            <a:pPr lvl="1" fontAlgn="ctr"/>
            <a:r>
              <a:rPr lang="en-US" dirty="0"/>
              <a:t>Demo Sticky Partition </a:t>
            </a:r>
            <a:endParaRPr lang="en-US" dirty="0" smtClean="0"/>
          </a:p>
          <a:p>
            <a:pPr lvl="1" fontAlgn="ctr"/>
            <a:endParaRPr lang="en-US" dirty="0" smtClean="0"/>
          </a:p>
          <a:p>
            <a:pPr fontAlgn="ctr"/>
            <a:r>
              <a:rPr lang="en-US" dirty="0" smtClean="0"/>
              <a:t>Consumer groups demo</a:t>
            </a:r>
            <a:endParaRPr lang="en-US" dirty="0"/>
          </a:p>
          <a:p>
            <a:pPr lvl="1" fontAlgn="ctr"/>
            <a:endParaRPr lang="en-US" dirty="0" smtClean="0"/>
          </a:p>
          <a:p>
            <a:pPr fontAlgn="ctr"/>
            <a:endParaRPr lang="en-US" dirty="0"/>
          </a:p>
          <a:p>
            <a:pPr fontAlgn="ctr"/>
            <a:endParaRPr lang="en-US" dirty="0" smtClean="0"/>
          </a:p>
          <a:p>
            <a:pPr fontAlgn="ctr"/>
            <a:endParaRPr lang="en-US" dirty="0"/>
          </a:p>
          <a:p>
            <a:endParaRPr lang="en-US" dirty="0"/>
          </a:p>
        </p:txBody>
      </p:sp>
    </p:spTree>
    <p:extLst>
      <p:ext uri="{BB962C8B-B14F-4D97-AF65-F5344CB8AC3E}">
        <p14:creationId xmlns:p14="http://schemas.microsoft.com/office/powerpoint/2010/main" val="395905858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dirty="0" smtClean="0"/>
              <a:t>Kafka Streams Stack Map – Day 21</a:t>
            </a:r>
            <a:br>
              <a:rPr lang="en-US" dirty="0" smtClean="0"/>
            </a:b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3610" y="836613"/>
            <a:ext cx="5952956"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7801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Applications in Java to produce messages using Producer APIs</a:t>
            </a:r>
          </a:p>
          <a:p>
            <a:pPr marL="457200" lvl="1" indent="0">
              <a:buNone/>
            </a:pPr>
            <a:endParaRPr lang="en-US" dirty="0" smtClean="0"/>
          </a:p>
        </p:txBody>
      </p:sp>
    </p:spTree>
    <p:extLst>
      <p:ext uri="{BB962C8B-B14F-4D97-AF65-F5344CB8AC3E}">
        <p14:creationId xmlns:p14="http://schemas.microsoft.com/office/powerpoint/2010/main" val="109805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3</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Producer API Constructs</a:t>
            </a:r>
          </a:p>
          <a:p>
            <a:pPr lvl="1"/>
            <a:endParaRPr lang="en-US" dirty="0" smtClean="0"/>
          </a:p>
          <a:p>
            <a:pPr lvl="1"/>
            <a:r>
              <a:rPr lang="en-US" dirty="0" smtClean="0"/>
              <a:t>Producer API Internals and Configurations</a:t>
            </a:r>
          </a:p>
          <a:p>
            <a:pPr lvl="1"/>
            <a:endParaRPr lang="en-US" dirty="0" smtClean="0"/>
          </a:p>
          <a:p>
            <a:pPr lvl="1"/>
            <a:r>
              <a:rPr lang="en-US" dirty="0" smtClean="0"/>
              <a:t>Standalone </a:t>
            </a:r>
            <a:r>
              <a:rPr lang="en-US" dirty="0"/>
              <a:t>Java Application Send messages using Producer API</a:t>
            </a:r>
          </a:p>
          <a:p>
            <a:pPr lvl="2"/>
            <a:r>
              <a:rPr lang="en-US" dirty="0"/>
              <a:t>Sending with Key</a:t>
            </a:r>
          </a:p>
          <a:p>
            <a:pPr lvl="2"/>
            <a:r>
              <a:rPr lang="en-US" dirty="0"/>
              <a:t>Synchronously</a:t>
            </a:r>
          </a:p>
          <a:p>
            <a:pPr lvl="2"/>
            <a:r>
              <a:rPr lang="en-US" dirty="0"/>
              <a:t>Asynchronously</a:t>
            </a:r>
          </a:p>
          <a:p>
            <a:pPr lvl="1"/>
            <a:endParaRPr lang="en-US" dirty="0" smtClean="0"/>
          </a:p>
          <a:p>
            <a:pPr lvl="1"/>
            <a:r>
              <a:rPr lang="en-US" dirty="0" smtClean="0"/>
              <a:t>DIY Exercise</a:t>
            </a:r>
          </a:p>
        </p:txBody>
      </p:sp>
    </p:spTree>
    <p:extLst>
      <p:ext uri="{BB962C8B-B14F-4D97-AF65-F5344CB8AC3E}">
        <p14:creationId xmlns:p14="http://schemas.microsoft.com/office/powerpoint/2010/main" val="3464171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Constructs - Day 3</a:t>
            </a:r>
            <a:endParaRPr lang="en-US" sz="2800" dirty="0"/>
          </a:p>
        </p:txBody>
      </p:sp>
      <p:sp>
        <p:nvSpPr>
          <p:cNvPr id="3" name="Content Placeholder 2"/>
          <p:cNvSpPr>
            <a:spLocks noGrp="1"/>
          </p:cNvSpPr>
          <p:nvPr>
            <p:ph idx="1"/>
          </p:nvPr>
        </p:nvSpPr>
        <p:spPr/>
        <p:txBody>
          <a:bodyPr>
            <a:normAutofit fontScale="92500" lnSpcReduction="10000"/>
          </a:bodyPr>
          <a:lstStyle/>
          <a:p>
            <a:pPr lvl="1"/>
            <a:r>
              <a:rPr lang="en-US" dirty="0" err="1" smtClean="0"/>
              <a:t>KafkaProducer</a:t>
            </a:r>
            <a:endParaRPr lang="en-US" dirty="0" smtClean="0"/>
          </a:p>
          <a:p>
            <a:pPr marL="457200" lvl="1" indent="0">
              <a:buNone/>
            </a:pPr>
            <a:r>
              <a:rPr lang="en-US" dirty="0"/>
              <a:t> </a:t>
            </a:r>
            <a:r>
              <a:rPr lang="en-US" dirty="0" smtClean="0"/>
              <a:t>    </a:t>
            </a:r>
            <a:r>
              <a:rPr lang="en-US" sz="1600" dirty="0" smtClean="0"/>
              <a:t>Class using which Applications can interact with Kafka servers.</a:t>
            </a:r>
          </a:p>
          <a:p>
            <a:pPr lvl="1"/>
            <a:r>
              <a:rPr lang="en-US" dirty="0" smtClean="0"/>
              <a:t> </a:t>
            </a:r>
            <a:r>
              <a:rPr lang="en-US" dirty="0" err="1" smtClean="0"/>
              <a:t>ProducerRecord</a:t>
            </a:r>
            <a:endParaRPr lang="en-US" dirty="0" smtClean="0"/>
          </a:p>
          <a:p>
            <a:pPr marL="457200" lvl="1" indent="0">
              <a:buNone/>
            </a:pPr>
            <a:r>
              <a:rPr lang="en-US" dirty="0" smtClean="0"/>
              <a:t>	</a:t>
            </a:r>
            <a:r>
              <a:rPr lang="en-US" sz="1600" dirty="0" smtClean="0"/>
              <a:t>Class which helps define the message payload.</a:t>
            </a:r>
          </a:p>
          <a:p>
            <a:pPr marL="457200" lvl="1" indent="0">
              <a:buNone/>
            </a:pPr>
            <a:endParaRPr lang="en-US" sz="1600" dirty="0"/>
          </a:p>
          <a:p>
            <a:pPr lvl="1"/>
            <a:r>
              <a:rPr lang="en-US" dirty="0" smtClean="0"/>
              <a:t>Properties (MAP&lt;</a:t>
            </a:r>
            <a:r>
              <a:rPr lang="en-US" dirty="0" err="1" smtClean="0"/>
              <a:t>String,String</a:t>
            </a:r>
            <a:r>
              <a:rPr lang="en-US" dirty="0" smtClean="0"/>
              <a:t>)</a:t>
            </a:r>
          </a:p>
          <a:p>
            <a:pPr marL="457200" lvl="1" indent="0">
              <a:buNone/>
            </a:pPr>
            <a:r>
              <a:rPr lang="en-US" dirty="0"/>
              <a:t>	 </a:t>
            </a:r>
            <a:r>
              <a:rPr lang="en-US" sz="1800" dirty="0" smtClean="0"/>
              <a:t>Properties which help configure following at minimum</a:t>
            </a:r>
          </a:p>
          <a:p>
            <a:pPr marL="457200" lvl="1" indent="0">
              <a:buNone/>
            </a:pPr>
            <a:r>
              <a:rPr lang="en-US" sz="1800" dirty="0"/>
              <a:t>	</a:t>
            </a:r>
            <a:r>
              <a:rPr lang="en-US" sz="1800" dirty="0" smtClean="0"/>
              <a:t>	</a:t>
            </a:r>
            <a:r>
              <a:rPr lang="en-US" sz="1800" dirty="0" err="1" smtClean="0"/>
              <a:t>BootStrapServers</a:t>
            </a:r>
            <a:r>
              <a:rPr lang="en-US" sz="1800" dirty="0" smtClean="0"/>
              <a:t>, </a:t>
            </a:r>
            <a:r>
              <a:rPr lang="en-US" sz="1800" dirty="0" err="1" smtClean="0"/>
              <a:t>Serializer</a:t>
            </a:r>
            <a:r>
              <a:rPr lang="en-US" sz="1800" dirty="0" smtClean="0"/>
              <a:t>, </a:t>
            </a:r>
            <a:r>
              <a:rPr lang="en-US" sz="1800" dirty="0" err="1" smtClean="0"/>
              <a:t>Deserializer</a:t>
            </a:r>
            <a:endParaRPr lang="en-US" sz="1800" dirty="0" smtClean="0"/>
          </a:p>
          <a:p>
            <a:pPr marL="457200" lvl="1" indent="0">
              <a:buNone/>
            </a:pPr>
            <a:endParaRPr lang="en-US" sz="1800" dirty="0" smtClean="0"/>
          </a:p>
          <a:p>
            <a:pPr lvl="1"/>
            <a:r>
              <a:rPr lang="en-US" dirty="0" err="1" smtClean="0"/>
              <a:t>RecordMetadata</a:t>
            </a:r>
            <a:endParaRPr lang="en-US" dirty="0" smtClean="0"/>
          </a:p>
          <a:p>
            <a:pPr marL="457200" lvl="1" indent="0">
              <a:buNone/>
            </a:pPr>
            <a:r>
              <a:rPr lang="en-US" sz="1900" dirty="0" smtClean="0"/>
              <a:t>	Class </a:t>
            </a:r>
            <a:r>
              <a:rPr lang="en-US" sz="1900" dirty="0"/>
              <a:t>which </a:t>
            </a:r>
            <a:r>
              <a:rPr lang="en-US" sz="1900" dirty="0" smtClean="0"/>
              <a:t>contains the status of message sent </a:t>
            </a:r>
            <a:endParaRPr lang="en-US" sz="1900" dirty="0"/>
          </a:p>
          <a:p>
            <a:pPr marL="457200" lvl="1" indent="0">
              <a:buNone/>
            </a:pPr>
            <a:endParaRPr lang="en-US" sz="1800" dirty="0" smtClean="0"/>
          </a:p>
        </p:txBody>
      </p:sp>
    </p:spTree>
    <p:extLst>
      <p:ext uri="{BB962C8B-B14F-4D97-AF65-F5344CB8AC3E}">
        <p14:creationId xmlns:p14="http://schemas.microsoft.com/office/powerpoint/2010/main" val="152402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3</a:t>
            </a:r>
            <a:endParaRPr lang="en-US" dirty="0"/>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marL="457200" lvl="1" indent="0">
              <a:buNone/>
            </a:pPr>
            <a:r>
              <a:rPr lang="en-US" dirty="0" smtClean="0"/>
              <a:t>Develop a Command Line Application which can take any Key and Value strings from User and send to Kafka.</a:t>
            </a:r>
          </a:p>
        </p:txBody>
      </p:sp>
    </p:spTree>
    <p:extLst>
      <p:ext uri="{BB962C8B-B14F-4D97-AF65-F5344CB8AC3E}">
        <p14:creationId xmlns:p14="http://schemas.microsoft.com/office/powerpoint/2010/main" val="3144638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Understanding Producer much better </a:t>
            </a:r>
          </a:p>
          <a:p>
            <a:pPr lvl="1"/>
            <a:endParaRPr lang="en-US" dirty="0" smtClean="0"/>
          </a:p>
          <a:p>
            <a:pPr lvl="1"/>
            <a:r>
              <a:rPr lang="en-US" dirty="0" smtClean="0"/>
              <a:t>Understand various </a:t>
            </a:r>
            <a:r>
              <a:rPr lang="en-US" dirty="0" err="1" smtClean="0"/>
              <a:t>Configs</a:t>
            </a:r>
            <a:r>
              <a:rPr lang="en-US" dirty="0"/>
              <a:t> </a:t>
            </a:r>
            <a:r>
              <a:rPr lang="en-US" dirty="0" smtClean="0"/>
              <a:t>to tune Producer Applications</a:t>
            </a:r>
            <a:endParaRPr lang="en-US" dirty="0"/>
          </a:p>
        </p:txBody>
      </p:sp>
    </p:spTree>
    <p:extLst>
      <p:ext uri="{BB962C8B-B14F-4D97-AF65-F5344CB8AC3E}">
        <p14:creationId xmlns:p14="http://schemas.microsoft.com/office/powerpoint/2010/main" val="2432528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4</a:t>
            </a:r>
          </a:p>
        </p:txBody>
      </p:sp>
      <p:sp>
        <p:nvSpPr>
          <p:cNvPr id="3" name="Content Placeholder 2"/>
          <p:cNvSpPr>
            <a:spLocks noGrp="1"/>
          </p:cNvSpPr>
          <p:nvPr>
            <p:ph idx="1"/>
          </p:nvPr>
        </p:nvSpPr>
        <p:spPr/>
        <p:txBody>
          <a:bodyPr>
            <a:normAutofit/>
          </a:bodyPr>
          <a:lstStyle/>
          <a:p>
            <a:pPr lvl="1"/>
            <a:r>
              <a:rPr lang="en-US" dirty="0" smtClean="0"/>
              <a:t>Day 3 </a:t>
            </a:r>
            <a:r>
              <a:rPr lang="en-US" dirty="0" err="1" smtClean="0"/>
              <a:t>QnA</a:t>
            </a:r>
            <a:endParaRPr lang="en-US" dirty="0" smtClean="0"/>
          </a:p>
          <a:p>
            <a:pPr lvl="1"/>
            <a:endParaRPr lang="en-US" dirty="0" smtClean="0"/>
          </a:p>
          <a:p>
            <a:pPr lvl="1"/>
            <a:r>
              <a:rPr lang="en-US" dirty="0" smtClean="0"/>
              <a:t>Producer API Internals and Configurations</a:t>
            </a:r>
          </a:p>
          <a:p>
            <a:pPr lvl="1"/>
            <a:endParaRPr lang="en-US" dirty="0"/>
          </a:p>
          <a:p>
            <a:pPr lvl="1"/>
            <a:r>
              <a:rPr lang="en-US" dirty="0" smtClean="0"/>
              <a:t>DIY Exercise</a:t>
            </a:r>
          </a:p>
        </p:txBody>
      </p:sp>
    </p:spTree>
    <p:extLst>
      <p:ext uri="{BB962C8B-B14F-4D97-AF65-F5344CB8AC3E}">
        <p14:creationId xmlns:p14="http://schemas.microsoft.com/office/powerpoint/2010/main" val="3867429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Internals and Configurations – Day 4</a:t>
            </a:r>
            <a:endParaRPr lang="en-US" sz="2800" dirty="0"/>
          </a:p>
        </p:txBody>
      </p:sp>
      <p:sp>
        <p:nvSpPr>
          <p:cNvPr id="3" name="Content Placeholder 2"/>
          <p:cNvSpPr>
            <a:spLocks noGrp="1"/>
          </p:cNvSpPr>
          <p:nvPr>
            <p:ph idx="1"/>
          </p:nvPr>
        </p:nvSpPr>
        <p:spPr/>
        <p:txBody>
          <a:bodyPr>
            <a:normAutofit/>
          </a:bodyPr>
          <a:lstStyle/>
          <a:p>
            <a:pPr marL="457200" lvl="1" indent="0">
              <a:buNone/>
            </a:pPr>
            <a:r>
              <a:rPr lang="en-US" sz="1800" dirty="0" smtClean="0"/>
              <a:t>Refer Draw.io</a:t>
            </a:r>
          </a:p>
          <a:p>
            <a:pPr marL="457200" lvl="1" indent="0">
              <a:buNone/>
            </a:pPr>
            <a:endParaRPr lang="en-US" sz="1800" dirty="0"/>
          </a:p>
          <a:p>
            <a:pPr lvl="1">
              <a:buFont typeface="Wingdings" panose="05000000000000000000" pitchFamily="2" charset="2"/>
              <a:buChar char="v"/>
            </a:pPr>
            <a:r>
              <a:rPr lang="en-US" sz="1800" dirty="0" err="1" smtClean="0"/>
              <a:t>acks</a:t>
            </a:r>
            <a:endParaRPr lang="en-US" sz="1800" dirty="0" smtClean="0"/>
          </a:p>
          <a:p>
            <a:pPr marL="457200" lvl="1" indent="0">
              <a:buNone/>
            </a:pPr>
            <a:r>
              <a:rPr lang="en-US" sz="1100" dirty="0"/>
              <a:t>The number of acknowledgments the producer requires the leader to have received before considering a request complete. This controls the durability of records that are sent. </a:t>
            </a:r>
            <a:endParaRPr lang="en-US" sz="1100" dirty="0" smtClean="0"/>
          </a:p>
          <a:p>
            <a:pPr lvl="2"/>
            <a:r>
              <a:rPr lang="en-US" sz="1400" dirty="0" smtClean="0"/>
              <a:t>Possible Values 0, 1, All</a:t>
            </a:r>
          </a:p>
          <a:p>
            <a:pPr lvl="2"/>
            <a:endParaRPr lang="en-US" sz="1400" dirty="0" smtClean="0"/>
          </a:p>
          <a:p>
            <a:pPr lvl="2"/>
            <a:r>
              <a:rPr lang="en-US" sz="1400" dirty="0" err="1" smtClean="0"/>
              <a:t>acks</a:t>
            </a:r>
            <a:r>
              <a:rPr lang="en-US" sz="1400" dirty="0" smtClean="0"/>
              <a:t>=1  this is default configuration. This ensures the Message record is written successfully to Leader Partition</a:t>
            </a:r>
          </a:p>
          <a:p>
            <a:pPr lvl="2"/>
            <a:endParaRPr lang="en-US" sz="1400" dirty="0" smtClean="0"/>
          </a:p>
          <a:p>
            <a:pPr lvl="2"/>
            <a:r>
              <a:rPr lang="en-US" sz="1400" dirty="0" err="1"/>
              <a:t>a</a:t>
            </a:r>
            <a:r>
              <a:rPr lang="en-US" sz="1400" dirty="0" err="1" smtClean="0"/>
              <a:t>cks</a:t>
            </a:r>
            <a:r>
              <a:rPr lang="en-US" sz="1400" dirty="0" smtClean="0"/>
              <a:t>=all This ensures the Message record is written successfully not only to Leader but also to All the Follower Partitions</a:t>
            </a:r>
          </a:p>
          <a:p>
            <a:pPr lvl="2"/>
            <a:endParaRPr lang="en-US" sz="1400" dirty="0" smtClean="0"/>
          </a:p>
          <a:p>
            <a:pPr lvl="2"/>
            <a:r>
              <a:rPr lang="en-US" sz="1400" dirty="0" err="1"/>
              <a:t>a</a:t>
            </a:r>
            <a:r>
              <a:rPr lang="en-US" sz="1400" dirty="0" err="1" smtClean="0"/>
              <a:t>cks</a:t>
            </a:r>
            <a:r>
              <a:rPr lang="en-US" sz="1400" dirty="0" smtClean="0"/>
              <a:t>=0   No guarantee of writes to be successful even to Leader partition. This however gives highest throughput but very less reliability</a:t>
            </a:r>
          </a:p>
          <a:p>
            <a:pPr marL="914400" lvl="2" indent="0">
              <a:buNone/>
            </a:pPr>
            <a:endParaRPr lang="en-US" sz="1400" b="1" dirty="0">
              <a:hlinkClick r:id="rId2"/>
            </a:endParaRPr>
          </a:p>
          <a:p>
            <a:pPr lvl="1">
              <a:buFont typeface="Wingdings" panose="05000000000000000000" pitchFamily="2" charset="2"/>
              <a:buChar char="v"/>
            </a:pPr>
            <a:r>
              <a:rPr lang="en-US" sz="1800" dirty="0" err="1" smtClean="0"/>
              <a:t>min.insync.replicas</a:t>
            </a:r>
            <a:r>
              <a:rPr lang="en-US" sz="1800" dirty="0" smtClean="0"/>
              <a:t> </a:t>
            </a:r>
          </a:p>
          <a:p>
            <a:pPr lvl="1">
              <a:buFont typeface="Wingdings" panose="05000000000000000000" pitchFamily="2" charset="2"/>
              <a:buChar char="v"/>
            </a:pPr>
            <a:endParaRPr lang="en-US" sz="1800" dirty="0" smtClean="0"/>
          </a:p>
        </p:txBody>
      </p:sp>
    </p:spTree>
    <p:extLst>
      <p:ext uri="{BB962C8B-B14F-4D97-AF65-F5344CB8AC3E}">
        <p14:creationId xmlns:p14="http://schemas.microsoft.com/office/powerpoint/2010/main" val="3649871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400" dirty="0" smtClean="0"/>
              <a:t>Producer API Internals and Configurations – Day 4…</a:t>
            </a:r>
            <a:endParaRPr lang="en-US" sz="2400" dirty="0"/>
          </a:p>
        </p:txBody>
      </p:sp>
      <p:sp>
        <p:nvSpPr>
          <p:cNvPr id="3" name="Content Placeholder 2"/>
          <p:cNvSpPr>
            <a:spLocks noGrp="1"/>
          </p:cNvSpPr>
          <p:nvPr>
            <p:ph idx="1"/>
          </p:nvPr>
        </p:nvSpPr>
        <p:spPr/>
        <p:txBody>
          <a:bodyPr>
            <a:normAutofit fontScale="92500" lnSpcReduction="10000"/>
          </a:bodyPr>
          <a:lstStyle/>
          <a:p>
            <a:pPr marL="457200" lvl="1" indent="0">
              <a:buNone/>
            </a:pPr>
            <a:endParaRPr lang="en-US" sz="1800" dirty="0" smtClean="0"/>
          </a:p>
          <a:p>
            <a:pPr marL="457200" lvl="1" indent="0">
              <a:buNone/>
            </a:pPr>
            <a:endParaRPr lang="en-US" sz="1800" dirty="0"/>
          </a:p>
          <a:p>
            <a:pPr lvl="1">
              <a:buFont typeface="Wingdings" panose="05000000000000000000" pitchFamily="2" charset="2"/>
              <a:buChar char="v"/>
            </a:pPr>
            <a:r>
              <a:rPr lang="en-US" sz="1800" dirty="0" smtClean="0"/>
              <a:t>retries</a:t>
            </a:r>
          </a:p>
          <a:p>
            <a:pPr marL="457200" lvl="1" indent="0">
              <a:buNone/>
            </a:pPr>
            <a:r>
              <a:rPr lang="en-US" sz="1100" dirty="0"/>
              <a:t>The number of acknowledgments the producer requires the leader to have received before considering a request complete. This controls the durability of records that are sent. </a:t>
            </a:r>
          </a:p>
          <a:p>
            <a:pPr marL="457200" lvl="1" indent="0">
              <a:buNone/>
            </a:pPr>
            <a:endParaRPr lang="en-US" sz="1100" dirty="0" smtClean="0"/>
          </a:p>
          <a:p>
            <a:pPr marL="457200" lvl="1" indent="0">
              <a:buNone/>
            </a:pPr>
            <a:endParaRPr lang="en-US" sz="1100" dirty="0" smtClean="0"/>
          </a:p>
          <a:p>
            <a:pPr marL="457200" lvl="1" indent="0">
              <a:buNone/>
            </a:pPr>
            <a:endParaRPr lang="en-US" sz="1100" dirty="0" smtClean="0"/>
          </a:p>
          <a:p>
            <a:pPr lvl="1">
              <a:buFont typeface="Wingdings" panose="05000000000000000000" pitchFamily="2" charset="2"/>
              <a:buChar char="v"/>
            </a:pPr>
            <a:r>
              <a:rPr lang="en-US" sz="1400" dirty="0" smtClean="0"/>
              <a:t>retry.backoff.ms</a:t>
            </a:r>
          </a:p>
          <a:p>
            <a:pPr marL="457200" lvl="1" indent="0">
              <a:buNone/>
            </a:pPr>
            <a:r>
              <a:rPr lang="en-US" sz="1100" dirty="0"/>
              <a:t>The amount of time to wait before attempting to retry a failed request to a given topic partition. This avoids repeatedly sending requests in a tight loop under some failure scenarios</a:t>
            </a:r>
            <a:r>
              <a:rPr lang="en-US" sz="1100" dirty="0" smtClean="0"/>
              <a:t>.</a:t>
            </a:r>
          </a:p>
          <a:p>
            <a:pPr marL="457200" lvl="1" indent="0">
              <a:buNone/>
            </a:pPr>
            <a:endParaRPr lang="en-US" sz="1100" dirty="0"/>
          </a:p>
          <a:p>
            <a:pPr lvl="2"/>
            <a:endParaRPr lang="en-US" sz="1400" dirty="0" smtClean="0"/>
          </a:p>
          <a:p>
            <a:pPr lvl="1">
              <a:buFont typeface="Wingdings" panose="05000000000000000000" pitchFamily="2" charset="2"/>
              <a:buChar char="v"/>
            </a:pPr>
            <a:r>
              <a:rPr lang="en-US" sz="1400" dirty="0" err="1" smtClean="0"/>
              <a:t>max.in.flight.requests.per.connection</a:t>
            </a:r>
            <a:endParaRPr lang="en-US" sz="1400" dirty="0"/>
          </a:p>
          <a:p>
            <a:pPr marL="457200" lvl="1" indent="0">
              <a:buNone/>
            </a:pPr>
            <a:r>
              <a:rPr lang="en-US" sz="1100" dirty="0"/>
              <a:t>The maximum number of unacknowledged requests the client will send on a single connection before blocking.</a:t>
            </a:r>
            <a:r>
              <a:rPr lang="en-US" sz="1800" dirty="0"/>
              <a:t> </a:t>
            </a:r>
            <a:endParaRPr lang="en-US" sz="1800" dirty="0" smtClean="0"/>
          </a:p>
          <a:p>
            <a:pPr marL="457200" lvl="1" indent="0">
              <a:buNone/>
            </a:pPr>
            <a:endParaRPr lang="en-US" sz="1800" dirty="0"/>
          </a:p>
          <a:p>
            <a:pPr lvl="1">
              <a:buFont typeface="Wingdings" panose="05000000000000000000" pitchFamily="2" charset="2"/>
              <a:buChar char="v"/>
            </a:pPr>
            <a:r>
              <a:rPr lang="en-US" sz="1800" dirty="0" err="1" smtClean="0"/>
              <a:t>enable.idempotence</a:t>
            </a:r>
            <a:endParaRPr lang="en-US" sz="1800" dirty="0" smtClean="0"/>
          </a:p>
          <a:p>
            <a:pPr marL="457200" lvl="1" indent="0">
              <a:buNone/>
            </a:pPr>
            <a:r>
              <a:rPr lang="en-US" sz="1100" dirty="0"/>
              <a:t>When set to 'true', the producer will ensure that exactly one copy of each message is written in the stream. If 'false', producer retries due to broker failures, etc., may write duplicates of the retried message in the </a:t>
            </a:r>
            <a:r>
              <a:rPr lang="en-US" sz="1100" dirty="0" smtClean="0"/>
              <a:t>stream.</a:t>
            </a:r>
          </a:p>
          <a:p>
            <a:pPr marL="457200" lvl="1" indent="0">
              <a:buNone/>
            </a:pPr>
            <a:r>
              <a:rPr lang="en-US" sz="1100" b="1" dirty="0" smtClean="0"/>
              <a:t>Note: </a:t>
            </a:r>
            <a:r>
              <a:rPr lang="en-US" sz="1100" dirty="0" smtClean="0"/>
              <a:t>There are three pre-conditions, </a:t>
            </a:r>
            <a:r>
              <a:rPr lang="en-US" sz="1100" dirty="0" err="1" smtClean="0"/>
              <a:t>max.in.flight.requests.per.connection</a:t>
            </a:r>
            <a:r>
              <a:rPr lang="en-US" sz="1100" dirty="0" smtClean="0"/>
              <a:t> &lt; 5, retries &gt; 0 , </a:t>
            </a:r>
            <a:r>
              <a:rPr lang="en-US" sz="1100" dirty="0" err="1" smtClean="0"/>
              <a:t>acks</a:t>
            </a:r>
            <a:r>
              <a:rPr lang="en-US" sz="1100" dirty="0" smtClean="0"/>
              <a:t> =all</a:t>
            </a:r>
          </a:p>
        </p:txBody>
      </p:sp>
    </p:spTree>
    <p:extLst>
      <p:ext uri="{BB962C8B-B14F-4D97-AF65-F5344CB8AC3E}">
        <p14:creationId xmlns:p14="http://schemas.microsoft.com/office/powerpoint/2010/main" val="194052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4</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Apply </a:t>
            </a:r>
            <a:r>
              <a:rPr lang="en-US" dirty="0" err="1" smtClean="0"/>
              <a:t>configs</a:t>
            </a:r>
            <a:r>
              <a:rPr lang="en-US" dirty="0" smtClean="0"/>
              <a:t> in the application and demo the impact</a:t>
            </a:r>
          </a:p>
          <a:p>
            <a:pPr lvl="1">
              <a:buFontTx/>
              <a:buChar char="-"/>
            </a:pPr>
            <a:r>
              <a:rPr lang="en-US" dirty="0" smtClean="0"/>
              <a:t>Try and make idempotent configuration</a:t>
            </a:r>
          </a:p>
        </p:txBody>
      </p:sp>
    </p:spTree>
    <p:extLst>
      <p:ext uri="{BB962C8B-B14F-4D97-AF65-F5344CB8AC3E}">
        <p14:creationId xmlns:p14="http://schemas.microsoft.com/office/powerpoint/2010/main" val="599306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Theme</a:t>
            </a:r>
          </a:p>
          <a:p>
            <a:pPr lvl="1"/>
            <a:endParaRPr lang="en-US" dirty="0" smtClean="0"/>
          </a:p>
          <a:p>
            <a:pPr lvl="1"/>
            <a:r>
              <a:rPr lang="en-US" dirty="0" smtClean="0"/>
              <a:t>Understand Event Driven Systems Paradigm </a:t>
            </a:r>
            <a:r>
              <a:rPr lang="en-US" dirty="0" err="1" smtClean="0"/>
              <a:t>atleast</a:t>
            </a:r>
            <a:r>
              <a:rPr lang="en-US" dirty="0" smtClean="0"/>
              <a:t> one practical use case</a:t>
            </a:r>
          </a:p>
          <a:p>
            <a:pPr lvl="1"/>
            <a:endParaRPr lang="en-US" dirty="0" smtClean="0"/>
          </a:p>
          <a:p>
            <a:pPr lvl="1"/>
            <a:r>
              <a:rPr lang="en-US" dirty="0" smtClean="0"/>
              <a:t>Understanding Foundation and building blocks of Kafka</a:t>
            </a:r>
          </a:p>
          <a:p>
            <a:pPr lvl="1"/>
            <a:endParaRPr lang="en-US" dirty="0" smtClean="0"/>
          </a:p>
          <a:p>
            <a:pPr lvl="1"/>
            <a:r>
              <a:rPr lang="en-US" dirty="0" smtClean="0"/>
              <a:t>Should be able to setup Environment using Apache Kafka</a:t>
            </a:r>
          </a:p>
          <a:p>
            <a:pPr lvl="1"/>
            <a:endParaRPr lang="en-US" dirty="0" smtClean="0"/>
          </a:p>
          <a:p>
            <a:pPr lvl="1"/>
            <a:r>
              <a:rPr lang="en-US" dirty="0" smtClean="0"/>
              <a:t>Use Apache Kafka CLI commands to be able to send and receive messages</a:t>
            </a:r>
            <a:endParaRPr lang="en-US" dirty="0"/>
          </a:p>
        </p:txBody>
      </p:sp>
    </p:spTree>
    <p:extLst>
      <p:ext uri="{BB962C8B-B14F-4D97-AF65-F5344CB8AC3E}">
        <p14:creationId xmlns:p14="http://schemas.microsoft.com/office/powerpoint/2010/main" val="1722243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URLs</a:t>
            </a:r>
            <a:endParaRPr lang="en-US" dirty="0"/>
          </a:p>
        </p:txBody>
      </p:sp>
      <p:sp>
        <p:nvSpPr>
          <p:cNvPr id="3" name="Content Placeholder 2"/>
          <p:cNvSpPr>
            <a:spLocks noGrp="1"/>
          </p:cNvSpPr>
          <p:nvPr>
            <p:ph idx="1"/>
          </p:nvPr>
        </p:nvSpPr>
        <p:spPr/>
        <p:txBody>
          <a:bodyPr>
            <a:normAutofit/>
          </a:bodyPr>
          <a:lstStyle/>
          <a:p>
            <a:pPr marL="0" indent="0">
              <a:buNone/>
            </a:pPr>
            <a:r>
              <a:rPr lang="en-US" dirty="0">
                <a:hlinkClick r:id="rId2"/>
              </a:rPr>
              <a:t>https://</a:t>
            </a:r>
            <a:r>
              <a:rPr lang="en-US" dirty="0" smtClean="0">
                <a:hlinkClick r:id="rId2"/>
              </a:rPr>
              <a:t>learn.microsoft.com/en-us/azure/event-hubs/apache-kafka-configurations</a:t>
            </a:r>
            <a:endParaRPr lang="en-US" dirty="0" smtClean="0"/>
          </a:p>
          <a:p>
            <a:pPr marL="0" indent="0">
              <a:buNone/>
            </a:pPr>
            <a:endParaRPr lang="en-US" dirty="0" smtClean="0"/>
          </a:p>
          <a:p>
            <a:pPr marL="0" indent="0">
              <a:buNone/>
            </a:pPr>
            <a:r>
              <a:rPr lang="en-US" dirty="0">
                <a:hlinkClick r:id="rId3"/>
              </a:rPr>
              <a:t>https://kafka.apache.org/documentation/#</a:t>
            </a:r>
            <a:r>
              <a:rPr lang="en-US" dirty="0" smtClean="0">
                <a:hlinkClick r:id="rId3"/>
              </a:rPr>
              <a:t>producerconfigs</a:t>
            </a:r>
            <a:endParaRPr lang="en-US" dirty="0" smtClean="0"/>
          </a:p>
          <a:p>
            <a:pPr marL="0" indent="0">
              <a:buNone/>
            </a:pPr>
            <a:endParaRPr lang="en-US" dirty="0"/>
          </a:p>
          <a:p>
            <a:pPr marL="0" indent="0">
              <a:buNone/>
            </a:pPr>
            <a:r>
              <a:rPr lang="en-US" dirty="0">
                <a:hlinkClick r:id="rId4"/>
              </a:rPr>
              <a:t>https://kafka.apache.org/documentation/#</a:t>
            </a:r>
            <a:r>
              <a:rPr lang="en-US" dirty="0" smtClean="0">
                <a:hlinkClick r:id="rId4"/>
              </a:rPr>
              <a:t>producerapi</a:t>
            </a: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8604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 UI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Confluent Control Centre</a:t>
            </a:r>
          </a:p>
          <a:p>
            <a:r>
              <a:rPr lang="en-US" dirty="0"/>
              <a:t>Lenses</a:t>
            </a:r>
          </a:p>
          <a:p>
            <a:r>
              <a:rPr lang="en-US" dirty="0" err="1"/>
              <a:t>Datadog</a:t>
            </a:r>
            <a:r>
              <a:rPr lang="en-US" dirty="0"/>
              <a:t> Kafka Dashboard</a:t>
            </a:r>
          </a:p>
          <a:p>
            <a:r>
              <a:rPr lang="en-US" dirty="0"/>
              <a:t>Cloudera Manager</a:t>
            </a:r>
          </a:p>
          <a:p>
            <a:r>
              <a:rPr lang="en-US" dirty="0"/>
              <a:t>Yahoo Kafka Manager</a:t>
            </a:r>
          </a:p>
          <a:p>
            <a:r>
              <a:rPr lang="en-US" dirty="0" err="1"/>
              <a:t>KafDrop</a:t>
            </a:r>
            <a:endParaRPr lang="en-US" dirty="0"/>
          </a:p>
          <a:p>
            <a:r>
              <a:rPr lang="en-US" dirty="0"/>
              <a:t>LinkedIn Burrow</a:t>
            </a:r>
          </a:p>
          <a:p>
            <a:r>
              <a:rPr lang="en-US" dirty="0"/>
              <a:t>Kafka </a:t>
            </a:r>
            <a:r>
              <a:rPr lang="en-US" dirty="0" smtClean="0"/>
              <a:t>Tool</a:t>
            </a:r>
          </a:p>
          <a:p>
            <a:r>
              <a:rPr lang="en-US" dirty="0" err="1" smtClean="0"/>
              <a:t>xInfra</a:t>
            </a:r>
            <a:r>
              <a:rPr lang="en-US" dirty="0" smtClean="0"/>
              <a:t> Monitoring tool(</a:t>
            </a:r>
            <a:r>
              <a:rPr lang="en-US" dirty="0" smtClean="0">
                <a:hlinkClick r:id="rId2"/>
              </a:rPr>
              <a:t>https</a:t>
            </a:r>
            <a:r>
              <a:rPr lang="en-US" dirty="0">
                <a:hlinkClick r:id="rId2"/>
              </a:rPr>
              <a:t>://</a:t>
            </a:r>
            <a:r>
              <a:rPr lang="en-US" dirty="0" smtClean="0">
                <a:hlinkClick r:id="rId2"/>
              </a:rPr>
              <a:t>github.com/linkedin/kafka-monitor</a:t>
            </a:r>
            <a:r>
              <a:rPr lang="en-US" dirty="0" smtClean="0"/>
              <a:t>)</a:t>
            </a:r>
          </a:p>
          <a:p>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6422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Java Applications Consume Messages from Kafka using APIs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856220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5</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API Constructs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Poll </a:t>
            </a:r>
            <a:r>
              <a:rPr lang="en-US" dirty="0"/>
              <a:t>loop</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34121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kern="1200" dirty="0" smtClean="0">
                <a:solidFill>
                  <a:schemeClr val="tx1"/>
                </a:solidFill>
                <a:latin typeface="+mj-lt"/>
                <a:ea typeface="+mj-ea"/>
                <a:cs typeface="+mj-cs"/>
              </a:rPr>
              <a:t>Consumer</a:t>
            </a:r>
            <a:r>
              <a:rPr lang="en-US" dirty="0" smtClean="0"/>
              <a:t> </a:t>
            </a:r>
            <a:r>
              <a:rPr lang="en-US" sz="4400" kern="1200" dirty="0">
                <a:solidFill>
                  <a:schemeClr val="tx1"/>
                </a:solidFill>
                <a:latin typeface="+mj-lt"/>
                <a:ea typeface="+mj-ea"/>
                <a:cs typeface="+mj-cs"/>
              </a:rPr>
              <a:t>API Constructs – Day 5</a:t>
            </a:r>
          </a:p>
        </p:txBody>
      </p:sp>
      <p:sp>
        <p:nvSpPr>
          <p:cNvPr id="3" name="Content Placeholder 2"/>
          <p:cNvSpPr>
            <a:spLocks noGrp="1"/>
          </p:cNvSpPr>
          <p:nvPr>
            <p:ph idx="1"/>
          </p:nvPr>
        </p:nvSpPr>
        <p:spPr/>
        <p:txBody>
          <a:bodyPr>
            <a:normAutofit fontScale="77500" lnSpcReduction="20000"/>
          </a:bodyPr>
          <a:lstStyle/>
          <a:p>
            <a:pPr lvl="1"/>
            <a:endParaRPr lang="en-US" dirty="0" smtClean="0"/>
          </a:p>
          <a:p>
            <a:pPr lvl="1"/>
            <a:r>
              <a:rPr lang="en-US" dirty="0" err="1" smtClean="0"/>
              <a:t>KafkaConsumer</a:t>
            </a:r>
            <a:endParaRPr lang="en-US" dirty="0" smtClean="0"/>
          </a:p>
          <a:p>
            <a:pPr marL="457200" lvl="1" indent="0">
              <a:buNone/>
            </a:pPr>
            <a:r>
              <a:rPr lang="en-US" dirty="0" smtClean="0"/>
              <a:t>	</a:t>
            </a:r>
            <a:r>
              <a:rPr lang="en-US" sz="1600" dirty="0" smtClean="0"/>
              <a:t>Class </a:t>
            </a:r>
            <a:r>
              <a:rPr lang="en-US" sz="1600" dirty="0"/>
              <a:t>using which Applications can interact with Kafka </a:t>
            </a:r>
            <a:r>
              <a:rPr lang="en-US" sz="1600" dirty="0" smtClean="0"/>
              <a:t>servers to read messages</a:t>
            </a:r>
            <a:r>
              <a:rPr lang="en-US" dirty="0" smtClean="0"/>
              <a:t>.</a:t>
            </a:r>
          </a:p>
          <a:p>
            <a:pPr lvl="1"/>
            <a:endParaRPr lang="en-US" dirty="0" smtClean="0"/>
          </a:p>
          <a:p>
            <a:pPr lvl="1"/>
            <a:r>
              <a:rPr lang="en-US" dirty="0" smtClean="0"/>
              <a:t>Properties </a:t>
            </a:r>
            <a:r>
              <a:rPr lang="en-US" dirty="0"/>
              <a:t>(MAP&lt;</a:t>
            </a:r>
            <a:r>
              <a:rPr lang="en-US" dirty="0" err="1"/>
              <a:t>String,String</a:t>
            </a:r>
            <a:r>
              <a:rPr lang="en-US" dirty="0"/>
              <a:t>)</a:t>
            </a:r>
          </a:p>
          <a:p>
            <a:pPr marL="457200" lvl="1" indent="0">
              <a:buNone/>
            </a:pPr>
            <a:r>
              <a:rPr lang="en-US" dirty="0"/>
              <a:t>	 </a:t>
            </a:r>
            <a:r>
              <a:rPr lang="en-US" sz="2000" dirty="0"/>
              <a:t>Properties which help configure following at minimum</a:t>
            </a:r>
          </a:p>
          <a:p>
            <a:pPr marL="457200" lvl="1" indent="0">
              <a:buNone/>
            </a:pPr>
            <a:r>
              <a:rPr lang="en-US" sz="2000" dirty="0"/>
              <a:t>		</a:t>
            </a:r>
            <a:r>
              <a:rPr lang="en-US" sz="2000" dirty="0" err="1" smtClean="0"/>
              <a:t>BootStrapServers</a:t>
            </a:r>
            <a:r>
              <a:rPr lang="en-US" sz="2000" dirty="0" smtClean="0"/>
              <a:t>, </a:t>
            </a:r>
            <a:r>
              <a:rPr lang="en-US" sz="2000" dirty="0" err="1" smtClean="0"/>
              <a:t>Deserializer</a:t>
            </a:r>
            <a:r>
              <a:rPr lang="en-US" sz="2000" dirty="0" smtClean="0"/>
              <a:t>, </a:t>
            </a:r>
            <a:r>
              <a:rPr lang="en-US" sz="2000" dirty="0" err="1" smtClean="0"/>
              <a:t>groupid</a:t>
            </a:r>
            <a:endParaRPr lang="en-US" sz="2000" dirty="0" smtClean="0"/>
          </a:p>
          <a:p>
            <a:pPr marL="457200" lvl="1" indent="0">
              <a:buNone/>
            </a:pPr>
            <a:endParaRPr lang="en-US" sz="2000" dirty="0"/>
          </a:p>
          <a:p>
            <a:pPr lvl="1">
              <a:buFontTx/>
              <a:buChar char="-"/>
            </a:pPr>
            <a:r>
              <a:rPr lang="en-US" dirty="0" err="1" smtClean="0"/>
              <a:t>ConsumerRecord</a:t>
            </a:r>
            <a:endParaRPr lang="en-US" dirty="0" smtClean="0"/>
          </a:p>
          <a:p>
            <a:pPr marL="457200" lvl="1" indent="0">
              <a:buNone/>
            </a:pPr>
            <a:r>
              <a:rPr lang="en-US" sz="1600" dirty="0" smtClean="0"/>
              <a:t>	Class which contains the messages read by the poll, this is a list of multiple message records read.</a:t>
            </a:r>
          </a:p>
          <a:p>
            <a:pPr lvl="1">
              <a:buFontTx/>
              <a:buChar char="-"/>
            </a:pPr>
            <a:endParaRPr lang="en-US" dirty="0"/>
          </a:p>
          <a:p>
            <a:pPr lvl="1">
              <a:buFontTx/>
              <a:buChar char="-"/>
            </a:pPr>
            <a:r>
              <a:rPr lang="en-US" dirty="0" err="1" smtClean="0"/>
              <a:t>auto.offset.reset</a:t>
            </a:r>
            <a:endParaRPr lang="en-US" dirty="0" smtClean="0"/>
          </a:p>
          <a:p>
            <a:pPr marL="457200" lvl="1" indent="0">
              <a:buNone/>
            </a:pPr>
            <a:r>
              <a:rPr lang="en-US" sz="1500" dirty="0" smtClean="0"/>
              <a:t>	Property is used to instruct the </a:t>
            </a:r>
            <a:r>
              <a:rPr lang="en-US" sz="1500" dirty="0" err="1" smtClean="0"/>
              <a:t>kafka</a:t>
            </a:r>
            <a:r>
              <a:rPr lang="en-US" sz="1500" dirty="0" smtClean="0"/>
              <a:t> consumer to read either from beginning offset or the latest offset of the topic 	with the given group.id when the consumer makes the connection to topic for first time. </a:t>
            </a:r>
          </a:p>
          <a:p>
            <a:pPr marL="857250" lvl="2" indent="0">
              <a:buNone/>
            </a:pPr>
            <a:r>
              <a:rPr lang="en-US" sz="1100" dirty="0"/>
              <a:t>	</a:t>
            </a:r>
            <a:r>
              <a:rPr lang="en-US" sz="1100" dirty="0" smtClean="0"/>
              <a:t>                    	earliest – results in reading from beginning</a:t>
            </a:r>
          </a:p>
          <a:p>
            <a:pPr marL="857250" lvl="2" indent="0">
              <a:buNone/>
            </a:pPr>
            <a:r>
              <a:rPr lang="en-US" sz="1100" dirty="0"/>
              <a:t>	</a:t>
            </a:r>
            <a:r>
              <a:rPr lang="en-US" sz="1100" dirty="0" smtClean="0"/>
              <a:t>	latest (default) – results in reading from latest record </a:t>
            </a:r>
            <a:endParaRPr lang="en-US" sz="1100" dirty="0"/>
          </a:p>
        </p:txBody>
      </p:sp>
    </p:spTree>
    <p:extLst>
      <p:ext uri="{BB962C8B-B14F-4D97-AF65-F5344CB8AC3E}">
        <p14:creationId xmlns:p14="http://schemas.microsoft.com/office/powerpoint/2010/main" val="1644009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5</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Create a Kafka Messages Consuming Application using Apache Kafka Consumer APIs</a:t>
            </a:r>
          </a:p>
          <a:p>
            <a:pPr marL="457200" lvl="1" indent="0">
              <a:buNone/>
            </a:pPr>
            <a:endParaRPr lang="en-US" dirty="0" smtClean="0"/>
          </a:p>
          <a:p>
            <a:pPr lvl="1">
              <a:buFontTx/>
              <a:buChar char="-"/>
            </a:pPr>
            <a:r>
              <a:rPr lang="en-US" dirty="0" smtClean="0"/>
              <a:t>Demonstrate impact of the property </a:t>
            </a:r>
            <a:r>
              <a:rPr lang="en-US" dirty="0" err="1" smtClean="0"/>
              <a:t>auto.offset.reset</a:t>
            </a:r>
            <a:r>
              <a:rPr lang="en-US" dirty="0" smtClean="0"/>
              <a:t>=latest/earliest</a:t>
            </a:r>
          </a:p>
        </p:txBody>
      </p:sp>
    </p:spTree>
    <p:extLst>
      <p:ext uri="{BB962C8B-B14F-4D97-AF65-F5344CB8AC3E}">
        <p14:creationId xmlns:p14="http://schemas.microsoft.com/office/powerpoint/2010/main" val="3744933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6</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Understand Consumer Internals and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Programming Consumer for various requirements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874774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6</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5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Current and Commit Offsets (Avoiding Duplicates)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641858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Consumer Internals - Day </a:t>
            </a:r>
            <a:r>
              <a:rPr lang="en-US" sz="2800" b="1" dirty="0"/>
              <a:t>6</a:t>
            </a:r>
          </a:p>
        </p:txBody>
      </p:sp>
      <p:sp>
        <p:nvSpPr>
          <p:cNvPr id="3" name="Content Placeholder 2"/>
          <p:cNvSpPr>
            <a:spLocks noGrp="1"/>
          </p:cNvSpPr>
          <p:nvPr>
            <p:ph idx="1"/>
          </p:nvPr>
        </p:nvSpPr>
        <p:spPr/>
        <p:txBody>
          <a:bodyPr>
            <a:normAutofit/>
          </a:bodyPr>
          <a:lstStyle/>
          <a:p>
            <a:pPr lvl="1"/>
            <a:r>
              <a:rPr lang="en-US" dirty="0" smtClean="0"/>
              <a:t>Refer Draw.io</a:t>
            </a:r>
          </a:p>
        </p:txBody>
      </p:sp>
    </p:spTree>
    <p:extLst>
      <p:ext uri="{BB962C8B-B14F-4D97-AF65-F5344CB8AC3E}">
        <p14:creationId xmlns:p14="http://schemas.microsoft.com/office/powerpoint/2010/main" val="79844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Programmatically Committing offsets - Day </a:t>
            </a:r>
            <a:r>
              <a:rPr lang="en-US" sz="2800" b="1" dirty="0"/>
              <a:t>6</a:t>
            </a:r>
          </a:p>
        </p:txBody>
      </p:sp>
      <p:sp>
        <p:nvSpPr>
          <p:cNvPr id="3" name="Content Placeholder 2"/>
          <p:cNvSpPr>
            <a:spLocks noGrp="1"/>
          </p:cNvSpPr>
          <p:nvPr>
            <p:ph idx="1"/>
          </p:nvPr>
        </p:nvSpPr>
        <p:spPr/>
        <p:txBody>
          <a:bodyPr>
            <a:normAutofit fontScale="92500" lnSpcReduction="20000"/>
          </a:bodyPr>
          <a:lstStyle/>
          <a:p>
            <a:pPr lvl="1"/>
            <a:r>
              <a:rPr lang="en-US" dirty="0" smtClean="0"/>
              <a:t>Committing offset by default commits last record offset read by the Poll</a:t>
            </a:r>
          </a:p>
          <a:p>
            <a:pPr lvl="1"/>
            <a:endParaRPr lang="en-US" dirty="0" smtClean="0"/>
          </a:p>
          <a:p>
            <a:pPr lvl="1"/>
            <a:r>
              <a:rPr lang="en-US" dirty="0" smtClean="0"/>
              <a:t>Pre-requisite</a:t>
            </a:r>
          </a:p>
          <a:p>
            <a:pPr lvl="2"/>
            <a:r>
              <a:rPr lang="en-US" dirty="0" err="1" smtClean="0"/>
              <a:t>Enable.auto.commit</a:t>
            </a:r>
            <a:r>
              <a:rPr lang="en-US" dirty="0" smtClean="0"/>
              <a:t> = false</a:t>
            </a:r>
          </a:p>
          <a:p>
            <a:pPr lvl="2"/>
            <a:endParaRPr lang="en-US" dirty="0" smtClean="0"/>
          </a:p>
          <a:p>
            <a:pPr lvl="1"/>
            <a:r>
              <a:rPr lang="en-US" dirty="0" smtClean="0"/>
              <a:t>Two mechanisms</a:t>
            </a:r>
          </a:p>
          <a:p>
            <a:pPr lvl="1"/>
            <a:endParaRPr lang="en-US" dirty="0" smtClean="0"/>
          </a:p>
          <a:p>
            <a:pPr lvl="2"/>
            <a:r>
              <a:rPr lang="en-US" dirty="0" err="1" smtClean="0"/>
              <a:t>commitSync</a:t>
            </a:r>
            <a:r>
              <a:rPr lang="en-US" dirty="0" smtClean="0"/>
              <a:t> in </a:t>
            </a:r>
            <a:r>
              <a:rPr lang="en-US" dirty="0" err="1" smtClean="0"/>
              <a:t>KafkaConsumer</a:t>
            </a:r>
            <a:endParaRPr lang="en-US" dirty="0" smtClean="0"/>
          </a:p>
          <a:p>
            <a:pPr lvl="1"/>
            <a:endParaRPr lang="en-US" dirty="0"/>
          </a:p>
          <a:p>
            <a:pPr lvl="2"/>
            <a:r>
              <a:rPr lang="en-US" dirty="0" err="1" smtClean="0"/>
              <a:t>commitAsync</a:t>
            </a:r>
            <a:r>
              <a:rPr lang="en-US" dirty="0" smtClean="0"/>
              <a:t> in </a:t>
            </a:r>
            <a:r>
              <a:rPr lang="en-US" dirty="0" err="1" smtClean="0"/>
              <a:t>KafkaConsumer</a:t>
            </a:r>
            <a:endParaRPr lang="en-US" dirty="0" smtClean="0"/>
          </a:p>
          <a:p>
            <a:pPr lvl="3">
              <a:buFont typeface="Wingdings" panose="05000000000000000000" pitchFamily="2" charset="2"/>
              <a:buChar char="§"/>
            </a:pPr>
            <a:r>
              <a:rPr lang="en-US" dirty="0" smtClean="0"/>
              <a:t>Can register callback </a:t>
            </a:r>
          </a:p>
          <a:p>
            <a:pPr marL="1371600" lvl="3" indent="0">
              <a:buNone/>
            </a:pPr>
            <a:endParaRPr lang="en-US" dirty="0" smtClean="0"/>
          </a:p>
        </p:txBody>
      </p:sp>
    </p:spTree>
    <p:extLst>
      <p:ext uri="{BB962C8B-B14F-4D97-AF65-F5344CB8AC3E}">
        <p14:creationId xmlns:p14="http://schemas.microsoft.com/office/powerpoint/2010/main" val="1675114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Event Driven Paradigm</a:t>
            </a:r>
          </a:p>
          <a:p>
            <a:pPr marL="0" indent="0">
              <a:buNone/>
            </a:pPr>
            <a:r>
              <a:rPr lang="en-US" dirty="0" smtClean="0"/>
              <a:t> </a:t>
            </a:r>
          </a:p>
          <a:p>
            <a:r>
              <a:rPr lang="en-US" dirty="0" smtClean="0"/>
              <a:t>Practical Use Case</a:t>
            </a:r>
          </a:p>
          <a:p>
            <a:endParaRPr lang="en-US" dirty="0" smtClean="0"/>
          </a:p>
          <a:p>
            <a:r>
              <a:rPr lang="en-US" dirty="0" smtClean="0"/>
              <a:t>First Look at Kafka</a:t>
            </a:r>
          </a:p>
          <a:p>
            <a:endParaRPr lang="en-US" dirty="0" smtClean="0"/>
          </a:p>
          <a:p>
            <a:r>
              <a:rPr lang="en-US" dirty="0" smtClean="0"/>
              <a:t>Kafka Components Anatomy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466477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6</a:t>
            </a:r>
          </a:p>
        </p:txBody>
      </p:sp>
      <p:sp>
        <p:nvSpPr>
          <p:cNvPr id="3" name="Content Placeholder 2"/>
          <p:cNvSpPr>
            <a:spLocks noGrp="1"/>
          </p:cNvSpPr>
          <p:nvPr>
            <p:ph idx="1"/>
          </p:nvPr>
        </p:nvSpPr>
        <p:spPr>
          <a:xfrm>
            <a:off x="467544" y="1484784"/>
            <a:ext cx="8229600" cy="4525963"/>
          </a:xfrm>
        </p:spPr>
        <p:txBody>
          <a:bodyPr>
            <a:normAutofit fontScale="700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capability of Scaling and processing more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Error handling while processing messages from the Queue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behavior of Independency of Offsets between two different Consumer Groups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marL="457200" lvl="1" indent="0">
              <a:buNone/>
            </a:pPr>
            <a:endParaRPr lang="en-US" dirty="0" smtClean="0"/>
          </a:p>
        </p:txBody>
      </p:sp>
    </p:spTree>
    <p:extLst>
      <p:ext uri="{BB962C8B-B14F-4D97-AF65-F5344CB8AC3E}">
        <p14:creationId xmlns:p14="http://schemas.microsoft.com/office/powerpoint/2010/main" val="1667093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Handling Offsets</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591970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7</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6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a:t>Rebalancing &amp; Scaling (max.poll.interval.ms)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Programmatically Committing offsets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921236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dirty="0" smtClean="0"/>
              <a:t>Programmatically Committing offsets Strategies – Day 7</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marL="457200" lvl="1" indent="0">
              <a:buNone/>
            </a:pPr>
            <a:endParaRPr lang="en-US" dirty="0" smtClean="0"/>
          </a:p>
        </p:txBody>
      </p:sp>
      <p:sp>
        <p:nvSpPr>
          <p:cNvPr id="4" name="TextBox 3"/>
          <p:cNvSpPr txBox="1"/>
          <p:nvPr/>
        </p:nvSpPr>
        <p:spPr>
          <a:xfrm>
            <a:off x="510233" y="1412776"/>
            <a:ext cx="8208912" cy="5570756"/>
          </a:xfrm>
          <a:prstGeom prst="rect">
            <a:avLst/>
          </a:prstGeom>
          <a:noFill/>
        </p:spPr>
        <p:txBody>
          <a:bodyPr wrap="square" rtlCol="0">
            <a:spAutoFit/>
          </a:bodyPr>
          <a:lstStyle/>
          <a:p>
            <a:pPr marL="914400" lvl="1" indent="-457200">
              <a:buFont typeface="Arial" panose="020B0604020202020204" pitchFamily="34" charset="0"/>
              <a:buChar char="•"/>
            </a:pPr>
            <a:r>
              <a:rPr lang="en-US" sz="2600" dirty="0"/>
              <a:t>Committing Offsets upon Processing each </a:t>
            </a:r>
            <a:r>
              <a:rPr lang="en-US" sz="2600" dirty="0" smtClean="0"/>
              <a:t>Message</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Stop Processing remaining Messages ones Encountered Error </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Prepare Retry Topics with Dead Letter Queue Strategy for Errors &amp; Commit Offsets </a:t>
            </a:r>
            <a:endParaRPr lang="en-US" sz="2600" dirty="0"/>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Committing </a:t>
            </a:r>
            <a:r>
              <a:rPr lang="en-US" sz="2600" dirty="0"/>
              <a:t>Last successful Polled offset during </a:t>
            </a:r>
            <a:r>
              <a:rPr lang="en-US" sz="2600" dirty="0" smtClean="0"/>
              <a:t>Rebalancing</a:t>
            </a:r>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Store Offset in an External Store and Retrieve during Consumer boot up </a:t>
            </a:r>
            <a:endParaRPr lang="en-US" sz="2600" dirty="0"/>
          </a:p>
          <a:p>
            <a:endParaRPr lang="en-US" dirty="0"/>
          </a:p>
        </p:txBody>
      </p:sp>
    </p:spTree>
    <p:extLst>
      <p:ext uri="{BB962C8B-B14F-4D97-AF65-F5344CB8AC3E}">
        <p14:creationId xmlns:p14="http://schemas.microsoft.com/office/powerpoint/2010/main" val="1431271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fontScale="775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Implement each of Learned Offset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Make sure Consumer always reads from beginning or end of Queue whenever it starts. (</a:t>
            </a:r>
            <a:r>
              <a:rPr lang="en-US" dirty="0" err="1" smtClean="0"/>
              <a:t>seekToBeginning</a:t>
            </a:r>
            <a:r>
              <a:rPr lang="en-US" dirty="0" smtClean="0"/>
              <a:t>, </a:t>
            </a:r>
            <a:r>
              <a:rPr lang="en-US" dirty="0" err="1" smtClean="0"/>
              <a:t>seekToEnd</a:t>
            </a:r>
            <a:r>
              <a:rPr lang="en-US" dirty="0" smtClean="0"/>
              <a:t> APIs)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following design</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566136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568952" cy="4816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9190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Enabling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Producing and Consuming Custom data</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1775089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8</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smtClean="0"/>
              <a:t>Day 7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err="1" smtClean="0"/>
              <a:t>Logback</a:t>
            </a:r>
            <a:r>
              <a:rPr lang="en-US" dirty="0" smtClean="0"/>
              <a:t>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Producer Producing Custom Data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Deserializer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Consuming Custom Data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415783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8</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Logger using </a:t>
            </a:r>
            <a:r>
              <a:rPr lang="en-US" dirty="0" err="1" smtClean="0"/>
              <a:t>Logback</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Sending and Receiving Custom Data based payloads </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490165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Producing Messages </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373218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1</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554959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8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Steps For Producing Messages from </a:t>
            </a:r>
            <a:r>
              <a:rPr lang="en-US" dirty="0" err="1" smtClean="0"/>
              <a:t>Microservices</a:t>
            </a:r>
            <a:endParaRPr lang="en-US" dirty="0" smtClean="0"/>
          </a:p>
          <a:p>
            <a:pPr lvl="2">
              <a:buFont typeface="Wingdings" panose="05000000000000000000" pitchFamily="2" charset="2"/>
              <a:buChar char="§"/>
            </a:pPr>
            <a:r>
              <a:rPr lang="en-US" dirty="0" smtClean="0"/>
              <a:t>Sync</a:t>
            </a:r>
          </a:p>
          <a:p>
            <a:pPr lvl="2">
              <a:buFont typeface="Wingdings" panose="05000000000000000000" pitchFamily="2" charset="2"/>
              <a:buChar char="§"/>
            </a:pPr>
            <a:endParaRPr lang="en-US" dirty="0" smtClean="0"/>
          </a:p>
          <a:p>
            <a:pPr lvl="2">
              <a:buFont typeface="Wingdings" panose="05000000000000000000" pitchFamily="2" charset="2"/>
              <a:buChar char="§"/>
            </a:pPr>
            <a:r>
              <a:rPr lang="en-US" dirty="0" err="1" smtClean="0"/>
              <a:t>Async</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2828035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a:solidFill>
                  <a:schemeClr val="tx1"/>
                </a:solidFill>
                <a:latin typeface="+mj-lt"/>
                <a:ea typeface="+mj-ea"/>
                <a:cs typeface="+mj-cs"/>
              </a:rPr>
              <a:t>Producing Messages from </a:t>
            </a:r>
            <a:r>
              <a:rPr lang="en-US" sz="3600" kern="1200" dirty="0" err="1">
                <a:solidFill>
                  <a:schemeClr val="tx1"/>
                </a:solidFill>
                <a:latin typeface="+mj-lt"/>
                <a:ea typeface="+mj-ea"/>
                <a:cs typeface="+mj-cs"/>
              </a:rPr>
              <a:t>Microservices</a:t>
            </a:r>
            <a:r>
              <a:rPr lang="en-US" sz="3600" kern="1200" dirty="0">
                <a:solidFill>
                  <a:schemeClr val="tx1"/>
                </a:solidFill>
                <a:latin typeface="+mj-lt"/>
                <a:ea typeface="+mj-ea"/>
                <a:cs typeface="+mj-cs"/>
              </a:rPr>
              <a:t> – Day 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marL="457200" lvl="1" indent="0">
              <a:buNone/>
            </a:pPr>
            <a:endParaRPr lang="en-US" dirty="0"/>
          </a:p>
        </p:txBody>
      </p:sp>
      <p:sp>
        <p:nvSpPr>
          <p:cNvPr id="4" name="TextBox 3"/>
          <p:cNvSpPr txBox="1"/>
          <p:nvPr/>
        </p:nvSpPr>
        <p:spPr>
          <a:xfrm>
            <a:off x="827584" y="1700808"/>
            <a:ext cx="7128792" cy="5539978"/>
          </a:xfrm>
          <a:prstGeom prst="rect">
            <a:avLst/>
          </a:prstGeom>
          <a:noFill/>
        </p:spPr>
        <p:txBody>
          <a:bodyPr wrap="square" rtlCol="0">
            <a:spAutoFit/>
          </a:bodyPr>
          <a:lstStyle/>
          <a:p>
            <a:pPr marL="285750" lvl="1" indent="-285750">
              <a:buFont typeface="Arial" panose="020B0604020202020204" pitchFamily="34" charset="0"/>
              <a:buChar char="•"/>
            </a:pPr>
            <a:r>
              <a:rPr lang="en-US" sz="2800" dirty="0" smtClean="0"/>
              <a:t>Create </a:t>
            </a:r>
            <a:r>
              <a:rPr lang="en-US" sz="2800" dirty="0" err="1" smtClean="0"/>
              <a:t>Application.yml</a:t>
            </a:r>
            <a:r>
              <a:rPr lang="en-US" sz="2800" dirty="0" smtClean="0"/>
              <a:t> file with Kafka configurations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err="1" smtClean="0"/>
              <a:t>KafkaTemplate</a:t>
            </a:r>
            <a:r>
              <a:rPr lang="en-US" sz="2800" dirty="0" smtClean="0"/>
              <a:t> is the Spring Kafka class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Auto wire </a:t>
            </a:r>
            <a:r>
              <a:rPr lang="en-US" sz="2800" dirty="0" err="1" smtClean="0"/>
              <a:t>KafkaTemplate</a:t>
            </a:r>
            <a:r>
              <a:rPr lang="en-US" sz="2800" dirty="0" smtClean="0"/>
              <a:t> Instance</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Send method variants of </a:t>
            </a:r>
            <a:r>
              <a:rPr lang="en-US" sz="2800" dirty="0" err="1" smtClean="0"/>
              <a:t>KafkaTempate</a:t>
            </a:r>
            <a:r>
              <a:rPr lang="en-US" sz="2800" dirty="0" smtClean="0"/>
              <a:t> can be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Sent status details are captured in </a:t>
            </a:r>
            <a:r>
              <a:rPr lang="en-US" sz="2800" dirty="0" err="1" smtClean="0"/>
              <a:t>SendResult</a:t>
            </a:r>
            <a:endParaRPr lang="en-US" sz="2800" dirty="0"/>
          </a:p>
          <a:p>
            <a:endParaRPr lang="en-US" dirty="0"/>
          </a:p>
        </p:txBody>
      </p:sp>
    </p:spTree>
    <p:extLst>
      <p:ext uri="{BB962C8B-B14F-4D97-AF65-F5344CB8AC3E}">
        <p14:creationId xmlns:p14="http://schemas.microsoft.com/office/powerpoint/2010/main" val="2489100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9</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Sending Messages from </a:t>
            </a:r>
            <a:r>
              <a:rPr lang="en-US" dirty="0" err="1" smtClean="0"/>
              <a:t>Microservices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functionality to send Messages in </a:t>
            </a:r>
            <a:r>
              <a:rPr lang="en-US" dirty="0" err="1" smtClean="0"/>
              <a:t>Async</a:t>
            </a:r>
            <a:r>
              <a:rPr lang="en-US" dirty="0" smtClean="0"/>
              <a:t> Way</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319979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10</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Producing Messages with headers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094914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10</a:t>
            </a:r>
            <a:endParaRPr lang="en-US" dirty="0"/>
          </a:p>
        </p:txBody>
      </p:sp>
      <p:sp>
        <p:nvSpPr>
          <p:cNvPr id="3" name="Content Placeholder 2"/>
          <p:cNvSpPr>
            <a:spLocks noGrp="1"/>
          </p:cNvSpPr>
          <p:nvPr>
            <p:ph idx="1"/>
          </p:nvPr>
        </p:nvSpPr>
        <p:spPr/>
        <p:txBody>
          <a:bodyPr>
            <a:normAutofit fontScale="70000" lnSpcReduction="20000"/>
          </a:bodyPr>
          <a:lstStyle/>
          <a:p>
            <a:pPr lvl="1">
              <a:buFont typeface="Arial" panose="020B0604020202020204" pitchFamily="34" charset="0"/>
              <a:buChar char="•"/>
            </a:pPr>
            <a:r>
              <a:rPr lang="en-US" dirty="0" smtClean="0"/>
              <a:t>Day 9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Sending messages with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 control on Configuration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delivery.timeout.ms with lesser value than retries. Check the behavior and </a:t>
            </a:r>
            <a:r>
              <a:rPr lang="en-US" smtClean="0"/>
              <a:t>error received</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05360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Try out different </a:t>
            </a:r>
            <a:r>
              <a:rPr lang="en-US" dirty="0" err="1" smtClean="0"/>
              <a:t>config</a:t>
            </a:r>
            <a:r>
              <a:rPr lang="en-US" dirty="0" smtClean="0"/>
              <a:t> properties and observe the behavior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a Producer library which is agnostic of the Payload and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335901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smtClean="0">
                <a:solidFill>
                  <a:schemeClr val="tx1"/>
                </a:solidFill>
                <a:latin typeface="+mj-lt"/>
                <a:ea typeface="+mj-ea"/>
                <a:cs typeface="+mj-cs"/>
              </a:rPr>
              <a:t>Programmatic Control On Configuration – </a:t>
            </a:r>
            <a:r>
              <a:rPr lang="en-US" sz="3600" kern="1200" dirty="0">
                <a:solidFill>
                  <a:schemeClr val="tx1"/>
                </a:solidFill>
                <a:latin typeface="+mj-lt"/>
                <a:ea typeface="+mj-ea"/>
                <a:cs typeface="+mj-cs"/>
              </a:rPr>
              <a:t>Day </a:t>
            </a:r>
            <a:r>
              <a:rPr lang="en-US" sz="3600" kern="1200" dirty="0" smtClean="0">
                <a:solidFill>
                  <a:schemeClr val="tx1"/>
                </a:solidFill>
                <a:latin typeface="+mj-lt"/>
                <a:ea typeface="+mj-ea"/>
                <a:cs typeface="+mj-cs"/>
              </a:rPr>
              <a:t>10</a:t>
            </a:r>
            <a:endParaRPr lang="en-US" sz="36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Tx/>
              <a:buChar char="-"/>
            </a:pPr>
            <a:r>
              <a:rPr lang="en-US" dirty="0" smtClean="0"/>
              <a:t>Add a Class with @Configuration annotation</a:t>
            </a:r>
          </a:p>
          <a:p>
            <a:pPr lvl="1">
              <a:buFontTx/>
              <a:buChar char="-"/>
            </a:pPr>
            <a:endParaRPr lang="en-US" dirty="0" smtClean="0"/>
          </a:p>
          <a:p>
            <a:pPr lvl="1">
              <a:buFontTx/>
              <a:buChar char="-"/>
            </a:pPr>
            <a:r>
              <a:rPr lang="en-US" dirty="0" smtClean="0"/>
              <a:t>Create Configuration Map using values from properties or directly in the code</a:t>
            </a:r>
          </a:p>
          <a:p>
            <a:pPr lvl="1">
              <a:buFontTx/>
              <a:buChar char="-"/>
            </a:pPr>
            <a:endParaRPr lang="en-US" dirty="0" smtClean="0"/>
          </a:p>
          <a:p>
            <a:pPr lvl="1">
              <a:buFontTx/>
              <a:buChar char="-"/>
            </a:pPr>
            <a:r>
              <a:rPr lang="en-US" dirty="0" smtClean="0"/>
              <a:t>Create </a:t>
            </a:r>
            <a:r>
              <a:rPr lang="en-US" dirty="0" err="1" smtClean="0"/>
              <a:t>ProducerFactory</a:t>
            </a:r>
            <a:r>
              <a:rPr lang="en-US" dirty="0" smtClean="0"/>
              <a:t> using the Configuration</a:t>
            </a:r>
          </a:p>
          <a:p>
            <a:pPr lvl="1">
              <a:buFontTx/>
              <a:buChar char="-"/>
            </a:pPr>
            <a:endParaRPr lang="en-US" dirty="0" smtClean="0"/>
          </a:p>
          <a:p>
            <a:pPr lvl="1">
              <a:buFontTx/>
              <a:buChar char="-"/>
            </a:pPr>
            <a:r>
              <a:rPr lang="en-US" dirty="0" smtClean="0"/>
              <a:t>Create </a:t>
            </a:r>
            <a:r>
              <a:rPr lang="en-US" dirty="0" err="1" smtClean="0"/>
              <a:t>KafkaTemplate</a:t>
            </a:r>
            <a:r>
              <a:rPr lang="en-US" dirty="0" smtClean="0"/>
              <a:t> instance using the </a:t>
            </a:r>
            <a:r>
              <a:rPr lang="en-US" dirty="0" err="1" smtClean="0"/>
              <a:t>ProducerFactory</a:t>
            </a:r>
            <a:endParaRPr lang="en-US" dirty="0"/>
          </a:p>
        </p:txBody>
      </p:sp>
    </p:spTree>
    <p:extLst>
      <p:ext uri="{BB962C8B-B14F-4D97-AF65-F5344CB8AC3E}">
        <p14:creationId xmlns:p14="http://schemas.microsoft.com/office/powerpoint/2010/main" val="3056007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9" y="1521371"/>
            <a:ext cx="8938964" cy="5016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8952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11</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Producer Tuning and Fail Recovery</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8992642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11</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10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Fail Recovery in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847596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Enriching Concepts-Day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Install Apache Kafka</a:t>
            </a:r>
          </a:p>
          <a:p>
            <a:endParaRPr lang="en-US" dirty="0" smtClean="0"/>
          </a:p>
          <a:p>
            <a:r>
              <a:rPr lang="en-US" dirty="0" smtClean="0"/>
              <a:t>Start Following Services</a:t>
            </a:r>
          </a:p>
          <a:p>
            <a:pPr lvl="1"/>
            <a:r>
              <a:rPr lang="en-US" dirty="0" smtClean="0"/>
              <a:t>Zookeeper</a:t>
            </a:r>
          </a:p>
          <a:p>
            <a:pPr lvl="1"/>
            <a:r>
              <a:rPr lang="en-US" dirty="0" smtClean="0"/>
              <a:t>Kafka One Broker Server</a:t>
            </a:r>
          </a:p>
          <a:p>
            <a:pPr lvl="1"/>
            <a:endParaRPr lang="en-US" dirty="0" smtClean="0"/>
          </a:p>
          <a:p>
            <a:r>
              <a:rPr lang="en-US" dirty="0" smtClean="0"/>
              <a:t>Create Topic</a:t>
            </a:r>
          </a:p>
          <a:p>
            <a:endParaRPr lang="en-US" dirty="0" smtClean="0"/>
          </a:p>
          <a:p>
            <a:r>
              <a:rPr lang="en-US" dirty="0" smtClean="0"/>
              <a:t>Produce Messages using one Broker to the Topic</a:t>
            </a:r>
          </a:p>
          <a:p>
            <a:endParaRPr lang="en-US" dirty="0" smtClean="0"/>
          </a:p>
          <a:p>
            <a:r>
              <a:rPr lang="en-US" dirty="0" smtClean="0"/>
              <a:t>Consume Messages using one Broker from the Topic</a:t>
            </a:r>
          </a:p>
          <a:p>
            <a:endParaRPr lang="en-US" dirty="0" smtClean="0"/>
          </a:p>
          <a:p>
            <a:endParaRPr lang="en-US" dirty="0"/>
          </a:p>
        </p:txBody>
      </p:sp>
    </p:spTree>
    <p:extLst>
      <p:ext uri="{BB962C8B-B14F-4D97-AF65-F5344CB8AC3E}">
        <p14:creationId xmlns:p14="http://schemas.microsoft.com/office/powerpoint/2010/main" val="4256705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11</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dirty="0" smtClean="0"/>
              <a:t>Demonstrate different Producer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Basic Consumer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4275304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How to Test the Kafka Producer and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Persistency of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959119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12</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Day 11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Integration Testing of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a:t>Embedded Kafka </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Using H2 DB and save the messages read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2430609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12</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smtClean="0"/>
              <a:t>Create </a:t>
            </a:r>
            <a:r>
              <a:rPr lang="en-US" dirty="0" smtClean="0"/>
              <a:t>Integration test for Consumer</a:t>
            </a:r>
          </a:p>
          <a:p>
            <a:pPr lvl="2"/>
            <a:r>
              <a:rPr lang="en-US" dirty="0"/>
              <a:t>Multiple consumer </a:t>
            </a:r>
            <a:r>
              <a:rPr lang="en-US" dirty="0" smtClean="0"/>
              <a:t>instances</a:t>
            </a:r>
          </a:p>
          <a:p>
            <a:pPr marL="914400" lvl="2" indent="0">
              <a:buNone/>
            </a:pPr>
            <a:endParaRPr lang="en-US" dirty="0" smtClean="0"/>
          </a:p>
          <a:p>
            <a:pPr lvl="1">
              <a:buFont typeface="Arial" panose="020B0604020202020204" pitchFamily="34" charset="0"/>
              <a:buChar char="•"/>
            </a:pPr>
            <a:r>
              <a:rPr lang="en-US" dirty="0" smtClean="0"/>
              <a:t>Improve the Persistent data to store Partition and offset into along with Topic name</a:t>
            </a:r>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026571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Tuning Consumer configurations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1693255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13</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12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Offset Management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Scaling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16511699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Spring Kafka Consumer Internals</a:t>
            </a:r>
            <a:r>
              <a:rPr lang="en-US" sz="3600" dirty="0"/>
              <a:t> </a:t>
            </a:r>
            <a:r>
              <a:rPr lang="en-US" sz="3600" dirty="0" smtClean="0"/>
              <a:t>- Day 13</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draw.io</a:t>
            </a:r>
            <a:endParaRPr lang="en-US" dirty="0"/>
          </a:p>
        </p:txBody>
      </p:sp>
    </p:spTree>
    <p:extLst>
      <p:ext uri="{BB962C8B-B14F-4D97-AF65-F5344CB8AC3E}">
        <p14:creationId xmlns:p14="http://schemas.microsoft.com/office/powerpoint/2010/main" val="26092567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Offset Management – Day 13</a:t>
            </a:r>
            <a:endParaRPr lang="en-US" sz="3600" dirty="0"/>
          </a:p>
        </p:txBody>
      </p:sp>
      <p:sp>
        <p:nvSpPr>
          <p:cNvPr id="3" name="Content Placeholder 2"/>
          <p:cNvSpPr>
            <a:spLocks noGrp="1"/>
          </p:cNvSpPr>
          <p:nvPr>
            <p:ph idx="1"/>
          </p:nvPr>
        </p:nvSpPr>
        <p:spPr/>
        <p:txBody>
          <a:bodyPr>
            <a:normAutofit fontScale="47500" lnSpcReduction="2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starting from version 2.3 sets </a:t>
            </a:r>
            <a:r>
              <a:rPr lang="en-US" dirty="0" err="1" smtClean="0"/>
              <a:t>enable.auto.commit</a:t>
            </a:r>
            <a:r>
              <a:rPr lang="en-US" dirty="0" smtClean="0"/>
              <a:t> to false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AckMode</a:t>
            </a:r>
            <a:endParaRPr lang="en-US" dirty="0" smtClean="0"/>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RECORD </a:t>
            </a:r>
          </a:p>
          <a:p>
            <a:pPr marL="914400" lvl="2" indent="0">
              <a:buNone/>
            </a:pPr>
            <a:r>
              <a:rPr lang="en-US" sz="1700" dirty="0" smtClean="0"/>
              <a:t>     Commit </a:t>
            </a:r>
            <a:r>
              <a:rPr lang="en-US" sz="1700" dirty="0"/>
              <a:t>the offset when the listener returns after processing the record</a:t>
            </a:r>
            <a:r>
              <a:rPr lang="en-US" sz="1700" dirty="0" smtClean="0"/>
              <a:t>.</a:t>
            </a:r>
          </a:p>
          <a:p>
            <a:pPr marL="914400" lvl="2" indent="0">
              <a:buNone/>
            </a:pPr>
            <a:endParaRPr lang="en-US" sz="1700" dirty="0" smtClean="0"/>
          </a:p>
          <a:p>
            <a:pPr lvl="2">
              <a:buFont typeface="Wingdings" panose="05000000000000000000" pitchFamily="2" charset="2"/>
              <a:buChar char="Ø"/>
            </a:pPr>
            <a:r>
              <a:rPr lang="en-US" dirty="0"/>
              <a:t>BATCH</a:t>
            </a:r>
          </a:p>
          <a:p>
            <a:pPr marL="914400" lvl="2" indent="0">
              <a:buNone/>
            </a:pPr>
            <a:r>
              <a:rPr lang="en-US" sz="1600" dirty="0"/>
              <a:t> </a:t>
            </a:r>
            <a:r>
              <a:rPr lang="en-US" sz="1400" dirty="0"/>
              <a:t>Commit the offset when all the records returned by the poll() have been </a:t>
            </a:r>
            <a:r>
              <a:rPr lang="en-US" sz="1400" dirty="0" smtClean="0"/>
              <a:t>processed</a:t>
            </a:r>
          </a:p>
          <a:p>
            <a:pPr marL="914400" lvl="2" indent="0">
              <a:buNone/>
            </a:pPr>
            <a:endParaRPr lang="en-US" sz="1400" dirty="0" smtClean="0"/>
          </a:p>
          <a:p>
            <a:pPr lvl="2">
              <a:buFont typeface="Wingdings" panose="05000000000000000000" pitchFamily="2" charset="2"/>
              <a:buChar char="Ø"/>
            </a:pPr>
            <a:r>
              <a:rPr lang="en-US" dirty="0"/>
              <a:t>MANUAL</a:t>
            </a:r>
          </a:p>
          <a:p>
            <a:pPr marL="914400" lvl="2" indent="0">
              <a:buNone/>
            </a:pPr>
            <a:r>
              <a:rPr lang="en-US" sz="1600" dirty="0"/>
              <a:t> he message listener is responsible to acknowledge() the Acknowledgment. After that, the same semantics as BATCH are applied</a:t>
            </a:r>
            <a:r>
              <a:rPr lang="en-US" sz="1600" dirty="0" smtClean="0"/>
              <a:t>.</a:t>
            </a:r>
          </a:p>
          <a:p>
            <a:pPr marL="914400" lvl="2" indent="0">
              <a:buNone/>
            </a:pPr>
            <a:endParaRPr lang="en-US" sz="1600" dirty="0" smtClean="0"/>
          </a:p>
          <a:p>
            <a:pPr lvl="2">
              <a:buFont typeface="Wingdings" panose="05000000000000000000" pitchFamily="2" charset="2"/>
              <a:buChar char="Ø"/>
            </a:pPr>
            <a:r>
              <a:rPr lang="en-US" dirty="0"/>
              <a:t>MANUAL_IMMEDIATE</a:t>
            </a:r>
          </a:p>
          <a:p>
            <a:pPr marL="914400" lvl="2" indent="0">
              <a:buNone/>
            </a:pPr>
            <a:r>
              <a:rPr lang="en-US" sz="1400" dirty="0"/>
              <a:t>Commit the offset immediately when the </a:t>
            </a:r>
            <a:r>
              <a:rPr lang="en-US" sz="1400" dirty="0" err="1"/>
              <a:t>Acknowledgment.acknowledge</a:t>
            </a:r>
            <a:r>
              <a:rPr lang="en-US" sz="1400" dirty="0"/>
              <a:t>() method is called by the listener</a:t>
            </a:r>
            <a:endParaRPr lang="en-US" sz="1700" dirty="0" smtClean="0"/>
          </a:p>
          <a:p>
            <a:pPr lvl="2"/>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Default behavior - Batch commit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Override Configuring for Manual commit</a:t>
            </a:r>
          </a:p>
          <a:p>
            <a:pPr lvl="1">
              <a:buFontTx/>
              <a:buChar char="-"/>
            </a:pPr>
            <a:endParaRPr lang="en-US" dirty="0"/>
          </a:p>
          <a:p>
            <a:pPr lvl="1">
              <a:buFontTx/>
              <a:buChar char="-"/>
            </a:pPr>
            <a:endParaRPr lang="en-US" dirty="0"/>
          </a:p>
          <a:p>
            <a:pPr marL="457200" lvl="1" indent="0">
              <a:buNone/>
            </a:pPr>
            <a:r>
              <a:rPr lang="en-US" sz="2000" dirty="0" smtClean="0"/>
              <a:t>Ref</a:t>
            </a:r>
            <a:r>
              <a:rPr lang="en-US" sz="2000" dirty="0"/>
              <a:t>: </a:t>
            </a:r>
            <a:r>
              <a:rPr lang="en-US" sz="2000" dirty="0">
                <a:hlinkClick r:id="rId2"/>
              </a:rPr>
              <a:t>https://docs.spring.io/spring-kafka/reference/html/#</a:t>
            </a:r>
            <a:r>
              <a:rPr lang="en-US" sz="2000" dirty="0" smtClean="0">
                <a:hlinkClick r:id="rId2"/>
              </a:rPr>
              <a:t>ooo-commits</a:t>
            </a:r>
            <a:endParaRPr lang="en-US" sz="2000" dirty="0" smtClean="0"/>
          </a:p>
          <a:p>
            <a:pPr lvl="1">
              <a:buFontTx/>
              <a:buChar char="-"/>
            </a:pPr>
            <a:endParaRPr lang="en-US" dirty="0" smtClean="0"/>
          </a:p>
          <a:p>
            <a:pPr marL="457200" lvl="1" indent="0">
              <a:buNone/>
            </a:pPr>
            <a:endParaRPr lang="en-US" dirty="0"/>
          </a:p>
        </p:txBody>
      </p:sp>
    </p:spTree>
    <p:extLst>
      <p:ext uri="{BB962C8B-B14F-4D97-AF65-F5344CB8AC3E}">
        <p14:creationId xmlns:p14="http://schemas.microsoft.com/office/powerpoint/2010/main" val="8847798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Scaling Consumer – Day 13</a:t>
            </a:r>
            <a:endParaRPr lang="en-US" sz="3600"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dirty="0" smtClean="0"/>
              <a:t>Two </a:t>
            </a:r>
            <a:r>
              <a:rPr lang="en-US" dirty="0" err="1" smtClean="0"/>
              <a:t>MessageListenerContainers</a:t>
            </a:r>
            <a:endParaRPr lang="en-US" dirty="0" smtClean="0"/>
          </a:p>
          <a:p>
            <a:pPr lvl="1">
              <a:buFont typeface="Wingdings" panose="05000000000000000000" pitchFamily="2" charset="2"/>
              <a:buChar char="§"/>
            </a:pPr>
            <a:endParaRPr lang="en-US" dirty="0"/>
          </a:p>
          <a:p>
            <a:pPr lvl="2">
              <a:buFont typeface="Wingdings" panose="05000000000000000000" pitchFamily="2" charset="2"/>
              <a:buChar char="Ø"/>
            </a:pPr>
            <a:r>
              <a:rPr lang="en-US" dirty="0" err="1" smtClean="0"/>
              <a:t>KafkaMessageListenerContainer</a:t>
            </a:r>
            <a:endParaRPr lang="en-US" dirty="0" smtClean="0"/>
          </a:p>
          <a:p>
            <a:pPr marL="914400" lvl="2" indent="0">
              <a:buNone/>
            </a:pPr>
            <a:r>
              <a:rPr lang="en-US" sz="1800" dirty="0"/>
              <a:t>R</a:t>
            </a:r>
            <a:r>
              <a:rPr lang="en-US" sz="1800" dirty="0" smtClean="0"/>
              <a:t>eceives </a:t>
            </a:r>
            <a:r>
              <a:rPr lang="en-US" sz="1800" dirty="0"/>
              <a:t>all message from all topics or partitions on a single </a:t>
            </a:r>
            <a:r>
              <a:rPr lang="en-US" sz="1800" dirty="0" smtClean="0"/>
              <a:t>thread</a:t>
            </a:r>
          </a:p>
          <a:p>
            <a:pPr marL="914400" lvl="2" indent="0">
              <a:buNone/>
            </a:pPr>
            <a:endParaRPr lang="en-US" dirty="0"/>
          </a:p>
          <a:p>
            <a:pPr lvl="2">
              <a:buFont typeface="Wingdings" panose="05000000000000000000" pitchFamily="2" charset="2"/>
              <a:buChar char="Ø"/>
            </a:pPr>
            <a:r>
              <a:rPr lang="en-US" dirty="0" err="1" smtClean="0"/>
              <a:t>ConcurrentMessageListenerContainer</a:t>
            </a:r>
            <a:endParaRPr lang="en-US" dirty="0" smtClean="0"/>
          </a:p>
          <a:p>
            <a:pPr marL="914400" lvl="2" indent="0">
              <a:buNone/>
            </a:pPr>
            <a:r>
              <a:rPr lang="en-US" sz="1800" dirty="0"/>
              <a:t>D</a:t>
            </a:r>
            <a:r>
              <a:rPr lang="en-US" sz="1800" dirty="0" smtClean="0"/>
              <a:t>elegates </a:t>
            </a:r>
            <a:r>
              <a:rPr lang="en-US" sz="1800" dirty="0"/>
              <a:t>to one or more </a:t>
            </a:r>
            <a:r>
              <a:rPr lang="en-US" sz="1800" dirty="0" err="1"/>
              <a:t>KafkaMessageListenerContainer</a:t>
            </a:r>
            <a:r>
              <a:rPr lang="en-US" sz="1800" dirty="0"/>
              <a:t> instances to provide multi-threaded </a:t>
            </a:r>
            <a:r>
              <a:rPr lang="en-US" sz="1800" dirty="0" smtClean="0"/>
              <a:t>consumption</a:t>
            </a:r>
            <a:endParaRPr lang="en-US" sz="1800" dirty="0"/>
          </a:p>
          <a:p>
            <a:pPr lvl="2">
              <a:buFont typeface="Wingdings" panose="05000000000000000000" pitchFamily="2" charset="2"/>
              <a:buChar char="§"/>
            </a:pPr>
            <a:endParaRPr lang="en-US" dirty="0" smtClean="0"/>
          </a:p>
          <a:p>
            <a:pPr marL="457200" lvl="1" indent="0">
              <a:buNone/>
            </a:pPr>
            <a:endParaRPr lang="en-US" dirty="0"/>
          </a:p>
        </p:txBody>
      </p:sp>
    </p:spTree>
    <p:extLst>
      <p:ext uri="{BB962C8B-B14F-4D97-AF65-F5344CB8AC3E}">
        <p14:creationId xmlns:p14="http://schemas.microsoft.com/office/powerpoint/2010/main" val="6417383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13</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marL="914400" lvl="2" indent="0">
              <a:buNone/>
            </a:pPr>
            <a:endParaRPr lang="en-US" dirty="0" smtClean="0"/>
          </a:p>
          <a:p>
            <a:pPr fontAlgn="ctr"/>
            <a:r>
              <a:rPr lang="en-US" dirty="0" smtClean="0"/>
              <a:t>Configure the Consumer Listener to different </a:t>
            </a:r>
            <a:r>
              <a:rPr lang="en-US" dirty="0" err="1" smtClean="0"/>
              <a:t>AckModes</a:t>
            </a:r>
            <a:r>
              <a:rPr lang="en-US" dirty="0" smtClean="0"/>
              <a:t> and check the behavior</a:t>
            </a:r>
          </a:p>
          <a:p>
            <a:pPr fontAlgn="ctr"/>
            <a:endParaRPr lang="en-US" dirty="0" smtClean="0"/>
          </a:p>
          <a:p>
            <a:pPr fontAlgn="ctr"/>
            <a:r>
              <a:rPr lang="en-US" dirty="0" smtClean="0"/>
              <a:t>Improve </a:t>
            </a:r>
            <a:r>
              <a:rPr lang="en-US" dirty="0"/>
              <a:t>the Apache Kafka SDK based Consumer polling implementation to spin up configured number of concurrent processing</a:t>
            </a:r>
            <a:endParaRPr lang="en-US" sz="1200" dirty="0"/>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3781435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Day1</a:t>
            </a:r>
            <a:endParaRPr lang="en-US" dirty="0"/>
          </a:p>
        </p:txBody>
      </p:sp>
      <p:sp>
        <p:nvSpPr>
          <p:cNvPr id="3" name="Content Placeholder 2"/>
          <p:cNvSpPr>
            <a:spLocks noGrp="1"/>
          </p:cNvSpPr>
          <p:nvPr>
            <p:ph idx="1"/>
          </p:nvPr>
        </p:nvSpPr>
        <p:spPr>
          <a:xfrm>
            <a:off x="457200" y="1412776"/>
            <a:ext cx="8229600" cy="4713387"/>
          </a:xfrm>
        </p:spPr>
        <p:txBody>
          <a:bodyPr>
            <a:normAutofit fontScale="40000" lnSpcReduction="20000"/>
          </a:bodyPr>
          <a:lstStyle/>
          <a:p>
            <a:r>
              <a:rPr lang="en-US" dirty="0" smtClean="0"/>
              <a:t>Install Apache Kafka</a:t>
            </a:r>
          </a:p>
          <a:p>
            <a:endParaRPr lang="en-US" dirty="0" smtClean="0"/>
          </a:p>
          <a:p>
            <a:r>
              <a:rPr lang="en-US" dirty="0" smtClean="0"/>
              <a:t>Create one Kafka Broker server</a:t>
            </a:r>
          </a:p>
          <a:p>
            <a:endParaRPr lang="en-US" dirty="0" smtClean="0"/>
          </a:p>
          <a:p>
            <a:r>
              <a:rPr lang="en-US" dirty="0" smtClean="0"/>
              <a:t>Create one Topic</a:t>
            </a:r>
          </a:p>
          <a:p>
            <a:endParaRPr lang="en-US" dirty="0" smtClean="0"/>
          </a:p>
          <a:p>
            <a:r>
              <a:rPr lang="en-US" dirty="0" smtClean="0"/>
              <a:t>Create Producer service producing messages to the topic</a:t>
            </a:r>
          </a:p>
          <a:p>
            <a:endParaRPr lang="en-US" dirty="0" smtClean="0"/>
          </a:p>
          <a:p>
            <a:r>
              <a:rPr lang="en-US" dirty="0" smtClean="0"/>
              <a:t>Create Consuming Service polling and reading messages from the topic</a:t>
            </a:r>
          </a:p>
          <a:p>
            <a:endParaRPr lang="en-US" dirty="0" smtClean="0"/>
          </a:p>
          <a:p>
            <a:r>
              <a:rPr lang="en-US" dirty="0" smtClean="0"/>
              <a:t>Repeat above with two Topics</a:t>
            </a:r>
          </a:p>
          <a:p>
            <a:endParaRPr lang="en-US" dirty="0" smtClean="0"/>
          </a:p>
          <a:p>
            <a:r>
              <a:rPr lang="en-US" dirty="0" smtClean="0"/>
              <a:t>How are the Kafka CLI commands working ?</a:t>
            </a:r>
          </a:p>
          <a:p>
            <a:endParaRPr lang="en-US" dirty="0" smtClean="0"/>
          </a:p>
          <a:p>
            <a:r>
              <a:rPr lang="en-US" dirty="0" smtClean="0"/>
              <a:t>Are the Topic names case sensitive?</a:t>
            </a:r>
          </a:p>
          <a:p>
            <a:endParaRPr lang="en-US" dirty="0" smtClean="0"/>
          </a:p>
          <a:p>
            <a:r>
              <a:rPr lang="en-US" dirty="0" smtClean="0"/>
              <a:t>Can you modify number of partitions of a Topic ones they are created?</a:t>
            </a:r>
          </a:p>
          <a:p>
            <a:endParaRPr lang="en-US" dirty="0" smtClean="0"/>
          </a:p>
          <a:p>
            <a:r>
              <a:rPr lang="en-US" dirty="0" smtClean="0"/>
              <a:t>List the port numbers on which Zookeeper, Broker(s), Producer, Consumer are running?</a:t>
            </a:r>
          </a:p>
          <a:p>
            <a:endParaRPr lang="en-US" dirty="0" smtClean="0"/>
          </a:p>
          <a:p>
            <a:r>
              <a:rPr lang="en-US" dirty="0" smtClean="0"/>
              <a:t>Command to list all </a:t>
            </a:r>
            <a:r>
              <a:rPr lang="en-US" dirty="0"/>
              <a:t>K</a:t>
            </a:r>
            <a:r>
              <a:rPr lang="en-US" dirty="0" smtClean="0"/>
              <a:t>afka topics in your environment</a:t>
            </a:r>
          </a:p>
          <a:p>
            <a:endParaRPr lang="en-US" dirty="0"/>
          </a:p>
        </p:txBody>
      </p:sp>
    </p:spTree>
    <p:extLst>
      <p:ext uri="{BB962C8B-B14F-4D97-AF65-F5344CB8AC3E}">
        <p14:creationId xmlns:p14="http://schemas.microsoft.com/office/powerpoint/2010/main" val="12340295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Error Handling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Failure Recovery</a:t>
            </a:r>
            <a:r>
              <a:rPr lang="en-US" dirty="0"/>
              <a:t> </a:t>
            </a:r>
            <a:r>
              <a:rPr lang="en-US" dirty="0" smtClean="0"/>
              <a:t>in Consumers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Intro to Security</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1500869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14</a:t>
            </a:r>
            <a:endParaRPr lang="en-US" dirty="0"/>
          </a:p>
        </p:txBody>
      </p:sp>
      <p:sp>
        <p:nvSpPr>
          <p:cNvPr id="3" name="Content Placeholder 2"/>
          <p:cNvSpPr>
            <a:spLocks noGrp="1"/>
          </p:cNvSpPr>
          <p:nvPr>
            <p:ph idx="1"/>
          </p:nvPr>
        </p:nvSpPr>
        <p:spPr/>
        <p:txBody>
          <a:bodyPr>
            <a:normAutofit fontScale="62500" lnSpcReduction="20000"/>
          </a:bodyPr>
          <a:lstStyle/>
          <a:p>
            <a:pPr lvl="1">
              <a:buFont typeface="Arial" panose="020B0604020202020204" pitchFamily="34" charset="0"/>
              <a:buChar char="•"/>
            </a:pPr>
            <a:r>
              <a:rPr lang="en-US" dirty="0" smtClean="0"/>
              <a:t>Day 13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Error Handling</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Custom Error Handling Configuration</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Fixed Back off</a:t>
            </a:r>
          </a:p>
          <a:p>
            <a:pPr lvl="2">
              <a:buFont typeface="Wingdings" panose="05000000000000000000" pitchFamily="2" charset="2"/>
              <a:buChar char="Ø"/>
            </a:pPr>
            <a:endParaRPr lang="en-US" dirty="0"/>
          </a:p>
          <a:p>
            <a:pPr lvl="2">
              <a:buFont typeface="Wingdings" panose="05000000000000000000" pitchFamily="2" charset="2"/>
              <a:buChar char="Ø"/>
            </a:pPr>
            <a:r>
              <a:rPr lang="en-US" dirty="0" smtClean="0"/>
              <a:t>Exponential </a:t>
            </a:r>
            <a:r>
              <a:rPr lang="en-US" dirty="0"/>
              <a:t>Back off</a:t>
            </a:r>
          </a:p>
          <a:p>
            <a:pPr lvl="1">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Tuning Retry Policy to ignore Exceptions which need not be retried</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a:t>Plug in additional handling during Retries</a:t>
            </a:r>
          </a:p>
          <a:p>
            <a:pPr marL="457200" lvl="1" indent="0">
              <a:buNone/>
            </a:pPr>
            <a:endParaRPr lang="en-US" dirty="0" smtClean="0"/>
          </a:p>
          <a:p>
            <a:pPr lvl="1">
              <a:buFont typeface="Arial" panose="020B0604020202020204" pitchFamily="34" charset="0"/>
              <a:buChar char="•"/>
            </a:pPr>
            <a:r>
              <a:rPr lang="en-US" dirty="0" smtClean="0"/>
              <a:t>Failure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18333124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Error &amp; Fault Recovery Implementation Insights - Day 14</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draw.io</a:t>
            </a:r>
          </a:p>
          <a:p>
            <a:pPr marL="457200" lvl="1" indent="0">
              <a:buNone/>
            </a:pPr>
            <a:endParaRPr lang="en-US" dirty="0"/>
          </a:p>
          <a:p>
            <a:pPr marL="457200" lvl="1" indent="0">
              <a:buNone/>
            </a:pPr>
            <a:r>
              <a:rPr lang="en-US" dirty="0" smtClean="0"/>
              <a:t>Reference:</a:t>
            </a:r>
          </a:p>
          <a:p>
            <a:pPr marL="457200" lvl="1" indent="0">
              <a:buNone/>
            </a:pPr>
            <a:r>
              <a:rPr lang="en-US" dirty="0">
                <a:hlinkClick r:id="rId2"/>
              </a:rPr>
              <a:t>https://docs.spring.io/spring-kafka/reference/html/#</a:t>
            </a:r>
            <a:r>
              <a:rPr lang="en-US" dirty="0" smtClean="0">
                <a:hlinkClick r:id="rId2"/>
              </a:rPr>
              <a:t>dead-letters</a:t>
            </a:r>
            <a:endParaRPr lang="en-US" dirty="0" smtClean="0"/>
          </a:p>
          <a:p>
            <a:pPr marL="457200" lvl="1" indent="0">
              <a:buNone/>
            </a:pPr>
            <a:endParaRPr lang="en-US" dirty="0"/>
          </a:p>
        </p:txBody>
      </p:sp>
    </p:spTree>
    <p:extLst>
      <p:ext uri="{BB962C8B-B14F-4D97-AF65-F5344CB8AC3E}">
        <p14:creationId xmlns:p14="http://schemas.microsoft.com/office/powerpoint/2010/main" val="37225377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200" dirty="0" smtClean="0"/>
              <a:t>Failure Handling Strategies – Day 14</a:t>
            </a:r>
            <a:endParaRPr lang="en-US" sz="3200"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dirty="0" smtClean="0"/>
              <a:t>Approach 1 : Retry the failed messages</a:t>
            </a:r>
          </a:p>
          <a:p>
            <a:pPr lvl="1">
              <a:buFont typeface="Wingdings" panose="05000000000000000000" pitchFamily="2" charset="2"/>
              <a:buChar char="Ø"/>
            </a:pPr>
            <a:endParaRPr lang="en-US" dirty="0" smtClean="0"/>
          </a:p>
          <a:p>
            <a:pPr marL="457200" lvl="1" indent="0">
              <a:buNone/>
            </a:pPr>
            <a:r>
              <a:rPr lang="en-US" sz="2400" dirty="0" smtClean="0"/>
              <a:t>Example: Dependent Services temporarily down</a:t>
            </a:r>
          </a:p>
          <a:p>
            <a:pPr marL="457200" lvl="1" indent="0">
              <a:buNone/>
            </a:pPr>
            <a:endParaRPr lang="en-US" dirty="0" smtClean="0"/>
          </a:p>
          <a:p>
            <a:pPr lvl="1">
              <a:buFont typeface="Wingdings" panose="05000000000000000000" pitchFamily="2" charset="2"/>
              <a:buChar char="Ø"/>
            </a:pPr>
            <a:endParaRPr lang="en-US" dirty="0" smtClean="0"/>
          </a:p>
          <a:p>
            <a:pPr lvl="1">
              <a:buFont typeface="Wingdings" panose="05000000000000000000" pitchFamily="2" charset="2"/>
              <a:buChar char="Ø"/>
            </a:pPr>
            <a:r>
              <a:rPr lang="en-US" dirty="0" smtClean="0"/>
              <a:t>Approach 2: Discard  the Messages in a trackable way</a:t>
            </a:r>
          </a:p>
          <a:p>
            <a:pPr marL="457200" lvl="1" indent="0">
              <a:buNone/>
            </a:pPr>
            <a:endParaRPr lang="en-US" sz="2400" dirty="0" smtClean="0"/>
          </a:p>
          <a:p>
            <a:pPr marL="457200" lvl="1" indent="0">
              <a:buNone/>
            </a:pPr>
            <a:r>
              <a:rPr lang="en-US" sz="2400" dirty="0" smtClean="0"/>
              <a:t>Example: Invalid payloads </a:t>
            </a:r>
            <a:endParaRPr lang="en-US" sz="2400" dirty="0"/>
          </a:p>
        </p:txBody>
      </p:sp>
    </p:spTree>
    <p:extLst>
      <p:ext uri="{BB962C8B-B14F-4D97-AF65-F5344CB8AC3E}">
        <p14:creationId xmlns:p14="http://schemas.microsoft.com/office/powerpoint/2010/main" val="41243406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14</a:t>
            </a:r>
            <a:endParaRPr lang="en-US" dirty="0"/>
          </a:p>
        </p:txBody>
      </p:sp>
      <p:sp>
        <p:nvSpPr>
          <p:cNvPr id="3" name="Content Placeholder 2"/>
          <p:cNvSpPr>
            <a:spLocks noGrp="1"/>
          </p:cNvSpPr>
          <p:nvPr>
            <p:ph idx="1"/>
          </p:nvPr>
        </p:nvSpPr>
        <p:spPr>
          <a:xfrm>
            <a:off x="467544" y="1484784"/>
            <a:ext cx="8229600" cy="4525963"/>
          </a:xfrm>
        </p:spPr>
        <p:txBody>
          <a:bodyPr>
            <a:normAutofit fontScale="92500" lnSpcReduction="20000"/>
          </a:bodyPr>
          <a:lstStyle/>
          <a:p>
            <a:pPr marL="457200" lvl="1" indent="0">
              <a:buNone/>
            </a:pPr>
            <a:endParaRPr lang="en-US" dirty="0" smtClean="0"/>
          </a:p>
          <a:p>
            <a:pPr fontAlgn="ctr"/>
            <a:r>
              <a:rPr lang="en-US" dirty="0" smtClean="0"/>
              <a:t>Implement the Retry service which reads from Retry topic and triggers the re-processing</a:t>
            </a:r>
          </a:p>
          <a:p>
            <a:pPr fontAlgn="ctr"/>
            <a:endParaRPr lang="en-US" dirty="0" smtClean="0"/>
          </a:p>
          <a:p>
            <a:pPr fontAlgn="ctr"/>
            <a:r>
              <a:rPr lang="en-US" dirty="0" smtClean="0"/>
              <a:t>Re-establish the Error and failure recovery handling in producer with sufficient demos</a:t>
            </a:r>
          </a:p>
          <a:p>
            <a:pPr fontAlgn="ctr"/>
            <a:endParaRPr lang="en-US" dirty="0" smtClean="0"/>
          </a:p>
          <a:p>
            <a:pPr fontAlgn="ctr"/>
            <a:r>
              <a:rPr lang="en-US" dirty="0" smtClean="0"/>
              <a:t>Save the messages in the DLT to H2 Database</a:t>
            </a:r>
          </a:p>
          <a:p>
            <a:pPr fontAlgn="ctr"/>
            <a:endParaRPr lang="en-US" dirty="0" smtClean="0"/>
          </a:p>
          <a:p>
            <a:pPr fontAlgn="ctr"/>
            <a:r>
              <a:rPr lang="en-US" dirty="0" smtClean="0"/>
              <a:t>Explore Transactions</a:t>
            </a:r>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2221613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15, 16,17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Securing Kafka Infrastructure</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3326624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15, 16,17</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Day 14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Security Requirements in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Authentication and Authorization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SSL in Kafka Architecture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SSL in Server and Client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Exercises</a:t>
            </a:r>
          </a:p>
        </p:txBody>
      </p:sp>
    </p:spTree>
    <p:extLst>
      <p:ext uri="{BB962C8B-B14F-4D97-AF65-F5344CB8AC3E}">
        <p14:creationId xmlns:p14="http://schemas.microsoft.com/office/powerpoint/2010/main" val="4071536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Encryption Authentication &amp; Authorization</a:t>
            </a:r>
            <a:br>
              <a:rPr lang="en-US" sz="3200" dirty="0" smtClean="0"/>
            </a:br>
            <a:r>
              <a:rPr lang="en-US" sz="3200" dirty="0" smtClean="0"/>
              <a:t>- Day 15,16,17</a:t>
            </a:r>
            <a:endParaRPr lang="en-US" sz="3200"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Encryption</a:t>
            </a:r>
          </a:p>
          <a:p>
            <a:pPr marL="457200" lvl="1" indent="0">
              <a:buNone/>
            </a:pPr>
            <a:r>
              <a:rPr lang="en-US" sz="2000" dirty="0" smtClean="0"/>
              <a:t>Converting a human readable plain text into incomprehensible text which is known a cipher text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Authentication</a:t>
            </a:r>
          </a:p>
          <a:p>
            <a:pPr marL="457200" lvl="1" indent="0">
              <a:buNone/>
            </a:pPr>
            <a:r>
              <a:rPr lang="en-US" sz="2000" dirty="0"/>
              <a:t>Authentication is the process of proving the identity (of Client to Server and vice versa)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Authorization</a:t>
            </a:r>
          </a:p>
          <a:p>
            <a:pPr marL="457200" lvl="1" indent="0">
              <a:buNone/>
            </a:pPr>
            <a:r>
              <a:rPr lang="en-US" sz="2100" dirty="0"/>
              <a:t>Authorization is the process of defining the permissions to the Authenticated users, on the System in context</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6700534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Kafka Security Protocols – Day 15,16,17</a:t>
            </a:r>
            <a:endParaRPr lang="en-US" sz="3200"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a:p>
          <a:p>
            <a:pPr lvl="1">
              <a:buFont typeface="Arial" panose="020B0604020202020204" pitchFamily="34" charset="0"/>
              <a:buChar char="•"/>
            </a:pPr>
            <a:r>
              <a:rPr lang="en-US" dirty="0" smtClean="0"/>
              <a:t>SSL - Secured </a:t>
            </a:r>
            <a:r>
              <a:rPr lang="en-US" dirty="0"/>
              <a:t>Sockets Layer/TLS (Transport Layer </a:t>
            </a:r>
            <a:r>
              <a:rPr lang="en-US" dirty="0" smtClean="0"/>
              <a:t>Security)</a:t>
            </a: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smtClean="0"/>
              <a:t>SASL</a:t>
            </a:r>
            <a:r>
              <a:rPr lang="en-US" sz="2100" dirty="0" smtClean="0"/>
              <a:t> - </a:t>
            </a:r>
            <a:r>
              <a:rPr lang="en-US" dirty="0" smtClean="0"/>
              <a:t>Simple Authentication and Security Layer</a:t>
            </a:r>
          </a:p>
          <a:p>
            <a:pPr lvl="1">
              <a:buFont typeface="Arial" panose="020B0604020202020204" pitchFamily="34" charset="0"/>
              <a:buChar char="•"/>
            </a:pPr>
            <a:endParaRPr lang="en-US" dirty="0"/>
          </a:p>
          <a:p>
            <a:pPr marL="457200" lvl="1" indent="0">
              <a:buNone/>
            </a:pPr>
            <a:r>
              <a:rPr lang="en-US" dirty="0" smtClean="0"/>
              <a:t>Refer Draw.io</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5178357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SSL in Kafka Architecture</a:t>
            </a:r>
            <a:r>
              <a:rPr lang="en-US" sz="3200" dirty="0"/>
              <a:t> </a:t>
            </a:r>
            <a:r>
              <a:rPr lang="en-US" sz="3200" dirty="0" smtClean="0"/>
              <a:t>- Day 15,16,17</a:t>
            </a:r>
            <a:endParaRPr lang="en-US" sz="3200"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Encryption</a:t>
            </a:r>
          </a:p>
          <a:p>
            <a:pPr marL="457200" lvl="1" indent="0">
              <a:buNone/>
            </a:pPr>
            <a:r>
              <a:rPr lang="en-US" sz="2000" dirty="0" smtClean="0"/>
              <a:t>Converting a human readable plain text into incomprehensible text which is known a cipher text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Authentication</a:t>
            </a:r>
          </a:p>
          <a:p>
            <a:pPr marL="457200" lvl="1" indent="0">
              <a:buNone/>
            </a:pPr>
            <a:r>
              <a:rPr lang="en-US" sz="2000" dirty="0"/>
              <a:t>Authentication is the process of proving the identity (of Client to Server and vice versa)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Authorization</a:t>
            </a:r>
          </a:p>
          <a:p>
            <a:pPr marL="457200" lvl="1" indent="0">
              <a:buNone/>
            </a:pPr>
            <a:r>
              <a:rPr lang="en-US" sz="2100" dirty="0"/>
              <a:t>Authorization is the process of defining the permissions to the Authenticated users, on the System in context</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312170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Day 1 Recap and Exercises </a:t>
            </a:r>
            <a:r>
              <a:rPr lang="en-US" dirty="0" err="1" smtClean="0"/>
              <a:t>QnA</a:t>
            </a:r>
            <a:endParaRPr lang="en-US" dirty="0" smtClean="0"/>
          </a:p>
          <a:p>
            <a:pPr lvl="1"/>
            <a:endParaRPr lang="en-US" dirty="0" smtClean="0"/>
          </a:p>
          <a:p>
            <a:pPr lvl="1"/>
            <a:r>
              <a:rPr lang="en-US" dirty="0" smtClean="0"/>
              <a:t>Further understand the Foundational Concepts of Kafka in standalone and distributed topologies</a:t>
            </a:r>
          </a:p>
          <a:p>
            <a:pPr lvl="1"/>
            <a:endParaRPr lang="en-US" dirty="0" smtClean="0"/>
          </a:p>
          <a:p>
            <a:pPr lvl="1"/>
            <a:r>
              <a:rPr lang="en-US" dirty="0" smtClean="0"/>
              <a:t>Use CLI to practically establish these learned concepts</a:t>
            </a:r>
            <a:endParaRPr lang="en-US" dirty="0"/>
          </a:p>
        </p:txBody>
      </p:sp>
    </p:spTree>
    <p:extLst>
      <p:ext uri="{BB962C8B-B14F-4D97-AF65-F5344CB8AC3E}">
        <p14:creationId xmlns:p14="http://schemas.microsoft.com/office/powerpoint/2010/main" val="32933129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Configure SSL in Server and Client</a:t>
            </a:r>
            <a:br>
              <a:rPr lang="en-US" sz="3200" dirty="0" smtClean="0"/>
            </a:br>
            <a:r>
              <a:rPr lang="en-US" sz="3200" dirty="0" smtClean="0"/>
              <a:t>- Day 15,16,17</a:t>
            </a:r>
            <a:endParaRPr lang="en-US" sz="3200" dirty="0"/>
          </a:p>
        </p:txBody>
      </p:sp>
      <p:sp>
        <p:nvSpPr>
          <p:cNvPr id="3" name="Content Placeholder 2"/>
          <p:cNvSpPr>
            <a:spLocks noGrp="1"/>
          </p:cNvSpPr>
          <p:nvPr>
            <p:ph idx="1"/>
          </p:nvPr>
        </p:nvSpPr>
        <p:spPr/>
        <p:txBody>
          <a:bodyPr>
            <a:normAutofit fontScale="55000" lnSpcReduction="20000"/>
          </a:bodyPr>
          <a:lstStyle/>
          <a:p>
            <a:pPr lvl="1">
              <a:buFont typeface="Arial" panose="020B0604020202020204" pitchFamily="34" charset="0"/>
              <a:buChar char="•"/>
            </a:pPr>
            <a:r>
              <a:rPr lang="en-US" dirty="0" smtClean="0"/>
              <a:t>Generate Server </a:t>
            </a:r>
            <a:r>
              <a:rPr lang="en-US" dirty="0" err="1" smtClean="0"/>
              <a:t>Keystore</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Setup Local CA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CSR(Certificate Signing Request)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Sign the Server Certificate by Local CA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the signed Certificate to Server </a:t>
            </a:r>
            <a:r>
              <a:rPr lang="en-US" dirty="0" err="1" smtClean="0"/>
              <a:t>Keystore</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Server Certificate on Kafka Server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Client Trust store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Root Signed Certificate to Client Trust Store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SSL on Kafka Clients</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1085340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SASL - Simple Authentication and Security Layer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endParaRPr lang="en-US" sz="1800" dirty="0" smtClean="0"/>
          </a:p>
          <a:p>
            <a:r>
              <a:rPr lang="en-US" sz="1800" dirty="0" smtClean="0"/>
              <a:t>SASL </a:t>
            </a:r>
            <a:r>
              <a:rPr lang="en-US" sz="1800" dirty="0"/>
              <a:t>(Simple Authentication Security Layer) is a framework that provides developers of applications and shared libraries with mechanisms for authentication, data integrity-checking, and encryption</a:t>
            </a:r>
            <a:r>
              <a:rPr lang="en-US" sz="1800" dirty="0" smtClean="0"/>
              <a:t>.</a:t>
            </a:r>
          </a:p>
          <a:p>
            <a:endParaRPr lang="en-US" sz="1800" dirty="0" smtClean="0"/>
          </a:p>
          <a:p>
            <a:r>
              <a:rPr lang="en-US" sz="1800" dirty="0" smtClean="0"/>
              <a:t>Clients using  SSL Authentication, would need the Certificates deployment overhead. Thus a Simple mechanisms such as username/password, </a:t>
            </a:r>
            <a:r>
              <a:rPr lang="en-US" sz="1800" dirty="0" err="1" smtClean="0"/>
              <a:t>Oauth</a:t>
            </a:r>
            <a:r>
              <a:rPr lang="en-US" sz="1800" dirty="0" smtClean="0"/>
              <a:t> Tokens etc. can help solve the overhead of SSL. </a:t>
            </a:r>
          </a:p>
          <a:p>
            <a:endParaRPr lang="en-US" sz="1800" dirty="0"/>
          </a:p>
          <a:p>
            <a:r>
              <a:rPr lang="en-US" sz="1800" dirty="0" smtClean="0"/>
              <a:t>SASL is the common framework in Kafka to implement such Authentication Mechanisms.</a:t>
            </a:r>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38682113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SASL - Simple Authentication and Security Layer – Day 15,16,17 </a:t>
            </a:r>
            <a:endParaRPr lang="en-US" sz="3200" dirty="0"/>
          </a:p>
        </p:txBody>
      </p:sp>
      <p:sp>
        <p:nvSpPr>
          <p:cNvPr id="3" name="Content Placeholder 2"/>
          <p:cNvSpPr>
            <a:spLocks noGrp="1"/>
          </p:cNvSpPr>
          <p:nvPr>
            <p:ph idx="1"/>
          </p:nvPr>
        </p:nvSpPr>
        <p:spPr/>
        <p:txBody>
          <a:bodyPr>
            <a:normAutofit fontScale="85000" lnSpcReduction="20000"/>
          </a:bodyPr>
          <a:lstStyle/>
          <a:p>
            <a:endParaRPr lang="en-US" sz="1800" dirty="0" smtClean="0"/>
          </a:p>
          <a:p>
            <a:pPr marL="0" indent="0">
              <a:buNone/>
            </a:pPr>
            <a:r>
              <a:rPr lang="en-US" sz="1800" dirty="0" smtClean="0"/>
              <a:t>SASL enables implementing following </a:t>
            </a:r>
            <a:r>
              <a:rPr lang="en-US" sz="1800" dirty="0" err="1" smtClean="0"/>
              <a:t>Auth</a:t>
            </a:r>
            <a:r>
              <a:rPr lang="en-US" sz="1800" dirty="0" smtClean="0"/>
              <a:t> mechanisms</a:t>
            </a:r>
          </a:p>
          <a:p>
            <a:endParaRPr lang="en-US" sz="1800" dirty="0" smtClean="0"/>
          </a:p>
          <a:p>
            <a:pPr lvl="1"/>
            <a:r>
              <a:rPr lang="en-US" sz="1400" dirty="0" smtClean="0"/>
              <a:t>GSSAPI (Generic Security Services Application Programming Interface)</a:t>
            </a:r>
          </a:p>
          <a:p>
            <a:pPr marL="457200" lvl="1" indent="0">
              <a:buNone/>
            </a:pPr>
            <a:r>
              <a:rPr lang="en-US" sz="1400" dirty="0" smtClean="0"/>
              <a:t>	Uses Kerberos or Active Directory server for authentication</a:t>
            </a:r>
          </a:p>
          <a:p>
            <a:pPr lvl="1"/>
            <a:endParaRPr lang="en-US" sz="1400" dirty="0" smtClean="0"/>
          </a:p>
          <a:p>
            <a:pPr lvl="1"/>
            <a:r>
              <a:rPr lang="en-US" sz="1400" dirty="0" smtClean="0"/>
              <a:t>OAUTHBEARER</a:t>
            </a:r>
          </a:p>
          <a:p>
            <a:pPr marL="457200" lvl="1" indent="0">
              <a:buNone/>
            </a:pPr>
            <a:r>
              <a:rPr lang="en-US" sz="1400" dirty="0" smtClean="0"/>
              <a:t>	Enables </a:t>
            </a:r>
            <a:r>
              <a:rPr lang="en-US" sz="1400" dirty="0"/>
              <a:t>the use the OAuth 2 Authorization framework in a SASL </a:t>
            </a:r>
            <a:r>
              <a:rPr lang="en-US" sz="1400" dirty="0" smtClean="0"/>
              <a:t>context.</a:t>
            </a:r>
          </a:p>
          <a:p>
            <a:pPr marL="457200" lvl="1" indent="0">
              <a:buNone/>
            </a:pPr>
            <a:endParaRPr lang="en-US" sz="1400" dirty="0" smtClean="0"/>
          </a:p>
          <a:p>
            <a:pPr lvl="1"/>
            <a:r>
              <a:rPr lang="en-US" sz="1400" b="1" dirty="0"/>
              <a:t>SCRAM </a:t>
            </a:r>
            <a:r>
              <a:rPr lang="en-US" sz="1400" b="1" dirty="0" smtClean="0"/>
              <a:t>(Salted Challenge Response Authentication Mechanism)</a:t>
            </a:r>
          </a:p>
          <a:p>
            <a:pPr marL="457200" lvl="1" indent="0">
              <a:buNone/>
            </a:pPr>
            <a:r>
              <a:rPr lang="en-US" sz="1400" b="1" dirty="0" smtClean="0"/>
              <a:t>	Uses </a:t>
            </a:r>
            <a:r>
              <a:rPr lang="en-US" sz="1400" b="1" dirty="0"/>
              <a:t>usernames and passwords stored in </a:t>
            </a:r>
            <a:r>
              <a:rPr lang="en-US" sz="1400" b="1" dirty="0" err="1"/>
              <a:t>ZooKeeper</a:t>
            </a:r>
            <a:r>
              <a:rPr lang="en-US" sz="1400" b="1" dirty="0"/>
              <a:t>. Credentials are created during installation.</a:t>
            </a:r>
            <a:endParaRPr lang="en-US" sz="1400" b="1" dirty="0" smtClean="0"/>
          </a:p>
          <a:p>
            <a:pPr lvl="1"/>
            <a:endParaRPr lang="en-US" sz="1400" dirty="0" smtClean="0"/>
          </a:p>
          <a:p>
            <a:pPr lvl="1"/>
            <a:r>
              <a:rPr lang="en-US" sz="1400" dirty="0" smtClean="0"/>
              <a:t>PLAIN</a:t>
            </a:r>
          </a:p>
          <a:p>
            <a:pPr marL="457200" lvl="1" indent="0">
              <a:buNone/>
            </a:pPr>
            <a:r>
              <a:rPr lang="en-US" sz="1400" dirty="0" smtClean="0"/>
              <a:t>	Uses </a:t>
            </a:r>
            <a:r>
              <a:rPr lang="en-US" sz="1400" dirty="0"/>
              <a:t>a simple username and password for authentication.</a:t>
            </a:r>
          </a:p>
          <a:p>
            <a:pPr lvl="1"/>
            <a:endParaRPr lang="en-US" sz="1400" dirty="0" smtClean="0"/>
          </a:p>
          <a:p>
            <a:pPr lvl="1"/>
            <a:r>
              <a:rPr lang="en-US" sz="1400" dirty="0" smtClean="0"/>
              <a:t>Delegation</a:t>
            </a:r>
            <a:endParaRPr lang="en-US" sz="1400" dirty="0"/>
          </a:p>
          <a:p>
            <a:pPr lvl="1"/>
            <a:endParaRPr lang="en-US" sz="1400" dirty="0" smtClean="0"/>
          </a:p>
          <a:p>
            <a:pPr lvl="1"/>
            <a:r>
              <a:rPr lang="en-US" sz="1400" dirty="0" smtClean="0"/>
              <a:t>LDAP</a:t>
            </a:r>
          </a:p>
          <a:p>
            <a:pPr lvl="1"/>
            <a:endParaRPr lang="en-US" sz="1400" dirty="0" smtClean="0"/>
          </a:p>
          <a:p>
            <a:pPr marL="457200" lvl="1" indent="0">
              <a:buNone/>
            </a:pPr>
            <a:r>
              <a:rPr lang="en-US" sz="1400" dirty="0"/>
              <a:t>Ref: </a:t>
            </a:r>
            <a:r>
              <a:rPr lang="en-US" sz="1400" dirty="0">
                <a:hlinkClick r:id="rId2"/>
              </a:rPr>
              <a:t>https://</a:t>
            </a:r>
            <a:r>
              <a:rPr lang="en-US" sz="1400" dirty="0" smtClean="0">
                <a:hlinkClick r:id="rId2"/>
              </a:rPr>
              <a:t>docs.confluent.io/platform/current/kafka/overview-authentication-methods.html#mtls</a:t>
            </a:r>
            <a:endParaRPr lang="en-US" sz="1400" dirty="0" smtClean="0"/>
          </a:p>
          <a:p>
            <a:pPr marL="457200" lvl="1" indent="0">
              <a:buNone/>
            </a:pPr>
            <a:r>
              <a:rPr lang="en-US" sz="1400" dirty="0" smtClean="0">
                <a:hlinkClick r:id="rId3"/>
              </a:rPr>
              <a:t>https</a:t>
            </a:r>
            <a:r>
              <a:rPr lang="en-US" sz="1400" dirty="0">
                <a:hlinkClick r:id="rId3"/>
              </a:rPr>
              <a:t>://kafka.apache.org/documentation/#</a:t>
            </a:r>
            <a:r>
              <a:rPr lang="en-US" sz="1400" dirty="0" smtClean="0">
                <a:hlinkClick r:id="rId3"/>
              </a:rPr>
              <a:t>security</a:t>
            </a:r>
            <a:endParaRPr lang="en-US" sz="1400" dirty="0" smtClean="0"/>
          </a:p>
          <a:p>
            <a:pPr marL="457200" lvl="1" indent="0">
              <a:buNone/>
            </a:pPr>
            <a:r>
              <a:rPr lang="en-US" sz="1400" dirty="0"/>
              <a:t> </a:t>
            </a: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40447705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SCRAM – Salted Challenge Response Authentication Mechanism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pPr lvl="1"/>
            <a:endParaRPr lang="en-US" sz="1400" dirty="0" smtClean="0"/>
          </a:p>
          <a:p>
            <a:pPr lvl="1">
              <a:buFont typeface="Wingdings" panose="05000000000000000000" pitchFamily="2" charset="2"/>
              <a:buChar char="§"/>
            </a:pPr>
            <a:r>
              <a:rPr lang="en-US" sz="1400" dirty="0"/>
              <a:t>Salted Challenge Response Authentication Mechanism (SCRAM), or SASL/SCRAM, is a family of SASL mechanisms that addresses the security concerns with traditional mechanisms that perform username/password authentication like </a:t>
            </a:r>
            <a:r>
              <a:rPr lang="en-US" sz="1400" dirty="0" smtClean="0"/>
              <a:t>PLAIN.</a:t>
            </a:r>
          </a:p>
          <a:p>
            <a:pPr lvl="1">
              <a:buFont typeface="Wingdings" panose="05000000000000000000" pitchFamily="2" charset="2"/>
              <a:buChar char="§"/>
            </a:pPr>
            <a:endParaRPr lang="en-US" sz="1400" dirty="0"/>
          </a:p>
          <a:p>
            <a:pPr lvl="1">
              <a:buFont typeface="Wingdings" panose="05000000000000000000" pitchFamily="2" charset="2"/>
              <a:buChar char="§"/>
            </a:pPr>
            <a:r>
              <a:rPr lang="en-US" sz="1400" dirty="0" smtClean="0"/>
              <a:t>Authentication of secrets/passwords is done securely by transmitting a computed hash</a:t>
            </a:r>
          </a:p>
          <a:p>
            <a:pPr lvl="1">
              <a:buFont typeface="Wingdings" panose="05000000000000000000" pitchFamily="2" charset="2"/>
              <a:buChar char="§"/>
            </a:pPr>
            <a:endParaRPr lang="en-US" sz="1400" dirty="0" smtClean="0"/>
          </a:p>
          <a:p>
            <a:pPr lvl="1">
              <a:buFont typeface="Wingdings" panose="05000000000000000000" pitchFamily="2" charset="2"/>
              <a:buChar char="§"/>
            </a:pPr>
            <a:r>
              <a:rPr lang="en-US" sz="1400" dirty="0" smtClean="0"/>
              <a:t>The </a:t>
            </a:r>
            <a:r>
              <a:rPr lang="en-US" sz="1400" dirty="0"/>
              <a:t>SCRAM implementation in Kafka stores SCRAM credentials in </a:t>
            </a:r>
            <a:r>
              <a:rPr lang="en-US" sz="1400" dirty="0" err="1" smtClean="0"/>
              <a:t>ZooKeeper</a:t>
            </a:r>
            <a:r>
              <a:rPr lang="en-US" sz="1400" dirty="0" smtClean="0"/>
              <a:t>. </a:t>
            </a:r>
            <a:r>
              <a:rPr lang="en-US" sz="1400" dirty="0"/>
              <a:t>Because of this, you must create SCRAM credentials for users in </a:t>
            </a:r>
            <a:r>
              <a:rPr lang="en-US" sz="1400" dirty="0" err="1"/>
              <a:t>ZooKeeper</a:t>
            </a:r>
            <a:r>
              <a:rPr lang="en-US" sz="1400" dirty="0" smtClean="0"/>
              <a:t>.</a:t>
            </a:r>
          </a:p>
          <a:p>
            <a:pPr lvl="1">
              <a:buFont typeface="Wingdings" panose="05000000000000000000" pitchFamily="2" charset="2"/>
              <a:buChar char="§"/>
            </a:pPr>
            <a:endParaRPr lang="en-US" sz="1400" dirty="0"/>
          </a:p>
          <a:p>
            <a:pPr lvl="1">
              <a:buFont typeface="Wingdings" panose="05000000000000000000" pitchFamily="2" charset="2"/>
              <a:buChar char="§"/>
            </a:pPr>
            <a:r>
              <a:rPr lang="en-US" sz="1400" dirty="0" smtClean="0"/>
              <a:t>Supported Hash functions are SHA 256 and SHA 252</a:t>
            </a:r>
          </a:p>
          <a:p>
            <a:pPr marL="457200" lvl="1" indent="0">
              <a:buNone/>
            </a:pPr>
            <a:endParaRPr lang="en-US" sz="1400" dirty="0" smtClean="0"/>
          </a:p>
          <a:p>
            <a:pPr marL="457200" lvl="1" indent="0">
              <a:buNone/>
            </a:pPr>
            <a:endParaRPr lang="en-US" sz="1400" dirty="0" smtClean="0"/>
          </a:p>
          <a:p>
            <a:pPr marL="457200" lvl="1" indent="0">
              <a:buNone/>
            </a:pPr>
            <a:r>
              <a:rPr lang="en-US" sz="1400" dirty="0" smtClean="0"/>
              <a:t>Ref</a:t>
            </a:r>
            <a:r>
              <a:rPr lang="en-US" sz="1400" dirty="0"/>
              <a:t>: </a:t>
            </a:r>
            <a:r>
              <a:rPr lang="en-US" sz="1400" dirty="0">
                <a:hlinkClick r:id="rId2"/>
              </a:rPr>
              <a:t>https://</a:t>
            </a:r>
            <a:r>
              <a:rPr lang="en-US" sz="1400" dirty="0" smtClean="0">
                <a:hlinkClick r:id="rId2"/>
              </a:rPr>
              <a:t>docs.confluent.io/platform/current/kafka/authentication_sasl/authentication_sasl_scram.html#configuring-scram</a:t>
            </a:r>
            <a:endParaRPr lang="en-US" sz="1400" dirty="0" smtClean="0"/>
          </a:p>
          <a:p>
            <a:pPr marL="457200" lvl="1" indent="0">
              <a:buNone/>
            </a:pPr>
            <a:r>
              <a:rPr lang="en-US" sz="1400" dirty="0" smtClean="0"/>
              <a:t> </a:t>
            </a:r>
          </a:p>
          <a:p>
            <a:pPr marL="457200" lvl="1" indent="0">
              <a:buNone/>
            </a:pP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2524943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Authorization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pPr lvl="1"/>
            <a:endParaRPr lang="en-US" sz="1400" dirty="0" smtClean="0"/>
          </a:p>
          <a:p>
            <a:pPr marL="457200" lvl="1" indent="0">
              <a:buNone/>
            </a:pPr>
            <a:r>
              <a:rPr lang="en-US" sz="1400" dirty="0" smtClean="0"/>
              <a:t>Draw.io </a:t>
            </a:r>
          </a:p>
          <a:p>
            <a:pPr marL="457200" lvl="1" indent="0">
              <a:buNone/>
            </a:pP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6730722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15, 16, 17</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a:p>
          <a:p>
            <a:pPr lvl="1">
              <a:buFont typeface="Arial" panose="020B0604020202020204" pitchFamily="34" charset="0"/>
              <a:buChar char="•"/>
            </a:pPr>
            <a:r>
              <a:rPr lang="en-US" dirty="0" smtClean="0"/>
              <a:t>Configure 2 way SSL Encryption and Authentication on your System </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2 way SSL between Zookeeper and Kafka Servers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Setup WSL and setup Kafka deployment and setup SASL based topology</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5497543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Handling Data Streams from Kafka Topics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527294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18</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a:t>Day </a:t>
            </a:r>
            <a:r>
              <a:rPr lang="en-US" dirty="0" smtClean="0"/>
              <a:t>15, 16, 17  </a:t>
            </a:r>
            <a:r>
              <a:rPr lang="en-US" dirty="0"/>
              <a:t>Recap &amp; </a:t>
            </a:r>
            <a:r>
              <a:rPr lang="en-US" dirty="0" err="1"/>
              <a:t>QnA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Kafka Streams – Introduction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Streaming Frameworks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Kafka Streaming Concepts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End-to-End Kafka Streaming Application</a:t>
            </a:r>
          </a:p>
          <a:p>
            <a:pPr lvl="2"/>
            <a:endParaRPr lang="en-US" dirty="0" smtClean="0"/>
          </a:p>
        </p:txBody>
      </p:sp>
    </p:spTree>
    <p:extLst>
      <p:ext uri="{BB962C8B-B14F-4D97-AF65-F5344CB8AC3E}">
        <p14:creationId xmlns:p14="http://schemas.microsoft.com/office/powerpoint/2010/main" val="37783485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Kafka Streams – Introduction - Day 18</a:t>
            </a:r>
            <a:endParaRPr lang="en-US" sz="3600"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Data Processing and transformation library within Kafka SDK</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Standard Java Application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Highly Scalable, elastic, fault tolerant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Exactly Ones Capability</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One Record at a time Processing. True streaming and not Batching</a:t>
            </a:r>
          </a:p>
        </p:txBody>
      </p:sp>
    </p:spTree>
    <p:extLst>
      <p:ext uri="{BB962C8B-B14F-4D97-AF65-F5344CB8AC3E}">
        <p14:creationId xmlns:p14="http://schemas.microsoft.com/office/powerpoint/2010/main" val="21617471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Streaming Frameworks - Day 18</a:t>
            </a:r>
            <a:endParaRPr lang="en-US" sz="3600"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smtClean="0"/>
              <a:t>Other Streaming Frameworks – </a:t>
            </a:r>
            <a:r>
              <a:rPr lang="en-US" dirty="0" err="1" smtClean="0"/>
              <a:t>Flink</a:t>
            </a:r>
            <a:r>
              <a:rPr lang="en-US" dirty="0" smtClean="0"/>
              <a:t>, Storm, Spark etc.,</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Micro batching vs per </a:t>
            </a:r>
            <a:r>
              <a:rPr lang="en-US" dirty="0"/>
              <a:t>D</a:t>
            </a:r>
            <a:r>
              <a:rPr lang="en-US" dirty="0" smtClean="0"/>
              <a:t>ata Streaming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Cluster versus No Cluster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Scaling easily (No Configuration needed)</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Exactly Ones vs At least Ones</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3008349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2</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Day 1 Recap</a:t>
            </a:r>
          </a:p>
          <a:p>
            <a:pPr marL="0" indent="0">
              <a:buNone/>
            </a:pPr>
            <a:r>
              <a:rPr lang="en-US" dirty="0" smtClean="0"/>
              <a:t> </a:t>
            </a:r>
          </a:p>
          <a:p>
            <a:r>
              <a:rPr lang="en-US" dirty="0" smtClean="0"/>
              <a:t>Day 1 Exercise </a:t>
            </a:r>
            <a:r>
              <a:rPr lang="en-US" dirty="0" err="1" smtClean="0"/>
              <a:t>QnA</a:t>
            </a:r>
            <a:endParaRPr lang="en-US" dirty="0" smtClean="0"/>
          </a:p>
          <a:p>
            <a:endParaRPr lang="en-US" dirty="0" smtClean="0"/>
          </a:p>
          <a:p>
            <a:r>
              <a:rPr lang="en-US" dirty="0" smtClean="0"/>
              <a:t>Foundational aspects of Kafka</a:t>
            </a:r>
          </a:p>
          <a:p>
            <a:endParaRPr lang="en-US" dirty="0" smtClean="0"/>
          </a:p>
          <a:p>
            <a:pPr lvl="1"/>
            <a:r>
              <a:rPr lang="en-US" dirty="0" smtClean="0"/>
              <a:t>Key based Producer and Consumer</a:t>
            </a:r>
          </a:p>
          <a:p>
            <a:pPr lvl="1"/>
            <a:endParaRPr lang="en-US" dirty="0" smtClean="0"/>
          </a:p>
          <a:p>
            <a:pPr lvl="1"/>
            <a:r>
              <a:rPr lang="en-US" dirty="0" smtClean="0"/>
              <a:t>Partitions</a:t>
            </a:r>
          </a:p>
          <a:p>
            <a:endParaRPr lang="en-US" dirty="0" smtClean="0"/>
          </a:p>
          <a:p>
            <a:pPr lvl="1"/>
            <a:r>
              <a:rPr lang="en-US" dirty="0" smtClean="0"/>
              <a:t>Consumer Groups</a:t>
            </a:r>
          </a:p>
          <a:p>
            <a:endParaRPr lang="en-US" dirty="0" smtClean="0"/>
          </a:p>
          <a:p>
            <a:pPr lvl="1"/>
            <a:r>
              <a:rPr lang="en-US" dirty="0" smtClean="0"/>
              <a:t>Offsets</a:t>
            </a:r>
          </a:p>
          <a:p>
            <a:endParaRPr lang="en-US" dirty="0" smtClean="0"/>
          </a:p>
          <a:p>
            <a:pPr lvl="1"/>
            <a:r>
              <a:rPr lang="en-US" dirty="0" smtClean="0"/>
              <a:t>Distributed Topology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0375164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Kafka Streaming Concepts – Day 18</a:t>
            </a:r>
            <a:endParaRPr lang="en-US" sz="3600" dirty="0"/>
          </a:p>
        </p:txBody>
      </p:sp>
      <p:sp>
        <p:nvSpPr>
          <p:cNvPr id="4" name="TextBox 3"/>
          <p:cNvSpPr txBox="1"/>
          <p:nvPr/>
        </p:nvSpPr>
        <p:spPr>
          <a:xfrm>
            <a:off x="899592" y="1763524"/>
            <a:ext cx="3600400" cy="4524315"/>
          </a:xfrm>
          <a:prstGeom prst="rect">
            <a:avLst/>
          </a:prstGeom>
          <a:noFill/>
        </p:spPr>
        <p:txBody>
          <a:bodyPr wrap="square" rtlCol="0">
            <a:spAutoFit/>
          </a:bodyPr>
          <a:lstStyle/>
          <a:p>
            <a:r>
              <a:rPr lang="en-US" b="1" dirty="0" smtClean="0"/>
              <a:t>Stream</a:t>
            </a:r>
          </a:p>
          <a:p>
            <a:r>
              <a:rPr lang="en-US" dirty="0" smtClean="0"/>
              <a:t>Is a sequence of immutable data records that is ordered, can be replayed, and is fault tolerant </a:t>
            </a:r>
          </a:p>
          <a:p>
            <a:endParaRPr lang="en-US" dirty="0" smtClean="0"/>
          </a:p>
          <a:p>
            <a:endParaRPr lang="en-US" dirty="0"/>
          </a:p>
          <a:p>
            <a:r>
              <a:rPr lang="en-US" b="1" dirty="0" smtClean="0"/>
              <a:t>Processors</a:t>
            </a:r>
          </a:p>
          <a:p>
            <a:r>
              <a:rPr lang="en-US" dirty="0"/>
              <a:t>Is a Node </a:t>
            </a:r>
            <a:r>
              <a:rPr lang="en-US" dirty="0" smtClean="0"/>
              <a:t>in the processor topology (graph). It transforms incoming streams record by record and may create a new stream from it.</a:t>
            </a:r>
          </a:p>
          <a:p>
            <a:endParaRPr lang="en-US" dirty="0"/>
          </a:p>
          <a:p>
            <a:r>
              <a:rPr lang="en-US" b="1" dirty="0" smtClean="0"/>
              <a:t>Topology</a:t>
            </a:r>
          </a:p>
          <a:p>
            <a:r>
              <a:rPr lang="en-US" dirty="0" smtClean="0"/>
              <a:t>Is a graph of processors chained together by streams</a:t>
            </a:r>
            <a:endParaRPr lang="en-US" dirty="0"/>
          </a:p>
          <a:p>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484784"/>
            <a:ext cx="4083546" cy="4850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67633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Kafka Streaming Concepts… – Day 18</a:t>
            </a:r>
            <a:endParaRPr lang="en-US" sz="3600" dirty="0"/>
          </a:p>
        </p:txBody>
      </p:sp>
      <p:sp>
        <p:nvSpPr>
          <p:cNvPr id="4" name="TextBox 3"/>
          <p:cNvSpPr txBox="1"/>
          <p:nvPr/>
        </p:nvSpPr>
        <p:spPr>
          <a:xfrm>
            <a:off x="899592" y="1763524"/>
            <a:ext cx="3600400" cy="4524315"/>
          </a:xfrm>
          <a:prstGeom prst="rect">
            <a:avLst/>
          </a:prstGeom>
          <a:noFill/>
        </p:spPr>
        <p:txBody>
          <a:bodyPr wrap="square" rtlCol="0">
            <a:spAutoFit/>
          </a:bodyPr>
          <a:lstStyle/>
          <a:p>
            <a:r>
              <a:rPr lang="en-US" b="1" dirty="0" smtClean="0"/>
              <a:t>Source Processor</a:t>
            </a:r>
          </a:p>
          <a:p>
            <a:r>
              <a:rPr lang="en-US" dirty="0" smtClean="0"/>
              <a:t>Is Special Processor that takes its data directly from a Kafka Topic. It has no predecessor Processor in a Topology and does not transform data. It however generates a Stream.</a:t>
            </a:r>
          </a:p>
          <a:p>
            <a:endParaRPr lang="en-US" dirty="0" smtClean="0"/>
          </a:p>
          <a:p>
            <a:endParaRPr lang="en-US" dirty="0"/>
          </a:p>
          <a:p>
            <a:r>
              <a:rPr lang="en-US" b="1" dirty="0" smtClean="0"/>
              <a:t>Sink Processor</a:t>
            </a:r>
          </a:p>
          <a:p>
            <a:r>
              <a:rPr lang="en-US" dirty="0" smtClean="0"/>
              <a:t>Is the Special Processor that does not have successors in a Topology. It sends the Stream data to the Kafka Topic directly.</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84784"/>
            <a:ext cx="4610274" cy="5154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0495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Kafka Streams Architecture and DSL (Domain Specific Language)</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1369895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19</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a:t>Day </a:t>
            </a:r>
            <a:r>
              <a:rPr lang="en-US" dirty="0" smtClean="0"/>
              <a:t>18 Recap </a:t>
            </a:r>
            <a:r>
              <a:rPr lang="en-US" dirty="0"/>
              <a:t>&amp; </a:t>
            </a:r>
            <a:r>
              <a:rPr lang="en-US" dirty="0" err="1"/>
              <a:t>QnA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Kafka Streams Architecture</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DSL (Domain Specific Language)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Word Count Kafka Streams Application</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6447318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Kafka Streams Architecture</a:t>
            </a:r>
            <a:r>
              <a:rPr lang="en-US" sz="3200" dirty="0"/>
              <a:t> </a:t>
            </a:r>
            <a:r>
              <a:rPr lang="en-US" sz="3200" dirty="0" smtClean="0"/>
              <a:t>- Day 19</a:t>
            </a: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200150"/>
            <a:ext cx="8486775"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833855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 Day 19</a:t>
            </a:r>
            <a:endParaRPr lang="en-US" dirty="0"/>
          </a:p>
        </p:txBody>
      </p:sp>
      <p:sp>
        <p:nvSpPr>
          <p:cNvPr id="3" name="Content Placeholder 2"/>
          <p:cNvSpPr>
            <a:spLocks noGrp="1"/>
          </p:cNvSpPr>
          <p:nvPr>
            <p:ph idx="1"/>
          </p:nvPr>
        </p:nvSpPr>
        <p:spPr>
          <a:xfrm>
            <a:off x="323528" y="1124744"/>
            <a:ext cx="8229600" cy="4525963"/>
          </a:xfrm>
        </p:spPr>
        <p:txBody>
          <a:bodyPr>
            <a:normAutofit fontScale="92500" lnSpcReduction="20000"/>
          </a:bodyPr>
          <a:lstStyle/>
          <a:p>
            <a:pPr marL="457200" lvl="1" indent="0">
              <a:buNone/>
            </a:pPr>
            <a:endParaRPr lang="en-US" dirty="0"/>
          </a:p>
          <a:p>
            <a:pPr lvl="1">
              <a:buFont typeface="Wingdings" panose="05000000000000000000" pitchFamily="2" charset="2"/>
              <a:buChar char="§"/>
            </a:pPr>
            <a:r>
              <a:rPr lang="en-US" sz="1600" dirty="0" smtClean="0"/>
              <a:t>The </a:t>
            </a:r>
            <a:r>
              <a:rPr lang="en-US" sz="1600" dirty="0"/>
              <a:t>Kafka Streams DSL (Domain Specific Language) is built on top of the Streams Processor API. Most data processing operations can be expressed in just a few lines of DSL code</a:t>
            </a:r>
            <a:r>
              <a:rPr lang="en-US" sz="1600" dirty="0" smtClean="0"/>
              <a:t>. </a:t>
            </a:r>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DSL supports</a:t>
            </a:r>
          </a:p>
          <a:p>
            <a:pPr lvl="1">
              <a:buFont typeface="Wingdings" panose="05000000000000000000" pitchFamily="2" charset="2"/>
              <a:buChar char="§"/>
            </a:pPr>
            <a:endParaRPr lang="en-US" sz="1600" dirty="0" smtClean="0"/>
          </a:p>
          <a:p>
            <a:pPr lvl="2">
              <a:buFont typeface="Wingdings" panose="05000000000000000000" pitchFamily="2" charset="2"/>
              <a:buChar char="Ø"/>
            </a:pPr>
            <a:r>
              <a:rPr lang="en-US" sz="1600" dirty="0" smtClean="0"/>
              <a:t>Build-In Abstractions for Streams and Tables in the form </a:t>
            </a:r>
          </a:p>
          <a:p>
            <a:pPr lvl="2">
              <a:buFont typeface="Wingdings" panose="05000000000000000000" pitchFamily="2" charset="2"/>
              <a:buChar char="§"/>
            </a:pPr>
            <a:endParaRPr lang="en-US" sz="1200" dirty="0" smtClean="0"/>
          </a:p>
          <a:p>
            <a:pPr lvl="3">
              <a:buFont typeface="Arial" panose="020B0604020202020204" pitchFamily="34" charset="0"/>
              <a:buChar char="•"/>
            </a:pPr>
            <a:r>
              <a:rPr lang="en-US" sz="1200" dirty="0" err="1" smtClean="0"/>
              <a:t>KStreams</a:t>
            </a:r>
            <a:r>
              <a:rPr lang="en-US" sz="1200" dirty="0" smtClean="0"/>
              <a:t> </a:t>
            </a:r>
          </a:p>
          <a:p>
            <a:pPr lvl="3">
              <a:buFont typeface="Arial" panose="020B0604020202020204" pitchFamily="34" charset="0"/>
              <a:buChar char="•"/>
            </a:pPr>
            <a:endParaRPr lang="en-US" sz="1200" dirty="0" smtClean="0"/>
          </a:p>
          <a:p>
            <a:pPr lvl="3">
              <a:buFont typeface="Arial" panose="020B0604020202020204" pitchFamily="34" charset="0"/>
              <a:buChar char="•"/>
            </a:pPr>
            <a:r>
              <a:rPr lang="en-US" sz="1200" dirty="0" err="1" smtClean="0"/>
              <a:t>Ktables</a:t>
            </a:r>
            <a:endParaRPr lang="en-US" sz="1200" dirty="0" smtClean="0"/>
          </a:p>
          <a:p>
            <a:pPr lvl="3">
              <a:buFont typeface="Arial" panose="020B0604020202020204" pitchFamily="34" charset="0"/>
              <a:buChar char="•"/>
            </a:pPr>
            <a:endParaRPr lang="en-US" sz="1200" dirty="0" smtClean="0"/>
          </a:p>
          <a:p>
            <a:pPr lvl="3">
              <a:buFont typeface="Arial" panose="020B0604020202020204" pitchFamily="34" charset="0"/>
              <a:buChar char="•"/>
            </a:pPr>
            <a:r>
              <a:rPr lang="en-US" sz="1200" dirty="0" err="1" smtClean="0"/>
              <a:t>GlobalKTable</a:t>
            </a:r>
            <a:endParaRPr lang="en-US" sz="1200" dirty="0" smtClean="0"/>
          </a:p>
          <a:p>
            <a:pPr lvl="3">
              <a:buFont typeface="Arial" panose="020B0604020202020204" pitchFamily="34" charset="0"/>
              <a:buChar char="•"/>
            </a:pPr>
            <a:endParaRPr lang="en-US" sz="800" dirty="0" smtClean="0"/>
          </a:p>
          <a:p>
            <a:pPr lvl="2">
              <a:buFont typeface="Wingdings" panose="05000000000000000000" pitchFamily="2" charset="2"/>
              <a:buChar char="Ø"/>
            </a:pPr>
            <a:r>
              <a:rPr lang="en-US" sz="1600" dirty="0" smtClean="0"/>
              <a:t>Declarative Functional Style Programing for</a:t>
            </a:r>
          </a:p>
          <a:p>
            <a:pPr lvl="2">
              <a:buFont typeface="Wingdings" panose="05000000000000000000" pitchFamily="2" charset="2"/>
              <a:buChar char="§"/>
            </a:pPr>
            <a:endParaRPr lang="en-US" sz="1200" dirty="0" smtClean="0"/>
          </a:p>
          <a:p>
            <a:pPr lvl="3">
              <a:buFont typeface="Wingdings" panose="05000000000000000000" pitchFamily="2" charset="2"/>
              <a:buChar char="§"/>
            </a:pPr>
            <a:r>
              <a:rPr lang="en-US" sz="1200" dirty="0" smtClean="0"/>
              <a:t>Stateless Transformations e.g. map and filter</a:t>
            </a:r>
          </a:p>
          <a:p>
            <a:pPr lvl="3">
              <a:buFont typeface="Wingdings" panose="05000000000000000000" pitchFamily="2" charset="2"/>
              <a:buChar char="§"/>
            </a:pPr>
            <a:endParaRPr lang="en-US" sz="1200" dirty="0" smtClean="0"/>
          </a:p>
          <a:p>
            <a:pPr lvl="3">
              <a:buFont typeface="Wingdings" panose="05000000000000000000" pitchFamily="2" charset="2"/>
              <a:buChar char="§"/>
            </a:pPr>
            <a:r>
              <a:rPr lang="en-US" sz="1200" dirty="0" smtClean="0"/>
              <a:t>Stateful Transformations such as Aggregations (e.g. count and reduce) &amp; Joins (e.g. </a:t>
            </a:r>
            <a:r>
              <a:rPr lang="en-US" sz="1200" dirty="0" err="1" smtClean="0"/>
              <a:t>leftjoin</a:t>
            </a:r>
            <a:r>
              <a:rPr lang="en-US" sz="1200" dirty="0" smtClean="0"/>
              <a:t>)</a:t>
            </a:r>
          </a:p>
          <a:p>
            <a:pPr lvl="3">
              <a:buFont typeface="Wingdings" panose="05000000000000000000" pitchFamily="2" charset="2"/>
              <a:buChar char="§"/>
            </a:pPr>
            <a:endParaRPr lang="en-US" sz="1200" dirty="0" smtClean="0"/>
          </a:p>
          <a:p>
            <a:pPr lvl="3">
              <a:buFont typeface="Wingdings" panose="05000000000000000000" pitchFamily="2" charset="2"/>
              <a:buChar char="§"/>
            </a:pPr>
            <a:r>
              <a:rPr lang="en-US" sz="1200" dirty="0" smtClean="0"/>
              <a:t>Windowing (e.g. session windowing)</a:t>
            </a:r>
          </a:p>
          <a:p>
            <a:pPr lvl="3">
              <a:buFont typeface="Wingdings" panose="05000000000000000000" pitchFamily="2" charset="2"/>
              <a:buChar char="§"/>
            </a:pPr>
            <a:endParaRPr lang="en-US" sz="800" dirty="0" smtClean="0"/>
          </a:p>
          <a:p>
            <a:pPr lvl="3">
              <a:buFont typeface="Wingdings" panose="05000000000000000000" pitchFamily="2" charset="2"/>
              <a:buChar char="§"/>
            </a:pPr>
            <a:endParaRPr lang="en-US" sz="800" dirty="0" smtClean="0"/>
          </a:p>
          <a:p>
            <a:pPr lvl="1">
              <a:buFont typeface="Wingdings" panose="05000000000000000000" pitchFamily="2" charset="2"/>
              <a:buChar char="§"/>
            </a:pPr>
            <a:r>
              <a:rPr lang="en-US" sz="1600" dirty="0" smtClean="0"/>
              <a:t>Topologies are defined using DSL</a:t>
            </a:r>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Tree>
    <p:extLst>
      <p:ext uri="{BB962C8B-B14F-4D97-AF65-F5344CB8AC3E}">
        <p14:creationId xmlns:p14="http://schemas.microsoft.com/office/powerpoint/2010/main" val="19350843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Word Count Streaming App - Day 19</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marL="457200" lvl="1" indent="0">
              <a:buNone/>
            </a:pPr>
            <a:r>
              <a:rPr lang="en-US" sz="1600" dirty="0" smtClean="0"/>
              <a:t>Demo &amp; Draw.io</a:t>
            </a:r>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Tree>
    <p:extLst>
      <p:ext uri="{BB962C8B-B14F-4D97-AF65-F5344CB8AC3E}">
        <p14:creationId xmlns:p14="http://schemas.microsoft.com/office/powerpoint/2010/main" val="367375656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DIY Exercise - Day 19</a:t>
            </a:r>
            <a:endParaRPr lang="en-US" dirty="0"/>
          </a:p>
        </p:txBody>
      </p:sp>
      <p:sp>
        <p:nvSpPr>
          <p:cNvPr id="3" name="Content Placeholder 2"/>
          <p:cNvSpPr>
            <a:spLocks noGrp="1"/>
          </p:cNvSpPr>
          <p:nvPr>
            <p:ph idx="1"/>
          </p:nvPr>
        </p:nvSpPr>
        <p:spPr>
          <a:xfrm>
            <a:off x="323528" y="1124744"/>
            <a:ext cx="8229600" cy="5184576"/>
          </a:xfrm>
        </p:spPr>
        <p:txBody>
          <a:bodyPr>
            <a:normAutofit fontScale="92500" lnSpcReduction="10000"/>
          </a:bodyPr>
          <a:lstStyle/>
          <a:p>
            <a:pPr marL="457200" lvl="1" indent="0">
              <a:buNone/>
            </a:pPr>
            <a:endParaRPr lang="en-US" dirty="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Demonstrate the scaling of the Streaming Application </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Demonstrate Fault tolerance and Offset commit behavior  </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a:t>Create a Streaming Application </a:t>
            </a:r>
            <a:r>
              <a:rPr lang="en-US" sz="1600" dirty="0" smtClean="0"/>
              <a:t>which does following:</a:t>
            </a:r>
          </a:p>
          <a:p>
            <a:pPr lvl="1">
              <a:buFont typeface="Wingdings" panose="05000000000000000000" pitchFamily="2" charset="2"/>
              <a:buChar char="§"/>
            </a:pPr>
            <a:endParaRPr lang="en-US" sz="1600" dirty="0" smtClean="0"/>
          </a:p>
          <a:p>
            <a:pPr lvl="2">
              <a:buFont typeface="Wingdings" panose="05000000000000000000" pitchFamily="2" charset="2"/>
              <a:buChar char="§"/>
            </a:pPr>
            <a:r>
              <a:rPr lang="en-US" sz="1400" dirty="0"/>
              <a:t>S</a:t>
            </a:r>
            <a:r>
              <a:rPr lang="en-US" sz="1400" dirty="0" smtClean="0"/>
              <a:t>tream </a:t>
            </a:r>
            <a:r>
              <a:rPr lang="en-US" sz="1400" dirty="0"/>
              <a:t>all log messages but filter out only Errors to a destination </a:t>
            </a:r>
            <a:r>
              <a:rPr lang="en-US" sz="1400" dirty="0" smtClean="0"/>
              <a:t>topic</a:t>
            </a:r>
          </a:p>
          <a:p>
            <a:pPr lvl="2">
              <a:buFont typeface="Wingdings" panose="05000000000000000000" pitchFamily="2" charset="2"/>
              <a:buChar char="§"/>
            </a:pPr>
            <a:endParaRPr lang="en-US" sz="1400" dirty="0" smtClean="0"/>
          </a:p>
          <a:p>
            <a:pPr lvl="2">
              <a:buFont typeface="Wingdings" panose="05000000000000000000" pitchFamily="2" charset="2"/>
              <a:buChar char="§"/>
            </a:pPr>
            <a:r>
              <a:rPr lang="en-US" sz="1400" dirty="0" smtClean="0"/>
              <a:t>Accepts data for favorite color for each User, filters records whose Users like RED, GREEN, BLUE only. Ones filtered generate a final count against each RGB color </a:t>
            </a:r>
          </a:p>
          <a:p>
            <a:pPr marL="914400" lvl="2" indent="0">
              <a:buNone/>
            </a:pPr>
            <a:r>
              <a:rPr lang="en-US" sz="1400" dirty="0"/>
              <a:t> </a:t>
            </a:r>
            <a:r>
              <a:rPr lang="en-US" sz="1400" dirty="0" smtClean="0"/>
              <a:t>     Note: Updates are possible, in such case only consider the new value</a:t>
            </a:r>
          </a:p>
          <a:p>
            <a:pPr marL="914400" lvl="2" indent="0">
              <a:buNone/>
            </a:pPr>
            <a:endParaRPr lang="en-US" sz="1400" dirty="0" smtClean="0"/>
          </a:p>
          <a:p>
            <a:pPr marL="914400" lvl="2" indent="0">
              <a:buNone/>
            </a:pPr>
            <a:endParaRPr lang="en-US" sz="1400" dirty="0" smtClean="0"/>
          </a:p>
          <a:p>
            <a:pPr marL="914400" lvl="2" indent="0">
              <a:buNone/>
            </a:pPr>
            <a:endParaRPr lang="en-US" sz="1400" dirty="0"/>
          </a:p>
          <a:p>
            <a:pPr marL="914400" lvl="2" indent="0">
              <a:buNone/>
            </a:pPr>
            <a:endParaRPr lang="en-US" sz="1400" dirty="0" smtClean="0"/>
          </a:p>
          <a:p>
            <a:pPr marL="1371600" lvl="3" indent="0">
              <a:buNone/>
            </a:pPr>
            <a:r>
              <a:rPr lang="en-US" sz="1000" dirty="0" smtClean="0"/>
              <a:t>						</a:t>
            </a:r>
          </a:p>
          <a:p>
            <a:pPr lvl="3">
              <a:buFont typeface="Wingdings" panose="05000000000000000000" pitchFamily="2" charset="2"/>
              <a:buChar char="§"/>
            </a:pPr>
            <a:endParaRPr lang="en-US" sz="1000" dirty="0"/>
          </a:p>
          <a:p>
            <a:pPr lvl="1">
              <a:buFont typeface="Wingdings" panose="05000000000000000000" pitchFamily="2" charset="2"/>
              <a:buChar char="§"/>
            </a:pPr>
            <a:endParaRPr lang="en-US" sz="1600" dirty="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358507466"/>
              </p:ext>
            </p:extLst>
          </p:nvPr>
        </p:nvGraphicFramePr>
        <p:xfrm>
          <a:off x="2267744" y="5085184"/>
          <a:ext cx="2399928" cy="1371600"/>
        </p:xfrm>
        <a:graphic>
          <a:graphicData uri="http://schemas.openxmlformats.org/drawingml/2006/table">
            <a:tbl>
              <a:tblPr firstRow="1" bandRow="1">
                <a:tableStyleId>{5C22544A-7EE6-4342-B048-85BDC9FD1C3A}</a:tableStyleId>
              </a:tblPr>
              <a:tblGrid>
                <a:gridCol w="1199964"/>
                <a:gridCol w="1199964"/>
              </a:tblGrid>
              <a:tr h="290944">
                <a:tc>
                  <a:txBody>
                    <a:bodyPr/>
                    <a:lstStyle/>
                    <a:p>
                      <a:r>
                        <a:rPr lang="en-US" dirty="0" smtClean="0"/>
                        <a:t>Input</a:t>
                      </a:r>
                      <a:endParaRPr lang="en-US" dirty="0"/>
                    </a:p>
                  </a:txBody>
                  <a:tcPr/>
                </a:tc>
                <a:tc>
                  <a:txBody>
                    <a:bodyPr/>
                    <a:lstStyle/>
                    <a:p>
                      <a:r>
                        <a:rPr lang="en-US" dirty="0" smtClean="0"/>
                        <a:t>Output</a:t>
                      </a:r>
                      <a:endParaRPr lang="en-US" dirty="0"/>
                    </a:p>
                  </a:txBody>
                  <a:tcPr/>
                </a:tc>
              </a:tr>
              <a:tr h="290944">
                <a:tc>
                  <a:txBody>
                    <a:bodyPr/>
                    <a:lstStyle/>
                    <a:p>
                      <a:r>
                        <a:rPr lang="en-US" sz="1200" dirty="0" err="1" smtClean="0"/>
                        <a:t>Punit</a:t>
                      </a:r>
                      <a:r>
                        <a:rPr lang="en-US" sz="1200" dirty="0" smtClean="0"/>
                        <a:t>,</a:t>
                      </a:r>
                      <a:r>
                        <a:rPr lang="en-US" sz="1200" baseline="0" dirty="0" smtClean="0"/>
                        <a:t> Red</a:t>
                      </a:r>
                      <a:endParaRPr lang="en-US" sz="1800" baseline="0" dirty="0" smtClean="0"/>
                    </a:p>
                    <a:p>
                      <a:r>
                        <a:rPr lang="en-US" sz="1200" baseline="0" dirty="0" err="1" smtClean="0"/>
                        <a:t>Anshul</a:t>
                      </a:r>
                      <a:r>
                        <a:rPr lang="en-US" sz="1200" baseline="0" dirty="0" smtClean="0"/>
                        <a:t>, Blue</a:t>
                      </a:r>
                    </a:p>
                    <a:p>
                      <a:r>
                        <a:rPr lang="en-US" sz="1200" baseline="0" dirty="0" err="1" smtClean="0"/>
                        <a:t>Sreedhar</a:t>
                      </a:r>
                      <a:r>
                        <a:rPr lang="en-US" sz="1200" baseline="0" dirty="0" smtClean="0"/>
                        <a:t>, </a:t>
                      </a:r>
                      <a:r>
                        <a:rPr lang="en-US" sz="1200" baseline="0" dirty="0" err="1" smtClean="0"/>
                        <a:t>Voilet</a:t>
                      </a:r>
                      <a:endParaRPr lang="en-US" sz="1200" baseline="0" dirty="0" smtClean="0"/>
                    </a:p>
                    <a:p>
                      <a:r>
                        <a:rPr lang="en-US" sz="1200" baseline="0" dirty="0" err="1" smtClean="0"/>
                        <a:t>Punit</a:t>
                      </a:r>
                      <a:r>
                        <a:rPr lang="en-US" sz="1200" baseline="0" dirty="0" smtClean="0"/>
                        <a:t>, Green</a:t>
                      </a:r>
                    </a:p>
                    <a:p>
                      <a:r>
                        <a:rPr lang="en-US" sz="1200" baseline="0" dirty="0" err="1" smtClean="0"/>
                        <a:t>Bhaskar</a:t>
                      </a:r>
                      <a:r>
                        <a:rPr lang="en-US" sz="1200" baseline="0" dirty="0" smtClean="0"/>
                        <a:t>, Green</a:t>
                      </a:r>
                    </a:p>
                  </a:txBody>
                  <a:tcPr/>
                </a:tc>
                <a:tc>
                  <a:txBody>
                    <a:bodyPr/>
                    <a:lstStyle/>
                    <a:p>
                      <a:r>
                        <a:rPr lang="en-US" sz="1200" dirty="0" smtClean="0"/>
                        <a:t>Red</a:t>
                      </a:r>
                      <a:r>
                        <a:rPr lang="en-US" sz="1200" baseline="0" dirty="0" smtClean="0"/>
                        <a:t>,0</a:t>
                      </a:r>
                    </a:p>
                    <a:p>
                      <a:r>
                        <a:rPr lang="en-US" sz="1200" baseline="0" dirty="0" smtClean="0"/>
                        <a:t>Blue,1</a:t>
                      </a:r>
                    </a:p>
                    <a:p>
                      <a:r>
                        <a:rPr lang="en-US" sz="1200" baseline="0" dirty="0" smtClean="0"/>
                        <a:t>Green, 2</a:t>
                      </a:r>
                    </a:p>
                  </a:txBody>
                  <a:tcPr/>
                </a:tc>
              </a:tr>
            </a:tbl>
          </a:graphicData>
        </a:graphic>
      </p:graphicFrame>
    </p:spTree>
    <p:extLst>
      <p:ext uri="{BB962C8B-B14F-4D97-AF65-F5344CB8AC3E}">
        <p14:creationId xmlns:p14="http://schemas.microsoft.com/office/powerpoint/2010/main" val="174507487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20</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Few More Streaming Application Examples</a:t>
            </a:r>
          </a:p>
          <a:p>
            <a:pPr lvl="1">
              <a:buFont typeface="Arial" panose="020B0604020202020204" pitchFamily="34" charset="0"/>
              <a:buChar char="•"/>
            </a:pPr>
            <a:r>
              <a:rPr lang="en-US" dirty="0" smtClean="0"/>
              <a:t>Deeper Understand DSL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68713662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20</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a:t>Day </a:t>
            </a:r>
            <a:r>
              <a:rPr lang="en-US" dirty="0" smtClean="0"/>
              <a:t>19 Recap </a:t>
            </a:r>
            <a:r>
              <a:rPr lang="en-US" dirty="0"/>
              <a:t>&amp; </a:t>
            </a:r>
            <a:r>
              <a:rPr lang="en-US" dirty="0" err="1"/>
              <a:t>QnA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Few More Streaming Applications</a:t>
            </a:r>
          </a:p>
          <a:p>
            <a:pPr lvl="1">
              <a:buFont typeface="Arial" panose="020B0604020202020204" pitchFamily="34" charset="0"/>
              <a:buChar char="•"/>
            </a:pPr>
            <a:endParaRPr lang="en-US" dirty="0"/>
          </a:p>
          <a:p>
            <a:pPr lvl="1">
              <a:buFont typeface="Arial" panose="020B0604020202020204" pitchFamily="34" charset="0"/>
              <a:buChar char="•"/>
            </a:pPr>
            <a:r>
              <a:rPr lang="en-US" dirty="0" err="1" smtClean="0"/>
              <a:t>KStreams</a:t>
            </a:r>
            <a:r>
              <a:rPr lang="en-US" dirty="0" smtClean="0"/>
              <a:t> vs </a:t>
            </a:r>
            <a:r>
              <a:rPr lang="en-US" dirty="0" err="1" smtClean="0"/>
              <a:t>Ktables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KTables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DSL Processors</a:t>
            </a:r>
          </a:p>
          <a:p>
            <a:pPr marL="457200" lvl="1" indent="0">
              <a:buNone/>
            </a:pPr>
            <a:endParaRPr lang="en-US" dirty="0" smtClean="0"/>
          </a:p>
        </p:txBody>
      </p:sp>
    </p:spTree>
    <p:extLst>
      <p:ext uri="{BB962C8B-B14F-4D97-AF65-F5344CB8AC3E}">
        <p14:creationId xmlns:p14="http://schemas.microsoft.com/office/powerpoint/2010/main" val="2688591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2</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49853654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a:t>
            </a:r>
            <a:r>
              <a:rPr lang="en-US" dirty="0" err="1" smtClean="0"/>
              <a:t>Ktable</a:t>
            </a:r>
            <a:r>
              <a:rPr lang="en-US" dirty="0" smtClean="0"/>
              <a:t> &amp; </a:t>
            </a:r>
            <a:r>
              <a:rPr lang="en-US" dirty="0" err="1" smtClean="0"/>
              <a:t>KStream</a:t>
            </a:r>
            <a:r>
              <a:rPr lang="en-US" dirty="0" smtClean="0"/>
              <a:t> - Day 20</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marL="457200" lvl="1" indent="0">
              <a:buNone/>
            </a:pPr>
            <a:r>
              <a:rPr lang="en-US" sz="1600" dirty="0" smtClean="0"/>
              <a:t>Refer Draw.io</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Tree>
    <p:extLst>
      <p:ext uri="{BB962C8B-B14F-4D97-AF65-F5344CB8AC3E}">
        <p14:creationId xmlns:p14="http://schemas.microsoft.com/office/powerpoint/2010/main" val="21603400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a:t>
            </a:r>
            <a:r>
              <a:rPr lang="en-US" dirty="0" err="1" smtClean="0"/>
              <a:t>KTable</a:t>
            </a:r>
            <a:r>
              <a:rPr lang="en-US" dirty="0" smtClean="0"/>
              <a:t> - Day 20</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err="1" smtClean="0"/>
              <a:t>Upserts</a:t>
            </a:r>
            <a:r>
              <a:rPr lang="en-US" sz="1600" dirty="0" smtClean="0"/>
              <a:t> (With A Demo)</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Repartitioning - Keys selection and its impact on </a:t>
            </a:r>
            <a:r>
              <a:rPr lang="en-US" sz="1600" dirty="0" err="1" smtClean="0"/>
              <a:t>Stateful</a:t>
            </a:r>
            <a:r>
              <a:rPr lang="en-US" sz="1600" dirty="0" smtClean="0"/>
              <a:t> Operations like Count</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Changelog – State Stores Fault Tolerance</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r>
              <a:rPr lang="en-US" sz="1600" dirty="0" smtClean="0"/>
              <a:t>Table Cache &amp; Emit rates</a:t>
            </a:r>
          </a:p>
          <a:p>
            <a:pPr lvl="1">
              <a:buFont typeface="Wingdings" panose="05000000000000000000" pitchFamily="2" charset="2"/>
              <a:buChar char="§"/>
            </a:pPr>
            <a:endParaRPr lang="en-US" sz="1600" dirty="0" smtClean="0"/>
          </a:p>
          <a:p>
            <a:pPr marL="457200" lvl="1" indent="0">
              <a:buNone/>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Tx/>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Tree>
    <p:extLst>
      <p:ext uri="{BB962C8B-B14F-4D97-AF65-F5344CB8AC3E}">
        <p14:creationId xmlns:p14="http://schemas.microsoft.com/office/powerpoint/2010/main" val="32997013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Stateless Processors- Day 20</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lvl="1">
              <a:buFont typeface="Wingdings" panose="05000000000000000000" pitchFamily="2" charset="2"/>
              <a:buChar char="§"/>
            </a:pPr>
            <a:r>
              <a:rPr lang="en-US" sz="1600" dirty="0" err="1" smtClean="0"/>
              <a:t>mapValues</a:t>
            </a:r>
            <a:r>
              <a:rPr lang="en-US" sz="1600" dirty="0" smtClean="0"/>
              <a:t>/map</a:t>
            </a:r>
          </a:p>
          <a:p>
            <a:pPr marL="457200" lvl="1" indent="0">
              <a:buNone/>
            </a:pPr>
            <a:r>
              <a:rPr lang="en-US" sz="1600" dirty="0"/>
              <a:t>	</a:t>
            </a:r>
            <a:r>
              <a:rPr lang="en-US" sz="1600" dirty="0" smtClean="0"/>
              <a:t>Transforms the data from one form to other based on processing logic</a:t>
            </a:r>
          </a:p>
          <a:p>
            <a:pPr marL="457200" lvl="1" indent="0">
              <a:buNone/>
            </a:pPr>
            <a:endParaRPr lang="en-US" sz="1600" dirty="0" smtClean="0"/>
          </a:p>
          <a:p>
            <a:pPr marL="457200" lvl="1" indent="0">
              <a:buNone/>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r>
              <a:rPr lang="en-US" sz="1600" dirty="0" err="1" smtClean="0"/>
              <a:t>flatMap</a:t>
            </a:r>
            <a:r>
              <a:rPr lang="en-US" sz="1600" dirty="0" smtClean="0"/>
              <a:t>/</a:t>
            </a:r>
            <a:r>
              <a:rPr lang="en-US" sz="1600" dirty="0" err="1" smtClean="0"/>
              <a:t>flatmapValues</a:t>
            </a:r>
            <a:endParaRPr lang="en-US" sz="1600" dirty="0" smtClean="0"/>
          </a:p>
          <a:p>
            <a:pPr marL="457200" lvl="1" indent="0">
              <a:buNone/>
            </a:pPr>
            <a:r>
              <a:rPr lang="en-US" sz="1600" dirty="0" smtClean="0"/>
              <a:t>     Takes one record and produces zero, one or more record</a:t>
            </a:r>
          </a:p>
          <a:p>
            <a:pPr marL="457200" lvl="1" indent="0">
              <a:buNone/>
            </a:pPr>
            <a:endParaRPr lang="en-US" sz="1600" dirty="0" smtClean="0"/>
          </a:p>
          <a:p>
            <a:pPr marL="457200" lvl="1" indent="0">
              <a:buNone/>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423531399"/>
              </p:ext>
            </p:extLst>
          </p:nvPr>
        </p:nvGraphicFramePr>
        <p:xfrm>
          <a:off x="971600" y="2348880"/>
          <a:ext cx="7632848" cy="1727200"/>
        </p:xfrm>
        <a:graphic>
          <a:graphicData uri="http://schemas.openxmlformats.org/drawingml/2006/table">
            <a:tbl>
              <a:tblPr firstRow="1" bandRow="1">
                <a:tableStyleId>{5C22544A-7EE6-4342-B048-85BDC9FD1C3A}</a:tableStyleId>
              </a:tblPr>
              <a:tblGrid>
                <a:gridCol w="3816424"/>
                <a:gridCol w="3816424"/>
              </a:tblGrid>
              <a:tr h="370840">
                <a:tc>
                  <a:txBody>
                    <a:bodyPr/>
                    <a:lstStyle/>
                    <a:p>
                      <a:r>
                        <a:rPr lang="en-US" dirty="0" smtClean="0"/>
                        <a:t>map</a:t>
                      </a:r>
                      <a:endParaRPr lang="en-US" dirty="0"/>
                    </a:p>
                  </a:txBody>
                  <a:tcPr/>
                </a:tc>
                <a:tc>
                  <a:txBody>
                    <a:bodyPr/>
                    <a:lstStyle/>
                    <a:p>
                      <a:r>
                        <a:rPr lang="en-US" dirty="0" err="1" smtClean="0"/>
                        <a:t>mapValues</a:t>
                      </a:r>
                      <a:endParaRPr lang="en-US" dirty="0"/>
                    </a:p>
                  </a:txBody>
                  <a:tcPr/>
                </a:tc>
              </a:tr>
              <a:tr h="370840">
                <a:tc>
                  <a:txBody>
                    <a:bodyPr/>
                    <a:lstStyle/>
                    <a:p>
                      <a:pPr marL="285750" indent="-285750">
                        <a:buFontTx/>
                        <a:buChar char="-"/>
                      </a:pPr>
                      <a:r>
                        <a:rPr lang="en-US" sz="1100" dirty="0" smtClean="0"/>
                        <a:t>Affects both key and value</a:t>
                      </a:r>
                    </a:p>
                    <a:p>
                      <a:pPr marL="285750" indent="-285750">
                        <a:buFontTx/>
                        <a:buChar char="-"/>
                      </a:pPr>
                      <a:r>
                        <a:rPr lang="en-US" sz="1100" dirty="0" smtClean="0"/>
                        <a:t>Triggers a Repartition</a:t>
                      </a:r>
                    </a:p>
                    <a:p>
                      <a:pPr marL="285750" indent="-285750">
                        <a:buFontTx/>
                        <a:buChar char="-"/>
                      </a:pPr>
                      <a:r>
                        <a:rPr lang="en-US" sz="1100" dirty="0" smtClean="0"/>
                        <a:t>For </a:t>
                      </a:r>
                      <a:r>
                        <a:rPr lang="en-US" sz="1100" dirty="0" err="1" smtClean="0"/>
                        <a:t>KStreams</a:t>
                      </a:r>
                      <a:r>
                        <a:rPr lang="en-US" sz="1100" baseline="0" dirty="0" smtClean="0"/>
                        <a:t> only</a:t>
                      </a:r>
                      <a:endParaRPr lang="en-US" sz="1100" dirty="0"/>
                    </a:p>
                  </a:txBody>
                  <a:tcPr/>
                </a:tc>
                <a:tc>
                  <a:txBody>
                    <a:bodyPr/>
                    <a:lstStyle/>
                    <a:p>
                      <a:pPr marL="285750" indent="-285750">
                        <a:buFontTx/>
                        <a:buChar char="-"/>
                      </a:pPr>
                      <a:r>
                        <a:rPr lang="en-US" sz="1100" dirty="0" smtClean="0"/>
                        <a:t>Only Effects Values</a:t>
                      </a:r>
                    </a:p>
                    <a:p>
                      <a:pPr marL="285750" indent="-285750">
                        <a:buFontTx/>
                        <a:buChar char="-"/>
                      </a:pPr>
                      <a:r>
                        <a:rPr lang="en-US" sz="1100" dirty="0" smtClean="0"/>
                        <a:t>Does not change keys</a:t>
                      </a:r>
                    </a:p>
                    <a:p>
                      <a:pPr marL="285750" indent="-285750">
                        <a:buFontTx/>
                        <a:buChar char="-"/>
                      </a:pPr>
                      <a:r>
                        <a:rPr lang="en-US" sz="1100" dirty="0" smtClean="0"/>
                        <a:t>Does</a:t>
                      </a:r>
                      <a:r>
                        <a:rPr lang="en-US" sz="1100" baseline="0" dirty="0" smtClean="0"/>
                        <a:t> not trigger repartition</a:t>
                      </a:r>
                    </a:p>
                    <a:p>
                      <a:pPr marL="285750" indent="-285750">
                        <a:buFontTx/>
                        <a:buChar char="-"/>
                      </a:pPr>
                      <a:r>
                        <a:rPr lang="en-US" sz="1100" baseline="0" dirty="0" smtClean="0"/>
                        <a:t>For </a:t>
                      </a:r>
                      <a:r>
                        <a:rPr lang="en-US" sz="1100" baseline="0" dirty="0" err="1" smtClean="0"/>
                        <a:t>KStreams</a:t>
                      </a:r>
                      <a:r>
                        <a:rPr lang="en-US" sz="1100" baseline="0" dirty="0" smtClean="0"/>
                        <a:t> and </a:t>
                      </a:r>
                      <a:r>
                        <a:rPr lang="en-US" sz="1100" baseline="0" dirty="0" err="1" smtClean="0"/>
                        <a:t>KTables</a:t>
                      </a:r>
                      <a:endParaRPr lang="en-US" sz="11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&lt;VR&gt; </a:t>
                      </a:r>
                      <a:r>
                        <a:rPr lang="en-US" sz="1100" kern="1200" dirty="0" err="1" smtClean="0">
                          <a:solidFill>
                            <a:schemeClr val="dk1"/>
                          </a:solidFill>
                          <a:effectLst/>
                          <a:latin typeface="+mn-lt"/>
                          <a:ea typeface="+mn-ea"/>
                          <a:cs typeface="+mn-cs"/>
                        </a:rPr>
                        <a:t>KStream</a:t>
                      </a:r>
                      <a:r>
                        <a:rPr lang="en-US" sz="1100" kern="1200" dirty="0" smtClean="0">
                          <a:solidFill>
                            <a:schemeClr val="dk1"/>
                          </a:solidFill>
                          <a:effectLst/>
                          <a:latin typeface="+mn-lt"/>
                          <a:ea typeface="+mn-ea"/>
                          <a:cs typeface="+mn-cs"/>
                        </a:rPr>
                        <a:t>&lt;K, VR&gt; </a:t>
                      </a:r>
                      <a:r>
                        <a:rPr lang="en-US" sz="1100" kern="1200" dirty="0" err="1" smtClean="0">
                          <a:solidFill>
                            <a:schemeClr val="dk1"/>
                          </a:solidFill>
                          <a:effectLst/>
                          <a:latin typeface="+mn-lt"/>
                          <a:ea typeface="+mn-ea"/>
                          <a:cs typeface="+mn-cs"/>
                        </a:rPr>
                        <a:t>mapValues</a:t>
                      </a:r>
                      <a:r>
                        <a:rPr lang="en-US" sz="1100" kern="1200" dirty="0" smtClean="0">
                          <a:solidFill>
                            <a:schemeClr val="dk1"/>
                          </a:solidFill>
                          <a:effectLst/>
                          <a:latin typeface="+mn-lt"/>
                          <a:ea typeface="+mn-ea"/>
                          <a:cs typeface="+mn-cs"/>
                        </a:rPr>
                        <a:t>(final </a:t>
                      </a:r>
                      <a:r>
                        <a:rPr lang="en-US" sz="1100" kern="1200" dirty="0" err="1" smtClean="0">
                          <a:solidFill>
                            <a:schemeClr val="dk1"/>
                          </a:solidFill>
                          <a:effectLst/>
                          <a:latin typeface="+mn-lt"/>
                          <a:ea typeface="+mn-ea"/>
                          <a:cs typeface="+mn-cs"/>
                        </a:rPr>
                        <a:t>ValueMapper</a:t>
                      </a:r>
                      <a:r>
                        <a:rPr lang="en-US" sz="1100" kern="1200" dirty="0" smtClean="0">
                          <a:solidFill>
                            <a:schemeClr val="dk1"/>
                          </a:solidFill>
                          <a:effectLst/>
                          <a:latin typeface="+mn-lt"/>
                          <a:ea typeface="+mn-ea"/>
                          <a:cs typeface="+mn-cs"/>
                        </a:rPr>
                        <a:t>&lt;? super V, ? extends VR&gt; mapper);</a:t>
                      </a:r>
                    </a:p>
                    <a:p>
                      <a:pPr marL="0" indent="0">
                        <a:buFontTx/>
                        <a:buNone/>
                      </a:pPr>
                      <a:endParaRPr lang="en-US" sz="1100" dirty="0"/>
                    </a:p>
                  </a:txBody>
                  <a:tcPr/>
                </a:tc>
                <a:tc>
                  <a:txBody>
                    <a:bodyPr/>
                    <a:lstStyle/>
                    <a:p>
                      <a:pPr marL="0" indent="0">
                        <a:buFontTx/>
                        <a:buNone/>
                      </a:pPr>
                      <a:r>
                        <a:rPr lang="en-US" sz="1100" dirty="0" smtClean="0"/>
                        <a:t>&lt;KR, VR&gt; </a:t>
                      </a:r>
                      <a:r>
                        <a:rPr lang="en-US" sz="1100" dirty="0" err="1" smtClean="0"/>
                        <a:t>KStream</a:t>
                      </a:r>
                      <a:r>
                        <a:rPr lang="en-US" sz="1100" dirty="0" smtClean="0"/>
                        <a:t>&lt;KR, VR&gt; map(     </a:t>
                      </a:r>
                      <a:r>
                        <a:rPr lang="en-US" sz="1100" dirty="0" err="1" smtClean="0"/>
                        <a:t>KeyValueMapper</a:t>
                      </a:r>
                      <a:r>
                        <a:rPr lang="en-US" sz="1100" dirty="0" smtClean="0"/>
                        <a:t>&lt;? super K, ? super V, ? extends </a:t>
                      </a:r>
                      <a:r>
                        <a:rPr lang="en-US" sz="1100" dirty="0" err="1" smtClean="0"/>
                        <a:t>KeyValue</a:t>
                      </a:r>
                      <a:r>
                        <a:rPr lang="en-US" sz="1100" dirty="0" smtClean="0"/>
                        <a:t>&lt;? extends KR, ? extends VR&gt;&gt; mapper )</a:t>
                      </a:r>
                      <a:endParaRPr lang="en-US" sz="11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72462988"/>
              </p:ext>
            </p:extLst>
          </p:nvPr>
        </p:nvGraphicFramePr>
        <p:xfrm>
          <a:off x="683568" y="4869160"/>
          <a:ext cx="7632848" cy="1727200"/>
        </p:xfrm>
        <a:graphic>
          <a:graphicData uri="http://schemas.openxmlformats.org/drawingml/2006/table">
            <a:tbl>
              <a:tblPr firstRow="1" bandRow="1">
                <a:tableStyleId>{5C22544A-7EE6-4342-B048-85BDC9FD1C3A}</a:tableStyleId>
              </a:tblPr>
              <a:tblGrid>
                <a:gridCol w="3816424"/>
                <a:gridCol w="3816424"/>
              </a:tblGrid>
              <a:tr h="370840">
                <a:tc>
                  <a:txBody>
                    <a:bodyPr/>
                    <a:lstStyle/>
                    <a:p>
                      <a:r>
                        <a:rPr lang="en-US" dirty="0" err="1" smtClean="0"/>
                        <a:t>flat</a:t>
                      </a:r>
                      <a:r>
                        <a:rPr lang="en-US" baseline="0" dirty="0" err="1" smtClean="0"/>
                        <a:t>M</a:t>
                      </a:r>
                      <a:r>
                        <a:rPr lang="en-US" dirty="0" err="1" smtClean="0"/>
                        <a:t>ap</a:t>
                      </a:r>
                      <a:endParaRPr lang="en-US" dirty="0"/>
                    </a:p>
                  </a:txBody>
                  <a:tcPr/>
                </a:tc>
                <a:tc>
                  <a:txBody>
                    <a:bodyPr/>
                    <a:lstStyle/>
                    <a:p>
                      <a:r>
                        <a:rPr lang="en-US" dirty="0" err="1" smtClean="0"/>
                        <a:t>flatMapValues</a:t>
                      </a:r>
                      <a:endParaRPr lang="en-US" dirty="0"/>
                    </a:p>
                  </a:txBody>
                  <a:tcPr/>
                </a:tc>
              </a:tr>
              <a:tr h="370840">
                <a:tc>
                  <a:txBody>
                    <a:bodyPr/>
                    <a:lstStyle/>
                    <a:p>
                      <a:pPr marL="285750" indent="-285750">
                        <a:buFontTx/>
                        <a:buChar char="-"/>
                      </a:pPr>
                      <a:r>
                        <a:rPr lang="en-US" sz="1100" dirty="0" smtClean="0"/>
                        <a:t>Changes key</a:t>
                      </a:r>
                    </a:p>
                    <a:p>
                      <a:pPr marL="285750" indent="-285750">
                        <a:buFontTx/>
                        <a:buChar char="-"/>
                      </a:pPr>
                      <a:r>
                        <a:rPr lang="en-US" sz="1100" dirty="0" smtClean="0"/>
                        <a:t>Triggers a Repartition</a:t>
                      </a:r>
                    </a:p>
                    <a:p>
                      <a:pPr marL="285750" indent="-285750">
                        <a:buFontTx/>
                        <a:buChar char="-"/>
                      </a:pPr>
                      <a:r>
                        <a:rPr lang="en-US" sz="1100" dirty="0" smtClean="0"/>
                        <a:t>For </a:t>
                      </a:r>
                      <a:r>
                        <a:rPr lang="en-US" sz="1100" dirty="0" err="1" smtClean="0"/>
                        <a:t>KStreams</a:t>
                      </a:r>
                      <a:r>
                        <a:rPr lang="en-US" sz="1100" baseline="0" dirty="0" smtClean="0"/>
                        <a:t> only</a:t>
                      </a:r>
                      <a:endParaRPr lang="en-US" sz="1100" dirty="0"/>
                    </a:p>
                  </a:txBody>
                  <a:tcPr/>
                </a:tc>
                <a:tc>
                  <a:txBody>
                    <a:bodyPr/>
                    <a:lstStyle/>
                    <a:p>
                      <a:pPr marL="285750" indent="-285750">
                        <a:buFontTx/>
                        <a:buChar char="-"/>
                      </a:pPr>
                      <a:r>
                        <a:rPr lang="en-US" sz="1100" dirty="0" smtClean="0"/>
                        <a:t>Only Effects Values</a:t>
                      </a:r>
                    </a:p>
                    <a:p>
                      <a:pPr marL="285750" indent="-285750">
                        <a:buFontTx/>
                        <a:buChar char="-"/>
                      </a:pPr>
                      <a:r>
                        <a:rPr lang="en-US" sz="1100" dirty="0" smtClean="0"/>
                        <a:t>Does not change keys</a:t>
                      </a:r>
                    </a:p>
                    <a:p>
                      <a:pPr marL="285750" indent="-285750">
                        <a:buFontTx/>
                        <a:buChar char="-"/>
                      </a:pPr>
                      <a:r>
                        <a:rPr lang="en-US" sz="1100" dirty="0" smtClean="0"/>
                        <a:t>Does</a:t>
                      </a:r>
                      <a:r>
                        <a:rPr lang="en-US" sz="1100" baseline="0" dirty="0" smtClean="0"/>
                        <a:t> not trigger repartition</a:t>
                      </a:r>
                    </a:p>
                    <a:p>
                      <a:pPr marL="285750" indent="-285750">
                        <a:buFontTx/>
                        <a:buChar char="-"/>
                      </a:pPr>
                      <a:r>
                        <a:rPr lang="en-US" sz="1100" baseline="0" dirty="0" smtClean="0"/>
                        <a:t>For </a:t>
                      </a:r>
                      <a:r>
                        <a:rPr lang="en-US" sz="1100" baseline="0" dirty="0" err="1" smtClean="0"/>
                        <a:t>KStreams</a:t>
                      </a:r>
                      <a:endParaRPr lang="en-US" sz="11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&lt;KR, VR&gt; </a:t>
                      </a:r>
                      <a:r>
                        <a:rPr lang="en-US" sz="1100" kern="1200" dirty="0" err="1" smtClean="0">
                          <a:solidFill>
                            <a:schemeClr val="dk1"/>
                          </a:solidFill>
                          <a:effectLst/>
                          <a:latin typeface="+mn-lt"/>
                          <a:ea typeface="+mn-ea"/>
                          <a:cs typeface="+mn-cs"/>
                        </a:rPr>
                        <a:t>KStream</a:t>
                      </a:r>
                      <a:r>
                        <a:rPr lang="en-US" sz="1100" kern="1200" dirty="0" smtClean="0">
                          <a:solidFill>
                            <a:schemeClr val="dk1"/>
                          </a:solidFill>
                          <a:effectLst/>
                          <a:latin typeface="+mn-lt"/>
                          <a:ea typeface="+mn-ea"/>
                          <a:cs typeface="+mn-cs"/>
                        </a:rPr>
                        <a:t>&lt;KR, VR&gt; </a:t>
                      </a:r>
                      <a:r>
                        <a:rPr lang="en-US" sz="1100" kern="1200" dirty="0" err="1" smtClean="0">
                          <a:solidFill>
                            <a:schemeClr val="dk1"/>
                          </a:solidFill>
                          <a:effectLst/>
                          <a:latin typeface="+mn-lt"/>
                          <a:ea typeface="+mn-ea"/>
                          <a:cs typeface="+mn-cs"/>
                        </a:rPr>
                        <a:t>flatMap</a:t>
                      </a:r>
                      <a:r>
                        <a:rPr lang="en-US" sz="1100" kern="1200" dirty="0" smtClean="0">
                          <a:solidFill>
                            <a:schemeClr val="dk1"/>
                          </a:solidFill>
                          <a:effectLst/>
                          <a:latin typeface="+mn-lt"/>
                          <a:ea typeface="+mn-ea"/>
                          <a:cs typeface="+mn-cs"/>
                        </a:rPr>
                        <a:t>(final </a:t>
                      </a:r>
                      <a:r>
                        <a:rPr lang="en-US" sz="1100" kern="1200" dirty="0" err="1" smtClean="0">
                          <a:solidFill>
                            <a:schemeClr val="dk1"/>
                          </a:solidFill>
                          <a:effectLst/>
                          <a:latin typeface="+mn-lt"/>
                          <a:ea typeface="+mn-ea"/>
                          <a:cs typeface="+mn-cs"/>
                        </a:rPr>
                        <a:t>KeyValueMapper</a:t>
                      </a:r>
                      <a:r>
                        <a:rPr lang="en-US" sz="1100" kern="1200" dirty="0" smtClean="0">
                          <a:solidFill>
                            <a:schemeClr val="dk1"/>
                          </a:solidFill>
                          <a:effectLst/>
                          <a:latin typeface="+mn-lt"/>
                          <a:ea typeface="+mn-ea"/>
                          <a:cs typeface="+mn-cs"/>
                        </a:rPr>
                        <a:t>&lt;? super K, ? super V, ? extends </a:t>
                      </a:r>
                      <a:r>
                        <a:rPr lang="en-US" sz="1100" kern="1200" dirty="0" err="1" smtClean="0">
                          <a:solidFill>
                            <a:schemeClr val="dk1"/>
                          </a:solidFill>
                          <a:effectLst/>
                          <a:latin typeface="+mn-lt"/>
                          <a:ea typeface="+mn-ea"/>
                          <a:cs typeface="+mn-cs"/>
                        </a:rPr>
                        <a:t>Iterable</a:t>
                      </a:r>
                      <a:r>
                        <a:rPr lang="en-US" sz="1100" kern="1200" dirty="0" smtClean="0">
                          <a:solidFill>
                            <a:schemeClr val="dk1"/>
                          </a:solidFill>
                          <a:effectLst/>
                          <a:latin typeface="+mn-lt"/>
                          <a:ea typeface="+mn-ea"/>
                          <a:cs typeface="+mn-cs"/>
                        </a:rPr>
                        <a:t>&lt;? extends </a:t>
                      </a:r>
                      <a:r>
                        <a:rPr lang="en-US" sz="1100" kern="1200" dirty="0" err="1" smtClean="0">
                          <a:solidFill>
                            <a:schemeClr val="dk1"/>
                          </a:solidFill>
                          <a:effectLst/>
                          <a:latin typeface="+mn-lt"/>
                          <a:ea typeface="+mn-ea"/>
                          <a:cs typeface="+mn-cs"/>
                        </a:rPr>
                        <a:t>KeyValue</a:t>
                      </a:r>
                      <a:r>
                        <a:rPr lang="en-US" sz="1100" kern="1200" dirty="0" smtClean="0">
                          <a:solidFill>
                            <a:schemeClr val="dk1"/>
                          </a:solidFill>
                          <a:effectLst/>
                          <a:latin typeface="+mn-lt"/>
                          <a:ea typeface="+mn-ea"/>
                          <a:cs typeface="+mn-cs"/>
                        </a:rPr>
                        <a:t>&lt;? extends KR, ? extends VR&gt;&gt;&gt; mapper);</a:t>
                      </a:r>
                      <a:endParaRPr lang="en-US" sz="1100" dirty="0"/>
                    </a:p>
                  </a:txBody>
                  <a:tcPr/>
                </a:tc>
                <a:tc>
                  <a:txBody>
                    <a:bodyPr/>
                    <a:lstStyle/>
                    <a:p>
                      <a:pPr marL="0" indent="0">
                        <a:buFontTx/>
                        <a:buNone/>
                      </a:pPr>
                      <a:r>
                        <a:rPr lang="en-US" sz="1100" kern="1200" dirty="0" smtClean="0">
                          <a:solidFill>
                            <a:schemeClr val="dk1"/>
                          </a:solidFill>
                          <a:effectLst/>
                          <a:latin typeface="+mn-lt"/>
                          <a:ea typeface="+mn-ea"/>
                          <a:cs typeface="+mn-cs"/>
                        </a:rPr>
                        <a:t>&lt;VR&gt; </a:t>
                      </a:r>
                      <a:r>
                        <a:rPr lang="en-US" sz="1100" kern="1200" dirty="0" err="1" smtClean="0">
                          <a:solidFill>
                            <a:schemeClr val="dk1"/>
                          </a:solidFill>
                          <a:effectLst/>
                          <a:latin typeface="+mn-lt"/>
                          <a:ea typeface="+mn-ea"/>
                          <a:cs typeface="+mn-cs"/>
                        </a:rPr>
                        <a:t>KStream</a:t>
                      </a:r>
                      <a:r>
                        <a:rPr lang="en-US" sz="1100" kern="1200" dirty="0" smtClean="0">
                          <a:solidFill>
                            <a:schemeClr val="dk1"/>
                          </a:solidFill>
                          <a:effectLst/>
                          <a:latin typeface="+mn-lt"/>
                          <a:ea typeface="+mn-ea"/>
                          <a:cs typeface="+mn-cs"/>
                        </a:rPr>
                        <a:t>&lt;K, VR&gt; </a:t>
                      </a:r>
                      <a:r>
                        <a:rPr lang="en-US" sz="1100" kern="1200" dirty="0" err="1" smtClean="0">
                          <a:solidFill>
                            <a:schemeClr val="dk1"/>
                          </a:solidFill>
                          <a:effectLst/>
                          <a:latin typeface="+mn-lt"/>
                          <a:ea typeface="+mn-ea"/>
                          <a:cs typeface="+mn-cs"/>
                        </a:rPr>
                        <a:t>flatMapValues</a:t>
                      </a:r>
                      <a:r>
                        <a:rPr lang="en-US" sz="1100" kern="1200" dirty="0" smtClean="0">
                          <a:solidFill>
                            <a:schemeClr val="dk1"/>
                          </a:solidFill>
                          <a:effectLst/>
                          <a:latin typeface="+mn-lt"/>
                          <a:ea typeface="+mn-ea"/>
                          <a:cs typeface="+mn-cs"/>
                        </a:rPr>
                        <a:t>(final </a:t>
                      </a:r>
                      <a:r>
                        <a:rPr lang="en-US" sz="1100" kern="1200" dirty="0" err="1" smtClean="0">
                          <a:solidFill>
                            <a:schemeClr val="dk1"/>
                          </a:solidFill>
                          <a:effectLst/>
                          <a:latin typeface="+mn-lt"/>
                          <a:ea typeface="+mn-ea"/>
                          <a:cs typeface="+mn-cs"/>
                        </a:rPr>
                        <a:t>ValueMapper</a:t>
                      </a:r>
                      <a:r>
                        <a:rPr lang="en-US" sz="1100" kern="1200" dirty="0" smtClean="0">
                          <a:solidFill>
                            <a:schemeClr val="dk1"/>
                          </a:solidFill>
                          <a:effectLst/>
                          <a:latin typeface="+mn-lt"/>
                          <a:ea typeface="+mn-ea"/>
                          <a:cs typeface="+mn-cs"/>
                        </a:rPr>
                        <a:t>&lt;? super V, ? extends </a:t>
                      </a:r>
                      <a:r>
                        <a:rPr lang="en-US" sz="1100" kern="1200" dirty="0" err="1" smtClean="0">
                          <a:solidFill>
                            <a:schemeClr val="dk1"/>
                          </a:solidFill>
                          <a:effectLst/>
                          <a:latin typeface="+mn-lt"/>
                          <a:ea typeface="+mn-ea"/>
                          <a:cs typeface="+mn-cs"/>
                        </a:rPr>
                        <a:t>Iterable</a:t>
                      </a:r>
                      <a:r>
                        <a:rPr lang="en-US" sz="1100" kern="1200" dirty="0" smtClean="0">
                          <a:solidFill>
                            <a:schemeClr val="dk1"/>
                          </a:solidFill>
                          <a:effectLst/>
                          <a:latin typeface="+mn-lt"/>
                          <a:ea typeface="+mn-ea"/>
                          <a:cs typeface="+mn-cs"/>
                        </a:rPr>
                        <a:t>&lt;? extends VR&gt;&gt; mapper);</a:t>
                      </a:r>
                      <a:endParaRPr lang="en-US" sz="1100" dirty="0"/>
                    </a:p>
                  </a:txBody>
                  <a:tcPr/>
                </a:tc>
              </a:tr>
            </a:tbl>
          </a:graphicData>
        </a:graphic>
      </p:graphicFrame>
    </p:spTree>
    <p:extLst>
      <p:ext uri="{BB962C8B-B14F-4D97-AF65-F5344CB8AC3E}">
        <p14:creationId xmlns:p14="http://schemas.microsoft.com/office/powerpoint/2010/main" val="4077445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Stateless Processors… - Day 20</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lvl="1">
              <a:buFont typeface="Wingdings" panose="05000000000000000000" pitchFamily="2" charset="2"/>
              <a:buChar char="§"/>
            </a:pPr>
            <a:r>
              <a:rPr lang="en-US" sz="1600" dirty="0"/>
              <a:t>filter/</a:t>
            </a:r>
            <a:r>
              <a:rPr lang="en-US" sz="1600" dirty="0" err="1"/>
              <a:t>filterNot</a:t>
            </a:r>
            <a:endParaRPr lang="en-US" sz="1600" dirty="0"/>
          </a:p>
          <a:p>
            <a:pPr marL="457200" lvl="1" indent="0">
              <a:buNone/>
            </a:pPr>
            <a:r>
              <a:rPr lang="en-US" sz="1600" dirty="0"/>
              <a:t>	</a:t>
            </a:r>
            <a:r>
              <a:rPr lang="en-US" sz="1600" dirty="0" smtClean="0"/>
              <a:t>Takes one record and produce zero or one record</a:t>
            </a:r>
          </a:p>
          <a:p>
            <a:pPr marL="457200" lvl="1" indent="0">
              <a:buNone/>
            </a:pPr>
            <a:endParaRPr lang="en-US" sz="1600" dirty="0" smtClean="0"/>
          </a:p>
          <a:p>
            <a:pPr marL="457200" lvl="1" indent="0">
              <a:buNone/>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r>
              <a:rPr lang="en-US" sz="1600" dirty="0" err="1" smtClean="0"/>
              <a:t>selectKey</a:t>
            </a:r>
            <a:endParaRPr lang="en-US" sz="1600" dirty="0" smtClean="0"/>
          </a:p>
          <a:p>
            <a:pPr marL="457200" lvl="1" indent="0">
              <a:buNone/>
            </a:pPr>
            <a:r>
              <a:rPr lang="en-US" sz="1600" dirty="0" smtClean="0"/>
              <a:t>Assigns a new key to the record</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3091341494"/>
              </p:ext>
            </p:extLst>
          </p:nvPr>
        </p:nvGraphicFramePr>
        <p:xfrm>
          <a:off x="971600" y="2276872"/>
          <a:ext cx="7632848" cy="1559560"/>
        </p:xfrm>
        <a:graphic>
          <a:graphicData uri="http://schemas.openxmlformats.org/drawingml/2006/table">
            <a:tbl>
              <a:tblPr firstRow="1" bandRow="1">
                <a:tableStyleId>{5C22544A-7EE6-4342-B048-85BDC9FD1C3A}</a:tableStyleId>
              </a:tblPr>
              <a:tblGrid>
                <a:gridCol w="3816424"/>
                <a:gridCol w="3816424"/>
              </a:tblGrid>
              <a:tr h="370840">
                <a:tc>
                  <a:txBody>
                    <a:bodyPr/>
                    <a:lstStyle/>
                    <a:p>
                      <a:r>
                        <a:rPr lang="en-US" dirty="0" smtClean="0"/>
                        <a:t>filter</a:t>
                      </a:r>
                      <a:endParaRPr lang="en-US" dirty="0"/>
                    </a:p>
                  </a:txBody>
                  <a:tcPr/>
                </a:tc>
                <a:tc>
                  <a:txBody>
                    <a:bodyPr/>
                    <a:lstStyle/>
                    <a:p>
                      <a:r>
                        <a:rPr lang="en-US" dirty="0" err="1" smtClean="0"/>
                        <a:t>filterNot</a:t>
                      </a:r>
                      <a:endParaRPr lang="en-US" dirty="0"/>
                    </a:p>
                  </a:txBody>
                  <a:tcPr/>
                </a:tc>
              </a:tr>
              <a:tr h="370840">
                <a:tc>
                  <a:txBody>
                    <a:bodyPr/>
                    <a:lstStyle/>
                    <a:p>
                      <a:pPr marL="285750" indent="-285750">
                        <a:buFontTx/>
                        <a:buChar char="-"/>
                      </a:pPr>
                      <a:r>
                        <a:rPr lang="en-US" sz="1100" dirty="0" smtClean="0"/>
                        <a:t>Does not change key/value</a:t>
                      </a:r>
                    </a:p>
                    <a:p>
                      <a:pPr marL="285750" indent="-285750">
                        <a:buFontTx/>
                        <a:buChar char="-"/>
                      </a:pPr>
                      <a:r>
                        <a:rPr lang="en-US" sz="1100" dirty="0" smtClean="0"/>
                        <a:t>Does not Triggers a Repartition</a:t>
                      </a:r>
                    </a:p>
                    <a:p>
                      <a:pPr marL="285750" indent="-285750">
                        <a:buFontTx/>
                        <a:buChar char="-"/>
                      </a:pPr>
                      <a:r>
                        <a:rPr lang="en-US" sz="1100" dirty="0" smtClean="0"/>
                        <a:t>For </a:t>
                      </a:r>
                      <a:r>
                        <a:rPr lang="en-US" sz="1100" dirty="0" err="1" smtClean="0"/>
                        <a:t>KStreams</a:t>
                      </a:r>
                      <a:r>
                        <a:rPr lang="en-US" sz="1100" baseline="0" dirty="0" smtClean="0"/>
                        <a:t> and </a:t>
                      </a:r>
                      <a:r>
                        <a:rPr lang="en-US" sz="1100" baseline="0" dirty="0" err="1" smtClean="0"/>
                        <a:t>KTables</a:t>
                      </a:r>
                      <a:endParaRPr lang="en-US" sz="1100" dirty="0"/>
                    </a:p>
                  </a:txBody>
                  <a:tcPr/>
                </a:tc>
                <a:tc>
                  <a:txBody>
                    <a:bodyPr/>
                    <a:lstStyle/>
                    <a:p>
                      <a:pPr marL="0" indent="0">
                        <a:buFontTx/>
                        <a:buNone/>
                      </a:pPr>
                      <a:r>
                        <a:rPr lang="en-US" sz="1100" dirty="0" smtClean="0"/>
                        <a:t>Inverse</a:t>
                      </a:r>
                      <a:r>
                        <a:rPr lang="en-US" sz="1100" baseline="0" dirty="0" smtClean="0"/>
                        <a:t> of filter</a:t>
                      </a:r>
                      <a:endParaRPr lang="en-US" sz="11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public abstract </a:t>
                      </a:r>
                      <a:r>
                        <a:rPr lang="en-US" sz="1100" kern="1200" dirty="0" err="1" smtClean="0">
                          <a:solidFill>
                            <a:schemeClr val="dk1"/>
                          </a:solidFill>
                          <a:effectLst/>
                          <a:latin typeface="+mn-lt"/>
                          <a:ea typeface="+mn-ea"/>
                          <a:cs typeface="+mn-cs"/>
                        </a:rPr>
                        <a:t>KStream</a:t>
                      </a:r>
                      <a:r>
                        <a:rPr lang="en-US" sz="1100" kern="1200" dirty="0" smtClean="0">
                          <a:solidFill>
                            <a:schemeClr val="dk1"/>
                          </a:solidFill>
                          <a:effectLst/>
                          <a:latin typeface="+mn-lt"/>
                          <a:ea typeface="+mn-ea"/>
                          <a:cs typeface="+mn-cs"/>
                        </a:rPr>
                        <a:t>&lt;K, V&gt; filter(     </a:t>
                      </a:r>
                      <a:r>
                        <a:rPr lang="en-US" sz="1100" kern="1200" dirty="0" err="1" smtClean="0">
                          <a:solidFill>
                            <a:schemeClr val="dk1"/>
                          </a:solidFill>
                          <a:effectLst/>
                          <a:latin typeface="+mn-lt"/>
                          <a:ea typeface="+mn-ea"/>
                          <a:cs typeface="+mn-cs"/>
                        </a:rPr>
                        <a:t>org.apache.kafka.streams.kstream.Predicate</a:t>
                      </a:r>
                      <a:r>
                        <a:rPr lang="en-US" sz="1100" kern="1200" dirty="0" smtClean="0">
                          <a:solidFill>
                            <a:schemeClr val="dk1"/>
                          </a:solidFill>
                          <a:effectLst/>
                          <a:latin typeface="+mn-lt"/>
                          <a:ea typeface="+mn-ea"/>
                          <a:cs typeface="+mn-cs"/>
                        </a:rPr>
                        <a:t>&lt;? super K, ? super V&gt; predicate )</a:t>
                      </a:r>
                      <a:endParaRPr lang="en-US" sz="1100" dirty="0"/>
                    </a:p>
                  </a:txBody>
                  <a:tcPr/>
                </a:tc>
                <a:tc>
                  <a:txBody>
                    <a:bodyPr/>
                    <a:lstStyle/>
                    <a:p>
                      <a:pPr marL="0" indent="0">
                        <a:buFontTx/>
                        <a:buNone/>
                      </a:pPr>
                      <a:r>
                        <a:rPr lang="en-US" sz="1100" dirty="0" smtClean="0"/>
                        <a:t>public abstract </a:t>
                      </a:r>
                      <a:r>
                        <a:rPr lang="en-US" sz="1100" dirty="0" err="1" smtClean="0"/>
                        <a:t>KStream</a:t>
                      </a:r>
                      <a:r>
                        <a:rPr lang="en-US" sz="1100" dirty="0" smtClean="0"/>
                        <a:t>&lt;K, V&gt; </a:t>
                      </a:r>
                      <a:r>
                        <a:rPr lang="en-US" sz="1100" dirty="0" err="1" smtClean="0"/>
                        <a:t>filterNot</a:t>
                      </a:r>
                      <a:r>
                        <a:rPr lang="en-US" sz="1100" dirty="0" smtClean="0"/>
                        <a:t>(     </a:t>
                      </a:r>
                      <a:r>
                        <a:rPr lang="en-US" sz="1100" dirty="0" err="1" smtClean="0"/>
                        <a:t>org.apache.kafka.streams.kstream.Predicate</a:t>
                      </a:r>
                      <a:r>
                        <a:rPr lang="en-US" sz="1100" dirty="0" smtClean="0"/>
                        <a:t>&lt;? super K, ? super V&gt; predicate )</a:t>
                      </a:r>
                      <a:endParaRPr lang="en-US" sz="11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48896010"/>
              </p:ext>
            </p:extLst>
          </p:nvPr>
        </p:nvGraphicFramePr>
        <p:xfrm>
          <a:off x="1187624" y="5157192"/>
          <a:ext cx="6096000" cy="133096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err="1" smtClean="0"/>
                        <a:t>selectKey</a:t>
                      </a:r>
                      <a:endParaRPr lang="en-US" dirty="0"/>
                    </a:p>
                  </a:txBody>
                  <a:tcPr/>
                </a:tc>
              </a:tr>
              <a:tr h="370840">
                <a:tc>
                  <a:txBody>
                    <a:bodyPr/>
                    <a:lstStyle/>
                    <a:p>
                      <a:pPr marL="285750" indent="-285750">
                        <a:buFontTx/>
                        <a:buChar char="-"/>
                      </a:pPr>
                      <a:r>
                        <a:rPr lang="en-US" sz="1100" baseline="0" dirty="0" smtClean="0"/>
                        <a:t>Marks data for repartitioning</a:t>
                      </a:r>
                    </a:p>
                    <a:p>
                      <a:pPr marL="285750" indent="-285750">
                        <a:buFontTx/>
                        <a:buChar char="-"/>
                      </a:pPr>
                      <a:r>
                        <a:rPr lang="en-US" sz="1100" baseline="0" dirty="0" smtClean="0"/>
                        <a:t>Best practice is to isolate that transformation to know exactly where the partitioning helps</a:t>
                      </a:r>
                      <a:endParaRPr lang="en-US" sz="11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&lt;KR&gt; </a:t>
                      </a:r>
                      <a:r>
                        <a:rPr lang="en-US" sz="1100" kern="1200" dirty="0" err="1" smtClean="0">
                          <a:solidFill>
                            <a:schemeClr val="dk1"/>
                          </a:solidFill>
                          <a:effectLst/>
                          <a:latin typeface="+mn-lt"/>
                          <a:ea typeface="+mn-ea"/>
                          <a:cs typeface="+mn-cs"/>
                        </a:rPr>
                        <a:t>KStream</a:t>
                      </a:r>
                      <a:r>
                        <a:rPr lang="en-US" sz="1100" kern="1200" dirty="0" smtClean="0">
                          <a:solidFill>
                            <a:schemeClr val="dk1"/>
                          </a:solidFill>
                          <a:effectLst/>
                          <a:latin typeface="+mn-lt"/>
                          <a:ea typeface="+mn-ea"/>
                          <a:cs typeface="+mn-cs"/>
                        </a:rPr>
                        <a:t>&lt;KR, V&gt; </a:t>
                      </a:r>
                      <a:r>
                        <a:rPr lang="en-US" sz="1100" kern="1200" dirty="0" err="1" smtClean="0">
                          <a:solidFill>
                            <a:schemeClr val="dk1"/>
                          </a:solidFill>
                          <a:effectLst/>
                          <a:latin typeface="+mn-lt"/>
                          <a:ea typeface="+mn-ea"/>
                          <a:cs typeface="+mn-cs"/>
                        </a:rPr>
                        <a:t>selectKey</a:t>
                      </a:r>
                      <a:r>
                        <a:rPr lang="en-US" sz="1100" kern="1200" dirty="0" smtClean="0">
                          <a:solidFill>
                            <a:schemeClr val="dk1"/>
                          </a:solidFill>
                          <a:effectLst/>
                          <a:latin typeface="+mn-lt"/>
                          <a:ea typeface="+mn-ea"/>
                          <a:cs typeface="+mn-cs"/>
                        </a:rPr>
                        <a:t>(final </a:t>
                      </a:r>
                      <a:r>
                        <a:rPr lang="en-US" sz="1100" kern="1200" dirty="0" err="1" smtClean="0">
                          <a:solidFill>
                            <a:schemeClr val="dk1"/>
                          </a:solidFill>
                          <a:effectLst/>
                          <a:latin typeface="+mn-lt"/>
                          <a:ea typeface="+mn-ea"/>
                          <a:cs typeface="+mn-cs"/>
                        </a:rPr>
                        <a:t>KeyValueMapper</a:t>
                      </a:r>
                      <a:r>
                        <a:rPr lang="en-US" sz="1100" kern="1200" dirty="0" smtClean="0">
                          <a:solidFill>
                            <a:schemeClr val="dk1"/>
                          </a:solidFill>
                          <a:effectLst/>
                          <a:latin typeface="+mn-lt"/>
                          <a:ea typeface="+mn-ea"/>
                          <a:cs typeface="+mn-cs"/>
                        </a:rPr>
                        <a:t>&lt;? super K, ? super V, ? extends KR&gt; mapper);</a:t>
                      </a:r>
                    </a:p>
                    <a:p>
                      <a:endParaRPr lang="en-US" dirty="0"/>
                    </a:p>
                  </a:txBody>
                  <a:tcPr/>
                </a:tc>
              </a:tr>
            </a:tbl>
          </a:graphicData>
        </a:graphic>
      </p:graphicFrame>
    </p:spTree>
    <p:extLst>
      <p:ext uri="{BB962C8B-B14F-4D97-AF65-F5344CB8AC3E}">
        <p14:creationId xmlns:p14="http://schemas.microsoft.com/office/powerpoint/2010/main" val="227307814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References</a:t>
            </a:r>
            <a:br>
              <a:rPr lang="en-US" smtClean="0"/>
            </a:b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r>
              <a:rPr lang="en-US" sz="1600" dirty="0"/>
              <a:t>https://kafka.apache.org/28/documentation/streams/developer-guide/dsl-api.html</a:t>
            </a:r>
            <a:endParaRPr lang="en-US" sz="1600" dirty="0" smtClean="0"/>
          </a:p>
        </p:txBody>
      </p:sp>
    </p:spTree>
    <p:extLst>
      <p:ext uri="{BB962C8B-B14F-4D97-AF65-F5344CB8AC3E}">
        <p14:creationId xmlns:p14="http://schemas.microsoft.com/office/powerpoint/2010/main" val="368929723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21</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err="1" smtClean="0"/>
              <a:t>Stateful</a:t>
            </a:r>
            <a:r>
              <a:rPr lang="en-US" dirty="0" smtClean="0"/>
              <a:t> transforms using DSL processors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An Application using the </a:t>
            </a:r>
            <a:r>
              <a:rPr lang="en-US" dirty="0" err="1" smtClean="0"/>
              <a:t>Stateful</a:t>
            </a:r>
            <a:r>
              <a:rPr lang="en-US" dirty="0" smtClean="0"/>
              <a:t> DSL processors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5366672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a:t>
            </a:r>
            <a:r>
              <a:rPr lang="en-US" smtClean="0"/>
              <a:t>Day </a:t>
            </a:r>
            <a:r>
              <a:rPr lang="en-US" smtClean="0"/>
              <a:t>21</a:t>
            </a:r>
            <a:endParaRPr lang="en-US" dirty="0"/>
          </a:p>
        </p:txBody>
      </p:sp>
      <p:sp>
        <p:nvSpPr>
          <p:cNvPr id="3" name="Content Placeholder 2"/>
          <p:cNvSpPr>
            <a:spLocks noGrp="1"/>
          </p:cNvSpPr>
          <p:nvPr>
            <p:ph idx="1"/>
          </p:nvPr>
        </p:nvSpPr>
        <p:spPr/>
        <p:txBody>
          <a:bodyPr>
            <a:normAutofit fontScale="70000" lnSpcReduction="2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a:t>Day </a:t>
            </a:r>
            <a:r>
              <a:rPr lang="en-US" dirty="0" smtClean="0"/>
              <a:t>20 Recap </a:t>
            </a:r>
            <a:r>
              <a:rPr lang="en-US" dirty="0"/>
              <a:t>&amp; </a:t>
            </a:r>
            <a:r>
              <a:rPr lang="en-US" dirty="0" err="1"/>
              <a:t>QnA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Count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Aggregates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Reduce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Joins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Windowing</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Bank Balance Application</a:t>
            </a:r>
          </a:p>
          <a:p>
            <a:pPr lvl="1">
              <a:buFont typeface="Arial" panose="020B0604020202020204" pitchFamily="34" charset="0"/>
              <a:buChar char="•"/>
            </a:pPr>
            <a:endParaRPr lang="en-US" dirty="0" smtClean="0"/>
          </a:p>
          <a:p>
            <a:pPr marL="457200" lvl="1" indent="0">
              <a:buNone/>
            </a:pPr>
            <a:endParaRPr lang="en-US" dirty="0" smtClean="0"/>
          </a:p>
          <a:p>
            <a:pPr marL="457200" lvl="1" indent="0">
              <a:buNone/>
            </a:pPr>
            <a:endParaRPr lang="en-US" dirty="0" smtClean="0"/>
          </a:p>
        </p:txBody>
      </p:sp>
    </p:spTree>
    <p:extLst>
      <p:ext uri="{BB962C8B-B14F-4D97-AF65-F5344CB8AC3E}">
        <p14:creationId xmlns:p14="http://schemas.microsoft.com/office/powerpoint/2010/main" val="20768336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DSL Processors - Day 21</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marL="457200" lvl="1" indent="0">
              <a:buNone/>
            </a:pPr>
            <a:r>
              <a:rPr lang="en-US" sz="1600" dirty="0" smtClean="0"/>
              <a:t>Refer Draw.io &amp; Demo</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Tree>
    <p:extLst>
      <p:ext uri="{BB962C8B-B14F-4D97-AF65-F5344CB8AC3E}">
        <p14:creationId xmlns:p14="http://schemas.microsoft.com/office/powerpoint/2010/main" val="85259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 - Day 21</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216246238"/>
              </p:ext>
            </p:extLst>
          </p:nvPr>
        </p:nvGraphicFramePr>
        <p:xfrm>
          <a:off x="467544" y="1412776"/>
          <a:ext cx="7992889" cy="2736303"/>
        </p:xfrm>
        <a:graphic>
          <a:graphicData uri="http://schemas.openxmlformats.org/drawingml/2006/table">
            <a:tbl>
              <a:tblPr firstRow="1" bandRow="1">
                <a:tableStyleId>{5C22544A-7EE6-4342-B048-85BDC9FD1C3A}</a:tableStyleId>
              </a:tblPr>
              <a:tblGrid>
                <a:gridCol w="2382149"/>
                <a:gridCol w="1218251"/>
                <a:gridCol w="2394267"/>
                <a:gridCol w="1998222"/>
              </a:tblGrid>
              <a:tr h="477871">
                <a:tc>
                  <a:txBody>
                    <a:bodyPr/>
                    <a:lstStyle/>
                    <a:p>
                      <a:r>
                        <a:rPr lang="en-IN" dirty="0" smtClean="0"/>
                        <a:t>Join Operation</a:t>
                      </a:r>
                      <a:endParaRPr lang="en-US" dirty="0"/>
                    </a:p>
                  </a:txBody>
                  <a:tcPr/>
                </a:tc>
                <a:tc>
                  <a:txBody>
                    <a:bodyPr/>
                    <a:lstStyle/>
                    <a:p>
                      <a:r>
                        <a:rPr lang="en-IN" dirty="0" smtClean="0"/>
                        <a:t>Results</a:t>
                      </a:r>
                      <a:endParaRPr lang="en-US" dirty="0"/>
                    </a:p>
                  </a:txBody>
                  <a:tcPr/>
                </a:tc>
                <a:tc>
                  <a:txBody>
                    <a:bodyPr/>
                    <a:lstStyle/>
                    <a:p>
                      <a:r>
                        <a:rPr lang="en-IN" dirty="0" smtClean="0"/>
                        <a:t>Join Types</a:t>
                      </a:r>
                      <a:endParaRPr lang="en-US" dirty="0"/>
                    </a:p>
                  </a:txBody>
                  <a:tcPr/>
                </a:tc>
                <a:tc>
                  <a:txBody>
                    <a:bodyPr/>
                    <a:lstStyle/>
                    <a:p>
                      <a:r>
                        <a:rPr lang="en-IN" dirty="0" smtClean="0"/>
                        <a:t>Data Set</a:t>
                      </a:r>
                      <a:endParaRPr lang="en-US" dirty="0"/>
                    </a:p>
                  </a:txBody>
                  <a:tcPr/>
                </a:tc>
              </a:tr>
              <a:tr h="477871">
                <a:tc>
                  <a:txBody>
                    <a:bodyPr/>
                    <a:lstStyle/>
                    <a:p>
                      <a:r>
                        <a:rPr lang="en-IN" dirty="0" err="1" smtClean="0"/>
                        <a:t>KStream-KStream</a:t>
                      </a:r>
                      <a:endParaRPr lang="en-US" dirty="0"/>
                    </a:p>
                  </a:txBody>
                  <a:tcPr/>
                </a:tc>
                <a:tc>
                  <a:txBody>
                    <a:bodyPr/>
                    <a:lstStyle/>
                    <a:p>
                      <a:r>
                        <a:rPr lang="en-IN" dirty="0" err="1" smtClean="0"/>
                        <a:t>KStream</a:t>
                      </a:r>
                      <a:endParaRPr lang="en-US" dirty="0"/>
                    </a:p>
                  </a:txBody>
                  <a:tcPr/>
                </a:tc>
                <a:tc>
                  <a:txBody>
                    <a:bodyPr/>
                    <a:lstStyle/>
                    <a:p>
                      <a:r>
                        <a:rPr lang="en-IN" dirty="0" smtClean="0"/>
                        <a:t>Inner, Left, </a:t>
                      </a:r>
                      <a:r>
                        <a:rPr lang="en-IN" b="1" dirty="0" smtClean="0"/>
                        <a:t>Right</a:t>
                      </a:r>
                      <a:r>
                        <a:rPr lang="en-IN" dirty="0" smtClean="0"/>
                        <a:t>, Outer</a:t>
                      </a:r>
                      <a:endParaRPr lang="en-US" dirty="0"/>
                    </a:p>
                  </a:txBody>
                  <a:tcPr/>
                </a:tc>
                <a:tc>
                  <a:txBody>
                    <a:bodyPr/>
                    <a:lstStyle/>
                    <a:p>
                      <a:r>
                        <a:rPr lang="en-IN" dirty="0" smtClean="0"/>
                        <a:t>Windowed</a:t>
                      </a:r>
                      <a:endParaRPr lang="en-US" dirty="0"/>
                    </a:p>
                  </a:txBody>
                  <a:tcPr/>
                </a:tc>
              </a:tr>
              <a:tr h="477871">
                <a:tc>
                  <a:txBody>
                    <a:bodyPr/>
                    <a:lstStyle/>
                    <a:p>
                      <a:r>
                        <a:rPr lang="en-IN" dirty="0" err="1" smtClean="0"/>
                        <a:t>KStream-KTable</a:t>
                      </a:r>
                      <a:endParaRPr lang="en-US" dirty="0"/>
                    </a:p>
                  </a:txBody>
                  <a:tcPr/>
                </a:tc>
                <a:tc>
                  <a:txBody>
                    <a:bodyPr/>
                    <a:lstStyle/>
                    <a:p>
                      <a:r>
                        <a:rPr lang="en-IN" dirty="0" err="1" smtClean="0"/>
                        <a:t>KStream</a:t>
                      </a:r>
                      <a:endParaRPr lang="en-US" dirty="0"/>
                    </a:p>
                  </a:txBody>
                  <a:tcPr/>
                </a:tc>
                <a:tc>
                  <a:txBody>
                    <a:bodyPr/>
                    <a:lstStyle/>
                    <a:p>
                      <a:r>
                        <a:rPr lang="en-IN" dirty="0" smtClean="0"/>
                        <a:t>Inner, Left, Outer</a:t>
                      </a:r>
                      <a:endParaRPr lang="en-US" dirty="0"/>
                    </a:p>
                  </a:txBody>
                  <a:tcPr/>
                </a:tc>
                <a:tc>
                  <a:txBody>
                    <a:bodyPr/>
                    <a:lstStyle/>
                    <a:p>
                      <a:r>
                        <a:rPr lang="en-IN" dirty="0" smtClean="0"/>
                        <a:t>Non-Widowed</a:t>
                      </a:r>
                      <a:endParaRPr lang="en-US" dirty="0"/>
                    </a:p>
                  </a:txBody>
                  <a:tcPr/>
                </a:tc>
              </a:tr>
              <a:tr h="477871">
                <a:tc>
                  <a:txBody>
                    <a:bodyPr/>
                    <a:lstStyle/>
                    <a:p>
                      <a:r>
                        <a:rPr lang="en-IN" dirty="0" err="1" smtClean="0"/>
                        <a:t>KTable-KTable</a:t>
                      </a:r>
                      <a:endParaRPr lang="en-US" dirty="0"/>
                    </a:p>
                  </a:txBody>
                  <a:tcPr/>
                </a:tc>
                <a:tc>
                  <a:txBody>
                    <a:bodyPr/>
                    <a:lstStyle/>
                    <a:p>
                      <a:r>
                        <a:rPr lang="en-IN" dirty="0" err="1" smtClean="0"/>
                        <a:t>KTable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Inner, Left, Right, Outer</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Non-Widowed</a:t>
                      </a:r>
                      <a:endParaRPr lang="en-US" dirty="0" smtClean="0"/>
                    </a:p>
                  </a:txBody>
                  <a:tcPr/>
                </a:tc>
              </a:tr>
              <a:tr h="824819">
                <a:tc>
                  <a:txBody>
                    <a:bodyPr/>
                    <a:lstStyle/>
                    <a:p>
                      <a:r>
                        <a:rPr lang="en-IN" dirty="0" err="1" smtClean="0"/>
                        <a:t>KStream-GlobalKTable</a:t>
                      </a:r>
                      <a:endParaRPr lang="en-US" dirty="0"/>
                    </a:p>
                  </a:txBody>
                  <a:tcPr/>
                </a:tc>
                <a:tc>
                  <a:txBody>
                    <a:bodyPr/>
                    <a:lstStyle/>
                    <a:p>
                      <a:r>
                        <a:rPr lang="en-IN" dirty="0" err="1" smtClean="0"/>
                        <a:t>KStream</a:t>
                      </a:r>
                      <a:endParaRPr lang="en-US" dirty="0"/>
                    </a:p>
                  </a:txBody>
                  <a:tcPr/>
                </a:tc>
                <a:tc>
                  <a:txBody>
                    <a:bodyPr/>
                    <a:lstStyle/>
                    <a:p>
                      <a:r>
                        <a:rPr lang="en-IN" dirty="0" smtClean="0"/>
                        <a:t>Inner, Left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Non-Widowed</a:t>
                      </a:r>
                      <a:endParaRPr lang="en-US" dirty="0" smtClean="0"/>
                    </a:p>
                  </a:txBody>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149080"/>
            <a:ext cx="3384376"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82444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Joins-Key Points - Day 21</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
        <p:nvSpPr>
          <p:cNvPr id="5" name="TextBox 4"/>
          <p:cNvSpPr txBox="1"/>
          <p:nvPr/>
        </p:nvSpPr>
        <p:spPr>
          <a:xfrm>
            <a:off x="899592" y="1628800"/>
            <a:ext cx="7323480" cy="4524315"/>
          </a:xfrm>
          <a:prstGeom prst="rect">
            <a:avLst/>
          </a:prstGeom>
          <a:noFill/>
        </p:spPr>
        <p:txBody>
          <a:bodyPr wrap="none" rtlCol="0">
            <a:spAutoFit/>
          </a:bodyPr>
          <a:lstStyle/>
          <a:p>
            <a:pPr marL="285750" indent="-285750">
              <a:buFontTx/>
              <a:buChar char="-"/>
            </a:pPr>
            <a:r>
              <a:rPr lang="en-IN" dirty="0" smtClean="0"/>
              <a:t>Streams or Tables must have valid Key</a:t>
            </a:r>
          </a:p>
          <a:p>
            <a:pPr marL="285750" indent="-285750">
              <a:buFontTx/>
              <a:buChar char="-"/>
            </a:pPr>
            <a:endParaRPr lang="en-IN" dirty="0" smtClean="0"/>
          </a:p>
          <a:p>
            <a:pPr marL="285750" indent="-285750">
              <a:buFontTx/>
              <a:buChar char="-"/>
            </a:pPr>
            <a:endParaRPr lang="en-IN" dirty="0" smtClean="0"/>
          </a:p>
          <a:p>
            <a:pPr marL="285750" indent="-285750">
              <a:buFontTx/>
              <a:buChar char="-"/>
            </a:pPr>
            <a:r>
              <a:rPr lang="en-IN" dirty="0" smtClean="0"/>
              <a:t>All Topics must have same number of Partitions </a:t>
            </a:r>
          </a:p>
          <a:p>
            <a:pPr marL="285750" indent="-285750">
              <a:buFontTx/>
              <a:buChar char="-"/>
            </a:pPr>
            <a:endParaRPr lang="en-IN" dirty="0" smtClean="0"/>
          </a:p>
          <a:p>
            <a:pPr marL="285750" indent="-285750">
              <a:buFontTx/>
              <a:buChar char="-"/>
            </a:pPr>
            <a:endParaRPr lang="en-IN" dirty="0" smtClean="0"/>
          </a:p>
          <a:p>
            <a:pPr marL="285750" indent="-285750">
              <a:buFontTx/>
              <a:buChar char="-"/>
            </a:pPr>
            <a:r>
              <a:rPr lang="en-IN" dirty="0" smtClean="0"/>
              <a:t>Data in Topics must be co-partitioned (Partition Strategy should be same)</a:t>
            </a:r>
          </a:p>
          <a:p>
            <a:pPr marL="285750" indent="-285750">
              <a:buFontTx/>
              <a:buChar char="-"/>
            </a:pPr>
            <a:endParaRPr lang="en-IN" dirty="0" smtClean="0"/>
          </a:p>
          <a:p>
            <a:pPr marL="285750" indent="-285750">
              <a:buFontTx/>
              <a:buChar char="-"/>
            </a:pPr>
            <a:endParaRPr lang="en-IN" dirty="0" smtClean="0"/>
          </a:p>
          <a:p>
            <a:pPr marL="285750" indent="-285750">
              <a:buFontTx/>
              <a:buChar char="-"/>
            </a:pPr>
            <a:r>
              <a:rPr lang="en-IN" dirty="0" smtClean="0"/>
              <a:t>Co-Partitioning for </a:t>
            </a:r>
            <a:r>
              <a:rPr lang="en-IN" dirty="0" err="1" smtClean="0"/>
              <a:t>Kstream-GlobalTable</a:t>
            </a:r>
            <a:r>
              <a:rPr lang="en-IN" dirty="0" smtClean="0"/>
              <a:t> joins is not mandatory</a:t>
            </a:r>
          </a:p>
          <a:p>
            <a:pPr marL="285750" indent="-285750">
              <a:buFontTx/>
              <a:buChar char="-"/>
            </a:pPr>
            <a:endParaRPr lang="en-IN" dirty="0" smtClean="0"/>
          </a:p>
          <a:p>
            <a:pPr marL="285750" indent="-285750">
              <a:buFontTx/>
              <a:buChar char="-"/>
            </a:pPr>
            <a:endParaRPr lang="en-IN" dirty="0" smtClean="0"/>
          </a:p>
          <a:p>
            <a:pPr marL="285750" indent="-285750">
              <a:buFontTx/>
              <a:buChar char="-"/>
            </a:pPr>
            <a:r>
              <a:rPr lang="en-IN" dirty="0" err="1" smtClean="0"/>
              <a:t>Kstreams</a:t>
            </a:r>
            <a:r>
              <a:rPr lang="en-IN" dirty="0" smtClean="0"/>
              <a:t> must always be on Left side for any type of Join</a:t>
            </a:r>
          </a:p>
          <a:p>
            <a:pPr marL="285750" indent="-285750">
              <a:buFontTx/>
              <a:buChar char="-"/>
            </a:pPr>
            <a:endParaRPr lang="en-IN" dirty="0" smtClean="0"/>
          </a:p>
          <a:p>
            <a:pPr marL="285750" indent="-285750">
              <a:buFontTx/>
              <a:buChar char="-"/>
            </a:pPr>
            <a:endParaRPr lang="en-IN" dirty="0" smtClean="0"/>
          </a:p>
          <a:p>
            <a:pPr marL="285750" indent="-285750">
              <a:buFontTx/>
              <a:buChar char="-"/>
            </a:pPr>
            <a:endParaRPr lang="en-US" dirty="0"/>
          </a:p>
        </p:txBody>
      </p:sp>
    </p:spTree>
    <p:extLst>
      <p:ext uri="{BB962C8B-B14F-4D97-AF65-F5344CB8AC3E}">
        <p14:creationId xmlns:p14="http://schemas.microsoft.com/office/powerpoint/2010/main" val="2163923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26179</TotalTime>
  <Words>3198</Words>
  <Application>Microsoft Office PowerPoint</Application>
  <PresentationFormat>On-screen Show (4:3)</PresentationFormat>
  <Paragraphs>1061</Paragraphs>
  <Slides>100</Slides>
  <Notes>0</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Office Theme</vt:lpstr>
      <vt:lpstr>Kafka                                                                             Powering Event Driven Systems</vt:lpstr>
      <vt:lpstr>Day 1</vt:lpstr>
      <vt:lpstr>Agenda-Day 1</vt:lpstr>
      <vt:lpstr>Concepts- Day 1</vt:lpstr>
      <vt:lpstr>Enriching Concepts-Day 1</vt:lpstr>
      <vt:lpstr>DIY Exercise- Day1</vt:lpstr>
      <vt:lpstr>Day 2</vt:lpstr>
      <vt:lpstr>Agenda-Day 2</vt:lpstr>
      <vt:lpstr>Concepts- Day 2</vt:lpstr>
      <vt:lpstr>DIY Exercise- Day 2</vt:lpstr>
      <vt:lpstr>Day 3</vt:lpstr>
      <vt:lpstr>Agenda - Day 3</vt:lpstr>
      <vt:lpstr>Producer API Constructs - Day 3</vt:lpstr>
      <vt:lpstr>DIY Exercise - Day 3</vt:lpstr>
      <vt:lpstr>Day 4</vt:lpstr>
      <vt:lpstr>Agenda - Day 4</vt:lpstr>
      <vt:lpstr>Producer API Internals and Configurations – Day 4</vt:lpstr>
      <vt:lpstr>Producer API Internals and Configurations – Day 4…</vt:lpstr>
      <vt:lpstr>DIY Exercise - Day 4</vt:lpstr>
      <vt:lpstr>URLs</vt:lpstr>
      <vt:lpstr>Apache Kafka UI Tools</vt:lpstr>
      <vt:lpstr>Day 5</vt:lpstr>
      <vt:lpstr>Agenda - Day 5</vt:lpstr>
      <vt:lpstr>Consumer API Constructs – Day 5</vt:lpstr>
      <vt:lpstr>DIY Exercise - Day 5</vt:lpstr>
      <vt:lpstr>Day 6</vt:lpstr>
      <vt:lpstr>Agenda - Day 6</vt:lpstr>
      <vt:lpstr>Consumer Internals - Day 6</vt:lpstr>
      <vt:lpstr>Programmatically Committing offsets - Day 6</vt:lpstr>
      <vt:lpstr>DIY Exercise - Day 6</vt:lpstr>
      <vt:lpstr>Day 7</vt:lpstr>
      <vt:lpstr>Agenda - Day 7</vt:lpstr>
      <vt:lpstr>Programmatically Committing offsets Strategies – Day 7</vt:lpstr>
      <vt:lpstr>DIY Exercise - Day 7</vt:lpstr>
      <vt:lpstr>DIY Exercise - Day 7</vt:lpstr>
      <vt:lpstr>Day 8</vt:lpstr>
      <vt:lpstr>Agenda - Day 8</vt:lpstr>
      <vt:lpstr>DIY Exercise - Day 8</vt:lpstr>
      <vt:lpstr>Day 9</vt:lpstr>
      <vt:lpstr>Agenda - Day 9</vt:lpstr>
      <vt:lpstr>Producing Messages from Microservices – Day 9</vt:lpstr>
      <vt:lpstr>DIY Exercise - Day 9</vt:lpstr>
      <vt:lpstr>Day 10</vt:lpstr>
      <vt:lpstr>Agenda - Day 10</vt:lpstr>
      <vt:lpstr>DIY Exercise - Day 10</vt:lpstr>
      <vt:lpstr>Programmatic Control On Configuration – Day 10</vt:lpstr>
      <vt:lpstr>DIY Exercise - Day 10</vt:lpstr>
      <vt:lpstr>Day 11</vt:lpstr>
      <vt:lpstr>Agenda - Day 11</vt:lpstr>
      <vt:lpstr>DIY Exercise - Day 11</vt:lpstr>
      <vt:lpstr>Day 12</vt:lpstr>
      <vt:lpstr>Agenda - Day 12</vt:lpstr>
      <vt:lpstr>DIY Exercise - Day 12</vt:lpstr>
      <vt:lpstr>Day 13</vt:lpstr>
      <vt:lpstr>Agenda - Day 13</vt:lpstr>
      <vt:lpstr>Spring Kafka Consumer Internals - Day 13</vt:lpstr>
      <vt:lpstr>Offset Management – Day 13</vt:lpstr>
      <vt:lpstr>Scaling Consumer – Day 13</vt:lpstr>
      <vt:lpstr>DIY Exercise - Day 13</vt:lpstr>
      <vt:lpstr>Day 14</vt:lpstr>
      <vt:lpstr>Agenda - Day 14</vt:lpstr>
      <vt:lpstr>Error &amp; Fault Recovery Implementation Insights - Day 14</vt:lpstr>
      <vt:lpstr>Failure Handling Strategies – Day 14</vt:lpstr>
      <vt:lpstr>DIY Exercise - Day 14</vt:lpstr>
      <vt:lpstr>Day 15, 16,17</vt:lpstr>
      <vt:lpstr>Agenda - Day 15, 16,17</vt:lpstr>
      <vt:lpstr>Encryption Authentication &amp; Authorization - Day 15,16,17</vt:lpstr>
      <vt:lpstr>Kafka Security Protocols – Day 15,16,17</vt:lpstr>
      <vt:lpstr>SSL in Kafka Architecture - Day 15,16,17</vt:lpstr>
      <vt:lpstr>Configure SSL in Server and Client - Day 15,16,17</vt:lpstr>
      <vt:lpstr>SASL - Simple Authentication and Security Layer – Day 15,16,17 </vt:lpstr>
      <vt:lpstr>SASL - Simple Authentication and Security Layer – Day 15,16,17 </vt:lpstr>
      <vt:lpstr>SCRAM – Salted Challenge Response Authentication Mechanism – Day 15,16,17 </vt:lpstr>
      <vt:lpstr>Authorization – Day 15,16,17 </vt:lpstr>
      <vt:lpstr>DIY Exercise - Day 15, 16, 17</vt:lpstr>
      <vt:lpstr>Day 18</vt:lpstr>
      <vt:lpstr>Agenda - Day 18</vt:lpstr>
      <vt:lpstr>Kafka Streams – Introduction - Day 18</vt:lpstr>
      <vt:lpstr>Streaming Frameworks - Day 18</vt:lpstr>
      <vt:lpstr>Kafka Streaming Concepts – Day 18</vt:lpstr>
      <vt:lpstr>Kafka Streaming Concepts… – Day 18</vt:lpstr>
      <vt:lpstr>Day 19</vt:lpstr>
      <vt:lpstr>Agenda - Day 19</vt:lpstr>
      <vt:lpstr>Kafka Streams Architecture - Day 19</vt:lpstr>
      <vt:lpstr>DSL - Day 19</vt:lpstr>
      <vt:lpstr>Word Count Streaming App - Day 19</vt:lpstr>
      <vt:lpstr>DIY Exercise - Day 19</vt:lpstr>
      <vt:lpstr>Day 20</vt:lpstr>
      <vt:lpstr>Agenda - Day 20</vt:lpstr>
      <vt:lpstr>DSL Ktable &amp; KStream - Day 20</vt:lpstr>
      <vt:lpstr>DSL KTable - Day 20</vt:lpstr>
      <vt:lpstr>DSL Stateless Processors- Day 20</vt:lpstr>
      <vt:lpstr>DSL Stateless Processors… - Day 20</vt:lpstr>
      <vt:lpstr>References </vt:lpstr>
      <vt:lpstr>Day 21</vt:lpstr>
      <vt:lpstr>Agenda - Day 21</vt:lpstr>
      <vt:lpstr>Stateful DSL Processors - Day 21</vt:lpstr>
      <vt:lpstr>Joins - Day 21</vt:lpstr>
      <vt:lpstr>Joins-Key Points - Day 21</vt:lpstr>
      <vt:lpstr>Kafka Streams Stack Map – Day 21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307</cp:revision>
  <dcterms:created xsi:type="dcterms:W3CDTF">2023-02-15T15:43:36Z</dcterms:created>
  <dcterms:modified xsi:type="dcterms:W3CDTF">2023-03-30T08:07:36Z</dcterms:modified>
</cp:coreProperties>
</file>