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57" r:id="rId4"/>
    <p:sldId id="262" r:id="rId5"/>
    <p:sldId id="259" r:id="rId6"/>
    <p:sldId id="258" r:id="rId7"/>
    <p:sldId id="263" r:id="rId8"/>
    <p:sldId id="264" r:id="rId9"/>
    <p:sldId id="266" r:id="rId10"/>
    <p:sldId id="265" r:id="rId11"/>
    <p:sldId id="267" r:id="rId12"/>
    <p:sldId id="269" r:id="rId13"/>
    <p:sldId id="272" r:id="rId14"/>
    <p:sldId id="270" r:id="rId15"/>
    <p:sldId id="274" r:id="rId16"/>
    <p:sldId id="273" r:id="rId17"/>
    <p:sldId id="275" r:id="rId18"/>
    <p:sldId id="276" r:id="rId19"/>
    <p:sldId id="277" r:id="rId20"/>
    <p:sldId id="268" r:id="rId21"/>
    <p:sldId id="278" r:id="rId22"/>
    <p:sldId id="279" r:id="rId23"/>
    <p:sldId id="280" r:id="rId24"/>
    <p:sldId id="281" r:id="rId25"/>
    <p:sldId id="282" r:id="rId26"/>
    <p:sldId id="283" r:id="rId27"/>
    <p:sldId id="284" r:id="rId28"/>
    <p:sldId id="287" r:id="rId29"/>
    <p:sldId id="286" r:id="rId30"/>
    <p:sldId id="285" r:id="rId31"/>
    <p:sldId id="288" r:id="rId32"/>
    <p:sldId id="289" r:id="rId33"/>
    <p:sldId id="290" r:id="rId34"/>
    <p:sldId id="291" r:id="rId35"/>
    <p:sldId id="292" r:id="rId36"/>
    <p:sldId id="293" r:id="rId37"/>
    <p:sldId id="294" r:id="rId38"/>
    <p:sldId id="295" r:id="rId39"/>
    <p:sldId id="297" r:id="rId40"/>
    <p:sldId id="298" r:id="rId41"/>
    <p:sldId id="301" r:id="rId42"/>
    <p:sldId id="300" r:id="rId43"/>
    <p:sldId id="302" r:id="rId44"/>
    <p:sldId id="303" r:id="rId45"/>
    <p:sldId id="304" r:id="rId46"/>
    <p:sldId id="305" r:id="rId47"/>
    <p:sldId id="306"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29" autoAdjust="0"/>
  </p:normalViewPr>
  <p:slideViewPr>
    <p:cSldViewPr>
      <p:cViewPr>
        <p:scale>
          <a:sx n="100" d="100"/>
          <a:sy n="100" d="100"/>
        </p:scale>
        <p:origin x="-1104" y="-48"/>
      </p:cViewPr>
      <p:guideLst>
        <p:guide orient="horz" pos="2160"/>
        <p:guide pos="2880"/>
      </p:guideLst>
    </p:cSldViewPr>
  </p:slideViewPr>
  <p:outlineViewPr>
    <p:cViewPr>
      <p:scale>
        <a:sx n="33" d="100"/>
        <a:sy n="33" d="100"/>
      </p:scale>
      <p:origin x="0" y="314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96196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389588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79310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112940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149E06-0874-4241-ABF9-BAFA45916F2C}"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373440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149E06-0874-4241-ABF9-BAFA45916F2C}"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20811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149E06-0874-4241-ABF9-BAFA45916F2C}" type="datetimeFigureOut">
              <a:rPr lang="en-US" smtClean="0"/>
              <a:t>3/2/2023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930516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149E06-0874-4241-ABF9-BAFA45916F2C}" type="datetimeFigureOut">
              <a:rPr lang="en-US" smtClean="0"/>
              <a:t>3/2/2023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639667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149E06-0874-4241-ABF9-BAFA45916F2C}" type="datetimeFigureOut">
              <a:rPr lang="en-US" smtClean="0"/>
              <a:t>3/2/2023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57530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149E06-0874-4241-ABF9-BAFA45916F2C}"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62360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149E06-0874-4241-ABF9-BAFA45916F2C}"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951817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49E06-0874-4241-ABF9-BAFA45916F2C}" type="datetimeFigureOut">
              <a:rPr lang="en-US" smtClean="0"/>
              <a:t>3/2/2023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3051F-702D-49D0-AF74-17CD6639BE97}" type="slidenum">
              <a:rPr lang="en-US" smtClean="0"/>
              <a:t>‹#›</a:t>
            </a:fld>
            <a:endParaRPr lang="en-US"/>
          </a:p>
        </p:txBody>
      </p:sp>
    </p:spTree>
    <p:extLst>
      <p:ext uri="{BB962C8B-B14F-4D97-AF65-F5344CB8AC3E}">
        <p14:creationId xmlns:p14="http://schemas.microsoft.com/office/powerpoint/2010/main" val="244795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kafka.apache.org/documentation/#brokerconfigs_min.insync.replica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kafka.apache.org/documentation/#producerconfigs" TargetMode="External"/><Relationship Id="rId2" Type="http://schemas.openxmlformats.org/officeDocument/2006/relationships/hyperlink" Target="https://learn.microsoft.com/en-us/azure/event-hubs/apache-kafka-configurations" TargetMode="External"/><Relationship Id="rId1" Type="http://schemas.openxmlformats.org/officeDocument/2006/relationships/slideLayout" Target="../slideLayouts/slideLayout2.xml"/><Relationship Id="rId4" Type="http://schemas.openxmlformats.org/officeDocument/2006/relationships/hyperlink" Target="https://kafka.apache.org/documentation/#producerapi"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linkedin/kafka-monito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564904"/>
            <a:ext cx="8229600" cy="1143000"/>
          </a:xfrm>
        </p:spPr>
        <p:txBody>
          <a:bodyPr>
            <a:normAutofit/>
          </a:bodyPr>
          <a:lstStyle/>
          <a:p>
            <a:r>
              <a:rPr lang="en-US" dirty="0" smtClean="0"/>
              <a:t>Kafka</a:t>
            </a:r>
            <a:br>
              <a:rPr lang="en-US" dirty="0" smtClean="0"/>
            </a:br>
            <a:r>
              <a:rPr lang="en-US" sz="1300" dirty="0" smtClean="0"/>
              <a:t>                                                                            Powering Event Driven Systems</a:t>
            </a:r>
            <a:endParaRPr lang="en-US" sz="1300" dirty="0"/>
          </a:p>
        </p:txBody>
      </p:sp>
      <p:sp>
        <p:nvSpPr>
          <p:cNvPr id="4" name="Title 1"/>
          <p:cNvSpPr txBox="1">
            <a:spLocks/>
          </p:cNvSpPr>
          <p:nvPr/>
        </p:nvSpPr>
        <p:spPr>
          <a:xfrm>
            <a:off x="0" y="6353944"/>
            <a:ext cx="1872208" cy="504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300" dirty="0" smtClean="0"/>
              <a:t>By </a:t>
            </a:r>
            <a:r>
              <a:rPr lang="en-US" sz="1300" dirty="0" err="1" smtClean="0"/>
              <a:t>Sreedhar</a:t>
            </a:r>
            <a:r>
              <a:rPr lang="en-US" sz="1300" dirty="0" smtClean="0"/>
              <a:t> </a:t>
            </a:r>
            <a:r>
              <a:rPr lang="en-US" sz="1300" dirty="0" err="1" smtClean="0"/>
              <a:t>Singaraju</a:t>
            </a:r>
            <a:endParaRPr lang="en-US" sz="1300" dirty="0" smtClean="0"/>
          </a:p>
          <a:p>
            <a:endParaRPr lang="en-US" sz="1300" dirty="0"/>
          </a:p>
        </p:txBody>
      </p:sp>
    </p:spTree>
    <p:extLst>
      <p:ext uri="{BB962C8B-B14F-4D97-AF65-F5344CB8AC3E}">
        <p14:creationId xmlns:p14="http://schemas.microsoft.com/office/powerpoint/2010/main" val="3941283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Day 2</a:t>
            </a:r>
            <a:endParaRPr lang="en-US" dirty="0"/>
          </a:p>
        </p:txBody>
      </p:sp>
      <p:sp>
        <p:nvSpPr>
          <p:cNvPr id="3" name="Content Placeholder 2"/>
          <p:cNvSpPr>
            <a:spLocks noGrp="1"/>
          </p:cNvSpPr>
          <p:nvPr>
            <p:ph idx="1"/>
          </p:nvPr>
        </p:nvSpPr>
        <p:spPr>
          <a:xfrm>
            <a:off x="457200" y="1412776"/>
            <a:ext cx="8229600" cy="4713387"/>
          </a:xfrm>
        </p:spPr>
        <p:txBody>
          <a:bodyPr>
            <a:normAutofit fontScale="55000" lnSpcReduction="20000"/>
          </a:bodyPr>
          <a:lstStyle/>
          <a:p>
            <a:pPr fontAlgn="ctr"/>
            <a:endParaRPr lang="en-US" dirty="0"/>
          </a:p>
          <a:p>
            <a:pPr fontAlgn="ctr"/>
            <a:r>
              <a:rPr lang="en-US" dirty="0" smtClean="0"/>
              <a:t>Whatever we demoed in Day 2</a:t>
            </a:r>
          </a:p>
          <a:p>
            <a:pPr fontAlgn="ctr"/>
            <a:endParaRPr lang="en-US" dirty="0" smtClean="0"/>
          </a:p>
          <a:p>
            <a:pPr fontAlgn="ctr"/>
            <a:r>
              <a:rPr lang="en-US" dirty="0" smtClean="0"/>
              <a:t>Observe </a:t>
            </a:r>
            <a:r>
              <a:rPr lang="en-US" dirty="0"/>
              <a:t>and demonstrate which partitions is the produced message going</a:t>
            </a:r>
          </a:p>
          <a:p>
            <a:pPr fontAlgn="ctr"/>
            <a:endParaRPr lang="en-US" dirty="0" smtClean="0"/>
          </a:p>
          <a:p>
            <a:pPr fontAlgn="ctr"/>
            <a:r>
              <a:rPr lang="en-US" dirty="0" smtClean="0"/>
              <a:t>Create a broker failure and then repair scenario and demonstrate resiliency </a:t>
            </a:r>
          </a:p>
          <a:p>
            <a:pPr fontAlgn="ctr"/>
            <a:endParaRPr lang="en-US" dirty="0" smtClean="0"/>
          </a:p>
          <a:p>
            <a:pPr fontAlgn="ctr"/>
            <a:r>
              <a:rPr lang="en-US" dirty="0" smtClean="0"/>
              <a:t>Observe  and establish in a multi broker scenario messages the replicated messages are going to follower partitions</a:t>
            </a:r>
          </a:p>
          <a:p>
            <a:pPr fontAlgn="ctr"/>
            <a:endParaRPr lang="en-US" dirty="0"/>
          </a:p>
          <a:p>
            <a:pPr fontAlgn="ctr"/>
            <a:r>
              <a:rPr lang="en-US" dirty="0" smtClean="0"/>
              <a:t>Lower priority</a:t>
            </a:r>
          </a:p>
          <a:p>
            <a:pPr lvl="1" fontAlgn="ctr"/>
            <a:r>
              <a:rPr lang="en-US" dirty="0"/>
              <a:t>Understand Kafka Partition Optimization using Sticky Partition </a:t>
            </a:r>
          </a:p>
          <a:p>
            <a:pPr fontAlgn="ctr"/>
            <a:endParaRPr lang="en-US" dirty="0"/>
          </a:p>
          <a:p>
            <a:pPr lvl="1" fontAlgn="ctr"/>
            <a:r>
              <a:rPr lang="en-US" dirty="0"/>
              <a:t>Demo Sticky Partition </a:t>
            </a:r>
            <a:endParaRPr lang="en-US" dirty="0" smtClean="0"/>
          </a:p>
          <a:p>
            <a:pPr lvl="1" fontAlgn="ctr"/>
            <a:endParaRPr lang="en-US" dirty="0" smtClean="0"/>
          </a:p>
          <a:p>
            <a:pPr fontAlgn="ctr"/>
            <a:r>
              <a:rPr lang="en-US" dirty="0" smtClean="0"/>
              <a:t>Consumer groups demo</a:t>
            </a:r>
            <a:endParaRPr lang="en-US" dirty="0"/>
          </a:p>
          <a:p>
            <a:pPr lvl="1" fontAlgn="ctr"/>
            <a:endParaRPr lang="en-US" dirty="0" smtClean="0"/>
          </a:p>
          <a:p>
            <a:pPr fontAlgn="ctr"/>
            <a:endParaRPr lang="en-US" dirty="0"/>
          </a:p>
          <a:p>
            <a:pPr fontAlgn="ctr"/>
            <a:endParaRPr lang="en-US" dirty="0" smtClean="0"/>
          </a:p>
          <a:p>
            <a:pPr fontAlgn="ctr"/>
            <a:endParaRPr lang="en-US" dirty="0"/>
          </a:p>
          <a:p>
            <a:endParaRPr lang="en-US" dirty="0"/>
          </a:p>
        </p:txBody>
      </p:sp>
    </p:spTree>
    <p:extLst>
      <p:ext uri="{BB962C8B-B14F-4D97-AF65-F5344CB8AC3E}">
        <p14:creationId xmlns:p14="http://schemas.microsoft.com/office/powerpoint/2010/main" val="3959058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Developing Applications in Java to produce messages using Producer APIs</a:t>
            </a:r>
          </a:p>
          <a:p>
            <a:pPr marL="457200" lvl="1" indent="0">
              <a:buNone/>
            </a:pPr>
            <a:endParaRPr lang="en-US" dirty="0" smtClean="0"/>
          </a:p>
        </p:txBody>
      </p:sp>
    </p:spTree>
    <p:extLst>
      <p:ext uri="{BB962C8B-B14F-4D97-AF65-F5344CB8AC3E}">
        <p14:creationId xmlns:p14="http://schemas.microsoft.com/office/powerpoint/2010/main" val="1098058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3</a:t>
            </a:r>
            <a:endParaRPr lang="en-US" dirty="0"/>
          </a:p>
        </p:txBody>
      </p:sp>
      <p:sp>
        <p:nvSpPr>
          <p:cNvPr id="3" name="Content Placeholder 2"/>
          <p:cNvSpPr>
            <a:spLocks noGrp="1"/>
          </p:cNvSpPr>
          <p:nvPr>
            <p:ph idx="1"/>
          </p:nvPr>
        </p:nvSpPr>
        <p:spPr/>
        <p:txBody>
          <a:bodyPr>
            <a:normAutofit fontScale="92500" lnSpcReduction="20000"/>
          </a:bodyPr>
          <a:lstStyle/>
          <a:p>
            <a:pPr lvl="1"/>
            <a:r>
              <a:rPr lang="en-US" dirty="0" smtClean="0"/>
              <a:t>Producer API Constructs</a:t>
            </a:r>
          </a:p>
          <a:p>
            <a:pPr lvl="1"/>
            <a:endParaRPr lang="en-US" dirty="0" smtClean="0"/>
          </a:p>
          <a:p>
            <a:pPr lvl="1"/>
            <a:r>
              <a:rPr lang="en-US" dirty="0" smtClean="0"/>
              <a:t>Producer API Internals and Configurations</a:t>
            </a:r>
          </a:p>
          <a:p>
            <a:pPr lvl="1"/>
            <a:endParaRPr lang="en-US" dirty="0" smtClean="0"/>
          </a:p>
          <a:p>
            <a:pPr lvl="1"/>
            <a:r>
              <a:rPr lang="en-US" dirty="0" smtClean="0"/>
              <a:t>Standalone </a:t>
            </a:r>
            <a:r>
              <a:rPr lang="en-US" dirty="0"/>
              <a:t>Java Application Send messages using Producer API</a:t>
            </a:r>
          </a:p>
          <a:p>
            <a:pPr lvl="2"/>
            <a:r>
              <a:rPr lang="en-US" dirty="0"/>
              <a:t>Sending with Key</a:t>
            </a:r>
          </a:p>
          <a:p>
            <a:pPr lvl="2"/>
            <a:r>
              <a:rPr lang="en-US" dirty="0"/>
              <a:t>Synchronously</a:t>
            </a:r>
          </a:p>
          <a:p>
            <a:pPr lvl="2"/>
            <a:r>
              <a:rPr lang="en-US" dirty="0"/>
              <a:t>Asynchronously</a:t>
            </a:r>
          </a:p>
          <a:p>
            <a:pPr lvl="1"/>
            <a:endParaRPr lang="en-US" dirty="0" smtClean="0"/>
          </a:p>
          <a:p>
            <a:pPr lvl="1"/>
            <a:r>
              <a:rPr lang="en-US" dirty="0" smtClean="0"/>
              <a:t>DIY Exercise</a:t>
            </a:r>
          </a:p>
        </p:txBody>
      </p:sp>
    </p:spTree>
    <p:extLst>
      <p:ext uri="{BB962C8B-B14F-4D97-AF65-F5344CB8AC3E}">
        <p14:creationId xmlns:p14="http://schemas.microsoft.com/office/powerpoint/2010/main" val="3464171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800" dirty="0" smtClean="0"/>
              <a:t>Producer API Constructs - Day 3</a:t>
            </a:r>
            <a:endParaRPr lang="en-US" sz="2800" dirty="0"/>
          </a:p>
        </p:txBody>
      </p:sp>
      <p:sp>
        <p:nvSpPr>
          <p:cNvPr id="3" name="Content Placeholder 2"/>
          <p:cNvSpPr>
            <a:spLocks noGrp="1"/>
          </p:cNvSpPr>
          <p:nvPr>
            <p:ph idx="1"/>
          </p:nvPr>
        </p:nvSpPr>
        <p:spPr/>
        <p:txBody>
          <a:bodyPr>
            <a:normAutofit fontScale="92500" lnSpcReduction="10000"/>
          </a:bodyPr>
          <a:lstStyle/>
          <a:p>
            <a:pPr lvl="1"/>
            <a:r>
              <a:rPr lang="en-US" dirty="0" err="1" smtClean="0"/>
              <a:t>KafkaProducer</a:t>
            </a:r>
            <a:endParaRPr lang="en-US" dirty="0" smtClean="0"/>
          </a:p>
          <a:p>
            <a:pPr marL="457200" lvl="1" indent="0">
              <a:buNone/>
            </a:pPr>
            <a:r>
              <a:rPr lang="en-US" dirty="0"/>
              <a:t> </a:t>
            </a:r>
            <a:r>
              <a:rPr lang="en-US" dirty="0" smtClean="0"/>
              <a:t>    </a:t>
            </a:r>
            <a:r>
              <a:rPr lang="en-US" sz="1600" dirty="0" smtClean="0"/>
              <a:t>Class using which Applications can interact with Kafka servers.</a:t>
            </a:r>
          </a:p>
          <a:p>
            <a:pPr lvl="1"/>
            <a:r>
              <a:rPr lang="en-US" dirty="0" smtClean="0"/>
              <a:t> </a:t>
            </a:r>
            <a:r>
              <a:rPr lang="en-US" dirty="0" err="1" smtClean="0"/>
              <a:t>ProducerRecord</a:t>
            </a:r>
            <a:endParaRPr lang="en-US" dirty="0" smtClean="0"/>
          </a:p>
          <a:p>
            <a:pPr marL="457200" lvl="1" indent="0">
              <a:buNone/>
            </a:pPr>
            <a:r>
              <a:rPr lang="en-US" dirty="0" smtClean="0"/>
              <a:t>	</a:t>
            </a:r>
            <a:r>
              <a:rPr lang="en-US" sz="1600" dirty="0" smtClean="0"/>
              <a:t>Class which helps define the message payload.</a:t>
            </a:r>
          </a:p>
          <a:p>
            <a:pPr marL="457200" lvl="1" indent="0">
              <a:buNone/>
            </a:pPr>
            <a:endParaRPr lang="en-US" sz="1600" dirty="0"/>
          </a:p>
          <a:p>
            <a:pPr lvl="1"/>
            <a:r>
              <a:rPr lang="en-US" dirty="0" smtClean="0"/>
              <a:t>Properties (MAP&lt;</a:t>
            </a:r>
            <a:r>
              <a:rPr lang="en-US" dirty="0" err="1" smtClean="0"/>
              <a:t>String,String</a:t>
            </a:r>
            <a:r>
              <a:rPr lang="en-US" dirty="0" smtClean="0"/>
              <a:t>)</a:t>
            </a:r>
          </a:p>
          <a:p>
            <a:pPr marL="457200" lvl="1" indent="0">
              <a:buNone/>
            </a:pPr>
            <a:r>
              <a:rPr lang="en-US" dirty="0"/>
              <a:t>	 </a:t>
            </a:r>
            <a:r>
              <a:rPr lang="en-US" sz="1800" dirty="0" smtClean="0"/>
              <a:t>Properties which help configure following at minimum</a:t>
            </a:r>
          </a:p>
          <a:p>
            <a:pPr marL="457200" lvl="1" indent="0">
              <a:buNone/>
            </a:pPr>
            <a:r>
              <a:rPr lang="en-US" sz="1800" dirty="0"/>
              <a:t>	</a:t>
            </a:r>
            <a:r>
              <a:rPr lang="en-US" sz="1800" dirty="0" smtClean="0"/>
              <a:t>	</a:t>
            </a:r>
            <a:r>
              <a:rPr lang="en-US" sz="1800" dirty="0" err="1" smtClean="0"/>
              <a:t>BootStrapServers</a:t>
            </a:r>
            <a:r>
              <a:rPr lang="en-US" sz="1800" dirty="0" smtClean="0"/>
              <a:t>, </a:t>
            </a:r>
            <a:r>
              <a:rPr lang="en-US" sz="1800" dirty="0" err="1" smtClean="0"/>
              <a:t>Serializer</a:t>
            </a:r>
            <a:r>
              <a:rPr lang="en-US" sz="1800" dirty="0" smtClean="0"/>
              <a:t>, </a:t>
            </a:r>
            <a:r>
              <a:rPr lang="en-US" sz="1800" dirty="0" err="1" smtClean="0"/>
              <a:t>Deserializer</a:t>
            </a:r>
            <a:endParaRPr lang="en-US" sz="1800" dirty="0" smtClean="0"/>
          </a:p>
          <a:p>
            <a:pPr marL="457200" lvl="1" indent="0">
              <a:buNone/>
            </a:pPr>
            <a:endParaRPr lang="en-US" sz="1800" dirty="0" smtClean="0"/>
          </a:p>
          <a:p>
            <a:pPr lvl="1"/>
            <a:r>
              <a:rPr lang="en-US" dirty="0" err="1" smtClean="0"/>
              <a:t>RecordMetadata</a:t>
            </a:r>
            <a:endParaRPr lang="en-US" dirty="0" smtClean="0"/>
          </a:p>
          <a:p>
            <a:pPr marL="457200" lvl="1" indent="0">
              <a:buNone/>
            </a:pPr>
            <a:r>
              <a:rPr lang="en-US" sz="1900" dirty="0" smtClean="0"/>
              <a:t>	Class </a:t>
            </a:r>
            <a:r>
              <a:rPr lang="en-US" sz="1900" dirty="0"/>
              <a:t>which </a:t>
            </a:r>
            <a:r>
              <a:rPr lang="en-US" sz="1900" dirty="0" smtClean="0"/>
              <a:t>contains the status of message sent </a:t>
            </a:r>
            <a:endParaRPr lang="en-US" sz="1900" dirty="0"/>
          </a:p>
          <a:p>
            <a:pPr marL="457200" lvl="1" indent="0">
              <a:buNone/>
            </a:pPr>
            <a:endParaRPr lang="en-US" sz="1800" dirty="0" smtClean="0"/>
          </a:p>
        </p:txBody>
      </p:sp>
    </p:spTree>
    <p:extLst>
      <p:ext uri="{BB962C8B-B14F-4D97-AF65-F5344CB8AC3E}">
        <p14:creationId xmlns:p14="http://schemas.microsoft.com/office/powerpoint/2010/main" val="1524025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3</a:t>
            </a:r>
            <a:endParaRPr lang="en-US" dirty="0"/>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marL="457200" lvl="1" indent="0">
              <a:buNone/>
            </a:pPr>
            <a:r>
              <a:rPr lang="en-US" dirty="0" smtClean="0"/>
              <a:t>Develop a Command Line Application which can take any Key and Value strings from User and send to Kafka.</a:t>
            </a:r>
          </a:p>
        </p:txBody>
      </p:sp>
    </p:spTree>
    <p:extLst>
      <p:ext uri="{BB962C8B-B14F-4D97-AF65-F5344CB8AC3E}">
        <p14:creationId xmlns:p14="http://schemas.microsoft.com/office/powerpoint/2010/main" val="3144638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4</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Understanding Producer much better </a:t>
            </a:r>
          </a:p>
          <a:p>
            <a:pPr lvl="1"/>
            <a:endParaRPr lang="en-US" dirty="0" smtClean="0"/>
          </a:p>
          <a:p>
            <a:pPr lvl="1"/>
            <a:r>
              <a:rPr lang="en-US" dirty="0" smtClean="0"/>
              <a:t>Understand various </a:t>
            </a:r>
            <a:r>
              <a:rPr lang="en-US" dirty="0" err="1" smtClean="0"/>
              <a:t>Configs</a:t>
            </a:r>
            <a:r>
              <a:rPr lang="en-US" dirty="0"/>
              <a:t> </a:t>
            </a:r>
            <a:r>
              <a:rPr lang="en-US" dirty="0" smtClean="0"/>
              <a:t>to tune Producer Applications</a:t>
            </a:r>
            <a:endParaRPr lang="en-US" dirty="0"/>
          </a:p>
        </p:txBody>
      </p:sp>
    </p:spTree>
    <p:extLst>
      <p:ext uri="{BB962C8B-B14F-4D97-AF65-F5344CB8AC3E}">
        <p14:creationId xmlns:p14="http://schemas.microsoft.com/office/powerpoint/2010/main" val="2432528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4</a:t>
            </a:r>
          </a:p>
        </p:txBody>
      </p:sp>
      <p:sp>
        <p:nvSpPr>
          <p:cNvPr id="3" name="Content Placeholder 2"/>
          <p:cNvSpPr>
            <a:spLocks noGrp="1"/>
          </p:cNvSpPr>
          <p:nvPr>
            <p:ph idx="1"/>
          </p:nvPr>
        </p:nvSpPr>
        <p:spPr/>
        <p:txBody>
          <a:bodyPr>
            <a:normAutofit/>
          </a:bodyPr>
          <a:lstStyle/>
          <a:p>
            <a:pPr lvl="1"/>
            <a:r>
              <a:rPr lang="en-US" dirty="0" smtClean="0"/>
              <a:t>Day 3 </a:t>
            </a:r>
            <a:r>
              <a:rPr lang="en-US" dirty="0" err="1" smtClean="0"/>
              <a:t>QnA</a:t>
            </a:r>
            <a:endParaRPr lang="en-US" dirty="0" smtClean="0"/>
          </a:p>
          <a:p>
            <a:pPr lvl="1"/>
            <a:endParaRPr lang="en-US" dirty="0" smtClean="0"/>
          </a:p>
          <a:p>
            <a:pPr lvl="1"/>
            <a:r>
              <a:rPr lang="en-US" dirty="0" smtClean="0"/>
              <a:t>Producer API Internals and Configurations</a:t>
            </a:r>
          </a:p>
          <a:p>
            <a:pPr lvl="1"/>
            <a:endParaRPr lang="en-US" dirty="0"/>
          </a:p>
          <a:p>
            <a:pPr lvl="1"/>
            <a:r>
              <a:rPr lang="en-US" dirty="0" smtClean="0"/>
              <a:t>DIY Exercise</a:t>
            </a:r>
          </a:p>
        </p:txBody>
      </p:sp>
    </p:spTree>
    <p:extLst>
      <p:ext uri="{BB962C8B-B14F-4D97-AF65-F5344CB8AC3E}">
        <p14:creationId xmlns:p14="http://schemas.microsoft.com/office/powerpoint/2010/main" val="3867429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800" dirty="0" smtClean="0"/>
              <a:t>Producer API Internals and Configurations – Day 4</a:t>
            </a:r>
            <a:endParaRPr lang="en-US" sz="2800" dirty="0"/>
          </a:p>
        </p:txBody>
      </p:sp>
      <p:sp>
        <p:nvSpPr>
          <p:cNvPr id="3" name="Content Placeholder 2"/>
          <p:cNvSpPr>
            <a:spLocks noGrp="1"/>
          </p:cNvSpPr>
          <p:nvPr>
            <p:ph idx="1"/>
          </p:nvPr>
        </p:nvSpPr>
        <p:spPr/>
        <p:txBody>
          <a:bodyPr>
            <a:normAutofit/>
          </a:bodyPr>
          <a:lstStyle/>
          <a:p>
            <a:pPr marL="457200" lvl="1" indent="0">
              <a:buNone/>
            </a:pPr>
            <a:r>
              <a:rPr lang="en-US" sz="1800" dirty="0" smtClean="0"/>
              <a:t>Refer Draw.io</a:t>
            </a:r>
          </a:p>
          <a:p>
            <a:pPr marL="457200" lvl="1" indent="0">
              <a:buNone/>
            </a:pPr>
            <a:endParaRPr lang="en-US" sz="1800" dirty="0"/>
          </a:p>
          <a:p>
            <a:pPr lvl="1">
              <a:buFont typeface="Wingdings" panose="05000000000000000000" pitchFamily="2" charset="2"/>
              <a:buChar char="v"/>
            </a:pPr>
            <a:r>
              <a:rPr lang="en-US" sz="1800" dirty="0" err="1" smtClean="0"/>
              <a:t>acks</a:t>
            </a:r>
            <a:endParaRPr lang="en-US" sz="1800" dirty="0" smtClean="0"/>
          </a:p>
          <a:p>
            <a:pPr marL="457200" lvl="1" indent="0">
              <a:buNone/>
            </a:pPr>
            <a:r>
              <a:rPr lang="en-US" sz="1100" dirty="0"/>
              <a:t>The number of acknowledgments the producer requires the leader to have received before considering a request complete. This controls the durability of records that are sent. </a:t>
            </a:r>
            <a:endParaRPr lang="en-US" sz="1100" dirty="0" smtClean="0"/>
          </a:p>
          <a:p>
            <a:pPr lvl="2"/>
            <a:r>
              <a:rPr lang="en-US" sz="1400" dirty="0" smtClean="0"/>
              <a:t>Possible Values 0, 1, All</a:t>
            </a:r>
          </a:p>
          <a:p>
            <a:pPr lvl="2"/>
            <a:endParaRPr lang="en-US" sz="1400" dirty="0" smtClean="0"/>
          </a:p>
          <a:p>
            <a:pPr lvl="2"/>
            <a:r>
              <a:rPr lang="en-US" sz="1400" dirty="0" err="1" smtClean="0"/>
              <a:t>acks</a:t>
            </a:r>
            <a:r>
              <a:rPr lang="en-US" sz="1400" dirty="0" smtClean="0"/>
              <a:t>=1  this is default configuration. This ensures the Message record is written successfully to Leader Partition</a:t>
            </a:r>
          </a:p>
          <a:p>
            <a:pPr lvl="2"/>
            <a:endParaRPr lang="en-US" sz="1400" dirty="0" smtClean="0"/>
          </a:p>
          <a:p>
            <a:pPr lvl="2"/>
            <a:r>
              <a:rPr lang="en-US" sz="1400" dirty="0" err="1"/>
              <a:t>a</a:t>
            </a:r>
            <a:r>
              <a:rPr lang="en-US" sz="1400" dirty="0" err="1" smtClean="0"/>
              <a:t>cks</a:t>
            </a:r>
            <a:r>
              <a:rPr lang="en-US" sz="1400" dirty="0" smtClean="0"/>
              <a:t>=all This ensures the Message record is written successfully not only to Leader but also to All the Follower Partitions</a:t>
            </a:r>
          </a:p>
          <a:p>
            <a:pPr lvl="2"/>
            <a:endParaRPr lang="en-US" sz="1400" dirty="0" smtClean="0"/>
          </a:p>
          <a:p>
            <a:pPr lvl="2"/>
            <a:r>
              <a:rPr lang="en-US" sz="1400" dirty="0" err="1"/>
              <a:t>a</a:t>
            </a:r>
            <a:r>
              <a:rPr lang="en-US" sz="1400" dirty="0" err="1" smtClean="0"/>
              <a:t>cks</a:t>
            </a:r>
            <a:r>
              <a:rPr lang="en-US" sz="1400" dirty="0" smtClean="0"/>
              <a:t>=0   No guarantee of writes to be successful even to Leader partition. This however gives highest throughput but very less reliability</a:t>
            </a:r>
          </a:p>
          <a:p>
            <a:pPr marL="914400" lvl="2" indent="0">
              <a:buNone/>
            </a:pPr>
            <a:endParaRPr lang="en-US" sz="1400" b="1" dirty="0">
              <a:hlinkClick r:id="rId2"/>
            </a:endParaRPr>
          </a:p>
          <a:p>
            <a:pPr lvl="1">
              <a:buFont typeface="Wingdings" panose="05000000000000000000" pitchFamily="2" charset="2"/>
              <a:buChar char="v"/>
            </a:pPr>
            <a:r>
              <a:rPr lang="en-US" sz="1800" dirty="0" err="1" smtClean="0"/>
              <a:t>min.insync.replicas</a:t>
            </a:r>
            <a:r>
              <a:rPr lang="en-US" sz="1800" dirty="0" smtClean="0"/>
              <a:t> </a:t>
            </a:r>
          </a:p>
          <a:p>
            <a:pPr lvl="1">
              <a:buFont typeface="Wingdings" panose="05000000000000000000" pitchFamily="2" charset="2"/>
              <a:buChar char="v"/>
            </a:pPr>
            <a:endParaRPr lang="en-US" sz="1800" dirty="0" smtClean="0"/>
          </a:p>
        </p:txBody>
      </p:sp>
    </p:spTree>
    <p:extLst>
      <p:ext uri="{BB962C8B-B14F-4D97-AF65-F5344CB8AC3E}">
        <p14:creationId xmlns:p14="http://schemas.microsoft.com/office/powerpoint/2010/main" val="3649871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400" dirty="0" smtClean="0"/>
              <a:t>Producer API Internals and Configurations – Day 4…</a:t>
            </a:r>
            <a:endParaRPr lang="en-US" sz="2400" dirty="0"/>
          </a:p>
        </p:txBody>
      </p:sp>
      <p:sp>
        <p:nvSpPr>
          <p:cNvPr id="3" name="Content Placeholder 2"/>
          <p:cNvSpPr>
            <a:spLocks noGrp="1"/>
          </p:cNvSpPr>
          <p:nvPr>
            <p:ph idx="1"/>
          </p:nvPr>
        </p:nvSpPr>
        <p:spPr/>
        <p:txBody>
          <a:bodyPr>
            <a:normAutofit fontScale="92500" lnSpcReduction="10000"/>
          </a:bodyPr>
          <a:lstStyle/>
          <a:p>
            <a:pPr marL="457200" lvl="1" indent="0">
              <a:buNone/>
            </a:pPr>
            <a:endParaRPr lang="en-US" sz="1800" dirty="0" smtClean="0"/>
          </a:p>
          <a:p>
            <a:pPr marL="457200" lvl="1" indent="0">
              <a:buNone/>
            </a:pPr>
            <a:endParaRPr lang="en-US" sz="1800" dirty="0"/>
          </a:p>
          <a:p>
            <a:pPr lvl="1">
              <a:buFont typeface="Wingdings" panose="05000000000000000000" pitchFamily="2" charset="2"/>
              <a:buChar char="v"/>
            </a:pPr>
            <a:r>
              <a:rPr lang="en-US" sz="1800" dirty="0" smtClean="0"/>
              <a:t>retries</a:t>
            </a:r>
          </a:p>
          <a:p>
            <a:pPr marL="457200" lvl="1" indent="0">
              <a:buNone/>
            </a:pPr>
            <a:r>
              <a:rPr lang="en-US" sz="1100" dirty="0"/>
              <a:t>The number of acknowledgments the producer requires the leader to have received before considering a request complete. This controls the durability of records that are sent. </a:t>
            </a:r>
          </a:p>
          <a:p>
            <a:pPr marL="457200" lvl="1" indent="0">
              <a:buNone/>
            </a:pPr>
            <a:endParaRPr lang="en-US" sz="1100" dirty="0" smtClean="0"/>
          </a:p>
          <a:p>
            <a:pPr marL="457200" lvl="1" indent="0">
              <a:buNone/>
            </a:pPr>
            <a:endParaRPr lang="en-US" sz="1100" dirty="0" smtClean="0"/>
          </a:p>
          <a:p>
            <a:pPr marL="457200" lvl="1" indent="0">
              <a:buNone/>
            </a:pPr>
            <a:endParaRPr lang="en-US" sz="1100" dirty="0" smtClean="0"/>
          </a:p>
          <a:p>
            <a:pPr lvl="1">
              <a:buFont typeface="Wingdings" panose="05000000000000000000" pitchFamily="2" charset="2"/>
              <a:buChar char="v"/>
            </a:pPr>
            <a:r>
              <a:rPr lang="en-US" sz="1400" dirty="0" smtClean="0"/>
              <a:t>retry.backoff.ms</a:t>
            </a:r>
          </a:p>
          <a:p>
            <a:pPr marL="457200" lvl="1" indent="0">
              <a:buNone/>
            </a:pPr>
            <a:r>
              <a:rPr lang="en-US" sz="1100" dirty="0"/>
              <a:t>The amount of time to wait before attempting to retry a failed request to a given topic partition. This avoids repeatedly sending requests in a tight loop under some failure scenarios</a:t>
            </a:r>
            <a:r>
              <a:rPr lang="en-US" sz="1100" dirty="0" smtClean="0"/>
              <a:t>.</a:t>
            </a:r>
          </a:p>
          <a:p>
            <a:pPr marL="457200" lvl="1" indent="0">
              <a:buNone/>
            </a:pPr>
            <a:endParaRPr lang="en-US" sz="1100" dirty="0"/>
          </a:p>
          <a:p>
            <a:pPr lvl="2"/>
            <a:endParaRPr lang="en-US" sz="1400" dirty="0" smtClean="0"/>
          </a:p>
          <a:p>
            <a:pPr lvl="1">
              <a:buFont typeface="Wingdings" panose="05000000000000000000" pitchFamily="2" charset="2"/>
              <a:buChar char="v"/>
            </a:pPr>
            <a:r>
              <a:rPr lang="en-US" sz="1400" dirty="0" err="1" smtClean="0"/>
              <a:t>max.in.flight.requests.per.connection</a:t>
            </a:r>
            <a:endParaRPr lang="en-US" sz="1400" dirty="0"/>
          </a:p>
          <a:p>
            <a:pPr marL="457200" lvl="1" indent="0">
              <a:buNone/>
            </a:pPr>
            <a:r>
              <a:rPr lang="en-US" sz="1100" dirty="0"/>
              <a:t>The maximum number of unacknowledged requests the client will send on a single connection before blocking.</a:t>
            </a:r>
            <a:r>
              <a:rPr lang="en-US" sz="1800" dirty="0"/>
              <a:t> </a:t>
            </a:r>
            <a:endParaRPr lang="en-US" sz="1800" dirty="0" smtClean="0"/>
          </a:p>
          <a:p>
            <a:pPr marL="457200" lvl="1" indent="0">
              <a:buNone/>
            </a:pPr>
            <a:endParaRPr lang="en-US" sz="1800" dirty="0"/>
          </a:p>
          <a:p>
            <a:pPr lvl="1">
              <a:buFont typeface="Wingdings" panose="05000000000000000000" pitchFamily="2" charset="2"/>
              <a:buChar char="v"/>
            </a:pPr>
            <a:r>
              <a:rPr lang="en-US" sz="1800" dirty="0" err="1" smtClean="0"/>
              <a:t>enable.idempotence</a:t>
            </a:r>
            <a:endParaRPr lang="en-US" sz="1800" dirty="0" smtClean="0"/>
          </a:p>
          <a:p>
            <a:pPr marL="457200" lvl="1" indent="0">
              <a:buNone/>
            </a:pPr>
            <a:r>
              <a:rPr lang="en-US" sz="1100" dirty="0"/>
              <a:t>When set to 'true', the producer will ensure that exactly one copy of each message is written in the stream. If 'false', producer retries due to broker failures, etc., may write duplicates of the retried message in the </a:t>
            </a:r>
            <a:r>
              <a:rPr lang="en-US" sz="1100" dirty="0" smtClean="0"/>
              <a:t>stream.</a:t>
            </a:r>
          </a:p>
          <a:p>
            <a:pPr marL="457200" lvl="1" indent="0">
              <a:buNone/>
            </a:pPr>
            <a:r>
              <a:rPr lang="en-US" sz="1100" b="1" dirty="0" smtClean="0"/>
              <a:t>Note: </a:t>
            </a:r>
            <a:r>
              <a:rPr lang="en-US" sz="1100" dirty="0" smtClean="0"/>
              <a:t>There are three pre-conditions, </a:t>
            </a:r>
            <a:r>
              <a:rPr lang="en-US" sz="1100" dirty="0" err="1" smtClean="0"/>
              <a:t>max.in.flight.requests.per.connection</a:t>
            </a:r>
            <a:r>
              <a:rPr lang="en-US" sz="1100" dirty="0" smtClean="0"/>
              <a:t> &lt; 5, retries &gt; 0 , </a:t>
            </a:r>
            <a:r>
              <a:rPr lang="en-US" sz="1100" dirty="0" err="1" smtClean="0"/>
              <a:t>acks</a:t>
            </a:r>
            <a:r>
              <a:rPr lang="en-US" sz="1100" dirty="0" smtClean="0"/>
              <a:t> =all</a:t>
            </a:r>
          </a:p>
        </p:txBody>
      </p:sp>
    </p:spTree>
    <p:extLst>
      <p:ext uri="{BB962C8B-B14F-4D97-AF65-F5344CB8AC3E}">
        <p14:creationId xmlns:p14="http://schemas.microsoft.com/office/powerpoint/2010/main" val="1940521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4</a:t>
            </a:r>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lvl="1">
              <a:buFontTx/>
              <a:buChar char="-"/>
            </a:pPr>
            <a:r>
              <a:rPr lang="en-US" dirty="0" smtClean="0"/>
              <a:t>Apply </a:t>
            </a:r>
            <a:r>
              <a:rPr lang="en-US" dirty="0" err="1" smtClean="0"/>
              <a:t>configs</a:t>
            </a:r>
            <a:r>
              <a:rPr lang="en-US" dirty="0" smtClean="0"/>
              <a:t> in the application and demo the impact</a:t>
            </a:r>
          </a:p>
          <a:p>
            <a:pPr lvl="1">
              <a:buFontTx/>
              <a:buChar char="-"/>
            </a:pPr>
            <a:r>
              <a:rPr lang="en-US" dirty="0" smtClean="0"/>
              <a:t>Try and make idempotent configuration</a:t>
            </a:r>
          </a:p>
        </p:txBody>
      </p:sp>
    </p:spTree>
    <p:extLst>
      <p:ext uri="{BB962C8B-B14F-4D97-AF65-F5344CB8AC3E}">
        <p14:creationId xmlns:p14="http://schemas.microsoft.com/office/powerpoint/2010/main" val="599306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smtClean="0"/>
              <a:t>Theme</a:t>
            </a:r>
          </a:p>
          <a:p>
            <a:pPr lvl="1"/>
            <a:endParaRPr lang="en-US" dirty="0" smtClean="0"/>
          </a:p>
          <a:p>
            <a:pPr lvl="1"/>
            <a:r>
              <a:rPr lang="en-US" dirty="0" smtClean="0"/>
              <a:t>Understand Event Driven Systems Paradigm </a:t>
            </a:r>
            <a:r>
              <a:rPr lang="en-US" dirty="0" err="1" smtClean="0"/>
              <a:t>atleast</a:t>
            </a:r>
            <a:r>
              <a:rPr lang="en-US" dirty="0" smtClean="0"/>
              <a:t> one practical use case</a:t>
            </a:r>
          </a:p>
          <a:p>
            <a:pPr lvl="1"/>
            <a:endParaRPr lang="en-US" dirty="0" smtClean="0"/>
          </a:p>
          <a:p>
            <a:pPr lvl="1"/>
            <a:r>
              <a:rPr lang="en-US" dirty="0" smtClean="0"/>
              <a:t>Understanding Foundation and building blocks of Kafka</a:t>
            </a:r>
          </a:p>
          <a:p>
            <a:pPr lvl="1"/>
            <a:endParaRPr lang="en-US" dirty="0" smtClean="0"/>
          </a:p>
          <a:p>
            <a:pPr lvl="1"/>
            <a:r>
              <a:rPr lang="en-US" dirty="0" smtClean="0"/>
              <a:t>Should be able to setup Environment using Apache Kafka</a:t>
            </a:r>
          </a:p>
          <a:p>
            <a:pPr lvl="1"/>
            <a:endParaRPr lang="en-US" dirty="0" smtClean="0"/>
          </a:p>
          <a:p>
            <a:pPr lvl="1"/>
            <a:r>
              <a:rPr lang="en-US" dirty="0" smtClean="0"/>
              <a:t>Use Apache Kafka CLI commands to be able to send and receive messages</a:t>
            </a:r>
            <a:endParaRPr lang="en-US" dirty="0"/>
          </a:p>
        </p:txBody>
      </p:sp>
    </p:spTree>
    <p:extLst>
      <p:ext uri="{BB962C8B-B14F-4D97-AF65-F5344CB8AC3E}">
        <p14:creationId xmlns:p14="http://schemas.microsoft.com/office/powerpoint/2010/main" val="1722243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URLs</a:t>
            </a:r>
            <a:endParaRPr lang="en-US" dirty="0"/>
          </a:p>
        </p:txBody>
      </p:sp>
      <p:sp>
        <p:nvSpPr>
          <p:cNvPr id="3" name="Content Placeholder 2"/>
          <p:cNvSpPr>
            <a:spLocks noGrp="1"/>
          </p:cNvSpPr>
          <p:nvPr>
            <p:ph idx="1"/>
          </p:nvPr>
        </p:nvSpPr>
        <p:spPr/>
        <p:txBody>
          <a:bodyPr>
            <a:normAutofit/>
          </a:bodyPr>
          <a:lstStyle/>
          <a:p>
            <a:pPr marL="0" indent="0">
              <a:buNone/>
            </a:pPr>
            <a:r>
              <a:rPr lang="en-US" dirty="0">
                <a:hlinkClick r:id="rId2"/>
              </a:rPr>
              <a:t>https://</a:t>
            </a:r>
            <a:r>
              <a:rPr lang="en-US" dirty="0" smtClean="0">
                <a:hlinkClick r:id="rId2"/>
              </a:rPr>
              <a:t>learn.microsoft.com/en-us/azure/event-hubs/apache-kafka-configurations</a:t>
            </a:r>
            <a:endParaRPr lang="en-US" dirty="0" smtClean="0"/>
          </a:p>
          <a:p>
            <a:pPr marL="0" indent="0">
              <a:buNone/>
            </a:pPr>
            <a:endParaRPr lang="en-US" dirty="0" smtClean="0"/>
          </a:p>
          <a:p>
            <a:pPr marL="0" indent="0">
              <a:buNone/>
            </a:pPr>
            <a:r>
              <a:rPr lang="en-US" dirty="0">
                <a:hlinkClick r:id="rId3"/>
              </a:rPr>
              <a:t>https://kafka.apache.org/documentation/#</a:t>
            </a:r>
            <a:r>
              <a:rPr lang="en-US" dirty="0" smtClean="0">
                <a:hlinkClick r:id="rId3"/>
              </a:rPr>
              <a:t>producerconfigs</a:t>
            </a:r>
            <a:endParaRPr lang="en-US" dirty="0" smtClean="0"/>
          </a:p>
          <a:p>
            <a:pPr marL="0" indent="0">
              <a:buNone/>
            </a:pPr>
            <a:endParaRPr lang="en-US" dirty="0"/>
          </a:p>
          <a:p>
            <a:pPr marL="0" indent="0">
              <a:buNone/>
            </a:pPr>
            <a:r>
              <a:rPr lang="en-US" dirty="0">
                <a:hlinkClick r:id="rId4"/>
              </a:rPr>
              <a:t>https://kafka.apache.org/documentation/#</a:t>
            </a:r>
            <a:r>
              <a:rPr lang="en-US" dirty="0" smtClean="0">
                <a:hlinkClick r:id="rId4"/>
              </a:rPr>
              <a:t>producerapi</a:t>
            </a: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686046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Kafka UI Tools</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Confluent Control Centre</a:t>
            </a:r>
          </a:p>
          <a:p>
            <a:r>
              <a:rPr lang="en-US" dirty="0"/>
              <a:t>Lenses</a:t>
            </a:r>
          </a:p>
          <a:p>
            <a:r>
              <a:rPr lang="en-US" dirty="0" err="1"/>
              <a:t>Datadog</a:t>
            </a:r>
            <a:r>
              <a:rPr lang="en-US" dirty="0"/>
              <a:t> Kafka Dashboard</a:t>
            </a:r>
          </a:p>
          <a:p>
            <a:r>
              <a:rPr lang="en-US" dirty="0"/>
              <a:t>Cloudera Manager</a:t>
            </a:r>
          </a:p>
          <a:p>
            <a:r>
              <a:rPr lang="en-US" dirty="0"/>
              <a:t>Yahoo Kafka Manager</a:t>
            </a:r>
          </a:p>
          <a:p>
            <a:r>
              <a:rPr lang="en-US" dirty="0" err="1"/>
              <a:t>KafDrop</a:t>
            </a:r>
            <a:endParaRPr lang="en-US" dirty="0"/>
          </a:p>
          <a:p>
            <a:r>
              <a:rPr lang="en-US" dirty="0"/>
              <a:t>LinkedIn Burrow</a:t>
            </a:r>
          </a:p>
          <a:p>
            <a:r>
              <a:rPr lang="en-US" dirty="0"/>
              <a:t>Kafka </a:t>
            </a:r>
            <a:r>
              <a:rPr lang="en-US" dirty="0" smtClean="0"/>
              <a:t>Tool</a:t>
            </a:r>
          </a:p>
          <a:p>
            <a:r>
              <a:rPr lang="en-US" dirty="0" err="1" smtClean="0"/>
              <a:t>xInfra</a:t>
            </a:r>
            <a:r>
              <a:rPr lang="en-US" dirty="0" smtClean="0"/>
              <a:t> Monitoring tool(</a:t>
            </a:r>
            <a:r>
              <a:rPr lang="en-US" dirty="0" smtClean="0">
                <a:hlinkClick r:id="rId2"/>
              </a:rPr>
              <a:t>https</a:t>
            </a:r>
            <a:r>
              <a:rPr lang="en-US" dirty="0">
                <a:hlinkClick r:id="rId2"/>
              </a:rPr>
              <a:t>://</a:t>
            </a:r>
            <a:r>
              <a:rPr lang="en-US" dirty="0" smtClean="0">
                <a:hlinkClick r:id="rId2"/>
              </a:rPr>
              <a:t>github.com/linkedin/kafka-monitor</a:t>
            </a:r>
            <a:r>
              <a:rPr lang="en-US" dirty="0" smtClean="0"/>
              <a:t>)</a:t>
            </a:r>
          </a:p>
          <a:p>
            <a:endParaRPr lang="en-US" dirty="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2642277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5</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Developing Java Applications Consume Messages from Kafka using APIs</a:t>
            </a:r>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856220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5</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4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API Constructs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Poll </a:t>
            </a:r>
            <a:r>
              <a:rPr lang="en-US" dirty="0"/>
              <a:t>loop</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1341211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4400" kern="1200" dirty="0" smtClean="0">
                <a:solidFill>
                  <a:schemeClr val="tx1"/>
                </a:solidFill>
                <a:latin typeface="+mj-lt"/>
                <a:ea typeface="+mj-ea"/>
                <a:cs typeface="+mj-cs"/>
              </a:rPr>
              <a:t>Consumer</a:t>
            </a:r>
            <a:r>
              <a:rPr lang="en-US" dirty="0" smtClean="0"/>
              <a:t> </a:t>
            </a:r>
            <a:r>
              <a:rPr lang="en-US" sz="4400" kern="1200" dirty="0">
                <a:solidFill>
                  <a:schemeClr val="tx1"/>
                </a:solidFill>
                <a:latin typeface="+mj-lt"/>
                <a:ea typeface="+mj-ea"/>
                <a:cs typeface="+mj-cs"/>
              </a:rPr>
              <a:t>API Constructs – Day 5</a:t>
            </a:r>
          </a:p>
        </p:txBody>
      </p:sp>
      <p:sp>
        <p:nvSpPr>
          <p:cNvPr id="3" name="Content Placeholder 2"/>
          <p:cNvSpPr>
            <a:spLocks noGrp="1"/>
          </p:cNvSpPr>
          <p:nvPr>
            <p:ph idx="1"/>
          </p:nvPr>
        </p:nvSpPr>
        <p:spPr/>
        <p:txBody>
          <a:bodyPr>
            <a:normAutofit fontScale="77500" lnSpcReduction="20000"/>
          </a:bodyPr>
          <a:lstStyle/>
          <a:p>
            <a:pPr lvl="1"/>
            <a:endParaRPr lang="en-US" dirty="0" smtClean="0"/>
          </a:p>
          <a:p>
            <a:pPr lvl="1"/>
            <a:r>
              <a:rPr lang="en-US" dirty="0" err="1" smtClean="0"/>
              <a:t>KafkaConsumer</a:t>
            </a:r>
            <a:endParaRPr lang="en-US" dirty="0" smtClean="0"/>
          </a:p>
          <a:p>
            <a:pPr marL="457200" lvl="1" indent="0">
              <a:buNone/>
            </a:pPr>
            <a:r>
              <a:rPr lang="en-US" dirty="0" smtClean="0"/>
              <a:t>	</a:t>
            </a:r>
            <a:r>
              <a:rPr lang="en-US" sz="1600" dirty="0" smtClean="0"/>
              <a:t>Class </a:t>
            </a:r>
            <a:r>
              <a:rPr lang="en-US" sz="1600" dirty="0"/>
              <a:t>using which Applications can interact with Kafka </a:t>
            </a:r>
            <a:r>
              <a:rPr lang="en-US" sz="1600" dirty="0" smtClean="0"/>
              <a:t>servers to read messages</a:t>
            </a:r>
            <a:r>
              <a:rPr lang="en-US" dirty="0" smtClean="0"/>
              <a:t>.</a:t>
            </a:r>
          </a:p>
          <a:p>
            <a:pPr lvl="1"/>
            <a:endParaRPr lang="en-US" dirty="0" smtClean="0"/>
          </a:p>
          <a:p>
            <a:pPr lvl="1"/>
            <a:r>
              <a:rPr lang="en-US" dirty="0" smtClean="0"/>
              <a:t>Properties </a:t>
            </a:r>
            <a:r>
              <a:rPr lang="en-US" dirty="0"/>
              <a:t>(MAP&lt;</a:t>
            </a:r>
            <a:r>
              <a:rPr lang="en-US" dirty="0" err="1"/>
              <a:t>String,String</a:t>
            </a:r>
            <a:r>
              <a:rPr lang="en-US" dirty="0"/>
              <a:t>)</a:t>
            </a:r>
          </a:p>
          <a:p>
            <a:pPr marL="457200" lvl="1" indent="0">
              <a:buNone/>
            </a:pPr>
            <a:r>
              <a:rPr lang="en-US" dirty="0"/>
              <a:t>	 </a:t>
            </a:r>
            <a:r>
              <a:rPr lang="en-US" sz="2000" dirty="0"/>
              <a:t>Properties which help configure following at minimum</a:t>
            </a:r>
          </a:p>
          <a:p>
            <a:pPr marL="457200" lvl="1" indent="0">
              <a:buNone/>
            </a:pPr>
            <a:r>
              <a:rPr lang="en-US" sz="2000" dirty="0"/>
              <a:t>		</a:t>
            </a:r>
            <a:r>
              <a:rPr lang="en-US" sz="2000" dirty="0" err="1" smtClean="0"/>
              <a:t>BootStrapServers</a:t>
            </a:r>
            <a:r>
              <a:rPr lang="en-US" sz="2000" dirty="0" smtClean="0"/>
              <a:t>, </a:t>
            </a:r>
            <a:r>
              <a:rPr lang="en-US" sz="2000" dirty="0" err="1" smtClean="0"/>
              <a:t>Deserializer</a:t>
            </a:r>
            <a:r>
              <a:rPr lang="en-US" sz="2000" dirty="0" smtClean="0"/>
              <a:t>, </a:t>
            </a:r>
            <a:r>
              <a:rPr lang="en-US" sz="2000" dirty="0" err="1" smtClean="0"/>
              <a:t>groupid</a:t>
            </a:r>
            <a:endParaRPr lang="en-US" sz="2000" dirty="0" smtClean="0"/>
          </a:p>
          <a:p>
            <a:pPr marL="457200" lvl="1" indent="0">
              <a:buNone/>
            </a:pPr>
            <a:endParaRPr lang="en-US" sz="2000" dirty="0"/>
          </a:p>
          <a:p>
            <a:pPr lvl="1">
              <a:buFontTx/>
              <a:buChar char="-"/>
            </a:pPr>
            <a:r>
              <a:rPr lang="en-US" dirty="0" err="1" smtClean="0"/>
              <a:t>ConsumerRecord</a:t>
            </a:r>
            <a:endParaRPr lang="en-US" dirty="0" smtClean="0"/>
          </a:p>
          <a:p>
            <a:pPr marL="457200" lvl="1" indent="0">
              <a:buNone/>
            </a:pPr>
            <a:r>
              <a:rPr lang="en-US" sz="1600" dirty="0" smtClean="0"/>
              <a:t>	Class which contains the messages read by the poll, this is a list of multiple message records read.</a:t>
            </a:r>
          </a:p>
          <a:p>
            <a:pPr lvl="1">
              <a:buFontTx/>
              <a:buChar char="-"/>
            </a:pPr>
            <a:endParaRPr lang="en-US" dirty="0"/>
          </a:p>
          <a:p>
            <a:pPr lvl="1">
              <a:buFontTx/>
              <a:buChar char="-"/>
            </a:pPr>
            <a:r>
              <a:rPr lang="en-US" dirty="0" err="1" smtClean="0"/>
              <a:t>auto.offset.reset</a:t>
            </a:r>
            <a:endParaRPr lang="en-US" dirty="0" smtClean="0"/>
          </a:p>
          <a:p>
            <a:pPr marL="457200" lvl="1" indent="0">
              <a:buNone/>
            </a:pPr>
            <a:r>
              <a:rPr lang="en-US" sz="1500" dirty="0" smtClean="0"/>
              <a:t>	Property is used to instruct the </a:t>
            </a:r>
            <a:r>
              <a:rPr lang="en-US" sz="1500" dirty="0" err="1" smtClean="0"/>
              <a:t>kafka</a:t>
            </a:r>
            <a:r>
              <a:rPr lang="en-US" sz="1500" dirty="0" smtClean="0"/>
              <a:t> consumer to read either from beginning offset or the latest offset of the topic 	with the given group.id when the consumer makes the connection to topic for first time. </a:t>
            </a:r>
          </a:p>
          <a:p>
            <a:pPr marL="857250" lvl="2" indent="0">
              <a:buNone/>
            </a:pPr>
            <a:r>
              <a:rPr lang="en-US" sz="1100" dirty="0"/>
              <a:t>	</a:t>
            </a:r>
            <a:r>
              <a:rPr lang="en-US" sz="1100" dirty="0" smtClean="0"/>
              <a:t>                    	earliest – results in reading from beginning</a:t>
            </a:r>
          </a:p>
          <a:p>
            <a:pPr marL="857250" lvl="2" indent="0">
              <a:buNone/>
            </a:pPr>
            <a:r>
              <a:rPr lang="en-US" sz="1100" dirty="0"/>
              <a:t>	</a:t>
            </a:r>
            <a:r>
              <a:rPr lang="en-US" sz="1100" dirty="0" smtClean="0"/>
              <a:t>	latest (default) – results in reading from latest record </a:t>
            </a:r>
            <a:endParaRPr lang="en-US" sz="1100" dirty="0"/>
          </a:p>
        </p:txBody>
      </p:sp>
    </p:spTree>
    <p:extLst>
      <p:ext uri="{BB962C8B-B14F-4D97-AF65-F5344CB8AC3E}">
        <p14:creationId xmlns:p14="http://schemas.microsoft.com/office/powerpoint/2010/main" val="16440094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5</a:t>
            </a:r>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lvl="1">
              <a:buFontTx/>
              <a:buChar char="-"/>
            </a:pPr>
            <a:r>
              <a:rPr lang="en-US" dirty="0" smtClean="0"/>
              <a:t>Create a Kafka Messages Consuming Application using Apache Kafka Consumer APIs</a:t>
            </a:r>
          </a:p>
          <a:p>
            <a:pPr marL="457200" lvl="1" indent="0">
              <a:buNone/>
            </a:pPr>
            <a:endParaRPr lang="en-US" dirty="0" smtClean="0"/>
          </a:p>
          <a:p>
            <a:pPr lvl="1">
              <a:buFontTx/>
              <a:buChar char="-"/>
            </a:pPr>
            <a:r>
              <a:rPr lang="en-US" dirty="0" smtClean="0"/>
              <a:t>Demonstrate impact of the property </a:t>
            </a:r>
            <a:r>
              <a:rPr lang="en-US" dirty="0" err="1" smtClean="0"/>
              <a:t>auto.offset.reset</a:t>
            </a:r>
            <a:r>
              <a:rPr lang="en-US" dirty="0" smtClean="0"/>
              <a:t>=latest/earliest</a:t>
            </a:r>
          </a:p>
        </p:txBody>
      </p:sp>
    </p:spTree>
    <p:extLst>
      <p:ext uri="{BB962C8B-B14F-4D97-AF65-F5344CB8AC3E}">
        <p14:creationId xmlns:p14="http://schemas.microsoft.com/office/powerpoint/2010/main" val="37449336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6</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Understand Consumer Internals and Configurations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Programming Consumer for various requirements</a:t>
            </a:r>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8747741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6</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5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Internals</a:t>
            </a:r>
          </a:p>
          <a:p>
            <a:pPr lvl="1">
              <a:buFont typeface="Arial" panose="020B0604020202020204" pitchFamily="34" charset="0"/>
              <a:buChar char="•"/>
            </a:pPr>
            <a:endParaRPr lang="en-US" dirty="0" smtClean="0"/>
          </a:p>
          <a:p>
            <a:pPr lvl="2">
              <a:buFont typeface="Wingdings" panose="05000000000000000000" pitchFamily="2" charset="2"/>
              <a:buChar char="Ø"/>
            </a:pPr>
            <a:r>
              <a:rPr lang="en-US" dirty="0" smtClean="0"/>
              <a:t>Current and Commit Offsets (Avoiding Duplicates)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36418582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2800" b="1" dirty="0" smtClean="0"/>
              <a:t>Consumer Internals - Day </a:t>
            </a:r>
            <a:r>
              <a:rPr lang="en-US" sz="2800" b="1" dirty="0"/>
              <a:t>6</a:t>
            </a:r>
          </a:p>
        </p:txBody>
      </p:sp>
      <p:sp>
        <p:nvSpPr>
          <p:cNvPr id="3" name="Content Placeholder 2"/>
          <p:cNvSpPr>
            <a:spLocks noGrp="1"/>
          </p:cNvSpPr>
          <p:nvPr>
            <p:ph idx="1"/>
          </p:nvPr>
        </p:nvSpPr>
        <p:spPr/>
        <p:txBody>
          <a:bodyPr>
            <a:normAutofit/>
          </a:bodyPr>
          <a:lstStyle/>
          <a:p>
            <a:pPr lvl="1"/>
            <a:r>
              <a:rPr lang="en-US" dirty="0" smtClean="0"/>
              <a:t>Refer Draw.io</a:t>
            </a:r>
          </a:p>
        </p:txBody>
      </p:sp>
    </p:spTree>
    <p:extLst>
      <p:ext uri="{BB962C8B-B14F-4D97-AF65-F5344CB8AC3E}">
        <p14:creationId xmlns:p14="http://schemas.microsoft.com/office/powerpoint/2010/main" val="798446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2800" b="1" dirty="0" smtClean="0"/>
              <a:t>Programmatically Committing offsets - Day </a:t>
            </a:r>
            <a:r>
              <a:rPr lang="en-US" sz="2800" b="1" dirty="0"/>
              <a:t>6</a:t>
            </a:r>
          </a:p>
        </p:txBody>
      </p:sp>
      <p:sp>
        <p:nvSpPr>
          <p:cNvPr id="3" name="Content Placeholder 2"/>
          <p:cNvSpPr>
            <a:spLocks noGrp="1"/>
          </p:cNvSpPr>
          <p:nvPr>
            <p:ph idx="1"/>
          </p:nvPr>
        </p:nvSpPr>
        <p:spPr/>
        <p:txBody>
          <a:bodyPr>
            <a:normAutofit fontScale="92500" lnSpcReduction="20000"/>
          </a:bodyPr>
          <a:lstStyle/>
          <a:p>
            <a:pPr lvl="1"/>
            <a:r>
              <a:rPr lang="en-US" dirty="0" smtClean="0"/>
              <a:t>Committing offset by default commits last record offset read by the Poll</a:t>
            </a:r>
          </a:p>
          <a:p>
            <a:pPr lvl="1"/>
            <a:endParaRPr lang="en-US" dirty="0" smtClean="0"/>
          </a:p>
          <a:p>
            <a:pPr lvl="1"/>
            <a:r>
              <a:rPr lang="en-US" dirty="0" smtClean="0"/>
              <a:t>Pre-requisite</a:t>
            </a:r>
          </a:p>
          <a:p>
            <a:pPr lvl="2"/>
            <a:r>
              <a:rPr lang="en-US" dirty="0" err="1" smtClean="0"/>
              <a:t>Enable.auto.commit</a:t>
            </a:r>
            <a:r>
              <a:rPr lang="en-US" dirty="0" smtClean="0"/>
              <a:t> = false</a:t>
            </a:r>
          </a:p>
          <a:p>
            <a:pPr lvl="2"/>
            <a:endParaRPr lang="en-US" dirty="0" smtClean="0"/>
          </a:p>
          <a:p>
            <a:pPr lvl="1"/>
            <a:r>
              <a:rPr lang="en-US" dirty="0" smtClean="0"/>
              <a:t>Two mechanisms</a:t>
            </a:r>
          </a:p>
          <a:p>
            <a:pPr lvl="1"/>
            <a:endParaRPr lang="en-US" dirty="0" smtClean="0"/>
          </a:p>
          <a:p>
            <a:pPr lvl="2"/>
            <a:r>
              <a:rPr lang="en-US" dirty="0" err="1" smtClean="0"/>
              <a:t>commitSync</a:t>
            </a:r>
            <a:r>
              <a:rPr lang="en-US" dirty="0" smtClean="0"/>
              <a:t> in </a:t>
            </a:r>
            <a:r>
              <a:rPr lang="en-US" dirty="0" err="1" smtClean="0"/>
              <a:t>KafkaConsumer</a:t>
            </a:r>
            <a:endParaRPr lang="en-US" dirty="0" smtClean="0"/>
          </a:p>
          <a:p>
            <a:pPr lvl="1"/>
            <a:endParaRPr lang="en-US" dirty="0"/>
          </a:p>
          <a:p>
            <a:pPr lvl="2"/>
            <a:r>
              <a:rPr lang="en-US" dirty="0" err="1" smtClean="0"/>
              <a:t>commitAsync</a:t>
            </a:r>
            <a:r>
              <a:rPr lang="en-US" dirty="0" smtClean="0"/>
              <a:t> in </a:t>
            </a:r>
            <a:r>
              <a:rPr lang="en-US" dirty="0" err="1" smtClean="0"/>
              <a:t>KafkaConsumer</a:t>
            </a:r>
            <a:endParaRPr lang="en-US" dirty="0" smtClean="0"/>
          </a:p>
          <a:p>
            <a:pPr lvl="3">
              <a:buFont typeface="Wingdings" panose="05000000000000000000" pitchFamily="2" charset="2"/>
              <a:buChar char="§"/>
            </a:pPr>
            <a:r>
              <a:rPr lang="en-US" dirty="0" smtClean="0"/>
              <a:t>Can register callback </a:t>
            </a:r>
          </a:p>
          <a:p>
            <a:pPr marL="1371600" lvl="3" indent="0">
              <a:buNone/>
            </a:pPr>
            <a:endParaRPr lang="en-US" dirty="0" smtClean="0"/>
          </a:p>
        </p:txBody>
      </p:sp>
    </p:spTree>
    <p:extLst>
      <p:ext uri="{BB962C8B-B14F-4D97-AF65-F5344CB8AC3E}">
        <p14:creationId xmlns:p14="http://schemas.microsoft.com/office/powerpoint/2010/main" val="1675114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Agenda-Day 1</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Event Driven Paradigm</a:t>
            </a:r>
          </a:p>
          <a:p>
            <a:pPr marL="0" indent="0">
              <a:buNone/>
            </a:pPr>
            <a:r>
              <a:rPr lang="en-US" dirty="0" smtClean="0"/>
              <a:t> </a:t>
            </a:r>
          </a:p>
          <a:p>
            <a:r>
              <a:rPr lang="en-US" dirty="0" smtClean="0"/>
              <a:t>Practical Use Case</a:t>
            </a:r>
          </a:p>
          <a:p>
            <a:endParaRPr lang="en-US" dirty="0" smtClean="0"/>
          </a:p>
          <a:p>
            <a:r>
              <a:rPr lang="en-US" dirty="0" smtClean="0"/>
              <a:t>First Look at Kafka</a:t>
            </a:r>
          </a:p>
          <a:p>
            <a:endParaRPr lang="en-US" dirty="0" smtClean="0"/>
          </a:p>
          <a:p>
            <a:r>
              <a:rPr lang="en-US" dirty="0" smtClean="0"/>
              <a:t>Kafka Components Anatomy</a:t>
            </a:r>
          </a:p>
          <a:p>
            <a:endParaRPr lang="en-US" dirty="0" smtClean="0"/>
          </a:p>
          <a:p>
            <a:r>
              <a:rPr lang="en-US" dirty="0" smtClean="0"/>
              <a:t>Bringing Concepts To Play using Kafka CLI</a:t>
            </a:r>
          </a:p>
          <a:p>
            <a:endParaRPr lang="en-US" dirty="0" smtClean="0"/>
          </a:p>
          <a:p>
            <a:r>
              <a:rPr lang="en-US" dirty="0" smtClean="0"/>
              <a:t>DIY Exercise</a:t>
            </a:r>
          </a:p>
          <a:p>
            <a:endParaRPr lang="en-US" dirty="0"/>
          </a:p>
        </p:txBody>
      </p:sp>
    </p:spTree>
    <p:extLst>
      <p:ext uri="{BB962C8B-B14F-4D97-AF65-F5344CB8AC3E}">
        <p14:creationId xmlns:p14="http://schemas.microsoft.com/office/powerpoint/2010/main" val="34664775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6</a:t>
            </a:r>
          </a:p>
        </p:txBody>
      </p:sp>
      <p:sp>
        <p:nvSpPr>
          <p:cNvPr id="3" name="Content Placeholder 2"/>
          <p:cNvSpPr>
            <a:spLocks noGrp="1"/>
          </p:cNvSpPr>
          <p:nvPr>
            <p:ph idx="1"/>
          </p:nvPr>
        </p:nvSpPr>
        <p:spPr>
          <a:xfrm>
            <a:off x="467544" y="1484784"/>
            <a:ext cx="8229600" cy="4525963"/>
          </a:xfrm>
        </p:spPr>
        <p:txBody>
          <a:bodyPr>
            <a:normAutofit fontScale="70000" lnSpcReduction="20000"/>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Add Consumer </a:t>
            </a:r>
            <a:r>
              <a:rPr lang="en-US" dirty="0" err="1" smtClean="0"/>
              <a:t>configs</a:t>
            </a:r>
            <a:r>
              <a:rPr lang="en-US" dirty="0" smtClean="0"/>
              <a:t> and demonstrate impact of the today learned Consumer </a:t>
            </a:r>
            <a:r>
              <a:rPr lang="en-US" dirty="0" err="1" smtClean="0"/>
              <a:t>configs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capability of Scaling and processing more messages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Error handling while processing messages from the Queue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behavior of Independency of Offsets between two different Consumer Groups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code to perform Offset Commits during rebalancing</a:t>
            </a:r>
          </a:p>
          <a:p>
            <a:pPr marL="457200" lvl="1" indent="0">
              <a:buNone/>
            </a:pPr>
            <a:endParaRPr lang="en-US" dirty="0" smtClean="0"/>
          </a:p>
        </p:txBody>
      </p:sp>
    </p:spTree>
    <p:extLst>
      <p:ext uri="{BB962C8B-B14F-4D97-AF65-F5344CB8AC3E}">
        <p14:creationId xmlns:p14="http://schemas.microsoft.com/office/powerpoint/2010/main" val="1667093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7</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Handling Offsets</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5919704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7</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6 Recap &amp; </a:t>
            </a:r>
            <a:r>
              <a:rPr lang="en-US" dirty="0" err="1" smtClean="0"/>
              <a:t>QnA</a:t>
            </a:r>
            <a:endParaRPr lang="en-US" dirty="0" smtClean="0"/>
          </a:p>
          <a:p>
            <a:pPr marL="457200" lvl="1" indent="0">
              <a:buNone/>
            </a:pPr>
            <a:endParaRPr lang="en-US" dirty="0"/>
          </a:p>
          <a:p>
            <a:pPr lvl="1">
              <a:buFont typeface="Arial" panose="020B0604020202020204" pitchFamily="34" charset="0"/>
              <a:buChar char="•"/>
            </a:pPr>
            <a:r>
              <a:rPr lang="en-US" dirty="0"/>
              <a:t>Rebalancing &amp; Scaling (max.poll.interval.ms)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Programmatically Committing offsets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39212360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dirty="0" smtClean="0"/>
              <a:t>Programmatically Committing offsets Strategies – Day 7</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marL="457200" lvl="1" indent="0">
              <a:buNone/>
            </a:pPr>
            <a:endParaRPr lang="en-US" dirty="0" smtClean="0"/>
          </a:p>
        </p:txBody>
      </p:sp>
      <p:sp>
        <p:nvSpPr>
          <p:cNvPr id="4" name="TextBox 3"/>
          <p:cNvSpPr txBox="1"/>
          <p:nvPr/>
        </p:nvSpPr>
        <p:spPr>
          <a:xfrm>
            <a:off x="510233" y="1412776"/>
            <a:ext cx="8208912" cy="5570756"/>
          </a:xfrm>
          <a:prstGeom prst="rect">
            <a:avLst/>
          </a:prstGeom>
          <a:noFill/>
        </p:spPr>
        <p:txBody>
          <a:bodyPr wrap="square" rtlCol="0">
            <a:spAutoFit/>
          </a:bodyPr>
          <a:lstStyle/>
          <a:p>
            <a:pPr marL="914400" lvl="1" indent="-457200">
              <a:buFont typeface="Arial" panose="020B0604020202020204" pitchFamily="34" charset="0"/>
              <a:buChar char="•"/>
            </a:pPr>
            <a:r>
              <a:rPr lang="en-US" sz="2600" dirty="0"/>
              <a:t>Committing Offsets upon Processing each </a:t>
            </a:r>
            <a:r>
              <a:rPr lang="en-US" sz="2600" dirty="0" smtClean="0"/>
              <a:t>Message</a:t>
            </a:r>
          </a:p>
          <a:p>
            <a:pPr marL="914400" lvl="1" indent="-457200">
              <a:buFont typeface="Arial" panose="020B0604020202020204" pitchFamily="34" charset="0"/>
              <a:buChar char="•"/>
            </a:pPr>
            <a:endParaRPr lang="en-US" sz="2600" dirty="0"/>
          </a:p>
          <a:p>
            <a:pPr marL="914400" lvl="1" indent="-457200">
              <a:buFont typeface="Arial" panose="020B0604020202020204" pitchFamily="34" charset="0"/>
              <a:buChar char="•"/>
            </a:pPr>
            <a:r>
              <a:rPr lang="en-US" sz="2600" dirty="0" smtClean="0"/>
              <a:t>Stop Processing remaining Messages ones Encountered Error </a:t>
            </a:r>
          </a:p>
          <a:p>
            <a:pPr marL="914400" lvl="1" indent="-457200">
              <a:buFont typeface="Arial" panose="020B0604020202020204" pitchFamily="34" charset="0"/>
              <a:buChar char="•"/>
            </a:pPr>
            <a:endParaRPr lang="en-US" sz="2600" dirty="0"/>
          </a:p>
          <a:p>
            <a:pPr marL="914400" lvl="1" indent="-457200">
              <a:buFont typeface="Arial" panose="020B0604020202020204" pitchFamily="34" charset="0"/>
              <a:buChar char="•"/>
            </a:pPr>
            <a:r>
              <a:rPr lang="en-US" sz="2600" dirty="0" smtClean="0"/>
              <a:t>Prepare Retry Topics with Dead Letter Queue Strategy for Errors &amp; Commit Offsets </a:t>
            </a:r>
            <a:endParaRPr lang="en-US" sz="2600" dirty="0"/>
          </a:p>
          <a:p>
            <a:pPr marL="914400" lvl="1" indent="-457200">
              <a:buFont typeface="Arial" panose="020B0604020202020204" pitchFamily="34" charset="0"/>
              <a:buChar char="•"/>
            </a:pPr>
            <a:endParaRPr lang="en-US" sz="2600" dirty="0" smtClean="0"/>
          </a:p>
          <a:p>
            <a:pPr marL="914400" lvl="1" indent="-457200">
              <a:buFont typeface="Arial" panose="020B0604020202020204" pitchFamily="34" charset="0"/>
              <a:buChar char="•"/>
            </a:pPr>
            <a:r>
              <a:rPr lang="en-US" sz="2600" dirty="0" smtClean="0"/>
              <a:t>Committing </a:t>
            </a:r>
            <a:r>
              <a:rPr lang="en-US" sz="2600" dirty="0"/>
              <a:t>Last successful Polled offset during </a:t>
            </a:r>
            <a:r>
              <a:rPr lang="en-US" sz="2600" dirty="0" smtClean="0"/>
              <a:t>Rebalancing</a:t>
            </a:r>
          </a:p>
          <a:p>
            <a:pPr marL="914400" lvl="1" indent="-457200">
              <a:buFont typeface="Arial" panose="020B0604020202020204" pitchFamily="34" charset="0"/>
              <a:buChar char="•"/>
            </a:pPr>
            <a:endParaRPr lang="en-US" sz="2600" dirty="0" smtClean="0"/>
          </a:p>
          <a:p>
            <a:pPr marL="914400" lvl="1" indent="-457200">
              <a:buFont typeface="Arial" panose="020B0604020202020204" pitchFamily="34" charset="0"/>
              <a:buChar char="•"/>
            </a:pPr>
            <a:r>
              <a:rPr lang="en-US" sz="2600" dirty="0" smtClean="0"/>
              <a:t>Store Offset in an External Store and Retrieve during Consumer boot up </a:t>
            </a:r>
            <a:endParaRPr lang="en-US" sz="2600" dirty="0"/>
          </a:p>
          <a:p>
            <a:endParaRPr lang="en-US" dirty="0"/>
          </a:p>
        </p:txBody>
      </p:sp>
    </p:spTree>
    <p:extLst>
      <p:ext uri="{BB962C8B-B14F-4D97-AF65-F5344CB8AC3E}">
        <p14:creationId xmlns:p14="http://schemas.microsoft.com/office/powerpoint/2010/main" val="14312716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7</a:t>
            </a:r>
            <a:endParaRPr lang="en-US" dirty="0"/>
          </a:p>
        </p:txBody>
      </p:sp>
      <p:sp>
        <p:nvSpPr>
          <p:cNvPr id="3" name="Content Placeholder 2"/>
          <p:cNvSpPr>
            <a:spLocks noGrp="1"/>
          </p:cNvSpPr>
          <p:nvPr>
            <p:ph idx="1"/>
          </p:nvPr>
        </p:nvSpPr>
        <p:spPr>
          <a:xfrm>
            <a:off x="467544" y="1484784"/>
            <a:ext cx="8229600" cy="4525963"/>
          </a:xfrm>
        </p:spPr>
        <p:txBody>
          <a:bodyPr>
            <a:normAutofit fontScale="77500" lnSpcReduction="20000"/>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Add Consumer </a:t>
            </a:r>
            <a:r>
              <a:rPr lang="en-US" dirty="0" err="1" smtClean="0"/>
              <a:t>configs</a:t>
            </a:r>
            <a:r>
              <a:rPr lang="en-US" dirty="0" smtClean="0"/>
              <a:t> and demonstrate impact of the today learned Consumer </a:t>
            </a:r>
            <a:r>
              <a:rPr lang="en-US" dirty="0" err="1" smtClean="0"/>
              <a:t>configs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code to perform Offset Commits during rebalancing</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Implement each of Learned Offset handling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Make sure Consumer always reads from beginning or end of Queue whenever it starts. (</a:t>
            </a:r>
            <a:r>
              <a:rPr lang="en-US" dirty="0" err="1" smtClean="0"/>
              <a:t>seekToBeginning</a:t>
            </a:r>
            <a:r>
              <a:rPr lang="en-US" dirty="0" smtClean="0"/>
              <a:t>, </a:t>
            </a:r>
            <a:r>
              <a:rPr lang="en-US" dirty="0" err="1" smtClean="0"/>
              <a:t>seekToEnd</a:t>
            </a:r>
            <a:r>
              <a:rPr lang="en-US" dirty="0" smtClean="0"/>
              <a:t> APIs)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the following design</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25661369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7</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2776"/>
            <a:ext cx="8568952" cy="4816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39190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8</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Enabling Logger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Producing and Consuming Custom data</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1775089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8</a:t>
            </a:r>
          </a:p>
        </p:txBody>
      </p:sp>
      <p:sp>
        <p:nvSpPr>
          <p:cNvPr id="3" name="Content Placeholder 2"/>
          <p:cNvSpPr>
            <a:spLocks noGrp="1"/>
          </p:cNvSpPr>
          <p:nvPr>
            <p:ph idx="1"/>
          </p:nvPr>
        </p:nvSpPr>
        <p:spPr/>
        <p:txBody>
          <a:bodyPr>
            <a:normAutofit fontScale="77500" lnSpcReduction="20000"/>
          </a:bodyPr>
          <a:lstStyle/>
          <a:p>
            <a:pPr lvl="1">
              <a:buFont typeface="Arial" panose="020B0604020202020204" pitchFamily="34" charset="0"/>
              <a:buChar char="•"/>
            </a:pPr>
            <a:r>
              <a:rPr lang="en-US" dirty="0" smtClean="0"/>
              <a:t>Day 7 Recap &amp; </a:t>
            </a:r>
            <a:r>
              <a:rPr lang="en-US" dirty="0" err="1" smtClean="0"/>
              <a:t>QnA</a:t>
            </a:r>
            <a:endParaRPr lang="en-US" dirty="0" smtClean="0"/>
          </a:p>
          <a:p>
            <a:pPr marL="457200" lvl="1" indent="0">
              <a:buNone/>
            </a:pPr>
            <a:endParaRPr lang="en-US" dirty="0"/>
          </a:p>
          <a:p>
            <a:pPr lvl="1">
              <a:buFont typeface="Arial" panose="020B0604020202020204" pitchFamily="34" charset="0"/>
              <a:buChar char="•"/>
            </a:pPr>
            <a:r>
              <a:rPr lang="en-US" dirty="0" err="1" smtClean="0"/>
              <a:t>Logback</a:t>
            </a:r>
            <a:r>
              <a:rPr lang="en-US" dirty="0" smtClean="0"/>
              <a:t> Logger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Creating Custom </a:t>
            </a:r>
            <a:r>
              <a:rPr lang="en-US" dirty="0" err="1" smtClean="0"/>
              <a:t>Serializer</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Producer Producing Custom Data</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Creating Custom </a:t>
            </a:r>
            <a:r>
              <a:rPr lang="en-US" dirty="0" err="1" smtClean="0"/>
              <a:t>Deserializer</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Consuming Custom Data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14157836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8</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Implement Logger using </a:t>
            </a:r>
            <a:r>
              <a:rPr lang="en-US" dirty="0" err="1" smtClean="0"/>
              <a:t>Logback</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Sending and Receiving Custom Data based payloads </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4901651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9</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Microservices</a:t>
            </a:r>
            <a:r>
              <a:rPr lang="en-US" dirty="0" smtClean="0"/>
              <a:t> Producing Messages </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373218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Day 1</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Refer Draw.io diagrams</a:t>
            </a:r>
            <a:endParaRPr lang="en-US" sz="2400" dirty="0"/>
          </a:p>
        </p:txBody>
      </p:sp>
    </p:spTree>
    <p:extLst>
      <p:ext uri="{BB962C8B-B14F-4D97-AF65-F5344CB8AC3E}">
        <p14:creationId xmlns:p14="http://schemas.microsoft.com/office/powerpoint/2010/main" val="5549598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9</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8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Steps For Producing Messages from </a:t>
            </a:r>
            <a:r>
              <a:rPr lang="en-US" dirty="0" err="1" smtClean="0"/>
              <a:t>Microservices</a:t>
            </a:r>
            <a:endParaRPr lang="en-US" dirty="0" smtClean="0"/>
          </a:p>
          <a:p>
            <a:pPr lvl="2">
              <a:buFont typeface="Wingdings" panose="05000000000000000000" pitchFamily="2" charset="2"/>
              <a:buChar char="§"/>
            </a:pPr>
            <a:r>
              <a:rPr lang="en-US" dirty="0" smtClean="0"/>
              <a:t>Sync</a:t>
            </a:r>
          </a:p>
          <a:p>
            <a:pPr lvl="2">
              <a:buFont typeface="Wingdings" panose="05000000000000000000" pitchFamily="2" charset="2"/>
              <a:buChar char="§"/>
            </a:pPr>
            <a:endParaRPr lang="en-US" dirty="0" smtClean="0"/>
          </a:p>
          <a:p>
            <a:pPr lvl="2">
              <a:buFont typeface="Wingdings" panose="05000000000000000000" pitchFamily="2" charset="2"/>
              <a:buChar char="§"/>
            </a:pPr>
            <a:r>
              <a:rPr lang="en-US" dirty="0" err="1" smtClean="0"/>
              <a:t>Async</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28280353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kern="1200" dirty="0">
                <a:solidFill>
                  <a:schemeClr val="tx1"/>
                </a:solidFill>
                <a:latin typeface="+mj-lt"/>
                <a:ea typeface="+mj-ea"/>
                <a:cs typeface="+mj-cs"/>
              </a:rPr>
              <a:t>Producing Messages from </a:t>
            </a:r>
            <a:r>
              <a:rPr lang="en-US" sz="3600" kern="1200" dirty="0" err="1">
                <a:solidFill>
                  <a:schemeClr val="tx1"/>
                </a:solidFill>
                <a:latin typeface="+mj-lt"/>
                <a:ea typeface="+mj-ea"/>
                <a:cs typeface="+mj-cs"/>
              </a:rPr>
              <a:t>Microservices</a:t>
            </a:r>
            <a:r>
              <a:rPr lang="en-US" sz="3600" kern="1200" dirty="0">
                <a:solidFill>
                  <a:schemeClr val="tx1"/>
                </a:solidFill>
                <a:latin typeface="+mj-lt"/>
                <a:ea typeface="+mj-ea"/>
                <a:cs typeface="+mj-cs"/>
              </a:rPr>
              <a:t> – Day 9</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dirty="0" smtClean="0"/>
          </a:p>
          <a:p>
            <a:pPr marL="457200" lvl="1" indent="0">
              <a:buNone/>
            </a:pPr>
            <a:endParaRPr lang="en-US" dirty="0"/>
          </a:p>
        </p:txBody>
      </p:sp>
      <p:sp>
        <p:nvSpPr>
          <p:cNvPr id="4" name="TextBox 3"/>
          <p:cNvSpPr txBox="1"/>
          <p:nvPr/>
        </p:nvSpPr>
        <p:spPr>
          <a:xfrm>
            <a:off x="827584" y="1700808"/>
            <a:ext cx="7128792" cy="5539978"/>
          </a:xfrm>
          <a:prstGeom prst="rect">
            <a:avLst/>
          </a:prstGeom>
          <a:noFill/>
        </p:spPr>
        <p:txBody>
          <a:bodyPr wrap="square" rtlCol="0">
            <a:spAutoFit/>
          </a:bodyPr>
          <a:lstStyle/>
          <a:p>
            <a:pPr marL="285750" lvl="1" indent="-285750">
              <a:buFont typeface="Arial" panose="020B0604020202020204" pitchFamily="34" charset="0"/>
              <a:buChar char="•"/>
            </a:pPr>
            <a:r>
              <a:rPr lang="en-US" sz="2800" dirty="0" smtClean="0"/>
              <a:t>Create </a:t>
            </a:r>
            <a:r>
              <a:rPr lang="en-US" sz="2800" dirty="0" err="1" smtClean="0"/>
              <a:t>Application.yml</a:t>
            </a:r>
            <a:r>
              <a:rPr lang="en-US" sz="2800" dirty="0" smtClean="0"/>
              <a:t> file with Kafka configurations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err="1" smtClean="0"/>
              <a:t>KafkaTemplate</a:t>
            </a:r>
            <a:r>
              <a:rPr lang="en-US" sz="2800" dirty="0" smtClean="0"/>
              <a:t> is the Spring Kafka class used to Send Messages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Auto wire </a:t>
            </a:r>
            <a:r>
              <a:rPr lang="en-US" sz="2800" dirty="0" err="1" smtClean="0"/>
              <a:t>KafkaTemplate</a:t>
            </a:r>
            <a:r>
              <a:rPr lang="en-US" sz="2800" dirty="0" smtClean="0"/>
              <a:t> Instance</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Send method variants of </a:t>
            </a:r>
            <a:r>
              <a:rPr lang="en-US" sz="2800" dirty="0" err="1" smtClean="0"/>
              <a:t>KafkaTempate</a:t>
            </a:r>
            <a:r>
              <a:rPr lang="en-US" sz="2800" dirty="0" smtClean="0"/>
              <a:t> can be used to send Messages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Sent status details are captured in </a:t>
            </a:r>
            <a:r>
              <a:rPr lang="en-US" sz="2800" dirty="0" err="1" smtClean="0"/>
              <a:t>SendResult</a:t>
            </a:r>
            <a:endParaRPr lang="en-US" sz="2800" dirty="0"/>
          </a:p>
          <a:p>
            <a:endParaRPr lang="en-US" dirty="0"/>
          </a:p>
        </p:txBody>
      </p:sp>
    </p:spTree>
    <p:extLst>
      <p:ext uri="{BB962C8B-B14F-4D97-AF65-F5344CB8AC3E}">
        <p14:creationId xmlns:p14="http://schemas.microsoft.com/office/powerpoint/2010/main" val="24891001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9</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Implement Sending Messages from </a:t>
            </a:r>
            <a:r>
              <a:rPr lang="en-US" dirty="0" err="1" smtClean="0"/>
              <a:t>Microservices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functionality to send Messages in </a:t>
            </a:r>
            <a:r>
              <a:rPr lang="en-US" dirty="0" err="1" smtClean="0"/>
              <a:t>Async</a:t>
            </a:r>
            <a:r>
              <a:rPr lang="en-US" dirty="0" smtClean="0"/>
              <a:t> Way</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13199799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10</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Producing Messages with headers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Basic </a:t>
            </a:r>
            <a:r>
              <a:rPr lang="en-US" dirty="0" err="1" smtClean="0"/>
              <a:t>Microservice</a:t>
            </a:r>
            <a:r>
              <a:rPr lang="en-US" dirty="0" smtClean="0"/>
              <a:t> based Kafka Consumer</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0949143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10</a:t>
            </a:r>
            <a:endParaRPr lang="en-US" dirty="0"/>
          </a:p>
        </p:txBody>
      </p:sp>
      <p:sp>
        <p:nvSpPr>
          <p:cNvPr id="3" name="Content Placeholder 2"/>
          <p:cNvSpPr>
            <a:spLocks noGrp="1"/>
          </p:cNvSpPr>
          <p:nvPr>
            <p:ph idx="1"/>
          </p:nvPr>
        </p:nvSpPr>
        <p:spPr/>
        <p:txBody>
          <a:bodyPr>
            <a:normAutofit fontScale="70000" lnSpcReduction="20000"/>
          </a:bodyPr>
          <a:lstStyle/>
          <a:p>
            <a:pPr lvl="1">
              <a:buFont typeface="Arial" panose="020B0604020202020204" pitchFamily="34" charset="0"/>
              <a:buChar char="•"/>
            </a:pPr>
            <a:r>
              <a:rPr lang="en-US" dirty="0" smtClean="0"/>
              <a:t>Day 9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Sending messages with Header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Programmatic control on Configuration</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Consuming Messages </a:t>
            </a:r>
            <a:r>
              <a:rPr lang="en-US" dirty="0"/>
              <a:t>F</a:t>
            </a:r>
            <a:r>
              <a:rPr lang="en-US" dirty="0" smtClean="0"/>
              <a:t>rom Kafka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delivery.timeout.ms with lesser value than retries. Check the behavior and </a:t>
            </a:r>
            <a:r>
              <a:rPr lang="en-US" smtClean="0"/>
              <a:t>error received</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4053603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kern="1200" dirty="0" smtClean="0">
                <a:solidFill>
                  <a:schemeClr val="tx1"/>
                </a:solidFill>
                <a:latin typeface="+mj-lt"/>
                <a:ea typeface="+mj-ea"/>
                <a:cs typeface="+mj-cs"/>
              </a:rPr>
              <a:t>Programmatic Control On Configuration – </a:t>
            </a:r>
            <a:r>
              <a:rPr lang="en-US" sz="3600" kern="1200" dirty="0">
                <a:solidFill>
                  <a:schemeClr val="tx1"/>
                </a:solidFill>
                <a:latin typeface="+mj-lt"/>
                <a:ea typeface="+mj-ea"/>
                <a:cs typeface="+mj-cs"/>
              </a:rPr>
              <a:t>Day </a:t>
            </a:r>
            <a:r>
              <a:rPr lang="en-US" sz="3600" kern="1200" dirty="0" smtClean="0">
                <a:solidFill>
                  <a:schemeClr val="tx1"/>
                </a:solidFill>
                <a:latin typeface="+mj-lt"/>
                <a:ea typeface="+mj-ea"/>
                <a:cs typeface="+mj-cs"/>
              </a:rPr>
              <a:t>10</a:t>
            </a:r>
            <a:endParaRPr lang="en-US" sz="3600" kern="1200" dirty="0">
              <a:solidFill>
                <a:schemeClr val="tx1"/>
              </a:solidFill>
              <a:latin typeface="+mj-lt"/>
              <a:ea typeface="+mj-ea"/>
              <a:cs typeface="+mj-cs"/>
            </a:endParaRPr>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endParaRPr lang="en-US" dirty="0" smtClean="0"/>
          </a:p>
          <a:p>
            <a:pPr lvl="1">
              <a:buFontTx/>
              <a:buChar char="-"/>
            </a:pPr>
            <a:r>
              <a:rPr lang="en-US" dirty="0" smtClean="0"/>
              <a:t>Add a Class with @Configuration annotation</a:t>
            </a:r>
          </a:p>
          <a:p>
            <a:pPr lvl="1">
              <a:buFontTx/>
              <a:buChar char="-"/>
            </a:pPr>
            <a:endParaRPr lang="en-US" dirty="0" smtClean="0"/>
          </a:p>
          <a:p>
            <a:pPr lvl="1">
              <a:buFontTx/>
              <a:buChar char="-"/>
            </a:pPr>
            <a:r>
              <a:rPr lang="en-US" dirty="0" smtClean="0"/>
              <a:t>Create Configuration Map using values from properties or directly in the code</a:t>
            </a:r>
          </a:p>
          <a:p>
            <a:pPr lvl="1">
              <a:buFontTx/>
              <a:buChar char="-"/>
            </a:pPr>
            <a:endParaRPr lang="en-US" dirty="0" smtClean="0"/>
          </a:p>
          <a:p>
            <a:pPr lvl="1">
              <a:buFontTx/>
              <a:buChar char="-"/>
            </a:pPr>
            <a:r>
              <a:rPr lang="en-US" dirty="0" smtClean="0"/>
              <a:t>Create </a:t>
            </a:r>
            <a:r>
              <a:rPr lang="en-US" dirty="0" err="1" smtClean="0"/>
              <a:t>ProducerFactory</a:t>
            </a:r>
            <a:r>
              <a:rPr lang="en-US" dirty="0" smtClean="0"/>
              <a:t> using the Configuration</a:t>
            </a:r>
          </a:p>
          <a:p>
            <a:pPr lvl="1">
              <a:buFontTx/>
              <a:buChar char="-"/>
            </a:pPr>
            <a:endParaRPr lang="en-US" dirty="0" smtClean="0"/>
          </a:p>
          <a:p>
            <a:pPr lvl="1">
              <a:buFontTx/>
              <a:buChar char="-"/>
            </a:pPr>
            <a:r>
              <a:rPr lang="en-US" dirty="0" smtClean="0"/>
              <a:t>Create </a:t>
            </a:r>
            <a:r>
              <a:rPr lang="en-US" dirty="0" err="1" smtClean="0"/>
              <a:t>KafkaTemplate</a:t>
            </a:r>
            <a:r>
              <a:rPr lang="en-US" dirty="0" smtClean="0"/>
              <a:t> instance using the </a:t>
            </a:r>
            <a:r>
              <a:rPr lang="en-US" dirty="0" err="1" smtClean="0"/>
              <a:t>ProducerFactory</a:t>
            </a:r>
            <a:endParaRPr lang="en-US" dirty="0"/>
          </a:p>
        </p:txBody>
      </p:sp>
    </p:spTree>
    <p:extLst>
      <p:ext uri="{BB962C8B-B14F-4D97-AF65-F5344CB8AC3E}">
        <p14:creationId xmlns:p14="http://schemas.microsoft.com/office/powerpoint/2010/main" val="3056007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10</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Try out different </a:t>
            </a:r>
            <a:r>
              <a:rPr lang="en-US" dirty="0" err="1" smtClean="0"/>
              <a:t>config</a:t>
            </a:r>
            <a:r>
              <a:rPr lang="en-US" dirty="0" smtClean="0"/>
              <a:t> properties and observe the behavior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Create a Producer library which is agnostic of the Payload and Header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a Producer fail recovery pattern</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5335901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10</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9" y="1521371"/>
            <a:ext cx="8938964" cy="5016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1895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Enriching Concepts-Day 1</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Install Apache Kafka</a:t>
            </a:r>
          </a:p>
          <a:p>
            <a:endParaRPr lang="en-US" dirty="0" smtClean="0"/>
          </a:p>
          <a:p>
            <a:r>
              <a:rPr lang="en-US" dirty="0" smtClean="0"/>
              <a:t>Start Following Services</a:t>
            </a:r>
          </a:p>
          <a:p>
            <a:pPr lvl="1"/>
            <a:r>
              <a:rPr lang="en-US" dirty="0" smtClean="0"/>
              <a:t>Zookeeper</a:t>
            </a:r>
          </a:p>
          <a:p>
            <a:pPr lvl="1"/>
            <a:r>
              <a:rPr lang="en-US" dirty="0" smtClean="0"/>
              <a:t>Kafka One Broker Server</a:t>
            </a:r>
          </a:p>
          <a:p>
            <a:pPr lvl="1"/>
            <a:endParaRPr lang="en-US" dirty="0" smtClean="0"/>
          </a:p>
          <a:p>
            <a:r>
              <a:rPr lang="en-US" dirty="0" smtClean="0"/>
              <a:t>Create Topic</a:t>
            </a:r>
          </a:p>
          <a:p>
            <a:endParaRPr lang="en-US" dirty="0" smtClean="0"/>
          </a:p>
          <a:p>
            <a:r>
              <a:rPr lang="en-US" dirty="0" smtClean="0"/>
              <a:t>Produce Messages using one Broker to the Topic</a:t>
            </a:r>
          </a:p>
          <a:p>
            <a:endParaRPr lang="en-US" dirty="0" smtClean="0"/>
          </a:p>
          <a:p>
            <a:r>
              <a:rPr lang="en-US" dirty="0" smtClean="0"/>
              <a:t>Consume Messages using one Broker from the Topic</a:t>
            </a:r>
          </a:p>
          <a:p>
            <a:endParaRPr lang="en-US" dirty="0" smtClean="0"/>
          </a:p>
          <a:p>
            <a:endParaRPr lang="en-US" dirty="0"/>
          </a:p>
        </p:txBody>
      </p:sp>
    </p:spTree>
    <p:extLst>
      <p:ext uri="{BB962C8B-B14F-4D97-AF65-F5344CB8AC3E}">
        <p14:creationId xmlns:p14="http://schemas.microsoft.com/office/powerpoint/2010/main" val="4256705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Day1</a:t>
            </a:r>
            <a:endParaRPr lang="en-US" dirty="0"/>
          </a:p>
        </p:txBody>
      </p:sp>
      <p:sp>
        <p:nvSpPr>
          <p:cNvPr id="3" name="Content Placeholder 2"/>
          <p:cNvSpPr>
            <a:spLocks noGrp="1"/>
          </p:cNvSpPr>
          <p:nvPr>
            <p:ph idx="1"/>
          </p:nvPr>
        </p:nvSpPr>
        <p:spPr>
          <a:xfrm>
            <a:off x="457200" y="1412776"/>
            <a:ext cx="8229600" cy="4713387"/>
          </a:xfrm>
        </p:spPr>
        <p:txBody>
          <a:bodyPr>
            <a:normAutofit fontScale="40000" lnSpcReduction="20000"/>
          </a:bodyPr>
          <a:lstStyle/>
          <a:p>
            <a:r>
              <a:rPr lang="en-US" dirty="0" smtClean="0"/>
              <a:t>Install Apache Kafka</a:t>
            </a:r>
          </a:p>
          <a:p>
            <a:endParaRPr lang="en-US" dirty="0" smtClean="0"/>
          </a:p>
          <a:p>
            <a:r>
              <a:rPr lang="en-US" dirty="0" smtClean="0"/>
              <a:t>Create one Kafka Broker server</a:t>
            </a:r>
          </a:p>
          <a:p>
            <a:endParaRPr lang="en-US" dirty="0" smtClean="0"/>
          </a:p>
          <a:p>
            <a:r>
              <a:rPr lang="en-US" dirty="0" smtClean="0"/>
              <a:t>Create one Topic</a:t>
            </a:r>
          </a:p>
          <a:p>
            <a:endParaRPr lang="en-US" dirty="0" smtClean="0"/>
          </a:p>
          <a:p>
            <a:r>
              <a:rPr lang="en-US" dirty="0" smtClean="0"/>
              <a:t>Create Producer service producing messages to the topic</a:t>
            </a:r>
          </a:p>
          <a:p>
            <a:endParaRPr lang="en-US" dirty="0" smtClean="0"/>
          </a:p>
          <a:p>
            <a:r>
              <a:rPr lang="en-US" dirty="0" smtClean="0"/>
              <a:t>Create Consuming Service polling and reading messages from the topic</a:t>
            </a:r>
          </a:p>
          <a:p>
            <a:endParaRPr lang="en-US" dirty="0" smtClean="0"/>
          </a:p>
          <a:p>
            <a:r>
              <a:rPr lang="en-US" dirty="0" smtClean="0"/>
              <a:t>Repeat above with two Topics</a:t>
            </a:r>
          </a:p>
          <a:p>
            <a:endParaRPr lang="en-US" dirty="0" smtClean="0"/>
          </a:p>
          <a:p>
            <a:r>
              <a:rPr lang="en-US" dirty="0" smtClean="0"/>
              <a:t>How are the Kafka CLI commands working ?</a:t>
            </a:r>
          </a:p>
          <a:p>
            <a:endParaRPr lang="en-US" dirty="0" smtClean="0"/>
          </a:p>
          <a:p>
            <a:r>
              <a:rPr lang="en-US" dirty="0" smtClean="0"/>
              <a:t>Are the Topic names case sensitive?</a:t>
            </a:r>
          </a:p>
          <a:p>
            <a:endParaRPr lang="en-US" dirty="0" smtClean="0"/>
          </a:p>
          <a:p>
            <a:r>
              <a:rPr lang="en-US" dirty="0" smtClean="0"/>
              <a:t>Can you modify number of partitions of a Topic ones they are created?</a:t>
            </a:r>
          </a:p>
          <a:p>
            <a:endParaRPr lang="en-US" dirty="0" smtClean="0"/>
          </a:p>
          <a:p>
            <a:r>
              <a:rPr lang="en-US" dirty="0" smtClean="0"/>
              <a:t>List the port numbers on which Zookeeper, Broker(s), Producer, Consumer are running?</a:t>
            </a:r>
          </a:p>
          <a:p>
            <a:endParaRPr lang="en-US" dirty="0" smtClean="0"/>
          </a:p>
          <a:p>
            <a:r>
              <a:rPr lang="en-US" dirty="0" smtClean="0"/>
              <a:t>Command to list all </a:t>
            </a:r>
            <a:r>
              <a:rPr lang="en-US" dirty="0"/>
              <a:t>K</a:t>
            </a:r>
            <a:r>
              <a:rPr lang="en-US" dirty="0" smtClean="0"/>
              <a:t>afka topics in your environment</a:t>
            </a:r>
          </a:p>
          <a:p>
            <a:endParaRPr lang="en-US" dirty="0"/>
          </a:p>
        </p:txBody>
      </p:sp>
    </p:spTree>
    <p:extLst>
      <p:ext uri="{BB962C8B-B14F-4D97-AF65-F5344CB8AC3E}">
        <p14:creationId xmlns:p14="http://schemas.microsoft.com/office/powerpoint/2010/main" val="1234029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Day 1 Recap and Exercises </a:t>
            </a:r>
            <a:r>
              <a:rPr lang="en-US" dirty="0" err="1" smtClean="0"/>
              <a:t>QnA</a:t>
            </a:r>
            <a:endParaRPr lang="en-US" dirty="0" smtClean="0"/>
          </a:p>
          <a:p>
            <a:pPr lvl="1"/>
            <a:endParaRPr lang="en-US" dirty="0" smtClean="0"/>
          </a:p>
          <a:p>
            <a:pPr lvl="1"/>
            <a:r>
              <a:rPr lang="en-US" dirty="0" smtClean="0"/>
              <a:t>Further understand the Foundational Concepts of Kafka in standalone and distributed topologies</a:t>
            </a:r>
          </a:p>
          <a:p>
            <a:pPr lvl="1"/>
            <a:endParaRPr lang="en-US" dirty="0" smtClean="0"/>
          </a:p>
          <a:p>
            <a:pPr lvl="1"/>
            <a:r>
              <a:rPr lang="en-US" dirty="0" smtClean="0"/>
              <a:t>Use CLI to practically establish these learned concepts</a:t>
            </a:r>
            <a:endParaRPr lang="en-US" dirty="0"/>
          </a:p>
        </p:txBody>
      </p:sp>
    </p:spTree>
    <p:extLst>
      <p:ext uri="{BB962C8B-B14F-4D97-AF65-F5344CB8AC3E}">
        <p14:creationId xmlns:p14="http://schemas.microsoft.com/office/powerpoint/2010/main" val="32933129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Agenda-Day 2</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Day 1 Recap</a:t>
            </a:r>
          </a:p>
          <a:p>
            <a:pPr marL="0" indent="0">
              <a:buNone/>
            </a:pPr>
            <a:r>
              <a:rPr lang="en-US" dirty="0" smtClean="0"/>
              <a:t> </a:t>
            </a:r>
          </a:p>
          <a:p>
            <a:r>
              <a:rPr lang="en-US" dirty="0" smtClean="0"/>
              <a:t>Day 1 Exercise </a:t>
            </a:r>
            <a:r>
              <a:rPr lang="en-US" dirty="0" err="1" smtClean="0"/>
              <a:t>QnA</a:t>
            </a:r>
            <a:endParaRPr lang="en-US" dirty="0" smtClean="0"/>
          </a:p>
          <a:p>
            <a:endParaRPr lang="en-US" dirty="0" smtClean="0"/>
          </a:p>
          <a:p>
            <a:r>
              <a:rPr lang="en-US" dirty="0" smtClean="0"/>
              <a:t>Foundational aspects of Kafka</a:t>
            </a:r>
          </a:p>
          <a:p>
            <a:endParaRPr lang="en-US" dirty="0" smtClean="0"/>
          </a:p>
          <a:p>
            <a:pPr lvl="1"/>
            <a:r>
              <a:rPr lang="en-US" dirty="0" smtClean="0"/>
              <a:t>Key based Producer and Consumer</a:t>
            </a:r>
          </a:p>
          <a:p>
            <a:pPr lvl="1"/>
            <a:endParaRPr lang="en-US" dirty="0" smtClean="0"/>
          </a:p>
          <a:p>
            <a:pPr lvl="1"/>
            <a:r>
              <a:rPr lang="en-US" dirty="0" smtClean="0"/>
              <a:t>Partitions</a:t>
            </a:r>
          </a:p>
          <a:p>
            <a:endParaRPr lang="en-US" dirty="0" smtClean="0"/>
          </a:p>
          <a:p>
            <a:pPr lvl="1"/>
            <a:r>
              <a:rPr lang="en-US" dirty="0" smtClean="0"/>
              <a:t>Consumer Groups</a:t>
            </a:r>
          </a:p>
          <a:p>
            <a:endParaRPr lang="en-US" dirty="0" smtClean="0"/>
          </a:p>
          <a:p>
            <a:pPr lvl="1"/>
            <a:r>
              <a:rPr lang="en-US" dirty="0" smtClean="0"/>
              <a:t>Offsets</a:t>
            </a:r>
          </a:p>
          <a:p>
            <a:endParaRPr lang="en-US" dirty="0" smtClean="0"/>
          </a:p>
          <a:p>
            <a:pPr lvl="1"/>
            <a:r>
              <a:rPr lang="en-US" dirty="0" smtClean="0"/>
              <a:t>Distributed Topology</a:t>
            </a:r>
          </a:p>
          <a:p>
            <a:endParaRPr lang="en-US" dirty="0" smtClean="0"/>
          </a:p>
          <a:p>
            <a:r>
              <a:rPr lang="en-US" dirty="0" smtClean="0"/>
              <a:t>Bringing Concepts To Play using Kafka CLI</a:t>
            </a:r>
          </a:p>
          <a:p>
            <a:endParaRPr lang="en-US" dirty="0" smtClean="0"/>
          </a:p>
          <a:p>
            <a:r>
              <a:rPr lang="en-US" dirty="0" smtClean="0"/>
              <a:t>DIY Exercise</a:t>
            </a:r>
          </a:p>
          <a:p>
            <a:endParaRPr lang="en-US" dirty="0"/>
          </a:p>
        </p:txBody>
      </p:sp>
    </p:spTree>
    <p:extLst>
      <p:ext uri="{BB962C8B-B14F-4D97-AF65-F5344CB8AC3E}">
        <p14:creationId xmlns:p14="http://schemas.microsoft.com/office/powerpoint/2010/main" val="3037516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Day 2</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Refer Draw.io diagrams</a:t>
            </a:r>
            <a:endParaRPr lang="en-US" sz="2400" dirty="0"/>
          </a:p>
        </p:txBody>
      </p:sp>
    </p:spTree>
    <p:extLst>
      <p:ext uri="{BB962C8B-B14F-4D97-AF65-F5344CB8AC3E}">
        <p14:creationId xmlns:p14="http://schemas.microsoft.com/office/powerpoint/2010/main" val="498536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8396</TotalTime>
  <Words>1302</Words>
  <Application>Microsoft Office PowerPoint</Application>
  <PresentationFormat>On-screen Show (4:3)</PresentationFormat>
  <Paragraphs>420</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Kafka                                                                             Powering Event Driven Systems</vt:lpstr>
      <vt:lpstr>Day 1</vt:lpstr>
      <vt:lpstr>Agenda-Day 1</vt:lpstr>
      <vt:lpstr>Concepts- Day 1</vt:lpstr>
      <vt:lpstr>Enriching Concepts-Day 1</vt:lpstr>
      <vt:lpstr>DIY Exercise- Day1</vt:lpstr>
      <vt:lpstr>Day 2</vt:lpstr>
      <vt:lpstr>Agenda-Day 2</vt:lpstr>
      <vt:lpstr>Concepts- Day 2</vt:lpstr>
      <vt:lpstr>DIY Exercise- Day 2</vt:lpstr>
      <vt:lpstr>Day 3</vt:lpstr>
      <vt:lpstr>Agenda - Day 3</vt:lpstr>
      <vt:lpstr>Producer API Constructs - Day 3</vt:lpstr>
      <vt:lpstr>DIY Exercise - Day 3</vt:lpstr>
      <vt:lpstr>Day 4</vt:lpstr>
      <vt:lpstr>Agenda - Day 4</vt:lpstr>
      <vt:lpstr>Producer API Internals and Configurations – Day 4</vt:lpstr>
      <vt:lpstr>Producer API Internals and Configurations – Day 4…</vt:lpstr>
      <vt:lpstr>DIY Exercise - Day 4</vt:lpstr>
      <vt:lpstr>URLs</vt:lpstr>
      <vt:lpstr>Apache Kafka UI Tools</vt:lpstr>
      <vt:lpstr>Day 5</vt:lpstr>
      <vt:lpstr>Agenda - Day 5</vt:lpstr>
      <vt:lpstr>Consumer API Constructs – Day 5</vt:lpstr>
      <vt:lpstr>DIY Exercise - Day 5</vt:lpstr>
      <vt:lpstr>Day 6</vt:lpstr>
      <vt:lpstr>Agenda - Day 6</vt:lpstr>
      <vt:lpstr>Consumer Internals - Day 6</vt:lpstr>
      <vt:lpstr>Programmatically Committing offsets - Day 6</vt:lpstr>
      <vt:lpstr>DIY Exercise - Day 6</vt:lpstr>
      <vt:lpstr>Day 7</vt:lpstr>
      <vt:lpstr>Agenda - Day 7</vt:lpstr>
      <vt:lpstr>Programmatically Committing offsets Strategies – Day 7</vt:lpstr>
      <vt:lpstr>DIY Exercise - Day 7</vt:lpstr>
      <vt:lpstr>DIY Exercise - Day 7</vt:lpstr>
      <vt:lpstr>Day 8</vt:lpstr>
      <vt:lpstr>Agenda - Day 8</vt:lpstr>
      <vt:lpstr>DIY Exercise - Day 8</vt:lpstr>
      <vt:lpstr>Day 9</vt:lpstr>
      <vt:lpstr>Agenda - Day 9</vt:lpstr>
      <vt:lpstr>Producing Messages from Microservices – Day 9</vt:lpstr>
      <vt:lpstr>DIY Exercise - Day 9</vt:lpstr>
      <vt:lpstr>Day 10</vt:lpstr>
      <vt:lpstr>Agenda - Day 10</vt:lpstr>
      <vt:lpstr>Programmatic Control On Configuration – Day 10</vt:lpstr>
      <vt:lpstr>DIY Exercise - Day 10</vt:lpstr>
      <vt:lpstr>DIY Exercise - Day 10</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152</cp:revision>
  <dcterms:created xsi:type="dcterms:W3CDTF">2023-02-15T15:43:36Z</dcterms:created>
  <dcterms:modified xsi:type="dcterms:W3CDTF">2023-03-02T06:56:10Z</dcterms:modified>
</cp:coreProperties>
</file>