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2" r:id="rId89"/>
    <p:sldId id="354" r:id="rId90"/>
    <p:sldId id="355" r:id="rId91"/>
    <p:sldId id="351" r:id="rId92"/>
    <p:sldId id="350" r:id="rId93"/>
    <p:sldId id="356" r:id="rId94"/>
    <p:sldId id="357"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29" autoAdjust="0"/>
  </p:normalViewPr>
  <p:slideViewPr>
    <p:cSldViewPr>
      <p:cViewPr>
        <p:scale>
          <a:sx n="125" d="100"/>
          <a:sy n="125" d="100"/>
        </p:scale>
        <p:origin x="-444" y="-72"/>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Handling Data Streams from Kafka Topics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27294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18</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15, 16, 17  </a:t>
            </a:r>
            <a:r>
              <a:rPr lang="en-US" dirty="0"/>
              <a:t>Recap &amp;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 Introduction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Streaming Frameworks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Kafka Streaming Concepts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End-to-End Kafka Streaming Application</a:t>
            </a:r>
          </a:p>
          <a:p>
            <a:pPr lvl="2"/>
            <a:endParaRPr lang="en-US" dirty="0" smtClean="0"/>
          </a:p>
        </p:txBody>
      </p:sp>
    </p:spTree>
    <p:extLst>
      <p:ext uri="{BB962C8B-B14F-4D97-AF65-F5344CB8AC3E}">
        <p14:creationId xmlns:p14="http://schemas.microsoft.com/office/powerpoint/2010/main" val="37783485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Streams – Introduction - Day 18</a:t>
            </a:r>
            <a:endParaRPr lang="en-US" sz="3600"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Data Processing and transformation library within Kafka SDK</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Standard Java Application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Highly Scalable, elastic, fault tolerant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Capability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One Record at a time Processing. True streaming and not Batching</a:t>
            </a:r>
          </a:p>
        </p:txBody>
      </p:sp>
    </p:spTree>
    <p:extLst>
      <p:ext uri="{BB962C8B-B14F-4D97-AF65-F5344CB8AC3E}">
        <p14:creationId xmlns:p14="http://schemas.microsoft.com/office/powerpoint/2010/main" val="2161747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Streaming Frameworks - Day 18</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Other Streaming Frameworks – </a:t>
            </a:r>
            <a:r>
              <a:rPr lang="en-US" dirty="0" err="1" smtClean="0"/>
              <a:t>Flink</a:t>
            </a:r>
            <a:r>
              <a:rPr lang="en-US" dirty="0" smtClean="0"/>
              <a:t>, Storm, Spark etc.,</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Micro batching vs per </a:t>
            </a:r>
            <a:r>
              <a:rPr lang="en-US" dirty="0"/>
              <a:t>D</a:t>
            </a:r>
            <a:r>
              <a:rPr lang="en-US" dirty="0" smtClean="0"/>
              <a:t>ata Streaming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Cluster versus No Cluster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Scaling easily (No Configuration needed)</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vs At least Ones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00834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Stream</a:t>
            </a:r>
          </a:p>
          <a:p>
            <a:r>
              <a:rPr lang="en-US" dirty="0" smtClean="0"/>
              <a:t>Is a sequence of immutable data records that is ordered, can be replayed, and is fault tolerant </a:t>
            </a:r>
          </a:p>
          <a:p>
            <a:endParaRPr lang="en-US" dirty="0" smtClean="0"/>
          </a:p>
          <a:p>
            <a:endParaRPr lang="en-US" dirty="0"/>
          </a:p>
          <a:p>
            <a:r>
              <a:rPr lang="en-US" b="1" dirty="0" smtClean="0"/>
              <a:t>Processors</a:t>
            </a:r>
          </a:p>
          <a:p>
            <a:r>
              <a:rPr lang="en-US" dirty="0"/>
              <a:t>Is a Node </a:t>
            </a:r>
            <a:r>
              <a:rPr lang="en-US" dirty="0" smtClean="0"/>
              <a:t>in the processor topology (graph). It transforms incoming streams record by record and may create a new stream from it.</a:t>
            </a:r>
          </a:p>
          <a:p>
            <a:endParaRPr lang="en-US" dirty="0"/>
          </a:p>
          <a:p>
            <a:r>
              <a:rPr lang="en-US" b="1" dirty="0" smtClean="0"/>
              <a:t>Topology</a:t>
            </a:r>
          </a:p>
          <a:p>
            <a:r>
              <a:rPr lang="en-US" dirty="0" smtClean="0"/>
              <a:t>Is a graph of processors chained together by streams</a:t>
            </a:r>
            <a:endParaRPr lang="en-US"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83546" cy="48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763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Source Processor</a:t>
            </a:r>
          </a:p>
          <a:p>
            <a:r>
              <a:rPr lang="en-US" dirty="0" smtClean="0"/>
              <a:t>Is Special Processor that takes its data directly from a Kafka Topic. It has no predecessor Processor in a Topology and does not transform data. It however generates a Stream.</a:t>
            </a:r>
          </a:p>
          <a:p>
            <a:endParaRPr lang="en-US" dirty="0" smtClean="0"/>
          </a:p>
          <a:p>
            <a:endParaRPr lang="en-US" dirty="0"/>
          </a:p>
          <a:p>
            <a:r>
              <a:rPr lang="en-US" b="1" dirty="0" smtClean="0"/>
              <a:t>Sink Processor</a:t>
            </a:r>
          </a:p>
          <a:p>
            <a:r>
              <a:rPr lang="en-US" dirty="0" smtClean="0"/>
              <a:t>Is the Special Processor that does not have successors in a Topology. It sends the Stream data to the Kafka Topic directly.</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10274" cy="5154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0495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Kafka Streams Architecture and 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1369895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19</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18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Architecture</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Word Count Kafka Streams Application</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447318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Streams Architecture</a:t>
            </a:r>
            <a:r>
              <a:rPr lang="en-US" sz="3200" dirty="0"/>
              <a:t> </a:t>
            </a:r>
            <a:r>
              <a:rPr lang="en-US" sz="3200" dirty="0" smtClean="0"/>
              <a:t>- Day 19</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00150"/>
            <a:ext cx="84867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3385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Day 19</a:t>
            </a:r>
            <a:endParaRPr lang="en-US" dirty="0"/>
          </a:p>
        </p:txBody>
      </p:sp>
      <p:sp>
        <p:nvSpPr>
          <p:cNvPr id="3" name="Content Placeholder 2"/>
          <p:cNvSpPr>
            <a:spLocks noGrp="1"/>
          </p:cNvSpPr>
          <p:nvPr>
            <p:ph idx="1"/>
          </p:nvPr>
        </p:nvSpPr>
        <p:spPr>
          <a:xfrm>
            <a:off x="323528" y="1124744"/>
            <a:ext cx="8229600" cy="4525963"/>
          </a:xfrm>
        </p:spPr>
        <p:txBody>
          <a:bodyPr>
            <a:normAutofit fontScale="92500" lnSpcReduction="20000"/>
          </a:bodyPr>
          <a:lstStyle/>
          <a:p>
            <a:pPr marL="457200" lvl="1" indent="0">
              <a:buNone/>
            </a:pPr>
            <a:endParaRPr lang="en-US" dirty="0"/>
          </a:p>
          <a:p>
            <a:pPr lvl="1">
              <a:buFont typeface="Wingdings" panose="05000000000000000000" pitchFamily="2" charset="2"/>
              <a:buChar char="§"/>
            </a:pPr>
            <a:r>
              <a:rPr lang="en-US" sz="1600" dirty="0" smtClean="0"/>
              <a:t>The </a:t>
            </a:r>
            <a:r>
              <a:rPr lang="en-US" sz="1600" dirty="0"/>
              <a:t>Kafka Streams DSL (Domain Specific Language) is built on top of the Streams Processor API. Most data processing operations can be expressed in just a few lines of DSL code</a:t>
            </a:r>
            <a:r>
              <a:rPr lang="en-US" sz="1600" dirty="0" smtClean="0"/>
              <a:t>.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DSL supports</a:t>
            </a:r>
          </a:p>
          <a:p>
            <a:pPr lvl="1">
              <a:buFont typeface="Wingdings" panose="05000000000000000000" pitchFamily="2" charset="2"/>
              <a:buChar char="§"/>
            </a:pPr>
            <a:endParaRPr lang="en-US" sz="1600" dirty="0" smtClean="0"/>
          </a:p>
          <a:p>
            <a:pPr lvl="2">
              <a:buFont typeface="Wingdings" panose="05000000000000000000" pitchFamily="2" charset="2"/>
              <a:buChar char="Ø"/>
            </a:pPr>
            <a:r>
              <a:rPr lang="en-US" sz="1600" dirty="0" smtClean="0"/>
              <a:t>Build-In Abstractions for Streams and Tables in the form </a:t>
            </a:r>
          </a:p>
          <a:p>
            <a:pPr lvl="2">
              <a:buFont typeface="Wingdings" panose="05000000000000000000" pitchFamily="2" charset="2"/>
              <a:buChar char="§"/>
            </a:pPr>
            <a:endParaRPr lang="en-US" sz="1200" dirty="0" smtClean="0"/>
          </a:p>
          <a:p>
            <a:pPr lvl="3">
              <a:buFont typeface="Arial" panose="020B0604020202020204" pitchFamily="34" charset="0"/>
              <a:buChar char="•"/>
            </a:pPr>
            <a:r>
              <a:rPr lang="en-US" sz="1200" dirty="0" err="1" smtClean="0"/>
              <a:t>KStreams</a:t>
            </a:r>
            <a:r>
              <a:rPr lang="en-US" sz="1200" dirty="0" smtClean="0"/>
              <a:t> </a:t>
            </a:r>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Ktables</a:t>
            </a:r>
            <a:endParaRPr lang="en-US" sz="1200" dirty="0" smtClean="0"/>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GlobalKTable</a:t>
            </a:r>
            <a:endParaRPr lang="en-US" sz="1200" dirty="0" smtClean="0"/>
          </a:p>
          <a:p>
            <a:pPr lvl="3">
              <a:buFont typeface="Arial" panose="020B0604020202020204" pitchFamily="34" charset="0"/>
              <a:buChar char="•"/>
            </a:pPr>
            <a:endParaRPr lang="en-US" sz="800" dirty="0" smtClean="0"/>
          </a:p>
          <a:p>
            <a:pPr lvl="2">
              <a:buFont typeface="Wingdings" panose="05000000000000000000" pitchFamily="2" charset="2"/>
              <a:buChar char="Ø"/>
            </a:pPr>
            <a:r>
              <a:rPr lang="en-US" sz="1600" dirty="0" smtClean="0"/>
              <a:t>Declarative Functional Style Programing for</a:t>
            </a:r>
          </a:p>
          <a:p>
            <a:pPr lvl="2">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Stateless Transformations e.g. map and filter</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Stateful Transformations such as Aggregations (e.g. count and reduce) &amp; Joins (e.g. </a:t>
            </a:r>
            <a:r>
              <a:rPr lang="en-US" sz="1200" dirty="0" err="1" smtClean="0"/>
              <a:t>leftjoin</a:t>
            </a:r>
            <a:r>
              <a:rPr lang="en-US" sz="1200" dirty="0" smtClean="0"/>
              <a:t>)</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Windowing (e.g. session windowing)</a:t>
            </a:r>
          </a:p>
          <a:p>
            <a:pPr lvl="3">
              <a:buFont typeface="Wingdings" panose="05000000000000000000" pitchFamily="2" charset="2"/>
              <a:buChar char="§"/>
            </a:pPr>
            <a:endParaRPr lang="en-US" sz="800" dirty="0" smtClean="0"/>
          </a:p>
          <a:p>
            <a:pPr lvl="3">
              <a:buFont typeface="Wingdings" panose="05000000000000000000" pitchFamily="2" charset="2"/>
              <a:buChar char="§"/>
            </a:pPr>
            <a:endParaRPr lang="en-US" sz="800" dirty="0" smtClean="0"/>
          </a:p>
          <a:p>
            <a:pPr lvl="1">
              <a:buFont typeface="Wingdings" panose="05000000000000000000" pitchFamily="2" charset="2"/>
              <a:buChar char="§"/>
            </a:pPr>
            <a:r>
              <a:rPr lang="en-US" sz="1600" dirty="0" smtClean="0"/>
              <a:t>Topologies are defined using DSL</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1935084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Count Streaming App - Day 19</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Demo &amp; Draw.io</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673756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DIY Exercise - Day 19</a:t>
            </a:r>
            <a:endParaRPr lang="en-US" dirty="0"/>
          </a:p>
        </p:txBody>
      </p:sp>
      <p:sp>
        <p:nvSpPr>
          <p:cNvPr id="3" name="Content Placeholder 2"/>
          <p:cNvSpPr>
            <a:spLocks noGrp="1"/>
          </p:cNvSpPr>
          <p:nvPr>
            <p:ph idx="1"/>
          </p:nvPr>
        </p:nvSpPr>
        <p:spPr>
          <a:xfrm>
            <a:off x="323528" y="1124744"/>
            <a:ext cx="8229600" cy="5184576"/>
          </a:xfrm>
        </p:spPr>
        <p:txBody>
          <a:bodyPr>
            <a:normAutofit fontScale="92500" lnSpcReduction="10000"/>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the scaling of the Streaming Application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Fault tolerance and Offset commit behavior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Create a Streaming Application </a:t>
            </a:r>
            <a:r>
              <a:rPr lang="en-US" sz="1600" dirty="0" smtClean="0"/>
              <a:t>which does following:</a:t>
            </a:r>
          </a:p>
          <a:p>
            <a:pPr lvl="1">
              <a:buFont typeface="Wingdings" panose="05000000000000000000" pitchFamily="2" charset="2"/>
              <a:buChar char="§"/>
            </a:pPr>
            <a:endParaRPr lang="en-US" sz="1600" dirty="0" smtClean="0"/>
          </a:p>
          <a:p>
            <a:pPr lvl="2">
              <a:buFont typeface="Wingdings" panose="05000000000000000000" pitchFamily="2" charset="2"/>
              <a:buChar char="§"/>
            </a:pPr>
            <a:r>
              <a:rPr lang="en-US" sz="1400" dirty="0"/>
              <a:t>S</a:t>
            </a:r>
            <a:r>
              <a:rPr lang="en-US" sz="1400" dirty="0" smtClean="0"/>
              <a:t>tream </a:t>
            </a:r>
            <a:r>
              <a:rPr lang="en-US" sz="1400" dirty="0"/>
              <a:t>all log messages but filter out only Errors to a destination </a:t>
            </a:r>
            <a:r>
              <a:rPr lang="en-US" sz="1400" dirty="0" smtClean="0"/>
              <a:t>topic</a:t>
            </a:r>
          </a:p>
          <a:p>
            <a:pPr lvl="2">
              <a:buFont typeface="Wingdings" panose="05000000000000000000" pitchFamily="2" charset="2"/>
              <a:buChar char="§"/>
            </a:pPr>
            <a:endParaRPr lang="en-US" sz="1400" dirty="0" smtClean="0"/>
          </a:p>
          <a:p>
            <a:pPr lvl="2">
              <a:buFont typeface="Wingdings" panose="05000000000000000000" pitchFamily="2" charset="2"/>
              <a:buChar char="§"/>
            </a:pPr>
            <a:r>
              <a:rPr lang="en-US" sz="1400" dirty="0" smtClean="0"/>
              <a:t>Accepts data for favorite color for each User, filters records whose Users like RED, GREEN, BLUE only. Ones filtered generate a final count against each RGB color </a:t>
            </a:r>
          </a:p>
          <a:p>
            <a:pPr marL="914400" lvl="2" indent="0">
              <a:buNone/>
            </a:pPr>
            <a:r>
              <a:rPr lang="en-US" sz="1400" dirty="0"/>
              <a:t> </a:t>
            </a:r>
            <a:r>
              <a:rPr lang="en-US" sz="1400" dirty="0" smtClean="0"/>
              <a:t>     Note: Updates are possible, in such case only consider the new value</a:t>
            </a:r>
          </a:p>
          <a:p>
            <a:pPr marL="914400" lvl="2" indent="0">
              <a:buNone/>
            </a:pPr>
            <a:endParaRPr lang="en-US" sz="1400" dirty="0" smtClean="0"/>
          </a:p>
          <a:p>
            <a:pPr marL="914400" lvl="2" indent="0">
              <a:buNone/>
            </a:pPr>
            <a:endParaRPr lang="en-US" sz="1400" dirty="0" smtClean="0"/>
          </a:p>
          <a:p>
            <a:pPr marL="914400" lvl="2" indent="0">
              <a:buNone/>
            </a:pPr>
            <a:endParaRPr lang="en-US" sz="1400" dirty="0"/>
          </a:p>
          <a:p>
            <a:pPr marL="914400" lvl="2" indent="0">
              <a:buNone/>
            </a:pPr>
            <a:endParaRPr lang="en-US" sz="1400" dirty="0" smtClean="0"/>
          </a:p>
          <a:p>
            <a:pPr marL="1371600" lvl="3" indent="0">
              <a:buNone/>
            </a:pPr>
            <a:r>
              <a:rPr lang="en-US" sz="1000" dirty="0" smtClean="0"/>
              <a:t>						</a:t>
            </a:r>
          </a:p>
          <a:p>
            <a:pPr lvl="3">
              <a:buFont typeface="Wingdings" panose="05000000000000000000" pitchFamily="2" charset="2"/>
              <a:buChar char="§"/>
            </a:pPr>
            <a:endParaRPr lang="en-US" sz="1000" dirty="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58507466"/>
              </p:ext>
            </p:extLst>
          </p:nvPr>
        </p:nvGraphicFramePr>
        <p:xfrm>
          <a:off x="2267744" y="5085184"/>
          <a:ext cx="2399928" cy="1371600"/>
        </p:xfrm>
        <a:graphic>
          <a:graphicData uri="http://schemas.openxmlformats.org/drawingml/2006/table">
            <a:tbl>
              <a:tblPr firstRow="1" bandRow="1">
                <a:tableStyleId>{5C22544A-7EE6-4342-B048-85BDC9FD1C3A}</a:tableStyleId>
              </a:tblPr>
              <a:tblGrid>
                <a:gridCol w="1199964"/>
                <a:gridCol w="1199964"/>
              </a:tblGrid>
              <a:tr h="290944">
                <a:tc>
                  <a:txBody>
                    <a:bodyPr/>
                    <a:lstStyle/>
                    <a:p>
                      <a:r>
                        <a:rPr lang="en-US" dirty="0" smtClean="0"/>
                        <a:t>Input</a:t>
                      </a:r>
                      <a:endParaRPr lang="en-US" dirty="0"/>
                    </a:p>
                  </a:txBody>
                  <a:tcPr/>
                </a:tc>
                <a:tc>
                  <a:txBody>
                    <a:bodyPr/>
                    <a:lstStyle/>
                    <a:p>
                      <a:r>
                        <a:rPr lang="en-US" dirty="0" smtClean="0"/>
                        <a:t>Output</a:t>
                      </a:r>
                      <a:endParaRPr lang="en-US" dirty="0"/>
                    </a:p>
                  </a:txBody>
                  <a:tcPr/>
                </a:tc>
              </a:tr>
              <a:tr h="290944">
                <a:tc>
                  <a:txBody>
                    <a:bodyPr/>
                    <a:lstStyle/>
                    <a:p>
                      <a:r>
                        <a:rPr lang="en-US" sz="1200" dirty="0" err="1" smtClean="0"/>
                        <a:t>Punit</a:t>
                      </a:r>
                      <a:r>
                        <a:rPr lang="en-US" sz="1200" dirty="0" smtClean="0"/>
                        <a:t>,</a:t>
                      </a:r>
                      <a:r>
                        <a:rPr lang="en-US" sz="1200" baseline="0" dirty="0" smtClean="0"/>
                        <a:t> Red</a:t>
                      </a:r>
                      <a:endParaRPr lang="en-US" sz="1800" baseline="0" dirty="0" smtClean="0"/>
                    </a:p>
                    <a:p>
                      <a:r>
                        <a:rPr lang="en-US" sz="1200" baseline="0" dirty="0" err="1" smtClean="0"/>
                        <a:t>Anshul</a:t>
                      </a:r>
                      <a:r>
                        <a:rPr lang="en-US" sz="1200" baseline="0" dirty="0" smtClean="0"/>
                        <a:t>, Blue</a:t>
                      </a:r>
                    </a:p>
                    <a:p>
                      <a:r>
                        <a:rPr lang="en-US" sz="1200" baseline="0" dirty="0" err="1" smtClean="0"/>
                        <a:t>Sreedhar</a:t>
                      </a:r>
                      <a:r>
                        <a:rPr lang="en-US" sz="1200" baseline="0" dirty="0" smtClean="0"/>
                        <a:t>, </a:t>
                      </a:r>
                      <a:r>
                        <a:rPr lang="en-US" sz="1200" baseline="0" dirty="0" err="1" smtClean="0"/>
                        <a:t>Voilet</a:t>
                      </a:r>
                      <a:endParaRPr lang="en-US" sz="1200" baseline="0" dirty="0" smtClean="0"/>
                    </a:p>
                    <a:p>
                      <a:r>
                        <a:rPr lang="en-US" sz="1200" baseline="0" dirty="0" err="1" smtClean="0"/>
                        <a:t>Punit</a:t>
                      </a:r>
                      <a:r>
                        <a:rPr lang="en-US" sz="1200" baseline="0" dirty="0" smtClean="0"/>
                        <a:t>, Green</a:t>
                      </a:r>
                    </a:p>
                    <a:p>
                      <a:r>
                        <a:rPr lang="en-US" sz="1200" baseline="0" dirty="0" err="1" smtClean="0"/>
                        <a:t>Bhaskar</a:t>
                      </a:r>
                      <a:r>
                        <a:rPr lang="en-US" sz="1200" baseline="0" dirty="0" smtClean="0"/>
                        <a:t>, Green</a:t>
                      </a:r>
                    </a:p>
                  </a:txBody>
                  <a:tcPr/>
                </a:tc>
                <a:tc>
                  <a:txBody>
                    <a:bodyPr/>
                    <a:lstStyle/>
                    <a:p>
                      <a:r>
                        <a:rPr lang="en-US" sz="1200" dirty="0" smtClean="0"/>
                        <a:t>Red</a:t>
                      </a:r>
                      <a:r>
                        <a:rPr lang="en-US" sz="1200" baseline="0" dirty="0" smtClean="0"/>
                        <a:t>,0</a:t>
                      </a:r>
                      <a:endParaRPr lang="en-US" sz="1200" baseline="0" dirty="0" smtClean="0"/>
                    </a:p>
                    <a:p>
                      <a:r>
                        <a:rPr lang="en-US" sz="1200" baseline="0" dirty="0" smtClean="0"/>
                        <a:t>Blue,1</a:t>
                      </a:r>
                    </a:p>
                    <a:p>
                      <a:r>
                        <a:rPr lang="en-US" sz="1200" baseline="0" dirty="0" smtClean="0"/>
                        <a:t>Green, </a:t>
                      </a:r>
                      <a:r>
                        <a:rPr lang="en-US" sz="1200" baseline="0" dirty="0" smtClean="0"/>
                        <a:t>2</a:t>
                      </a:r>
                      <a:endParaRPr lang="en-US" sz="1200" baseline="0" dirty="0" smtClean="0"/>
                    </a:p>
                  </a:txBody>
                  <a:tcPr/>
                </a:tc>
              </a:tr>
            </a:tbl>
          </a:graphicData>
        </a:graphic>
      </p:graphicFrame>
    </p:spTree>
    <p:extLst>
      <p:ext uri="{BB962C8B-B14F-4D97-AF65-F5344CB8AC3E}">
        <p14:creationId xmlns:p14="http://schemas.microsoft.com/office/powerpoint/2010/main" val="17450748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20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Few More Streaming Application Examples</a:t>
            </a:r>
          </a:p>
          <a:p>
            <a:pPr lvl="1">
              <a:buFont typeface="Arial" panose="020B0604020202020204" pitchFamily="34" charset="0"/>
              <a:buChar char="•"/>
            </a:pPr>
            <a:r>
              <a:rPr lang="en-US" dirty="0" smtClean="0"/>
              <a:t>Deeper Understand DSL </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687136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20</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19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Few More Streaming Applications</a:t>
            </a: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err="1" smtClean="0"/>
              <a:t>KStreams</a:t>
            </a:r>
            <a:r>
              <a:rPr lang="en-US" dirty="0" smtClean="0"/>
              <a:t> vs </a:t>
            </a: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KTables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DSL Processors</a:t>
            </a:r>
            <a:endParaRPr lang="en-US" dirty="0" smtClean="0"/>
          </a:p>
          <a:p>
            <a:pPr marL="457200" lvl="1" indent="0">
              <a:buNone/>
            </a:pPr>
            <a:endParaRPr lang="en-US" dirty="0" smtClean="0"/>
          </a:p>
        </p:txBody>
      </p:sp>
    </p:spTree>
    <p:extLst>
      <p:ext uri="{BB962C8B-B14F-4D97-AF65-F5344CB8AC3E}">
        <p14:creationId xmlns:p14="http://schemas.microsoft.com/office/powerpoint/2010/main" val="2688591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&amp; </a:t>
            </a:r>
            <a:r>
              <a:rPr lang="en-US" dirty="0" err="1" smtClean="0"/>
              <a:t>KStream</a:t>
            </a:r>
            <a:r>
              <a:rPr lang="en-US" dirty="0" smtClean="0"/>
              <a:t> - </a:t>
            </a:r>
            <a:r>
              <a:rPr lang="en-US" dirty="0" smtClean="0"/>
              <a:t>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Refer Draw.io</a:t>
            </a: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2160340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a:t>
            </a:r>
            <a:r>
              <a:rPr lang="en-US" dirty="0" err="1" smtClean="0"/>
              <a:t>KTable</a:t>
            </a:r>
            <a:r>
              <a:rPr lang="en-US" dirty="0" smtClean="0"/>
              <a:t> - </a:t>
            </a:r>
            <a:r>
              <a:rPr lang="en-US" dirty="0" smtClean="0"/>
              <a:t>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err="1" smtClean="0"/>
              <a:t>Upserts</a:t>
            </a:r>
            <a:r>
              <a:rPr lang="en-US" sz="1600" dirty="0" smtClean="0"/>
              <a:t> (With A Demo)</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Repartitioning - Keys selection and its impact on </a:t>
            </a:r>
            <a:r>
              <a:rPr lang="en-US" sz="1600" dirty="0" err="1" smtClean="0"/>
              <a:t>Stateful</a:t>
            </a:r>
            <a:r>
              <a:rPr lang="en-US" sz="1600" dirty="0" smtClean="0"/>
              <a:t> Operations like Count</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Changelog – State Stores Fault Tolerance</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smtClean="0"/>
              <a:t>Table Cache &amp; Emit rates</a:t>
            </a:r>
          </a:p>
          <a:p>
            <a:pPr lvl="1">
              <a:buFont typeface="Wingdings" panose="05000000000000000000" pitchFamily="2" charset="2"/>
              <a:buChar char="§"/>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Tx/>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2997013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a:t>
            </a:r>
            <a:r>
              <a:rPr lang="en-US" dirty="0" smtClean="0"/>
              <a:t>Processors- </a:t>
            </a:r>
            <a:r>
              <a:rPr lang="en-US" dirty="0" smtClean="0"/>
              <a:t>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err="1" smtClean="0"/>
              <a:t>mapValues</a:t>
            </a:r>
            <a:r>
              <a:rPr lang="en-US" sz="1600" dirty="0" smtClean="0"/>
              <a:t>/map</a:t>
            </a:r>
          </a:p>
          <a:p>
            <a:pPr marL="457200" lvl="1" indent="0">
              <a:buNone/>
            </a:pPr>
            <a:r>
              <a:rPr lang="en-US" sz="1600" dirty="0"/>
              <a:t>	</a:t>
            </a:r>
            <a:r>
              <a:rPr lang="en-US" sz="1600" dirty="0" smtClean="0"/>
              <a:t>Transforms the data from one form to other based on processing logic</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flatMap</a:t>
            </a:r>
            <a:r>
              <a:rPr lang="en-US" sz="1600" dirty="0" smtClean="0"/>
              <a:t>/</a:t>
            </a:r>
            <a:r>
              <a:rPr lang="en-US" sz="1600" dirty="0" err="1" smtClean="0"/>
              <a:t>flatmapValues</a:t>
            </a:r>
            <a:endParaRPr lang="en-US" sz="1600" dirty="0" smtClean="0"/>
          </a:p>
          <a:p>
            <a:pPr marL="457200" lvl="1" indent="0">
              <a:buNone/>
            </a:pPr>
            <a:r>
              <a:rPr lang="en-US" sz="1600" dirty="0" smtClean="0"/>
              <a:t>     Takes one record and produces zero, one or more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423531399"/>
              </p:ext>
            </p:extLst>
          </p:nvPr>
        </p:nvGraphicFramePr>
        <p:xfrm>
          <a:off x="971600" y="234888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map</a:t>
                      </a:r>
                      <a:endParaRPr lang="en-US" dirty="0"/>
                    </a:p>
                  </a:txBody>
                  <a:tcPr/>
                </a:tc>
                <a:tc>
                  <a:txBody>
                    <a:bodyPr/>
                    <a:lstStyle/>
                    <a:p>
                      <a:r>
                        <a:rPr lang="en-US" dirty="0" err="1" smtClean="0"/>
                        <a:t>mapValues</a:t>
                      </a:r>
                      <a:endParaRPr lang="en-US" dirty="0"/>
                    </a:p>
                  </a:txBody>
                  <a:tcPr/>
                </a:tc>
              </a:tr>
              <a:tr h="370840">
                <a:tc>
                  <a:txBody>
                    <a:bodyPr/>
                    <a:lstStyle/>
                    <a:p>
                      <a:pPr marL="285750" indent="-285750">
                        <a:buFontTx/>
                        <a:buChar char="-"/>
                      </a:pPr>
                      <a:r>
                        <a:rPr lang="en-US" sz="1100" dirty="0" smtClean="0"/>
                        <a:t>Affects both key and value</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r>
                        <a:rPr lang="en-US" sz="1100" baseline="0" dirty="0" smtClean="0"/>
                        <a:t> and </a:t>
                      </a:r>
                      <a:r>
                        <a:rPr lang="en-US" sz="1100" baseline="0" dirty="0" err="1" smtClean="0"/>
                        <a:t>KTables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VR&gt; mapper);</a:t>
                      </a:r>
                    </a:p>
                    <a:p>
                      <a:pPr marL="0" indent="0">
                        <a:buFontTx/>
                        <a:buNone/>
                      </a:pPr>
                      <a:endParaRPr lang="en-US" sz="1100" dirty="0"/>
                    </a:p>
                  </a:txBody>
                  <a:tcPr/>
                </a:tc>
                <a:tc>
                  <a:txBody>
                    <a:bodyPr/>
                    <a:lstStyle/>
                    <a:p>
                      <a:pPr marL="0" indent="0">
                        <a:buFontTx/>
                        <a:buNone/>
                      </a:pPr>
                      <a:r>
                        <a:rPr lang="en-US" sz="1100" dirty="0" smtClean="0"/>
                        <a:t>&lt;KR, VR&gt; </a:t>
                      </a:r>
                      <a:r>
                        <a:rPr lang="en-US" sz="1100" dirty="0" err="1" smtClean="0"/>
                        <a:t>KStream</a:t>
                      </a:r>
                      <a:r>
                        <a:rPr lang="en-US" sz="1100" dirty="0" smtClean="0"/>
                        <a:t>&lt;KR, VR&gt; map(     </a:t>
                      </a:r>
                      <a:r>
                        <a:rPr lang="en-US" sz="1100" dirty="0" err="1" smtClean="0"/>
                        <a:t>KeyValueMapper</a:t>
                      </a:r>
                      <a:r>
                        <a:rPr lang="en-US" sz="1100" dirty="0" smtClean="0"/>
                        <a:t>&lt;? super K, ? super V, ? extends </a:t>
                      </a:r>
                      <a:r>
                        <a:rPr lang="en-US" sz="1100" dirty="0" err="1" smtClean="0"/>
                        <a:t>KeyValue</a:t>
                      </a:r>
                      <a:r>
                        <a:rPr lang="en-US" sz="1100" dirty="0" smtClean="0"/>
                        <a:t>&lt;? extends KR, ? extends VR&gt;&gt; mapper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2462988"/>
              </p:ext>
            </p:extLst>
          </p:nvPr>
        </p:nvGraphicFramePr>
        <p:xfrm>
          <a:off x="683568" y="4869160"/>
          <a:ext cx="7632848" cy="172720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err="1" smtClean="0"/>
                        <a:t>flat</a:t>
                      </a:r>
                      <a:r>
                        <a:rPr lang="en-US" baseline="0" dirty="0" err="1" smtClean="0"/>
                        <a:t>M</a:t>
                      </a:r>
                      <a:r>
                        <a:rPr lang="en-US" dirty="0" err="1" smtClean="0"/>
                        <a:t>ap</a:t>
                      </a:r>
                      <a:endParaRPr lang="en-US" dirty="0"/>
                    </a:p>
                  </a:txBody>
                  <a:tcPr/>
                </a:tc>
                <a:tc>
                  <a:txBody>
                    <a:bodyPr/>
                    <a:lstStyle/>
                    <a:p>
                      <a:r>
                        <a:rPr lang="en-US" dirty="0" err="1" smtClean="0"/>
                        <a:t>flatMapValues</a:t>
                      </a:r>
                      <a:endParaRPr lang="en-US" dirty="0"/>
                    </a:p>
                  </a:txBody>
                  <a:tcPr/>
                </a:tc>
              </a:tr>
              <a:tr h="370840">
                <a:tc>
                  <a:txBody>
                    <a:bodyPr/>
                    <a:lstStyle/>
                    <a:p>
                      <a:pPr marL="285750" indent="-285750">
                        <a:buFontTx/>
                        <a:buChar char="-"/>
                      </a:pPr>
                      <a:r>
                        <a:rPr lang="en-US" sz="1100" dirty="0" smtClean="0"/>
                        <a:t>Changes key</a:t>
                      </a:r>
                    </a:p>
                    <a:p>
                      <a:pPr marL="285750" indent="-285750">
                        <a:buFontTx/>
                        <a:buChar char="-"/>
                      </a:pPr>
                      <a:r>
                        <a:rPr lang="en-US" sz="1100" dirty="0" smtClean="0"/>
                        <a:t>Triggers a Repartition</a:t>
                      </a:r>
                    </a:p>
                    <a:p>
                      <a:pPr marL="285750" indent="-285750">
                        <a:buFontTx/>
                        <a:buChar char="-"/>
                      </a:pPr>
                      <a:r>
                        <a:rPr lang="en-US" sz="1100" dirty="0" smtClean="0"/>
                        <a:t>For </a:t>
                      </a:r>
                      <a:r>
                        <a:rPr lang="en-US" sz="1100" dirty="0" err="1" smtClean="0"/>
                        <a:t>KStreams</a:t>
                      </a:r>
                      <a:r>
                        <a:rPr lang="en-US" sz="1100" baseline="0" dirty="0" smtClean="0"/>
                        <a:t> only</a:t>
                      </a:r>
                      <a:endParaRPr lang="en-US" sz="1100" dirty="0"/>
                    </a:p>
                  </a:txBody>
                  <a:tcPr/>
                </a:tc>
                <a:tc>
                  <a:txBody>
                    <a:bodyPr/>
                    <a:lstStyle/>
                    <a:p>
                      <a:pPr marL="285750" indent="-285750">
                        <a:buFontTx/>
                        <a:buChar char="-"/>
                      </a:pPr>
                      <a:r>
                        <a:rPr lang="en-US" sz="1100" dirty="0" smtClean="0"/>
                        <a:t>Only Effects Values</a:t>
                      </a:r>
                    </a:p>
                    <a:p>
                      <a:pPr marL="285750" indent="-285750">
                        <a:buFontTx/>
                        <a:buChar char="-"/>
                      </a:pPr>
                      <a:r>
                        <a:rPr lang="en-US" sz="1100" dirty="0" smtClean="0"/>
                        <a:t>Does not change keys</a:t>
                      </a:r>
                    </a:p>
                    <a:p>
                      <a:pPr marL="285750" indent="-285750">
                        <a:buFontTx/>
                        <a:buChar char="-"/>
                      </a:pPr>
                      <a:r>
                        <a:rPr lang="en-US" sz="1100" dirty="0" smtClean="0"/>
                        <a:t>Does</a:t>
                      </a:r>
                      <a:r>
                        <a:rPr lang="en-US" sz="1100" baseline="0" dirty="0" smtClean="0"/>
                        <a:t> not trigger repartition</a:t>
                      </a:r>
                    </a:p>
                    <a:p>
                      <a:pPr marL="285750" indent="-285750">
                        <a:buFontTx/>
                        <a:buChar char="-"/>
                      </a:pPr>
                      <a:r>
                        <a:rPr lang="en-US" sz="1100" baseline="0" dirty="0" smtClean="0"/>
                        <a:t>For </a:t>
                      </a:r>
                      <a:r>
                        <a:rPr lang="en-US" sz="1100" baseline="0" dirty="0" err="1" smtClean="0"/>
                        <a:t>KStreams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VR&gt; </a:t>
                      </a:r>
                      <a:r>
                        <a:rPr lang="en-US" sz="1100" kern="1200" dirty="0" err="1" smtClean="0">
                          <a:solidFill>
                            <a:schemeClr val="dk1"/>
                          </a:solidFill>
                          <a:effectLst/>
                          <a:latin typeface="+mn-lt"/>
                          <a:ea typeface="+mn-ea"/>
                          <a:cs typeface="+mn-cs"/>
                        </a:rPr>
                        <a:t>flatMap</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a:t>
                      </a:r>
                      <a:r>
                        <a:rPr lang="en-US" sz="1100" kern="1200" dirty="0" err="1" smtClean="0">
                          <a:solidFill>
                            <a:schemeClr val="dk1"/>
                          </a:solidFill>
                          <a:effectLst/>
                          <a:latin typeface="+mn-lt"/>
                          <a:ea typeface="+mn-ea"/>
                          <a:cs typeface="+mn-cs"/>
                        </a:rPr>
                        <a:t>KeyValue</a:t>
                      </a:r>
                      <a:r>
                        <a:rPr lang="en-US" sz="1100" kern="1200" dirty="0" smtClean="0">
                          <a:solidFill>
                            <a:schemeClr val="dk1"/>
                          </a:solidFill>
                          <a:effectLst/>
                          <a:latin typeface="+mn-lt"/>
                          <a:ea typeface="+mn-ea"/>
                          <a:cs typeface="+mn-cs"/>
                        </a:rPr>
                        <a:t>&lt;? extends KR, ? extends VR&gt;&gt;&gt; mapper);</a:t>
                      </a:r>
                      <a:endParaRPr lang="en-US" sz="1100" dirty="0"/>
                    </a:p>
                  </a:txBody>
                  <a:tcPr/>
                </a:tc>
                <a:tc>
                  <a:txBody>
                    <a:bodyPr/>
                    <a:lstStyle/>
                    <a:p>
                      <a:pPr marL="0" indent="0">
                        <a:buFontTx/>
                        <a:buNone/>
                      </a:pPr>
                      <a:r>
                        <a:rPr lang="en-US" sz="1100" kern="1200" dirty="0" smtClean="0">
                          <a:solidFill>
                            <a:schemeClr val="dk1"/>
                          </a:solidFill>
                          <a:effectLst/>
                          <a:latin typeface="+mn-lt"/>
                          <a:ea typeface="+mn-ea"/>
                          <a:cs typeface="+mn-cs"/>
                        </a:rPr>
                        <a:t>&lt;VR&gt;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VR&gt; </a:t>
                      </a:r>
                      <a:r>
                        <a:rPr lang="en-US" sz="1100" kern="1200" dirty="0" err="1" smtClean="0">
                          <a:solidFill>
                            <a:schemeClr val="dk1"/>
                          </a:solidFill>
                          <a:effectLst/>
                          <a:latin typeface="+mn-lt"/>
                          <a:ea typeface="+mn-ea"/>
                          <a:cs typeface="+mn-cs"/>
                        </a:rPr>
                        <a:t>flatMapValues</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ValueMapper</a:t>
                      </a:r>
                      <a:r>
                        <a:rPr lang="en-US" sz="1100" kern="1200" dirty="0" smtClean="0">
                          <a:solidFill>
                            <a:schemeClr val="dk1"/>
                          </a:solidFill>
                          <a:effectLst/>
                          <a:latin typeface="+mn-lt"/>
                          <a:ea typeface="+mn-ea"/>
                          <a:cs typeface="+mn-cs"/>
                        </a:rPr>
                        <a:t>&lt;? super V, ? extends </a:t>
                      </a:r>
                      <a:r>
                        <a:rPr lang="en-US" sz="1100" kern="1200" dirty="0" err="1" smtClean="0">
                          <a:solidFill>
                            <a:schemeClr val="dk1"/>
                          </a:solidFill>
                          <a:effectLst/>
                          <a:latin typeface="+mn-lt"/>
                          <a:ea typeface="+mn-ea"/>
                          <a:cs typeface="+mn-cs"/>
                        </a:rPr>
                        <a:t>Iterable</a:t>
                      </a:r>
                      <a:r>
                        <a:rPr lang="en-US" sz="1100" kern="1200" dirty="0" smtClean="0">
                          <a:solidFill>
                            <a:schemeClr val="dk1"/>
                          </a:solidFill>
                          <a:effectLst/>
                          <a:latin typeface="+mn-lt"/>
                          <a:ea typeface="+mn-ea"/>
                          <a:cs typeface="+mn-cs"/>
                        </a:rPr>
                        <a:t>&lt;? extends VR&gt;&gt; mapper);</a:t>
                      </a:r>
                      <a:endParaRPr lang="en-US" sz="1100" dirty="0"/>
                    </a:p>
                  </a:txBody>
                  <a:tcPr/>
                </a:tc>
              </a:tr>
            </a:tbl>
          </a:graphicData>
        </a:graphic>
      </p:graphicFrame>
    </p:spTree>
    <p:extLst>
      <p:ext uri="{BB962C8B-B14F-4D97-AF65-F5344CB8AC3E}">
        <p14:creationId xmlns:p14="http://schemas.microsoft.com/office/powerpoint/2010/main" val="407744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a:t>
            </a:r>
            <a:r>
              <a:rPr lang="en-US" dirty="0" smtClean="0"/>
              <a:t>Processors… - </a:t>
            </a:r>
            <a:r>
              <a:rPr lang="en-US" dirty="0" smtClean="0"/>
              <a:t>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a:t>filter/</a:t>
            </a:r>
            <a:r>
              <a:rPr lang="en-US" sz="1600" dirty="0" err="1"/>
              <a:t>filterNot</a:t>
            </a:r>
            <a:endParaRPr lang="en-US" sz="1600" dirty="0"/>
          </a:p>
          <a:p>
            <a:pPr marL="457200" lvl="1" indent="0">
              <a:buNone/>
            </a:pPr>
            <a:r>
              <a:rPr lang="en-US" sz="1600" dirty="0"/>
              <a:t>	</a:t>
            </a:r>
            <a:r>
              <a:rPr lang="en-US" sz="1600" dirty="0" smtClean="0"/>
              <a:t>Takes one record and produce zero or one record</a:t>
            </a:r>
          </a:p>
          <a:p>
            <a:pPr marL="457200" lvl="1" indent="0">
              <a:buNone/>
            </a:pPr>
            <a:endParaRPr lang="en-US" sz="1600" dirty="0" smtClean="0"/>
          </a:p>
          <a:p>
            <a:pPr marL="457200" lvl="1" indent="0">
              <a:buNone/>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lvl="1">
              <a:buFont typeface="Wingdings" panose="05000000000000000000" pitchFamily="2" charset="2"/>
              <a:buChar char="§"/>
            </a:pPr>
            <a:r>
              <a:rPr lang="en-US" sz="1600" dirty="0" err="1" smtClean="0"/>
              <a:t>selectKey</a:t>
            </a:r>
            <a:endParaRPr lang="en-US" sz="1600" dirty="0" smtClean="0"/>
          </a:p>
          <a:p>
            <a:pPr marL="457200" lvl="1" indent="0">
              <a:buNone/>
            </a:pPr>
            <a:r>
              <a:rPr lang="en-US" sz="1600" dirty="0" smtClean="0"/>
              <a:t>Assigns a new key to the record</a:t>
            </a: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091341494"/>
              </p:ext>
            </p:extLst>
          </p:nvPr>
        </p:nvGraphicFramePr>
        <p:xfrm>
          <a:off x="971600" y="2276872"/>
          <a:ext cx="7632848" cy="1559560"/>
        </p:xfrm>
        <a:graphic>
          <a:graphicData uri="http://schemas.openxmlformats.org/drawingml/2006/table">
            <a:tbl>
              <a:tblPr firstRow="1" bandRow="1">
                <a:tableStyleId>{5C22544A-7EE6-4342-B048-85BDC9FD1C3A}</a:tableStyleId>
              </a:tblPr>
              <a:tblGrid>
                <a:gridCol w="3816424"/>
                <a:gridCol w="3816424"/>
              </a:tblGrid>
              <a:tr h="370840">
                <a:tc>
                  <a:txBody>
                    <a:bodyPr/>
                    <a:lstStyle/>
                    <a:p>
                      <a:r>
                        <a:rPr lang="en-US" dirty="0" smtClean="0"/>
                        <a:t>filter</a:t>
                      </a:r>
                      <a:endParaRPr lang="en-US" dirty="0"/>
                    </a:p>
                  </a:txBody>
                  <a:tcPr/>
                </a:tc>
                <a:tc>
                  <a:txBody>
                    <a:bodyPr/>
                    <a:lstStyle/>
                    <a:p>
                      <a:r>
                        <a:rPr lang="en-US" dirty="0" err="1" smtClean="0"/>
                        <a:t>filterNot</a:t>
                      </a:r>
                      <a:endParaRPr lang="en-US" dirty="0"/>
                    </a:p>
                  </a:txBody>
                  <a:tcPr/>
                </a:tc>
              </a:tr>
              <a:tr h="370840">
                <a:tc>
                  <a:txBody>
                    <a:bodyPr/>
                    <a:lstStyle/>
                    <a:p>
                      <a:pPr marL="285750" indent="-285750">
                        <a:buFontTx/>
                        <a:buChar char="-"/>
                      </a:pPr>
                      <a:r>
                        <a:rPr lang="en-US" sz="1100" dirty="0" smtClean="0"/>
                        <a:t>Does not change key/value</a:t>
                      </a:r>
                    </a:p>
                    <a:p>
                      <a:pPr marL="285750" indent="-285750">
                        <a:buFontTx/>
                        <a:buChar char="-"/>
                      </a:pPr>
                      <a:r>
                        <a:rPr lang="en-US" sz="1100" dirty="0" smtClean="0"/>
                        <a:t>Does not Triggers a Repartition</a:t>
                      </a:r>
                    </a:p>
                    <a:p>
                      <a:pPr marL="285750" indent="-285750">
                        <a:buFontTx/>
                        <a:buChar char="-"/>
                      </a:pPr>
                      <a:r>
                        <a:rPr lang="en-US" sz="1100" dirty="0" smtClean="0"/>
                        <a:t>For </a:t>
                      </a:r>
                      <a:r>
                        <a:rPr lang="en-US" sz="1100" dirty="0" err="1" smtClean="0"/>
                        <a:t>KStreams</a:t>
                      </a:r>
                      <a:r>
                        <a:rPr lang="en-US" sz="1100" baseline="0" dirty="0" smtClean="0"/>
                        <a:t> and </a:t>
                      </a:r>
                      <a:r>
                        <a:rPr lang="en-US" sz="1100" baseline="0" dirty="0" err="1" smtClean="0"/>
                        <a:t>KTables</a:t>
                      </a:r>
                      <a:endParaRPr lang="en-US" sz="1100" dirty="0"/>
                    </a:p>
                  </a:txBody>
                  <a:tcPr/>
                </a:tc>
                <a:tc>
                  <a:txBody>
                    <a:bodyPr/>
                    <a:lstStyle/>
                    <a:p>
                      <a:pPr marL="0" indent="0">
                        <a:buFontTx/>
                        <a:buNone/>
                      </a:pPr>
                      <a:r>
                        <a:rPr lang="en-US" sz="1100" dirty="0" smtClean="0"/>
                        <a:t>Inverse</a:t>
                      </a:r>
                      <a:r>
                        <a:rPr lang="en-US" sz="1100" baseline="0" dirty="0" smtClean="0"/>
                        <a:t> of filter</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public abstract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 V&gt; filter(     </a:t>
                      </a:r>
                      <a:r>
                        <a:rPr lang="en-US" sz="1100" kern="1200" dirty="0" err="1" smtClean="0">
                          <a:solidFill>
                            <a:schemeClr val="dk1"/>
                          </a:solidFill>
                          <a:effectLst/>
                          <a:latin typeface="+mn-lt"/>
                          <a:ea typeface="+mn-ea"/>
                          <a:cs typeface="+mn-cs"/>
                        </a:rPr>
                        <a:t>org.apache.kafka.streams.kstream.Predicate</a:t>
                      </a:r>
                      <a:r>
                        <a:rPr lang="en-US" sz="1100" kern="1200" dirty="0" smtClean="0">
                          <a:solidFill>
                            <a:schemeClr val="dk1"/>
                          </a:solidFill>
                          <a:effectLst/>
                          <a:latin typeface="+mn-lt"/>
                          <a:ea typeface="+mn-ea"/>
                          <a:cs typeface="+mn-cs"/>
                        </a:rPr>
                        <a:t>&lt;? super K, ? super V&gt; predicate )</a:t>
                      </a:r>
                      <a:endParaRPr lang="en-US" sz="1100" dirty="0"/>
                    </a:p>
                  </a:txBody>
                  <a:tcPr/>
                </a:tc>
                <a:tc>
                  <a:txBody>
                    <a:bodyPr/>
                    <a:lstStyle/>
                    <a:p>
                      <a:pPr marL="0" indent="0">
                        <a:buFontTx/>
                        <a:buNone/>
                      </a:pPr>
                      <a:r>
                        <a:rPr lang="en-US" sz="1100" dirty="0" smtClean="0"/>
                        <a:t>public abstract </a:t>
                      </a:r>
                      <a:r>
                        <a:rPr lang="en-US" sz="1100" dirty="0" err="1" smtClean="0"/>
                        <a:t>KStream</a:t>
                      </a:r>
                      <a:r>
                        <a:rPr lang="en-US" sz="1100" dirty="0" smtClean="0"/>
                        <a:t>&lt;K, V&gt; </a:t>
                      </a:r>
                      <a:r>
                        <a:rPr lang="en-US" sz="1100" dirty="0" err="1" smtClean="0"/>
                        <a:t>filterNot</a:t>
                      </a:r>
                      <a:r>
                        <a:rPr lang="en-US" sz="1100" dirty="0" smtClean="0"/>
                        <a:t>(     </a:t>
                      </a:r>
                      <a:r>
                        <a:rPr lang="en-US" sz="1100" dirty="0" err="1" smtClean="0"/>
                        <a:t>org.apache.kafka.streams.kstream.Predicate</a:t>
                      </a:r>
                      <a:r>
                        <a:rPr lang="en-US" sz="1100" dirty="0" smtClean="0"/>
                        <a:t>&lt;? super K, ? super V&gt; predicate )</a:t>
                      </a:r>
                      <a:endParaRPr lang="en-US" sz="11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48896010"/>
              </p:ext>
            </p:extLst>
          </p:nvPr>
        </p:nvGraphicFramePr>
        <p:xfrm>
          <a:off x="1187624" y="5157192"/>
          <a:ext cx="6096000" cy="133096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err="1" smtClean="0"/>
                        <a:t>selectKey</a:t>
                      </a:r>
                      <a:endParaRPr lang="en-US" dirty="0"/>
                    </a:p>
                  </a:txBody>
                  <a:tcPr/>
                </a:tc>
              </a:tr>
              <a:tr h="370840">
                <a:tc>
                  <a:txBody>
                    <a:bodyPr/>
                    <a:lstStyle/>
                    <a:p>
                      <a:pPr marL="285750" indent="-285750">
                        <a:buFontTx/>
                        <a:buChar char="-"/>
                      </a:pPr>
                      <a:r>
                        <a:rPr lang="en-US" sz="1100" baseline="0" dirty="0" smtClean="0"/>
                        <a:t>Marks data for repartitioning</a:t>
                      </a:r>
                    </a:p>
                    <a:p>
                      <a:pPr marL="285750" indent="-285750">
                        <a:buFontTx/>
                        <a:buChar char="-"/>
                      </a:pPr>
                      <a:r>
                        <a:rPr lang="en-US" sz="1100" baseline="0" dirty="0" smtClean="0"/>
                        <a:t>Best practice is to isolate that transformation to know exactly where the partitioning helps</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&lt;KR&gt; </a:t>
                      </a:r>
                      <a:r>
                        <a:rPr lang="en-US" sz="1100" kern="1200" dirty="0" err="1" smtClean="0">
                          <a:solidFill>
                            <a:schemeClr val="dk1"/>
                          </a:solidFill>
                          <a:effectLst/>
                          <a:latin typeface="+mn-lt"/>
                          <a:ea typeface="+mn-ea"/>
                          <a:cs typeface="+mn-cs"/>
                        </a:rPr>
                        <a:t>KStream</a:t>
                      </a:r>
                      <a:r>
                        <a:rPr lang="en-US" sz="1100" kern="1200" dirty="0" smtClean="0">
                          <a:solidFill>
                            <a:schemeClr val="dk1"/>
                          </a:solidFill>
                          <a:effectLst/>
                          <a:latin typeface="+mn-lt"/>
                          <a:ea typeface="+mn-ea"/>
                          <a:cs typeface="+mn-cs"/>
                        </a:rPr>
                        <a:t>&lt;KR, V&gt; </a:t>
                      </a:r>
                      <a:r>
                        <a:rPr lang="en-US" sz="1100" kern="1200" dirty="0" err="1" smtClean="0">
                          <a:solidFill>
                            <a:schemeClr val="dk1"/>
                          </a:solidFill>
                          <a:effectLst/>
                          <a:latin typeface="+mn-lt"/>
                          <a:ea typeface="+mn-ea"/>
                          <a:cs typeface="+mn-cs"/>
                        </a:rPr>
                        <a:t>selectKey</a:t>
                      </a:r>
                      <a:r>
                        <a:rPr lang="en-US" sz="1100" kern="1200" dirty="0" smtClean="0">
                          <a:solidFill>
                            <a:schemeClr val="dk1"/>
                          </a:solidFill>
                          <a:effectLst/>
                          <a:latin typeface="+mn-lt"/>
                          <a:ea typeface="+mn-ea"/>
                          <a:cs typeface="+mn-cs"/>
                        </a:rPr>
                        <a:t>(final </a:t>
                      </a:r>
                      <a:r>
                        <a:rPr lang="en-US" sz="1100" kern="1200" dirty="0" err="1" smtClean="0">
                          <a:solidFill>
                            <a:schemeClr val="dk1"/>
                          </a:solidFill>
                          <a:effectLst/>
                          <a:latin typeface="+mn-lt"/>
                          <a:ea typeface="+mn-ea"/>
                          <a:cs typeface="+mn-cs"/>
                        </a:rPr>
                        <a:t>KeyValueMapper</a:t>
                      </a:r>
                      <a:r>
                        <a:rPr lang="en-US" sz="1100" kern="1200" dirty="0" smtClean="0">
                          <a:solidFill>
                            <a:schemeClr val="dk1"/>
                          </a:solidFill>
                          <a:effectLst/>
                          <a:latin typeface="+mn-lt"/>
                          <a:ea typeface="+mn-ea"/>
                          <a:cs typeface="+mn-cs"/>
                        </a:rPr>
                        <a:t>&lt;? super K, ? super V, ? extends KR&gt; mapper);</a:t>
                      </a:r>
                    </a:p>
                    <a:p>
                      <a:endParaRPr lang="en-US" dirty="0"/>
                    </a:p>
                  </a:txBody>
                  <a:tcPr/>
                </a:tc>
              </a:tr>
            </a:tbl>
          </a:graphicData>
        </a:graphic>
      </p:graphicFrame>
    </p:spTree>
    <p:extLst>
      <p:ext uri="{BB962C8B-B14F-4D97-AF65-F5344CB8AC3E}">
        <p14:creationId xmlns:p14="http://schemas.microsoft.com/office/powerpoint/2010/main" val="22730781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References</a:t>
            </a:r>
            <a:br>
              <a:rPr lang="en-US" smtClean="0"/>
            </a:b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r>
              <a:rPr lang="en-US" sz="1600" dirty="0"/>
              <a:t>https://kafka.apache.org/28/documentation/streams/developer-guide/dsl-api.html</a:t>
            </a:r>
            <a:endParaRPr lang="en-US" sz="1600" dirty="0" smtClean="0"/>
          </a:p>
        </p:txBody>
      </p:sp>
    </p:spTree>
    <p:extLst>
      <p:ext uri="{BB962C8B-B14F-4D97-AF65-F5344CB8AC3E}">
        <p14:creationId xmlns:p14="http://schemas.microsoft.com/office/powerpoint/2010/main" val="3689297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24862</TotalTime>
  <Words>3052</Words>
  <Application>Microsoft Office PowerPoint</Application>
  <PresentationFormat>On-screen Show (4:3)</PresentationFormat>
  <Paragraphs>982</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lpstr>Day 18</vt:lpstr>
      <vt:lpstr>Agenda - Day 18</vt:lpstr>
      <vt:lpstr>Kafka Streams – Introduction - Day 18</vt:lpstr>
      <vt:lpstr>Streaming Frameworks - Day 18</vt:lpstr>
      <vt:lpstr>Kafka Streaming Concepts – Day 18</vt:lpstr>
      <vt:lpstr>Kafka Streaming Concepts… – Day 18</vt:lpstr>
      <vt:lpstr>Day 19</vt:lpstr>
      <vt:lpstr>Agenda - Day 19</vt:lpstr>
      <vt:lpstr>Kafka Streams Architecture - Day 19</vt:lpstr>
      <vt:lpstr>DSL - Day 19</vt:lpstr>
      <vt:lpstr>Word Count Streaming App - Day 19</vt:lpstr>
      <vt:lpstr>DIY Exercise - Day 19</vt:lpstr>
      <vt:lpstr>Day 20</vt:lpstr>
      <vt:lpstr>Agenda - Day 20</vt:lpstr>
      <vt:lpstr>DSL Ktable &amp; KStream - Day 20</vt:lpstr>
      <vt:lpstr>DSL KTable - Day 20</vt:lpstr>
      <vt:lpstr>DSL Stateless Processors- Day 20</vt:lpstr>
      <vt:lpstr>DSL Stateless Processors… - Day 20</vt:lpstr>
      <vt:lpstr>References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289</cp:revision>
  <dcterms:created xsi:type="dcterms:W3CDTF">2023-02-15T15:43:36Z</dcterms:created>
  <dcterms:modified xsi:type="dcterms:W3CDTF">2023-03-23T13:19:52Z</dcterms:modified>
</cp:coreProperties>
</file>