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 id="321" r:id="rId61"/>
    <p:sldId id="322" r:id="rId62"/>
    <p:sldId id="323" r:id="rId63"/>
    <p:sldId id="324" r:id="rId64"/>
    <p:sldId id="326" r:id="rId65"/>
    <p:sldId id="327" r:id="rId66"/>
    <p:sldId id="328" r:id="rId67"/>
    <p:sldId id="330" r:id="rId68"/>
    <p:sldId id="333" r:id="rId69"/>
    <p:sldId id="332" r:id="rId70"/>
    <p:sldId id="331" r:id="rId71"/>
    <p:sldId id="334" r:id="rId72"/>
    <p:sldId id="335" r:id="rId73"/>
    <p:sldId id="336" r:id="rId74"/>
    <p:sldId id="337" r:id="rId75"/>
    <p:sldId id="32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125" d="100"/>
          <a:sy n="125" d="100"/>
        </p:scale>
        <p:origin x="-384" y="312"/>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spring.io/spring-kafka/reference/html/#dead-let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kafka.apache.org/documentation/#security" TargetMode="External"/><Relationship Id="rId2" Type="http://schemas.openxmlformats.org/officeDocument/2006/relationships/hyperlink" Target="https://docs.confluent.io/platform/current/kafka/overview-authentication-methods.html#mtl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confluent.io/platform/current/kafka/authentication_sasl/authentication_sasl_scram.html#configuring-scra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12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poll()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he message listener is responsible to acknowledge() the Acknowledgment. After that, the same semantics as BATCH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Error Handling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Failure Recovery</a:t>
            </a:r>
            <a:r>
              <a:rPr lang="en-US" dirty="0"/>
              <a:t> </a:t>
            </a:r>
            <a:r>
              <a:rPr lang="en-US" dirty="0" smtClean="0"/>
              <a:t>in Consumers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Intro to Security</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50086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14</a:t>
            </a:r>
            <a:endParaRPr lang="en-US" dirty="0"/>
          </a:p>
        </p:txBody>
      </p:sp>
      <p:sp>
        <p:nvSpPr>
          <p:cNvPr id="3" name="Content Placeholder 2"/>
          <p:cNvSpPr>
            <a:spLocks noGrp="1"/>
          </p:cNvSpPr>
          <p:nvPr>
            <p:ph idx="1"/>
          </p:nvPr>
        </p:nvSpPr>
        <p:spPr/>
        <p:txBody>
          <a:bodyPr>
            <a:normAutofit fontScale="62500" lnSpcReduction="20000"/>
          </a:bodyPr>
          <a:lstStyle/>
          <a:p>
            <a:pPr lvl="1">
              <a:buFont typeface="Arial" panose="020B0604020202020204" pitchFamily="34" charset="0"/>
              <a:buChar char="•"/>
            </a:pPr>
            <a:r>
              <a:rPr lang="en-US" dirty="0" smtClean="0"/>
              <a:t>Day 13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Error Handling</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Custom Error Handling Configuration</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Fixed Back off</a:t>
            </a:r>
          </a:p>
          <a:p>
            <a:pPr lvl="2">
              <a:buFont typeface="Wingdings" panose="05000000000000000000" pitchFamily="2" charset="2"/>
              <a:buChar char="Ø"/>
            </a:pPr>
            <a:endParaRPr lang="en-US" dirty="0"/>
          </a:p>
          <a:p>
            <a:pPr lvl="2">
              <a:buFont typeface="Wingdings" panose="05000000000000000000" pitchFamily="2" charset="2"/>
              <a:buChar char="Ø"/>
            </a:pPr>
            <a:r>
              <a:rPr lang="en-US" dirty="0" smtClean="0"/>
              <a:t>Exponential </a:t>
            </a:r>
            <a:r>
              <a:rPr lang="en-US" dirty="0"/>
              <a:t>Back off</a:t>
            </a:r>
          </a:p>
          <a:p>
            <a:pPr lvl="1">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Tuning Retry Policy to ignore Exceptions which need not be retried</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a:t>Plug in additional handling during Retries</a:t>
            </a:r>
          </a:p>
          <a:p>
            <a:pPr marL="457200" lvl="1" indent="0">
              <a:buNone/>
            </a:pPr>
            <a:endParaRPr lang="en-US" dirty="0" smtClean="0"/>
          </a:p>
          <a:p>
            <a:pPr lvl="1">
              <a:buFont typeface="Arial" panose="020B0604020202020204" pitchFamily="34" charset="0"/>
              <a:buChar char="•"/>
            </a:pPr>
            <a:r>
              <a:rPr lang="en-US" dirty="0" smtClean="0"/>
              <a:t>Failure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833312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Error &amp; Fault Recovery Implementation Insights - Day 14</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p>
          <a:p>
            <a:pPr marL="457200" lvl="1" indent="0">
              <a:buNone/>
            </a:pPr>
            <a:endParaRPr lang="en-US" dirty="0"/>
          </a:p>
          <a:p>
            <a:pPr marL="457200" lvl="1" indent="0">
              <a:buNone/>
            </a:pPr>
            <a:r>
              <a:rPr lang="en-US" dirty="0" smtClean="0"/>
              <a:t>Reference:</a:t>
            </a:r>
          </a:p>
          <a:p>
            <a:pPr marL="457200" lvl="1" indent="0">
              <a:buNone/>
            </a:pPr>
            <a:r>
              <a:rPr lang="en-US" dirty="0">
                <a:hlinkClick r:id="rId2"/>
              </a:rPr>
              <a:t>https://docs.spring.io/spring-kafka/reference/html/#</a:t>
            </a:r>
            <a:r>
              <a:rPr lang="en-US" dirty="0" smtClean="0">
                <a:hlinkClick r:id="rId2"/>
              </a:rPr>
              <a:t>dead-letters</a:t>
            </a:r>
            <a:endParaRPr lang="en-US" dirty="0" smtClean="0"/>
          </a:p>
          <a:p>
            <a:pPr marL="457200" lvl="1" indent="0">
              <a:buNone/>
            </a:pPr>
            <a:endParaRPr lang="en-US" dirty="0"/>
          </a:p>
        </p:txBody>
      </p:sp>
    </p:spTree>
    <p:extLst>
      <p:ext uri="{BB962C8B-B14F-4D97-AF65-F5344CB8AC3E}">
        <p14:creationId xmlns:p14="http://schemas.microsoft.com/office/powerpoint/2010/main" val="37225377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200" dirty="0" smtClean="0"/>
              <a:t>Failure Handling Strategies – Day 14</a:t>
            </a:r>
            <a:endParaRPr lang="en-US" sz="32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Approach 1 : Retry the failed messages</a:t>
            </a:r>
          </a:p>
          <a:p>
            <a:pPr lvl="1">
              <a:buFont typeface="Wingdings" panose="05000000000000000000" pitchFamily="2" charset="2"/>
              <a:buChar char="Ø"/>
            </a:pPr>
            <a:endParaRPr lang="en-US" dirty="0" smtClean="0"/>
          </a:p>
          <a:p>
            <a:pPr marL="457200" lvl="1" indent="0">
              <a:buNone/>
            </a:pPr>
            <a:r>
              <a:rPr lang="en-US" sz="2400" dirty="0" smtClean="0"/>
              <a:t>Example: Dependent Services temporarily down</a:t>
            </a:r>
          </a:p>
          <a:p>
            <a:pPr marL="457200" lvl="1" indent="0">
              <a:buNone/>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Approach 2: Discard  the Messages in a trackable way</a:t>
            </a:r>
          </a:p>
          <a:p>
            <a:pPr marL="457200" lvl="1" indent="0">
              <a:buNone/>
            </a:pPr>
            <a:endParaRPr lang="en-US" sz="2400" dirty="0" smtClean="0"/>
          </a:p>
          <a:p>
            <a:pPr marL="457200" lvl="1" indent="0">
              <a:buNone/>
            </a:pPr>
            <a:r>
              <a:rPr lang="en-US" sz="2400" dirty="0" smtClean="0"/>
              <a:t>Example: Invalid payloads </a:t>
            </a:r>
            <a:endParaRPr lang="en-US" sz="2400" dirty="0"/>
          </a:p>
        </p:txBody>
      </p:sp>
    </p:spTree>
    <p:extLst>
      <p:ext uri="{BB962C8B-B14F-4D97-AF65-F5344CB8AC3E}">
        <p14:creationId xmlns:p14="http://schemas.microsoft.com/office/powerpoint/2010/main" val="4124340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14</a:t>
            </a:r>
            <a:endParaRPr lang="en-US" dirty="0"/>
          </a:p>
        </p:txBody>
      </p:sp>
      <p:sp>
        <p:nvSpPr>
          <p:cNvPr id="3" name="Content Placeholder 2"/>
          <p:cNvSpPr>
            <a:spLocks noGrp="1"/>
          </p:cNvSpPr>
          <p:nvPr>
            <p:ph idx="1"/>
          </p:nvPr>
        </p:nvSpPr>
        <p:spPr>
          <a:xfrm>
            <a:off x="467544" y="1484784"/>
            <a:ext cx="8229600" cy="4525963"/>
          </a:xfrm>
        </p:spPr>
        <p:txBody>
          <a:bodyPr>
            <a:normAutofit fontScale="92500" lnSpcReduction="20000"/>
          </a:bodyPr>
          <a:lstStyle/>
          <a:p>
            <a:pPr marL="457200" lvl="1" indent="0">
              <a:buNone/>
            </a:pPr>
            <a:endParaRPr lang="en-US" dirty="0" smtClean="0"/>
          </a:p>
          <a:p>
            <a:pPr fontAlgn="ctr"/>
            <a:r>
              <a:rPr lang="en-US" dirty="0" smtClean="0"/>
              <a:t>Implement the Retry service which reads from Retry topic and triggers the re-processing</a:t>
            </a:r>
          </a:p>
          <a:p>
            <a:pPr fontAlgn="ctr"/>
            <a:endParaRPr lang="en-US" dirty="0" smtClean="0"/>
          </a:p>
          <a:p>
            <a:pPr fontAlgn="ctr"/>
            <a:r>
              <a:rPr lang="en-US" dirty="0" smtClean="0"/>
              <a:t>Re-establish the Error and failure recovery handling in producer with sufficient demos</a:t>
            </a:r>
          </a:p>
          <a:p>
            <a:pPr fontAlgn="ctr"/>
            <a:endParaRPr lang="en-US" dirty="0" smtClean="0"/>
          </a:p>
          <a:p>
            <a:pPr fontAlgn="ctr"/>
            <a:r>
              <a:rPr lang="en-US" dirty="0" smtClean="0"/>
              <a:t>Save the messages in the DLT to H2 Database</a:t>
            </a:r>
          </a:p>
          <a:p>
            <a:pPr fontAlgn="ctr"/>
            <a:endParaRPr lang="en-US" dirty="0" smtClean="0"/>
          </a:p>
          <a:p>
            <a:pPr fontAlgn="ctr"/>
            <a:r>
              <a:rPr lang="en-US" dirty="0" smtClean="0"/>
              <a:t>Explore Transactions</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222161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15, 16,17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marL="457200" lvl="1" indent="0">
              <a:buNone/>
            </a:pPr>
            <a:endParaRPr lang="en-US" dirty="0"/>
          </a:p>
          <a:p>
            <a:pPr lvl="1">
              <a:buFont typeface="Arial" panose="020B0604020202020204" pitchFamily="34" charset="0"/>
              <a:buChar char="•"/>
            </a:pPr>
            <a:r>
              <a:rPr lang="en-US" dirty="0" smtClean="0"/>
              <a:t>Securing Kafka Infrastructure</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332662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15, 16,17</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Security Requirements in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Authentication and Authorization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SSL in Kafka Architecture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in Server and Client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Exercises</a:t>
            </a:r>
          </a:p>
        </p:txBody>
      </p:sp>
    </p:spTree>
    <p:extLst>
      <p:ext uri="{BB962C8B-B14F-4D97-AF65-F5344CB8AC3E}">
        <p14:creationId xmlns:p14="http://schemas.microsoft.com/office/powerpoint/2010/main" val="4071536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Encryption Authentication &amp; Authorization</a:t>
            </a:r>
            <a:br>
              <a:rPr lang="en-US" sz="3200" dirty="0" smtClean="0"/>
            </a:br>
            <a:r>
              <a:rPr lang="en-US" sz="3200" dirty="0" smtClean="0"/>
              <a:t>- 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00534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Kafka Security Protocols – Day 15,16,17</a:t>
            </a:r>
            <a:endParaRPr lang="en-US" sz="3200"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SSL - Secured </a:t>
            </a:r>
            <a:r>
              <a:rPr lang="en-US" dirty="0"/>
              <a:t>Sockets Layer/TLS (Transport Layer </a:t>
            </a:r>
            <a:r>
              <a:rPr lang="en-US" dirty="0" smtClean="0"/>
              <a:t>Security)</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SASL</a:t>
            </a:r>
            <a:r>
              <a:rPr lang="en-US" sz="2100" dirty="0" smtClean="0"/>
              <a:t> - </a:t>
            </a:r>
            <a:r>
              <a:rPr lang="en-US" dirty="0" smtClean="0"/>
              <a:t>Simple Authentication and Security Layer</a:t>
            </a:r>
          </a:p>
          <a:p>
            <a:pPr lvl="1">
              <a:buFont typeface="Arial" panose="020B0604020202020204" pitchFamily="34" charset="0"/>
              <a:buChar char="•"/>
            </a:pPr>
            <a:endParaRPr lang="en-US" dirty="0"/>
          </a:p>
          <a:p>
            <a:pPr marL="457200" lvl="1" indent="0">
              <a:buNone/>
            </a:pPr>
            <a:r>
              <a:rPr lang="en-US" dirty="0" smtClean="0"/>
              <a:t>Refer Draw.io</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178357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SSL in Kafka Architecture</a:t>
            </a:r>
            <a:r>
              <a:rPr lang="en-US" sz="3200" dirty="0"/>
              <a:t> </a:t>
            </a:r>
            <a:r>
              <a:rPr lang="en-US" sz="3200" dirty="0" smtClean="0"/>
              <a:t>- </a:t>
            </a:r>
            <a:r>
              <a:rPr lang="en-US" sz="3200" dirty="0" smtClean="0"/>
              <a:t>Day 15,16,17</a:t>
            </a:r>
            <a:endParaRPr lang="en-US" sz="3200"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Encryption</a:t>
            </a:r>
          </a:p>
          <a:p>
            <a:pPr marL="457200" lvl="1" indent="0">
              <a:buNone/>
            </a:pPr>
            <a:r>
              <a:rPr lang="en-US" sz="2000" dirty="0" smtClean="0"/>
              <a:t>Converting a human readable plain text into incomprehensible text which is known a cipher text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Authentication</a:t>
            </a:r>
          </a:p>
          <a:p>
            <a:pPr marL="457200" lvl="1" indent="0">
              <a:buNone/>
            </a:pPr>
            <a:r>
              <a:rPr lang="en-US" sz="2000" dirty="0"/>
              <a:t>Authentication is the process of proving the identity (of Client to Server and vice versa)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Authorization</a:t>
            </a:r>
          </a:p>
          <a:p>
            <a:pPr marL="457200" lvl="1" indent="0">
              <a:buNone/>
            </a:pPr>
            <a:r>
              <a:rPr lang="en-US" sz="2100" dirty="0"/>
              <a:t>Authorization is the process of defining the permissions to the Authenticated users, on the System in context</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31217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Configure SSL in Server and Client</a:t>
            </a:r>
            <a:br>
              <a:rPr lang="en-US" sz="3200" dirty="0" smtClean="0"/>
            </a:br>
            <a:r>
              <a:rPr lang="en-US" sz="3200" dirty="0" smtClean="0"/>
              <a:t>- </a:t>
            </a:r>
            <a:r>
              <a:rPr lang="en-US" sz="3200" dirty="0" smtClean="0"/>
              <a:t>Day 15,16,17</a:t>
            </a:r>
            <a:endParaRPr lang="en-US" sz="3200" dirty="0"/>
          </a:p>
        </p:txBody>
      </p:sp>
      <p:sp>
        <p:nvSpPr>
          <p:cNvPr id="3" name="Content Placeholder 2"/>
          <p:cNvSpPr>
            <a:spLocks noGrp="1"/>
          </p:cNvSpPr>
          <p:nvPr>
            <p:ph idx="1"/>
          </p:nvPr>
        </p:nvSpPr>
        <p:spPr/>
        <p:txBody>
          <a:bodyPr>
            <a:normAutofit fontScale="55000" lnSpcReduction="20000"/>
          </a:bodyPr>
          <a:lstStyle/>
          <a:p>
            <a:pPr lvl="1">
              <a:buFont typeface="Arial" panose="020B0604020202020204" pitchFamily="34" charset="0"/>
              <a:buChar char="•"/>
            </a:pPr>
            <a:r>
              <a:rPr lang="en-US" dirty="0" smtClean="0"/>
              <a:t>Generate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CSR(Certificate Signing Request)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Sign the Server Certificate by Local CA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the signed Certificate to Server </a:t>
            </a:r>
            <a:r>
              <a:rPr lang="en-US" dirty="0" err="1" smtClean="0"/>
              <a:t>Keystore</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Server Certificate on Kafka Server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Root Signed Certificate to Client Trust Store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SSL on Kafka Clients</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10853400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endParaRPr lang="en-US" sz="1800" dirty="0" smtClean="0"/>
          </a:p>
          <a:p>
            <a:r>
              <a:rPr lang="en-US" sz="1800" dirty="0" smtClean="0"/>
              <a:t>SASL </a:t>
            </a:r>
            <a:r>
              <a:rPr lang="en-US" sz="1800" dirty="0"/>
              <a:t>(Simple Authentication Security Layer) is a framework that provides developers of applications and shared libraries with mechanisms for authentication, data integrity-checking, and encryption</a:t>
            </a:r>
            <a:r>
              <a:rPr lang="en-US" sz="1800" dirty="0" smtClean="0"/>
              <a:t>.</a:t>
            </a:r>
          </a:p>
          <a:p>
            <a:endParaRPr lang="en-US" sz="1800" dirty="0" smtClean="0"/>
          </a:p>
          <a:p>
            <a:r>
              <a:rPr lang="en-US" sz="1800" dirty="0" smtClean="0"/>
              <a:t>Clients using  SSL Authentication, would need the Certificates deployment overhead. Thus a Simple mechanisms such as username/password, </a:t>
            </a:r>
            <a:r>
              <a:rPr lang="en-US" sz="1800" dirty="0" err="1" smtClean="0"/>
              <a:t>Oauth</a:t>
            </a:r>
            <a:r>
              <a:rPr lang="en-US" sz="1800" dirty="0" smtClean="0"/>
              <a:t> Tokens etc. can help solve the overhead of SSL. </a:t>
            </a:r>
          </a:p>
          <a:p>
            <a:endParaRPr lang="en-US" sz="1800" dirty="0"/>
          </a:p>
          <a:p>
            <a:r>
              <a:rPr lang="en-US" sz="1800" dirty="0" smtClean="0"/>
              <a:t>SASL is the common framework in Kafka to implement such Authentication Mechanisms.</a:t>
            </a:r>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8682113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SASL - Simple Authentication and Security Layer – Day 15,16,17 </a:t>
            </a:r>
            <a:endParaRPr lang="en-US" sz="3200" dirty="0"/>
          </a:p>
        </p:txBody>
      </p:sp>
      <p:sp>
        <p:nvSpPr>
          <p:cNvPr id="3" name="Content Placeholder 2"/>
          <p:cNvSpPr>
            <a:spLocks noGrp="1"/>
          </p:cNvSpPr>
          <p:nvPr>
            <p:ph idx="1"/>
          </p:nvPr>
        </p:nvSpPr>
        <p:spPr/>
        <p:txBody>
          <a:bodyPr>
            <a:normAutofit fontScale="85000" lnSpcReduction="20000"/>
          </a:bodyPr>
          <a:lstStyle/>
          <a:p>
            <a:endParaRPr lang="en-US" sz="1800" dirty="0" smtClean="0"/>
          </a:p>
          <a:p>
            <a:pPr marL="0" indent="0">
              <a:buNone/>
            </a:pPr>
            <a:r>
              <a:rPr lang="en-US" sz="1800" dirty="0" smtClean="0"/>
              <a:t>SASL enables implementing following </a:t>
            </a:r>
            <a:r>
              <a:rPr lang="en-US" sz="1800" dirty="0" err="1" smtClean="0"/>
              <a:t>Auth</a:t>
            </a:r>
            <a:r>
              <a:rPr lang="en-US" sz="1800" dirty="0" smtClean="0"/>
              <a:t> mechanisms</a:t>
            </a:r>
          </a:p>
          <a:p>
            <a:endParaRPr lang="en-US" sz="1800" dirty="0" smtClean="0"/>
          </a:p>
          <a:p>
            <a:pPr lvl="1"/>
            <a:r>
              <a:rPr lang="en-US" sz="1400" dirty="0" smtClean="0"/>
              <a:t>GSSAPI (Generic Security Services Application Programming Interface)</a:t>
            </a:r>
          </a:p>
          <a:p>
            <a:pPr marL="457200" lvl="1" indent="0">
              <a:buNone/>
            </a:pPr>
            <a:r>
              <a:rPr lang="en-US" sz="1400" dirty="0" smtClean="0"/>
              <a:t>	Uses Kerberos or Active Directory server for authentication</a:t>
            </a:r>
          </a:p>
          <a:p>
            <a:pPr lvl="1"/>
            <a:endParaRPr lang="en-US" sz="1400" dirty="0" smtClean="0"/>
          </a:p>
          <a:p>
            <a:pPr lvl="1"/>
            <a:r>
              <a:rPr lang="en-US" sz="1400" dirty="0" smtClean="0"/>
              <a:t>OAUTHBEARER</a:t>
            </a:r>
          </a:p>
          <a:p>
            <a:pPr marL="457200" lvl="1" indent="0">
              <a:buNone/>
            </a:pPr>
            <a:r>
              <a:rPr lang="en-US" sz="1400" dirty="0" smtClean="0"/>
              <a:t>	Enables </a:t>
            </a:r>
            <a:r>
              <a:rPr lang="en-US" sz="1400" dirty="0"/>
              <a:t>the use the OAuth 2 Authorization framework in a SASL </a:t>
            </a:r>
            <a:r>
              <a:rPr lang="en-US" sz="1400" dirty="0" smtClean="0"/>
              <a:t>context.</a:t>
            </a:r>
          </a:p>
          <a:p>
            <a:pPr marL="457200" lvl="1" indent="0">
              <a:buNone/>
            </a:pPr>
            <a:endParaRPr lang="en-US" sz="1400" dirty="0" smtClean="0"/>
          </a:p>
          <a:p>
            <a:pPr lvl="1"/>
            <a:r>
              <a:rPr lang="en-US" sz="1400" b="1" dirty="0"/>
              <a:t>SCRAM </a:t>
            </a:r>
            <a:r>
              <a:rPr lang="en-US" sz="1400" b="1" dirty="0" smtClean="0"/>
              <a:t>(Salted Challenge Response Authentication Mechanism)</a:t>
            </a:r>
          </a:p>
          <a:p>
            <a:pPr marL="457200" lvl="1" indent="0">
              <a:buNone/>
            </a:pPr>
            <a:r>
              <a:rPr lang="en-US" sz="1400" b="1" dirty="0" smtClean="0"/>
              <a:t>	Uses </a:t>
            </a:r>
            <a:r>
              <a:rPr lang="en-US" sz="1400" b="1" dirty="0"/>
              <a:t>usernames and passwords stored in </a:t>
            </a:r>
            <a:r>
              <a:rPr lang="en-US" sz="1400" b="1" dirty="0" err="1"/>
              <a:t>ZooKeeper</a:t>
            </a:r>
            <a:r>
              <a:rPr lang="en-US" sz="1400" b="1" dirty="0"/>
              <a:t>. Credentials are created during installation.</a:t>
            </a:r>
            <a:endParaRPr lang="en-US" sz="1400" b="1" dirty="0" smtClean="0"/>
          </a:p>
          <a:p>
            <a:pPr lvl="1"/>
            <a:endParaRPr lang="en-US" sz="1400" dirty="0" smtClean="0"/>
          </a:p>
          <a:p>
            <a:pPr lvl="1"/>
            <a:r>
              <a:rPr lang="en-US" sz="1400" dirty="0" smtClean="0"/>
              <a:t>PLAIN</a:t>
            </a:r>
          </a:p>
          <a:p>
            <a:pPr marL="457200" lvl="1" indent="0">
              <a:buNone/>
            </a:pPr>
            <a:r>
              <a:rPr lang="en-US" sz="1400" dirty="0" smtClean="0"/>
              <a:t>	Uses </a:t>
            </a:r>
            <a:r>
              <a:rPr lang="en-US" sz="1400" dirty="0"/>
              <a:t>a simple username and password for authentication.</a:t>
            </a:r>
          </a:p>
          <a:p>
            <a:pPr lvl="1"/>
            <a:endParaRPr lang="en-US" sz="1400" dirty="0" smtClean="0"/>
          </a:p>
          <a:p>
            <a:pPr lvl="1"/>
            <a:r>
              <a:rPr lang="en-US" sz="1400" dirty="0" smtClean="0"/>
              <a:t>Delegation</a:t>
            </a:r>
            <a:endParaRPr lang="en-US" sz="1400" dirty="0"/>
          </a:p>
          <a:p>
            <a:pPr lvl="1"/>
            <a:endParaRPr lang="en-US" sz="1400" dirty="0" smtClean="0"/>
          </a:p>
          <a:p>
            <a:pPr lvl="1"/>
            <a:r>
              <a:rPr lang="en-US" sz="1400" dirty="0" smtClean="0"/>
              <a:t>LDAP</a:t>
            </a:r>
          </a:p>
          <a:p>
            <a:pPr lvl="1"/>
            <a:endParaRPr lang="en-US" sz="1400" dirty="0" smtClean="0"/>
          </a:p>
          <a:p>
            <a:pPr marL="457200" lvl="1" indent="0">
              <a:buNone/>
            </a:pPr>
            <a:r>
              <a:rPr lang="en-US" sz="1400" dirty="0"/>
              <a:t>Ref: </a:t>
            </a:r>
            <a:r>
              <a:rPr lang="en-US" sz="1400" dirty="0">
                <a:hlinkClick r:id="rId2"/>
              </a:rPr>
              <a:t>https://</a:t>
            </a:r>
            <a:r>
              <a:rPr lang="en-US" sz="1400" dirty="0" smtClean="0">
                <a:hlinkClick r:id="rId2"/>
              </a:rPr>
              <a:t>docs.confluent.io/platform/current/kafka/overview-authentication-methods.html#mtls</a:t>
            </a:r>
            <a:endParaRPr lang="en-US" sz="1400" dirty="0" smtClean="0"/>
          </a:p>
          <a:p>
            <a:pPr marL="457200" lvl="1" indent="0">
              <a:buNone/>
            </a:pPr>
            <a:r>
              <a:rPr lang="en-US" sz="1400" dirty="0" smtClean="0">
                <a:hlinkClick r:id="rId3"/>
              </a:rPr>
              <a:t>https</a:t>
            </a:r>
            <a:r>
              <a:rPr lang="en-US" sz="1400" dirty="0">
                <a:hlinkClick r:id="rId3"/>
              </a:rPr>
              <a:t>://kafka.apache.org/documentation/#</a:t>
            </a:r>
            <a:r>
              <a:rPr lang="en-US" sz="1400" dirty="0" smtClean="0">
                <a:hlinkClick r:id="rId3"/>
              </a:rPr>
              <a:t>security</a:t>
            </a:r>
            <a:endParaRPr lang="en-US" sz="1400" dirty="0" smtClean="0"/>
          </a:p>
          <a:p>
            <a:pPr marL="457200" lvl="1" indent="0">
              <a:buNone/>
            </a:pPr>
            <a:r>
              <a:rPr lang="en-US" sz="1400" dirty="0"/>
              <a:t> </a:t>
            </a: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40447705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SCRAM – Salted Challenge Response Authentication Mechanism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lvl="1">
              <a:buFont typeface="Wingdings" panose="05000000000000000000" pitchFamily="2" charset="2"/>
              <a:buChar char="§"/>
            </a:pPr>
            <a:r>
              <a:rPr lang="en-US" sz="1400" dirty="0"/>
              <a:t>Salted Challenge Response Authentication Mechanism (SCRAM), or SASL/SCRAM, is a family of SASL mechanisms that addresses the security concerns with traditional mechanisms that perform username/password authentication like </a:t>
            </a:r>
            <a:r>
              <a:rPr lang="en-US" sz="1400" dirty="0" smtClean="0"/>
              <a:t>PLAIN.</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Authentication of secrets/passwords is done securely by transmitting a computed hash</a:t>
            </a:r>
          </a:p>
          <a:p>
            <a:pPr lvl="1">
              <a:buFont typeface="Wingdings" panose="05000000000000000000" pitchFamily="2" charset="2"/>
              <a:buChar char="§"/>
            </a:pPr>
            <a:endParaRPr lang="en-US" sz="1400" dirty="0" smtClean="0"/>
          </a:p>
          <a:p>
            <a:pPr lvl="1">
              <a:buFont typeface="Wingdings" panose="05000000000000000000" pitchFamily="2" charset="2"/>
              <a:buChar char="§"/>
            </a:pPr>
            <a:r>
              <a:rPr lang="en-US" sz="1400" dirty="0" smtClean="0"/>
              <a:t>The </a:t>
            </a:r>
            <a:r>
              <a:rPr lang="en-US" sz="1400" dirty="0"/>
              <a:t>SCRAM implementation in Kafka stores SCRAM credentials in </a:t>
            </a:r>
            <a:r>
              <a:rPr lang="en-US" sz="1400" dirty="0" err="1" smtClean="0"/>
              <a:t>ZooKeeper</a:t>
            </a:r>
            <a:r>
              <a:rPr lang="en-US" sz="1400" dirty="0" smtClean="0"/>
              <a:t>. </a:t>
            </a:r>
            <a:r>
              <a:rPr lang="en-US" sz="1400" dirty="0"/>
              <a:t>Because of this, you must create SCRAM credentials for users in </a:t>
            </a:r>
            <a:r>
              <a:rPr lang="en-US" sz="1400" dirty="0" err="1"/>
              <a:t>ZooKeeper</a:t>
            </a:r>
            <a:r>
              <a:rPr lang="en-US" sz="1400" dirty="0" smtClean="0"/>
              <a:t>.</a:t>
            </a:r>
          </a:p>
          <a:p>
            <a:pPr lvl="1">
              <a:buFont typeface="Wingdings" panose="05000000000000000000" pitchFamily="2" charset="2"/>
              <a:buChar char="§"/>
            </a:pPr>
            <a:endParaRPr lang="en-US" sz="1400" dirty="0"/>
          </a:p>
          <a:p>
            <a:pPr lvl="1">
              <a:buFont typeface="Wingdings" panose="05000000000000000000" pitchFamily="2" charset="2"/>
              <a:buChar char="§"/>
            </a:pPr>
            <a:r>
              <a:rPr lang="en-US" sz="1400" dirty="0" smtClean="0"/>
              <a:t>Supported Hash functions are SHA 256 and SHA 252</a:t>
            </a:r>
          </a:p>
          <a:p>
            <a:pPr marL="457200" lvl="1" indent="0">
              <a:buNone/>
            </a:pPr>
            <a:endParaRPr lang="en-US" sz="1400" dirty="0" smtClean="0"/>
          </a:p>
          <a:p>
            <a:pPr marL="457200" lvl="1" indent="0">
              <a:buNone/>
            </a:pPr>
            <a:endParaRPr lang="en-US" sz="1400" dirty="0" smtClean="0"/>
          </a:p>
          <a:p>
            <a:pPr marL="457200" lvl="1" indent="0">
              <a:buNone/>
            </a:pPr>
            <a:r>
              <a:rPr lang="en-US" sz="1400" dirty="0" smtClean="0"/>
              <a:t>Ref</a:t>
            </a:r>
            <a:r>
              <a:rPr lang="en-US" sz="1400" dirty="0"/>
              <a:t>: </a:t>
            </a:r>
            <a:r>
              <a:rPr lang="en-US" sz="1400" dirty="0">
                <a:hlinkClick r:id="rId2"/>
              </a:rPr>
              <a:t>https://</a:t>
            </a:r>
            <a:r>
              <a:rPr lang="en-US" sz="1400" dirty="0" smtClean="0">
                <a:hlinkClick r:id="rId2"/>
              </a:rPr>
              <a:t>docs.confluent.io/platform/current/kafka/authentication_sasl/authentication_sasl_scram.html#configuring-scram</a:t>
            </a:r>
            <a:endParaRPr lang="en-US" sz="1400" dirty="0" smtClean="0"/>
          </a:p>
          <a:p>
            <a:pPr marL="457200" lvl="1" indent="0">
              <a:buNone/>
            </a:pPr>
            <a:r>
              <a:rPr lang="en-US" sz="1400" dirty="0" smtClean="0"/>
              <a:t>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2524943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200" dirty="0" smtClean="0"/>
              <a:t>Authorization – Day 15,16,17 </a:t>
            </a:r>
            <a:endParaRPr lang="en-US" sz="3200" dirty="0"/>
          </a:p>
        </p:txBody>
      </p:sp>
      <p:sp>
        <p:nvSpPr>
          <p:cNvPr id="3" name="Content Placeholder 2"/>
          <p:cNvSpPr>
            <a:spLocks noGrp="1"/>
          </p:cNvSpPr>
          <p:nvPr>
            <p:ph idx="1"/>
          </p:nvPr>
        </p:nvSpPr>
        <p:spPr/>
        <p:txBody>
          <a:bodyPr>
            <a:normAutofit/>
          </a:bodyPr>
          <a:lstStyle/>
          <a:p>
            <a:endParaRPr lang="en-US" sz="1800" dirty="0" smtClean="0"/>
          </a:p>
          <a:p>
            <a:pPr lvl="1"/>
            <a:endParaRPr lang="en-US" sz="1400" dirty="0" smtClean="0"/>
          </a:p>
          <a:p>
            <a:pPr marL="457200" lvl="1" indent="0">
              <a:buNone/>
            </a:pPr>
            <a:r>
              <a:rPr lang="en-US" sz="1400" dirty="0" smtClean="0"/>
              <a:t>Draw.io </a:t>
            </a:r>
          </a:p>
          <a:p>
            <a:pPr marL="457200" lvl="1" indent="0">
              <a:buNone/>
            </a:pPr>
            <a:endParaRPr lang="en-US" sz="1400" dirty="0" smtClean="0"/>
          </a:p>
          <a:p>
            <a:pPr lvl="1"/>
            <a:endParaRPr lang="en-US" sz="1400" dirty="0" smtClean="0"/>
          </a:p>
          <a:p>
            <a:endParaRPr lang="en-US" sz="1800" dirty="0" smtClean="0"/>
          </a:p>
          <a:p>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6730722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smtClean="0"/>
              <a:t>15, 16, 17</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smtClean="0"/>
              <a:t>Configure 2 way SSL Encryption and Authentication on your System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2 way SSL between Zookeeper and Kafka </a:t>
            </a:r>
            <a:r>
              <a:rPr lang="en-US" dirty="0" smtClean="0"/>
              <a:t>Servers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Setup WSL and setup Kafka deployment and setup SASL based topology</a:t>
            </a: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549754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22127</TotalTime>
  <Words>2202</Words>
  <Application>Microsoft Office PowerPoint</Application>
  <PresentationFormat>On-screen Show (4:3)</PresentationFormat>
  <Paragraphs>721</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lpstr>Day 14</vt:lpstr>
      <vt:lpstr>Agenda - Day 14</vt:lpstr>
      <vt:lpstr>Error &amp; Fault Recovery Implementation Insights - Day 14</vt:lpstr>
      <vt:lpstr>Failure Handling Strategies – Day 14</vt:lpstr>
      <vt:lpstr>DIY Exercise - Day 14</vt:lpstr>
      <vt:lpstr>Day 15, 16,17</vt:lpstr>
      <vt:lpstr>Agenda - Day 15, 16,17</vt:lpstr>
      <vt:lpstr>Encryption Authentication &amp; Authorization - Day 15,16,17</vt:lpstr>
      <vt:lpstr>Kafka Security Protocols – Day 15,16,17</vt:lpstr>
      <vt:lpstr>SSL in Kafka Architecture - Day 15,16,17</vt:lpstr>
      <vt:lpstr>Configure SSL in Server and Client - Day 15,16,17</vt:lpstr>
      <vt:lpstr>SASL - Simple Authentication and Security Layer – Day 15,16,17 </vt:lpstr>
      <vt:lpstr>SASL - Simple Authentication and Security Layer – Day 15,16,17 </vt:lpstr>
      <vt:lpstr>SCRAM – Salted Challenge Response Authentication Mechanism – Day 15,16,17 </vt:lpstr>
      <vt:lpstr>Authorization – Day 15,16,17 </vt:lpstr>
      <vt:lpstr>DIY Exercise - Day 15, 16, 17</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232</cp:revision>
  <dcterms:created xsi:type="dcterms:W3CDTF">2023-02-15T15:43:36Z</dcterms:created>
  <dcterms:modified xsi:type="dcterms:W3CDTF">2023-03-14T21:39:25Z</dcterms:modified>
</cp:coreProperties>
</file>