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1" r:id="rId6"/>
    <p:sldId id="290" r:id="rId7"/>
    <p:sldId id="282" r:id="rId8"/>
    <p:sldId id="283" r:id="rId9"/>
    <p:sldId id="284" r:id="rId10"/>
    <p:sldId id="285" r:id="rId11"/>
    <p:sldId id="286" r:id="rId12"/>
    <p:sldId id="291" r:id="rId13"/>
    <p:sldId id="287" r:id="rId14"/>
    <p:sldId id="289" r:id="rId15"/>
    <p:sldId id="28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ieee8023/covid-chestxray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chest-xray-pneumoni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COVID-19 Detection using X-Ray Images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981F7A-80C8-42BB-9F43-DE8DA2310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Machine Learning Mini-Project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EAFA05-53DB-4825-AD35-1FA4A10F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10</a:t>
            </a:fld>
            <a:endParaRPr lang="en-US" b="1" i="1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ED9F3-790A-40BE-A27A-842EE812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5292" y="454784"/>
            <a:ext cx="5085650" cy="1870007"/>
          </a:xfrm>
        </p:spPr>
        <p:txBody>
          <a:bodyPr/>
          <a:lstStyle/>
          <a:p>
            <a:pPr algn="l"/>
            <a:r>
              <a:rPr lang="en-IN" dirty="0"/>
              <a:t>Model Evaluation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9F3ADF-D746-48B8-8870-7D2DCAE2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5292" y="2426812"/>
            <a:ext cx="5085650" cy="145273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DCDDDE"/>
                </a:solidFill>
                <a:latin typeface="Whitney"/>
              </a:rPr>
              <a:t>T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he K-Fold class from the scikit-learn API to implement the k-fold cross-validation evaluation of a given neural network model.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8C263-5665-4F6F-906A-EFF5D9C9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9" y="1738864"/>
            <a:ext cx="4454951" cy="2678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589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EAFA05-53DB-4825-AD35-1FA4A10F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11</a:t>
            </a:fld>
            <a:endParaRPr lang="en-US" b="1" i="1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ED9F3-790A-40BE-A27A-842EE812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5292" y="454784"/>
            <a:ext cx="5085650" cy="1870007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DCDDDE"/>
                </a:solidFill>
                <a:effectLst/>
                <a:latin typeface="Whitney"/>
              </a:rPr>
              <a:t>Further Model Improvements: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9F3ADF-D746-48B8-8870-7D2DCAE2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5292" y="2426812"/>
            <a:ext cx="5085650" cy="284652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CDDDE"/>
                </a:solidFill>
                <a:effectLst/>
                <a:latin typeface="Whitney"/>
              </a:rPr>
              <a:t>Dropout Regularization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CDDDE"/>
                </a:solidFill>
                <a:effectLst/>
                <a:latin typeface="Whitney"/>
              </a:rPr>
              <a:t>Image Data Augmentation</a:t>
            </a:r>
            <a:endParaRPr lang="en-IN" dirty="0">
              <a:solidFill>
                <a:srgbClr val="DCDDDE"/>
              </a:solidFill>
              <a:latin typeface="Whitney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Changing the stochastic nature of the algorithm or evaluation procedure.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55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EAFA05-53DB-4825-AD35-1FA4A10F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12</a:t>
            </a:fld>
            <a:endParaRPr lang="en-US" b="1" i="1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ED9F3-790A-40BE-A27A-842EE812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5292" y="454784"/>
            <a:ext cx="5085650" cy="1870007"/>
          </a:xfrm>
        </p:spPr>
        <p:txBody>
          <a:bodyPr/>
          <a:lstStyle/>
          <a:p>
            <a:pPr algn="l"/>
            <a:r>
              <a:rPr lang="en-IN" dirty="0"/>
              <a:t>Prediction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9F3ADF-D746-48B8-8870-7D2DCAE2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5292" y="2426812"/>
            <a:ext cx="5085650" cy="691666"/>
          </a:xfrm>
        </p:spPr>
        <p:txBody>
          <a:bodyPr/>
          <a:lstStyle/>
          <a:p>
            <a:pPr algn="l"/>
            <a:r>
              <a:rPr lang="en-IN" dirty="0"/>
              <a:t>The model will predict if a image is belonging to COVID set or not.</a:t>
            </a:r>
          </a:p>
        </p:txBody>
      </p:sp>
    </p:spTree>
    <p:extLst>
      <p:ext uri="{BB962C8B-B14F-4D97-AF65-F5344CB8AC3E}">
        <p14:creationId xmlns:p14="http://schemas.microsoft.com/office/powerpoint/2010/main" val="332576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Sreedhar  V 161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Sudharshan</a:t>
            </a:r>
            <a:r>
              <a:rPr lang="en-US" dirty="0"/>
              <a:t> R 173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Shri </a:t>
            </a:r>
            <a:r>
              <a:rPr lang="en-US" dirty="0" err="1"/>
              <a:t>Charan</a:t>
            </a:r>
            <a:r>
              <a:rPr lang="en-US" dirty="0"/>
              <a:t> RS 147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Yeshwanth</a:t>
            </a:r>
            <a:r>
              <a:rPr lang="en-US" dirty="0"/>
              <a:t> SV 204</a:t>
            </a:r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9D938E-BF59-4F37-8F09-A4BDCEBB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</a:t>
            </a:fld>
            <a:endParaRPr lang="en-US" b="1" i="1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D685E3-5DD2-4935-B524-A2E9E168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4212" y="157714"/>
            <a:ext cx="5085650" cy="1870007"/>
          </a:xfrm>
        </p:spPr>
        <p:txBody>
          <a:bodyPr/>
          <a:lstStyle/>
          <a:p>
            <a:pPr algn="l"/>
            <a:r>
              <a:rPr lang="en-IN" dirty="0"/>
              <a:t>Contents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55EB5B-3B08-4ACF-9E2E-81ECEC320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2306326"/>
            <a:ext cx="5085650" cy="23022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Datasets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CDDDE"/>
                </a:solidFill>
                <a:effectLst/>
                <a:latin typeface="Whitney"/>
              </a:rPr>
              <a:t>Initialization and data 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CDDDE"/>
                </a:solidFill>
                <a:effectLst/>
                <a:latin typeface="Whitney"/>
              </a:rPr>
              <a:t>Model Architecture</a:t>
            </a:r>
            <a:endParaRPr lang="en-IN" dirty="0">
              <a:solidFill>
                <a:srgbClr val="DCDDDE"/>
              </a:solidFill>
              <a:latin typeface="Whitney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CDDDE"/>
                </a:solidFill>
                <a:effectLst/>
                <a:latin typeface="Whitney"/>
              </a:rPr>
              <a:t>Model evaluation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CDDDE"/>
                </a:solidFill>
                <a:effectLst/>
                <a:latin typeface="Whitney"/>
              </a:rPr>
              <a:t>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4F738DD-FB50-4890-B25F-4F34583A35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F8CC55-8E9E-482C-851A-B72B4F12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</a:t>
            </a:fld>
            <a:endParaRPr lang="en-US" b="1" i="1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408AA75-14E7-45D1-B2AB-51E0646105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9BCA1B-2493-4BEA-BB5D-3B9FA61A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3" y="438539"/>
            <a:ext cx="10139437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5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D0795-4DE3-4A50-A6FE-BC976ED6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</a:t>
            </a:fld>
            <a:endParaRPr lang="en-US" b="1" i="1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2F1E9E-DC94-423B-8C04-740A83BB9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916" y="245372"/>
            <a:ext cx="5085650" cy="1870007"/>
          </a:xfrm>
        </p:spPr>
        <p:txBody>
          <a:bodyPr/>
          <a:lstStyle/>
          <a:p>
            <a:pPr algn="l"/>
            <a:r>
              <a:rPr lang="en-IN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9551D1-5356-413F-A590-2D4736AE4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1916" y="2224226"/>
            <a:ext cx="5085650" cy="2274622"/>
          </a:xfrm>
        </p:spPr>
        <p:txBody>
          <a:bodyPr/>
          <a:lstStyle/>
          <a:p>
            <a:pPr algn="l"/>
            <a:r>
              <a:rPr lang="en-IN" dirty="0"/>
              <a:t>COVID-19 takes a lot of effort to identify using blood tests. It costs a lot of money and time to do so. The projects helps to identify the covid presence using CNN (convolution Neural Networks) and predict the results based on lung images. </a:t>
            </a:r>
          </a:p>
        </p:txBody>
      </p:sp>
    </p:spTree>
    <p:extLst>
      <p:ext uri="{BB962C8B-B14F-4D97-AF65-F5344CB8AC3E}">
        <p14:creationId xmlns:p14="http://schemas.microsoft.com/office/powerpoint/2010/main" val="16109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ED9F3-790A-40BE-A27A-842EE812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5494" y="292963"/>
            <a:ext cx="5085650" cy="762321"/>
          </a:xfrm>
        </p:spPr>
        <p:txBody>
          <a:bodyPr/>
          <a:lstStyle/>
          <a:p>
            <a:pPr algn="l"/>
            <a:r>
              <a:rPr lang="en-IN" dirty="0"/>
              <a:t>Dataset with Covid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9F3ADF-D746-48B8-8870-7D2DCAE2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4271" y="1055284"/>
            <a:ext cx="5085650" cy="691666"/>
          </a:xfrm>
        </p:spPr>
        <p:txBody>
          <a:bodyPr/>
          <a:lstStyle/>
          <a:p>
            <a:pPr algn="l"/>
            <a:r>
              <a:rPr lang="en-IN" dirty="0">
                <a:hlinkClick r:id="rId2"/>
              </a:rPr>
              <a:t>https://github.com/ieee8023/covid-chestxray-dataset</a:t>
            </a:r>
            <a:endParaRPr lang="en-IN" dirty="0"/>
          </a:p>
          <a:p>
            <a:pPr algn="l" fontAlgn="base"/>
            <a:r>
              <a:rPr lang="en-US" b="0" i="0" dirty="0">
                <a:effectLst/>
                <a:latin typeface="inherit"/>
              </a:rPr>
              <a:t>an open database of COVID-19 cases with chest X-ray or CT images.</a:t>
            </a:r>
            <a:endParaRPr lang="en-IN" dirty="0"/>
          </a:p>
          <a:p>
            <a:pPr algn="l"/>
            <a:r>
              <a:rPr lang="en-IN" dirty="0"/>
              <a:t>Size : 950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ECD07-81E5-4362-9653-222A25558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271" y="3338326"/>
            <a:ext cx="3779520" cy="2034540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1698303-C4A1-46CF-BD35-B0999422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5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82946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EAFA05-53DB-4825-AD35-1FA4A10F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9F3ADF-D746-48B8-8870-7D2DCAE2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8659" y="2881870"/>
            <a:ext cx="5085650" cy="3574493"/>
          </a:xfrm>
        </p:spPr>
        <p:txBody>
          <a:bodyPr/>
          <a:lstStyle/>
          <a:p>
            <a:pPr algn="l"/>
            <a:r>
              <a:rPr lang="en-IN" dirty="0">
                <a:hlinkClick r:id="rId2"/>
              </a:rPr>
              <a:t>https://www.kaggle.com/paultimothymooney/chest-xray-pneumonia</a:t>
            </a:r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1250 Images under normal class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F3965C-E2D9-4BDB-BFF8-465FBF0DE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8659" y="339375"/>
            <a:ext cx="5085650" cy="1870007"/>
          </a:xfrm>
        </p:spPr>
        <p:txBody>
          <a:bodyPr/>
          <a:lstStyle/>
          <a:p>
            <a:pPr algn="l"/>
            <a:r>
              <a:rPr lang="en-IN" dirty="0"/>
              <a:t>Dataset of normal Class</a:t>
            </a:r>
          </a:p>
        </p:txBody>
      </p:sp>
    </p:spTree>
    <p:extLst>
      <p:ext uri="{BB962C8B-B14F-4D97-AF65-F5344CB8AC3E}">
        <p14:creationId xmlns:p14="http://schemas.microsoft.com/office/powerpoint/2010/main" val="227554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EAFA05-53DB-4825-AD35-1FA4A10F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7</a:t>
            </a:fld>
            <a:endParaRPr lang="en-US" b="1" i="1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ED9F3-790A-40BE-A27A-842EE812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5292" y="454784"/>
            <a:ext cx="5085650" cy="1870007"/>
          </a:xfrm>
        </p:spPr>
        <p:txBody>
          <a:bodyPr/>
          <a:lstStyle/>
          <a:p>
            <a:pPr algn="l"/>
            <a:r>
              <a:rPr lang="en-IN" dirty="0"/>
              <a:t>Initialization and data</a:t>
            </a:r>
            <a:r>
              <a:rPr lang="en-IN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en-IN" dirty="0"/>
              <a:t>Pre-processing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9F3ADF-D746-48B8-8870-7D2DCAE2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5292" y="2968350"/>
            <a:ext cx="5085650" cy="1870006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The images all have the different square size pixels. We need to load the images and reshape the data arrays to have a </a:t>
            </a:r>
            <a:r>
              <a:rPr lang="en-US" dirty="0">
                <a:solidFill>
                  <a:srgbClr val="DCDDDE"/>
                </a:solidFill>
                <a:latin typeface="Whitney"/>
              </a:rPr>
              <a:t>RGB 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color channel to get more accuracy. </a:t>
            </a:r>
          </a:p>
          <a:p>
            <a:pPr algn="l"/>
            <a:r>
              <a:rPr lang="en-US" dirty="0">
                <a:solidFill>
                  <a:srgbClr val="DCDDDE"/>
                </a:solidFill>
                <a:latin typeface="Whitney"/>
              </a:rPr>
              <a:t>E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ach image in the dataset are unsigned integers in the range between 0 and 255. we will normalize the data to range [0,1]</a:t>
            </a:r>
          </a:p>
          <a:p>
            <a:pPr algn="l"/>
            <a:r>
              <a:rPr lang="en-US" dirty="0">
                <a:solidFill>
                  <a:srgbClr val="DCDDDE"/>
                </a:solidFill>
                <a:latin typeface="Whitney"/>
              </a:rPr>
              <a:t>80% Train 20% Test </a:t>
            </a:r>
          </a:p>
          <a:p>
            <a:pPr algn="l"/>
            <a:r>
              <a:rPr lang="en-US" dirty="0">
                <a:solidFill>
                  <a:srgbClr val="DCDDDE"/>
                </a:solidFill>
                <a:latin typeface="Whitney"/>
              </a:rPr>
              <a:t>Batch size :32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10AAE-1243-46C7-948F-551F8E9A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0" y="1473693"/>
            <a:ext cx="4613863" cy="41192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321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EAFA05-53DB-4825-AD35-1FA4A10F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8</a:t>
            </a:fld>
            <a:endParaRPr lang="en-US" b="1" i="1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ED9F3-790A-40BE-A27A-842EE812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5292" y="454784"/>
            <a:ext cx="5085650" cy="1870007"/>
          </a:xfrm>
        </p:spPr>
        <p:txBody>
          <a:bodyPr/>
          <a:lstStyle/>
          <a:p>
            <a:pPr algn="l"/>
            <a:r>
              <a:rPr lang="en-IN" dirty="0"/>
              <a:t>Model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9F3ADF-D746-48B8-8870-7D2DCAE2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5292" y="2426812"/>
            <a:ext cx="5085650" cy="2562438"/>
          </a:xfrm>
        </p:spPr>
        <p:txBody>
          <a:bodyPr/>
          <a:lstStyle/>
          <a:p>
            <a:pPr algn="l" fontAlgn="base"/>
            <a:r>
              <a:rPr lang="en-US" b="0" i="0" dirty="0">
                <a:effectLst/>
                <a:latin typeface="inherit"/>
              </a:rPr>
              <a:t>The model has two main aspects: the feature extraction front end comprised of convolutional and pooling layers, and the classifier backend that will make a prediction.</a:t>
            </a:r>
          </a:p>
          <a:p>
            <a:pPr algn="l" fontAlgn="base"/>
            <a:endParaRPr lang="en-US" b="0" i="0" dirty="0">
              <a:effectLst/>
              <a:latin typeface="inherit"/>
            </a:endParaRPr>
          </a:p>
          <a:p>
            <a:br>
              <a:rPr lang="en-US" b="0" i="0" dirty="0">
                <a:effectLst/>
                <a:latin typeface="Whitney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0C75E-8651-4638-8409-5A6C3BF2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2076566"/>
            <a:ext cx="4883618" cy="27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2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F8C225F-EDBD-4455-967B-AA6DDC56BF9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618" r="4618"/>
          <a:stretch>
            <a:fillRect/>
          </a:stretch>
        </p:blipFill>
        <p:spPr>
          <a:xfrm>
            <a:off x="331711" y="1981401"/>
            <a:ext cx="4756133" cy="2895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612B7-9B54-46D5-9489-749576B0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7F1307-6434-4281-B02A-EBA3BE7F9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3044" y="380757"/>
            <a:ext cx="5085650" cy="1870007"/>
          </a:xfrm>
        </p:spPr>
        <p:txBody>
          <a:bodyPr/>
          <a:lstStyle/>
          <a:p>
            <a:pPr algn="l"/>
            <a:r>
              <a:rPr lang="en-US" dirty="0"/>
              <a:t>Why deep learning?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8A0683-0901-47E6-8520-48CF4A21F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2737334"/>
            <a:ext cx="5085650" cy="691666"/>
          </a:xfrm>
        </p:spPr>
        <p:txBody>
          <a:bodyPr/>
          <a:lstStyle/>
          <a:p>
            <a:pPr algn="l"/>
            <a:r>
              <a:rPr lang="en-US" dirty="0"/>
              <a:t>We need to do more feature extractions on a micro scale. Small and minute features are needed to identify the changes in lung X-ray images. Features cannot be identified using naked eye.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53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356</TotalTime>
  <Words>358</Words>
  <Application>Microsoft Office PowerPoint</Application>
  <PresentationFormat>Widescreen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inherit</vt:lpstr>
      <vt:lpstr>Times New Roman</vt:lpstr>
      <vt:lpstr>Whitney</vt:lpstr>
      <vt:lpstr>Office Theme</vt:lpstr>
      <vt:lpstr>COVID-19 Detection using X-Ray Images </vt:lpstr>
      <vt:lpstr>Contents</vt:lpstr>
      <vt:lpstr>PowerPoint Presentation</vt:lpstr>
      <vt:lpstr>Introduction</vt:lpstr>
      <vt:lpstr>Dataset with Covid</vt:lpstr>
      <vt:lpstr>Dataset of normal Class</vt:lpstr>
      <vt:lpstr>Initialization and data Pre-processing</vt:lpstr>
      <vt:lpstr>Model Architecture</vt:lpstr>
      <vt:lpstr>Why deep learning?</vt:lpstr>
      <vt:lpstr>Model Evaluation</vt:lpstr>
      <vt:lpstr>Further Model Improvements:</vt:lpstr>
      <vt:lpstr>Prediction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Detection using X-Ray Images</dc:title>
  <dc:creator>Sudharshan</dc:creator>
  <cp:lastModifiedBy> </cp:lastModifiedBy>
  <cp:revision>21</cp:revision>
  <dcterms:created xsi:type="dcterms:W3CDTF">2021-03-31T16:34:51Z</dcterms:created>
  <dcterms:modified xsi:type="dcterms:W3CDTF">2021-04-07T05:32:16Z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