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2" r:id="rId8"/>
    <p:sldId id="273" r:id="rId9"/>
    <p:sldId id="274" r:id="rId10"/>
    <p:sldId id="275" r:id="rId11"/>
    <p:sldId id="277" r:id="rId12"/>
    <p:sldId id="280" r:id="rId13"/>
    <p:sldId id="282" r:id="rId14"/>
    <p:sldId id="276" r:id="rId15"/>
    <p:sldId id="279" r:id="rId16"/>
    <p:sldId id="283" r:id="rId17"/>
    <p:sldId id="284" r:id="rId18"/>
    <p:sldId id="285" r:id="rId19"/>
    <p:sldId id="286" r:id="rId20"/>
    <p:sldId id="287" r:id="rId21"/>
    <p:sldId id="288" r:id="rId22"/>
    <p:sldId id="271" r:id="rId23"/>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1" d="100"/>
          <a:sy n="31" d="100"/>
        </p:scale>
        <p:origin x="883" y="1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tx1"/>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46551" y="1019855"/>
            <a:ext cx="3089140" cy="923444"/>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223834" y="888738"/>
            <a:ext cx="5656431" cy="1093470"/>
          </a:xfrm>
          <a:prstGeom prst="rect">
            <a:avLst/>
          </a:prstGeom>
        </p:spPr>
        <p:txBody>
          <a:bodyPr wrap="square" lIns="0" tIns="0" rIns="0" bIns="0">
            <a:spAutoFit/>
          </a:bodyPr>
          <a:lstStyle>
            <a:lvl1pPr>
              <a:defRPr sz="7000" b="1" i="0">
                <a:solidFill>
                  <a:schemeClr val="tx1"/>
                </a:solidFill>
                <a:latin typeface="Arial"/>
                <a:cs typeface="Arial"/>
              </a:defRPr>
            </a:lvl1pPr>
          </a:lstStyle>
          <a:p>
            <a:endParaRPr/>
          </a:p>
        </p:txBody>
      </p:sp>
      <p:sp>
        <p:nvSpPr>
          <p:cNvPr id="3" name="Holder 3"/>
          <p:cNvSpPr>
            <a:spLocks noGrp="1"/>
          </p:cNvSpPr>
          <p:nvPr>
            <p:ph type="body" idx="1"/>
          </p:nvPr>
        </p:nvSpPr>
        <p:spPr>
          <a:xfrm>
            <a:off x="711317" y="2112830"/>
            <a:ext cx="18681464" cy="68732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7/4/2022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250" y="9157283"/>
            <a:ext cx="19583399" cy="843949"/>
          </a:xfrm>
          <a:prstGeom prst="rect">
            <a:avLst/>
          </a:prstGeom>
          <a:solidFill>
            <a:srgbClr val="ED220D"/>
          </a:solidFill>
        </p:spPr>
        <p:txBody>
          <a:bodyPr vert="horz" wrap="square" lIns="0" tIns="20955" rIns="0" bIns="0" rtlCol="0">
            <a:spAutoFit/>
          </a:bodyPr>
          <a:lstStyle/>
          <a:p>
            <a:pPr marL="6468745" marR="6001385" indent="-459740">
              <a:lnSpc>
                <a:spcPct val="103099"/>
              </a:lnSpc>
              <a:spcBef>
                <a:spcPts val="165"/>
              </a:spcBef>
              <a:tabLst>
                <a:tab pos="9180830" algn="l"/>
                <a:tab pos="9460230" algn="l"/>
              </a:tabLst>
            </a:pPr>
            <a:r>
              <a:rPr sz="2600" spc="65" dirty="0">
                <a:solidFill>
                  <a:srgbClr val="FFFFFF"/>
                </a:solidFill>
                <a:latin typeface="Arial"/>
                <a:cs typeface="Arial"/>
              </a:rPr>
              <a:t>Group </a:t>
            </a:r>
            <a:r>
              <a:rPr sz="2600" spc="75" dirty="0">
                <a:solidFill>
                  <a:srgbClr val="FFFFFF"/>
                </a:solidFill>
                <a:latin typeface="Arial"/>
                <a:cs typeface="Arial"/>
              </a:rPr>
              <a:t>Facilitator </a:t>
            </a:r>
            <a:r>
              <a:rPr sz="2600" spc="10" dirty="0">
                <a:solidFill>
                  <a:srgbClr val="FFFFFF"/>
                </a:solidFill>
                <a:latin typeface="Arial"/>
                <a:cs typeface="Arial"/>
              </a:rPr>
              <a:t>: </a:t>
            </a:r>
            <a:r>
              <a:rPr lang="en-IN" sz="2600" spc="50" dirty="0" err="1">
                <a:solidFill>
                  <a:srgbClr val="FFFFFF"/>
                </a:solidFill>
                <a:latin typeface="Arial"/>
                <a:cs typeface="Arial"/>
              </a:rPr>
              <a:t>Munirathinam</a:t>
            </a:r>
            <a:r>
              <a:rPr lang="en-IN" sz="2600" spc="50" dirty="0">
                <a:solidFill>
                  <a:srgbClr val="FFFFFF"/>
                </a:solidFill>
                <a:latin typeface="Arial"/>
                <a:cs typeface="Arial"/>
              </a:rPr>
              <a:t> </a:t>
            </a:r>
            <a:r>
              <a:rPr lang="en-IN" sz="2600" spc="50" dirty="0" err="1">
                <a:solidFill>
                  <a:srgbClr val="FFFFFF"/>
                </a:solidFill>
                <a:latin typeface="Arial"/>
                <a:cs typeface="Arial"/>
              </a:rPr>
              <a:t>Duraisamy</a:t>
            </a:r>
            <a:endParaRPr lang="en-IN" sz="2600" spc="50" dirty="0">
              <a:solidFill>
                <a:srgbClr val="FFFFFF"/>
              </a:solidFill>
              <a:latin typeface="Arial"/>
              <a:cs typeface="Arial"/>
            </a:endParaRPr>
          </a:p>
          <a:p>
            <a:pPr marL="6468745" marR="6001385" indent="-459740">
              <a:lnSpc>
                <a:spcPct val="103099"/>
              </a:lnSpc>
              <a:spcBef>
                <a:spcPts val="165"/>
              </a:spcBef>
              <a:tabLst>
                <a:tab pos="9180830" algn="l"/>
                <a:tab pos="9460230" algn="l"/>
              </a:tabLst>
            </a:pPr>
            <a:r>
              <a:rPr sz="2600" spc="65" dirty="0">
                <a:solidFill>
                  <a:srgbClr val="FFFFFF"/>
                </a:solidFill>
                <a:latin typeface="Arial"/>
                <a:cs typeface="Arial"/>
              </a:rPr>
              <a:t>Group</a:t>
            </a:r>
            <a:r>
              <a:rPr sz="2600" spc="20" dirty="0">
                <a:solidFill>
                  <a:srgbClr val="FFFFFF"/>
                </a:solidFill>
                <a:latin typeface="Arial"/>
                <a:cs typeface="Arial"/>
              </a:rPr>
              <a:t> </a:t>
            </a:r>
            <a:r>
              <a:rPr sz="2600" spc="95" dirty="0" err="1">
                <a:solidFill>
                  <a:srgbClr val="FFFFFF"/>
                </a:solidFill>
                <a:latin typeface="Arial"/>
                <a:cs typeface="Arial"/>
              </a:rPr>
              <a:t>Membe</a:t>
            </a:r>
            <a:r>
              <a:rPr lang="en-IN" sz="2600" spc="95" dirty="0">
                <a:solidFill>
                  <a:srgbClr val="FFFFFF"/>
                </a:solidFill>
                <a:latin typeface="Arial"/>
                <a:cs typeface="Arial"/>
              </a:rPr>
              <a:t>r:  Sr</a:t>
            </a:r>
            <a:r>
              <a:rPr lang="en-IN" sz="2600" spc="50" dirty="0">
                <a:solidFill>
                  <a:srgbClr val="FFFFFF"/>
                </a:solidFill>
                <a:latin typeface="Arial"/>
                <a:cs typeface="Arial"/>
              </a:rPr>
              <a:t>eedhar K</a:t>
            </a:r>
            <a:endParaRPr sz="2600" dirty="0">
              <a:latin typeface="Arial"/>
              <a:cs typeface="Arial"/>
            </a:endParaRPr>
          </a:p>
        </p:txBody>
      </p:sp>
      <p:sp>
        <p:nvSpPr>
          <p:cNvPr id="3" name="object 3"/>
          <p:cNvSpPr/>
          <p:nvPr/>
        </p:nvSpPr>
        <p:spPr>
          <a:xfrm>
            <a:off x="1109913" y="4743311"/>
            <a:ext cx="14093811" cy="1225093"/>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019665" y="4202221"/>
            <a:ext cx="14082394" cy="2493645"/>
          </a:xfrm>
          <a:prstGeom prst="rect">
            <a:avLst/>
          </a:prstGeom>
        </p:spPr>
        <p:txBody>
          <a:bodyPr vert="horz" wrap="square" lIns="0" tIns="231140" rIns="0" bIns="0" rtlCol="0">
            <a:spAutoFit/>
          </a:bodyPr>
          <a:lstStyle/>
          <a:p>
            <a:pPr marL="16510">
              <a:lnSpc>
                <a:spcPct val="100000"/>
              </a:lnSpc>
              <a:spcBef>
                <a:spcPts val="1820"/>
              </a:spcBef>
            </a:pPr>
            <a:r>
              <a:rPr sz="9550" spc="-235" dirty="0"/>
              <a:t>Lending </a:t>
            </a:r>
            <a:r>
              <a:rPr sz="9550" spc="-185" dirty="0"/>
              <a:t>Club </a:t>
            </a:r>
            <a:r>
              <a:rPr sz="9550" spc="-55" dirty="0"/>
              <a:t>Case</a:t>
            </a:r>
            <a:r>
              <a:rPr sz="9550" spc="-780" dirty="0"/>
              <a:t> </a:t>
            </a:r>
            <a:r>
              <a:rPr sz="9550" spc="-295" dirty="0"/>
              <a:t>Study</a:t>
            </a:r>
            <a:endParaRPr sz="9550"/>
          </a:p>
          <a:p>
            <a:pPr marL="12700">
              <a:lnSpc>
                <a:spcPct val="100000"/>
              </a:lnSpc>
              <a:spcBef>
                <a:spcPts val="844"/>
              </a:spcBef>
            </a:pPr>
            <a:r>
              <a:rPr sz="4500" spc="-10" dirty="0"/>
              <a:t>Exploratory </a:t>
            </a:r>
            <a:r>
              <a:rPr sz="4500" spc="100" dirty="0"/>
              <a:t>Data</a:t>
            </a:r>
            <a:r>
              <a:rPr sz="4500" spc="25" dirty="0"/>
              <a:t> </a:t>
            </a:r>
            <a:r>
              <a:rPr sz="4500" spc="-70" dirty="0"/>
              <a:t>Analysis</a:t>
            </a:r>
            <a:endParaRPr sz="4500"/>
          </a:p>
        </p:txBody>
      </p:sp>
      <p:sp>
        <p:nvSpPr>
          <p:cNvPr id="5" name="object 5"/>
          <p:cNvSpPr/>
          <p:nvPr/>
        </p:nvSpPr>
        <p:spPr>
          <a:xfrm>
            <a:off x="671373" y="897500"/>
            <a:ext cx="4122894" cy="123246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79728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endParaRPr lang="en-IN" sz="4500" b="1" spc="-70" dirty="0">
              <a:latin typeface="Arial"/>
              <a:cs typeface="Arial"/>
            </a:endParaRPr>
          </a:p>
          <a:p>
            <a:pPr marL="12700">
              <a:lnSpc>
                <a:spcPct val="100000"/>
              </a:lnSpc>
              <a:spcBef>
                <a:spcPts val="135"/>
              </a:spcBef>
            </a:pPr>
            <a:r>
              <a:rPr lang="en-IN" sz="2400" b="1" spc="-70" dirty="0">
                <a:latin typeface="Arial"/>
                <a:cs typeface="Arial"/>
              </a:rPr>
              <a:t>Univariate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0" name="object 10"/>
          <p:cNvSpPr txBox="1"/>
          <p:nvPr/>
        </p:nvSpPr>
        <p:spPr>
          <a:xfrm>
            <a:off x="11106782" y="749191"/>
            <a:ext cx="4867910" cy="304165"/>
          </a:xfrm>
          <a:prstGeom prst="rect">
            <a:avLst/>
          </a:prstGeom>
          <a:solidFill>
            <a:srgbClr val="88FA4E"/>
          </a:solidFill>
        </p:spPr>
        <p:txBody>
          <a:bodyPr vert="horz" wrap="square" lIns="0" tIns="0" rIns="0" bIns="0" rtlCol="0">
            <a:spAutoFit/>
          </a:bodyPr>
          <a:lstStyle/>
          <a:p>
            <a:pPr>
              <a:lnSpc>
                <a:spcPts val="2305"/>
              </a:lnSpc>
            </a:pPr>
            <a:r>
              <a:rPr sz="1950" spc="15" dirty="0">
                <a:solidFill>
                  <a:srgbClr val="5E5E5E"/>
                </a:solidFill>
                <a:latin typeface="Arial"/>
                <a:cs typeface="Arial"/>
              </a:rPr>
              <a:t>15 </a:t>
            </a:r>
            <a:r>
              <a:rPr sz="1950" spc="25" dirty="0">
                <a:solidFill>
                  <a:srgbClr val="5E5E5E"/>
                </a:solidFill>
                <a:latin typeface="Arial"/>
                <a:cs typeface="Arial"/>
              </a:rPr>
              <a:t>percent </a:t>
            </a:r>
            <a:r>
              <a:rPr sz="1950" spc="45" dirty="0">
                <a:solidFill>
                  <a:srgbClr val="5E5E5E"/>
                </a:solidFill>
                <a:latin typeface="Arial"/>
                <a:cs typeface="Arial"/>
              </a:rPr>
              <a:t>of </a:t>
            </a:r>
            <a:r>
              <a:rPr sz="1950" spc="35" dirty="0">
                <a:solidFill>
                  <a:srgbClr val="5E5E5E"/>
                </a:solidFill>
                <a:latin typeface="Arial"/>
                <a:cs typeface="Arial"/>
              </a:rPr>
              <a:t>total population </a:t>
            </a:r>
            <a:r>
              <a:rPr sz="1950" spc="-25" dirty="0">
                <a:solidFill>
                  <a:srgbClr val="5E5E5E"/>
                </a:solidFill>
                <a:latin typeface="Arial"/>
                <a:cs typeface="Arial"/>
              </a:rPr>
              <a:t>are</a:t>
            </a:r>
            <a:r>
              <a:rPr sz="1950" spc="-105" dirty="0">
                <a:solidFill>
                  <a:srgbClr val="5E5E5E"/>
                </a:solidFill>
                <a:latin typeface="Arial"/>
                <a:cs typeface="Arial"/>
              </a:rPr>
              <a:t> </a:t>
            </a:r>
            <a:r>
              <a:rPr sz="1950" spc="25" dirty="0">
                <a:solidFill>
                  <a:srgbClr val="5E5E5E"/>
                </a:solidFill>
                <a:latin typeface="Arial"/>
                <a:cs typeface="Arial"/>
              </a:rPr>
              <a:t>defaulted</a:t>
            </a:r>
            <a:endParaRPr sz="1950">
              <a:latin typeface="Arial"/>
              <a:cs typeface="Arial"/>
            </a:endParaRPr>
          </a:p>
        </p:txBody>
      </p:sp>
      <p:sp>
        <p:nvSpPr>
          <p:cNvPr id="11" name="object 11"/>
          <p:cNvSpPr txBox="1"/>
          <p:nvPr/>
        </p:nvSpPr>
        <p:spPr>
          <a:xfrm>
            <a:off x="7594554" y="1356534"/>
            <a:ext cx="11892280" cy="304165"/>
          </a:xfrm>
          <a:prstGeom prst="rect">
            <a:avLst/>
          </a:prstGeom>
          <a:solidFill>
            <a:srgbClr val="88FA4E"/>
          </a:solidFill>
        </p:spPr>
        <p:txBody>
          <a:bodyPr vert="horz" wrap="square" lIns="0" tIns="0" rIns="0" bIns="0" rtlCol="0">
            <a:spAutoFit/>
          </a:bodyPr>
          <a:lstStyle/>
          <a:p>
            <a:pPr>
              <a:lnSpc>
                <a:spcPts val="2305"/>
              </a:lnSpc>
            </a:pPr>
            <a:r>
              <a:rPr sz="1950" spc="-25" dirty="0">
                <a:solidFill>
                  <a:srgbClr val="333333"/>
                </a:solidFill>
                <a:latin typeface="Arial"/>
                <a:cs typeface="Arial"/>
              </a:rPr>
              <a:t>The </a:t>
            </a:r>
            <a:r>
              <a:rPr sz="1950" spc="60" dirty="0">
                <a:solidFill>
                  <a:srgbClr val="333333"/>
                </a:solidFill>
                <a:latin typeface="Arial"/>
                <a:cs typeface="Arial"/>
              </a:rPr>
              <a:t>Most </a:t>
            </a:r>
            <a:r>
              <a:rPr sz="1950" spc="45" dirty="0">
                <a:solidFill>
                  <a:srgbClr val="333333"/>
                </a:solidFill>
                <a:latin typeface="Arial"/>
                <a:cs typeface="Arial"/>
              </a:rPr>
              <a:t>of </a:t>
            </a:r>
            <a:r>
              <a:rPr sz="1950" spc="10" dirty="0">
                <a:solidFill>
                  <a:srgbClr val="333333"/>
                </a:solidFill>
                <a:latin typeface="Arial"/>
                <a:cs typeface="Arial"/>
              </a:rPr>
              <a:t>loan </a:t>
            </a:r>
            <a:r>
              <a:rPr sz="1950" spc="30" dirty="0">
                <a:solidFill>
                  <a:srgbClr val="333333"/>
                </a:solidFill>
                <a:latin typeface="Arial"/>
                <a:cs typeface="Arial"/>
              </a:rPr>
              <a:t>applied </a:t>
            </a:r>
            <a:r>
              <a:rPr sz="1950" spc="50" dirty="0">
                <a:solidFill>
                  <a:srgbClr val="333333"/>
                </a:solidFill>
                <a:latin typeface="Arial"/>
                <a:cs typeface="Arial"/>
              </a:rPr>
              <a:t>by </a:t>
            </a:r>
            <a:r>
              <a:rPr sz="1950" spc="25" dirty="0">
                <a:solidFill>
                  <a:srgbClr val="333333"/>
                </a:solidFill>
                <a:latin typeface="Arial"/>
                <a:cs typeface="Arial"/>
              </a:rPr>
              <a:t>the Customers </a:t>
            </a:r>
            <a:r>
              <a:rPr sz="1950" spc="-25" dirty="0">
                <a:solidFill>
                  <a:srgbClr val="333333"/>
                </a:solidFill>
                <a:latin typeface="Arial"/>
                <a:cs typeface="Arial"/>
              </a:rPr>
              <a:t>are </a:t>
            </a:r>
            <a:r>
              <a:rPr sz="1950" spc="5" dirty="0">
                <a:solidFill>
                  <a:srgbClr val="333333"/>
                </a:solidFill>
                <a:latin typeface="Arial"/>
                <a:cs typeface="Arial"/>
              </a:rPr>
              <a:t>usually </a:t>
            </a:r>
            <a:r>
              <a:rPr sz="1950" spc="15" dirty="0">
                <a:solidFill>
                  <a:srgbClr val="333333"/>
                </a:solidFill>
                <a:latin typeface="Arial"/>
                <a:cs typeface="Arial"/>
              </a:rPr>
              <a:t>living </a:t>
            </a:r>
            <a:r>
              <a:rPr sz="1950" spc="30" dirty="0">
                <a:solidFill>
                  <a:srgbClr val="333333"/>
                </a:solidFill>
                <a:latin typeface="Arial"/>
                <a:cs typeface="Arial"/>
              </a:rPr>
              <a:t>on </a:t>
            </a:r>
            <a:r>
              <a:rPr sz="1950" spc="5" dirty="0">
                <a:solidFill>
                  <a:srgbClr val="333333"/>
                </a:solidFill>
                <a:latin typeface="Arial"/>
                <a:cs typeface="Arial"/>
              </a:rPr>
              <a:t>Rent </a:t>
            </a:r>
            <a:r>
              <a:rPr sz="1950" spc="-5" dirty="0">
                <a:solidFill>
                  <a:srgbClr val="333333"/>
                </a:solidFill>
                <a:latin typeface="Arial"/>
                <a:cs typeface="Arial"/>
              </a:rPr>
              <a:t>i.e </a:t>
            </a:r>
            <a:r>
              <a:rPr sz="1950" spc="60" dirty="0">
                <a:solidFill>
                  <a:srgbClr val="333333"/>
                </a:solidFill>
                <a:latin typeface="Arial"/>
                <a:cs typeface="Arial"/>
              </a:rPr>
              <a:t>47.9% </a:t>
            </a:r>
            <a:r>
              <a:rPr sz="1950" spc="25" dirty="0">
                <a:solidFill>
                  <a:srgbClr val="333333"/>
                </a:solidFill>
                <a:latin typeface="Arial"/>
                <a:cs typeface="Arial"/>
              </a:rPr>
              <a:t>and </a:t>
            </a:r>
            <a:r>
              <a:rPr sz="1950" spc="20" dirty="0">
                <a:solidFill>
                  <a:srgbClr val="333333"/>
                </a:solidFill>
                <a:latin typeface="Arial"/>
                <a:cs typeface="Arial"/>
              </a:rPr>
              <a:t>then </a:t>
            </a:r>
            <a:r>
              <a:rPr sz="1950" spc="10" dirty="0">
                <a:solidFill>
                  <a:srgbClr val="333333"/>
                </a:solidFill>
                <a:latin typeface="Arial"/>
                <a:cs typeface="Arial"/>
              </a:rPr>
              <a:t>having</a:t>
            </a:r>
            <a:r>
              <a:rPr sz="1950" spc="-170" dirty="0">
                <a:solidFill>
                  <a:srgbClr val="333333"/>
                </a:solidFill>
                <a:latin typeface="Arial"/>
                <a:cs typeface="Arial"/>
              </a:rPr>
              <a:t> </a:t>
            </a:r>
            <a:r>
              <a:rPr sz="1950" spc="35" dirty="0">
                <a:solidFill>
                  <a:srgbClr val="333333"/>
                </a:solidFill>
                <a:latin typeface="Arial"/>
                <a:cs typeface="Arial"/>
              </a:rPr>
              <a:t>Mortgage</a:t>
            </a:r>
            <a:endParaRPr sz="1950">
              <a:latin typeface="Arial"/>
              <a:cs typeface="Arial"/>
            </a:endParaRPr>
          </a:p>
        </p:txBody>
      </p:sp>
      <p:sp>
        <p:nvSpPr>
          <p:cNvPr id="12" name="object 12"/>
          <p:cNvSpPr txBox="1"/>
          <p:nvPr/>
        </p:nvSpPr>
        <p:spPr>
          <a:xfrm>
            <a:off x="10299309" y="1963846"/>
            <a:ext cx="6470650"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15" dirty="0">
                <a:solidFill>
                  <a:srgbClr val="333333"/>
                </a:solidFill>
                <a:latin typeface="Arial"/>
                <a:cs typeface="Arial"/>
              </a:rPr>
              <a:t>44 </a:t>
            </a:r>
            <a:r>
              <a:rPr sz="1950" spc="240" dirty="0">
                <a:solidFill>
                  <a:srgbClr val="333333"/>
                </a:solidFill>
                <a:latin typeface="Arial"/>
                <a:cs typeface="Arial"/>
              </a:rPr>
              <a:t>% </a:t>
            </a:r>
            <a:r>
              <a:rPr sz="1950" spc="45" dirty="0">
                <a:solidFill>
                  <a:srgbClr val="333333"/>
                </a:solidFill>
                <a:latin typeface="Arial"/>
                <a:cs typeface="Arial"/>
              </a:rPr>
              <a:t>of </a:t>
            </a:r>
            <a:r>
              <a:rPr sz="1950" spc="10" dirty="0">
                <a:solidFill>
                  <a:srgbClr val="333333"/>
                </a:solidFill>
                <a:latin typeface="Arial"/>
                <a:cs typeface="Arial"/>
              </a:rPr>
              <a:t>loan </a:t>
            </a:r>
            <a:r>
              <a:rPr sz="1950" spc="35" dirty="0">
                <a:solidFill>
                  <a:srgbClr val="333333"/>
                </a:solidFill>
                <a:latin typeface="Arial"/>
                <a:cs typeface="Arial"/>
              </a:rPr>
              <a:t>application </a:t>
            </a:r>
            <a:r>
              <a:rPr sz="1950" spc="-25" dirty="0">
                <a:solidFill>
                  <a:srgbClr val="333333"/>
                </a:solidFill>
                <a:latin typeface="Arial"/>
                <a:cs typeface="Arial"/>
              </a:rPr>
              <a:t>are </a:t>
            </a:r>
            <a:r>
              <a:rPr sz="1950" spc="10" dirty="0">
                <a:solidFill>
                  <a:srgbClr val="333333"/>
                </a:solidFill>
                <a:latin typeface="Arial"/>
                <a:cs typeface="Arial"/>
              </a:rPr>
              <a:t>in </a:t>
            </a:r>
            <a:r>
              <a:rPr sz="1950" spc="50" dirty="0">
                <a:solidFill>
                  <a:srgbClr val="333333"/>
                </a:solidFill>
                <a:latin typeface="Arial"/>
                <a:cs typeface="Arial"/>
              </a:rPr>
              <a:t>Not</a:t>
            </a:r>
            <a:r>
              <a:rPr sz="1950" spc="-320" dirty="0">
                <a:solidFill>
                  <a:srgbClr val="333333"/>
                </a:solidFill>
                <a:latin typeface="Arial"/>
                <a:cs typeface="Arial"/>
              </a:rPr>
              <a:t> </a:t>
            </a:r>
            <a:r>
              <a:rPr sz="1950" spc="-15" dirty="0">
                <a:solidFill>
                  <a:srgbClr val="333333"/>
                </a:solidFill>
                <a:latin typeface="Arial"/>
                <a:cs typeface="Arial"/>
              </a:rPr>
              <a:t>Verified </a:t>
            </a:r>
            <a:r>
              <a:rPr sz="1950" spc="25" dirty="0">
                <a:solidFill>
                  <a:srgbClr val="333333"/>
                </a:solidFill>
                <a:latin typeface="Arial"/>
                <a:cs typeface="Arial"/>
              </a:rPr>
              <a:t>Status</a:t>
            </a:r>
            <a:endParaRPr sz="1950">
              <a:latin typeface="Arial"/>
              <a:cs typeface="Arial"/>
            </a:endParaRPr>
          </a:p>
        </p:txBody>
      </p:sp>
      <p:sp>
        <p:nvSpPr>
          <p:cNvPr id="13" name="object 13"/>
          <p:cNvSpPr txBox="1"/>
          <p:nvPr/>
        </p:nvSpPr>
        <p:spPr>
          <a:xfrm>
            <a:off x="9075221" y="2571157"/>
            <a:ext cx="8931275"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90" dirty="0">
                <a:solidFill>
                  <a:srgbClr val="333333"/>
                </a:solidFill>
                <a:latin typeface="Arial"/>
                <a:cs typeface="Arial"/>
              </a:rPr>
              <a:t>60% </a:t>
            </a:r>
            <a:r>
              <a:rPr sz="1950" spc="45" dirty="0">
                <a:solidFill>
                  <a:srgbClr val="333333"/>
                </a:solidFill>
                <a:latin typeface="Arial"/>
                <a:cs typeface="Arial"/>
              </a:rPr>
              <a:t>of </a:t>
            </a:r>
            <a:r>
              <a:rPr sz="1950" spc="10" dirty="0">
                <a:solidFill>
                  <a:srgbClr val="333333"/>
                </a:solidFill>
                <a:latin typeface="Arial"/>
                <a:cs typeface="Arial"/>
              </a:rPr>
              <a:t>loans </a:t>
            </a:r>
            <a:r>
              <a:rPr sz="1950" spc="-25" dirty="0">
                <a:solidFill>
                  <a:srgbClr val="333333"/>
                </a:solidFill>
                <a:latin typeface="Arial"/>
                <a:cs typeface="Arial"/>
              </a:rPr>
              <a:t>are </a:t>
            </a:r>
            <a:r>
              <a:rPr sz="1950" spc="20" dirty="0">
                <a:solidFill>
                  <a:srgbClr val="333333"/>
                </a:solidFill>
                <a:latin typeface="Arial"/>
                <a:cs typeface="Arial"/>
              </a:rPr>
              <a:t>take </a:t>
            </a:r>
            <a:r>
              <a:rPr sz="1950" spc="30" dirty="0">
                <a:solidFill>
                  <a:srgbClr val="333333"/>
                </a:solidFill>
                <a:latin typeface="Arial"/>
                <a:cs typeface="Arial"/>
              </a:rPr>
              <a:t>for Debt </a:t>
            </a:r>
            <a:r>
              <a:rPr sz="1950" spc="25" dirty="0">
                <a:solidFill>
                  <a:srgbClr val="333333"/>
                </a:solidFill>
                <a:latin typeface="Arial"/>
                <a:cs typeface="Arial"/>
              </a:rPr>
              <a:t>Consolidation </a:t>
            </a:r>
            <a:r>
              <a:rPr sz="1950" spc="-55" dirty="0">
                <a:solidFill>
                  <a:srgbClr val="333333"/>
                </a:solidFill>
                <a:latin typeface="Arial"/>
                <a:cs typeface="Arial"/>
              </a:rPr>
              <a:t>&amp; </a:t>
            </a:r>
            <a:r>
              <a:rPr sz="1950" spc="30" dirty="0">
                <a:solidFill>
                  <a:srgbClr val="333333"/>
                </a:solidFill>
                <a:latin typeface="Arial"/>
                <a:cs typeface="Arial"/>
              </a:rPr>
              <a:t>for </a:t>
            </a:r>
            <a:r>
              <a:rPr sz="1950" spc="20" dirty="0">
                <a:solidFill>
                  <a:srgbClr val="333333"/>
                </a:solidFill>
                <a:latin typeface="Arial"/>
                <a:cs typeface="Arial"/>
              </a:rPr>
              <a:t>Credit </a:t>
            </a:r>
            <a:r>
              <a:rPr sz="1950" spc="10" dirty="0">
                <a:solidFill>
                  <a:srgbClr val="333333"/>
                </a:solidFill>
                <a:latin typeface="Arial"/>
                <a:cs typeface="Arial"/>
              </a:rPr>
              <a:t>Card</a:t>
            </a:r>
            <a:r>
              <a:rPr sz="1950" spc="-60" dirty="0">
                <a:solidFill>
                  <a:srgbClr val="333333"/>
                </a:solidFill>
                <a:latin typeface="Arial"/>
                <a:cs typeface="Arial"/>
              </a:rPr>
              <a:t> </a:t>
            </a:r>
            <a:r>
              <a:rPr sz="1950" spc="15" dirty="0">
                <a:solidFill>
                  <a:srgbClr val="333333"/>
                </a:solidFill>
                <a:latin typeface="Arial"/>
                <a:cs typeface="Arial"/>
              </a:rPr>
              <a:t>Purpose</a:t>
            </a:r>
            <a:endParaRPr sz="195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642938" y="4469811"/>
            <a:ext cx="8824522" cy="1200329"/>
          </a:xfrm>
          <a:prstGeom prst="rect">
            <a:avLst/>
          </a:prstGeom>
          <a:noFill/>
        </p:spPr>
        <p:txBody>
          <a:bodyPr wrap="square" rtlCol="0">
            <a:spAutoFit/>
          </a:bodyPr>
          <a:lstStyle/>
          <a:p>
            <a:r>
              <a:rPr lang="en-IN" b="1" u="sng" dirty="0"/>
              <a:t>9. Public Records</a:t>
            </a:r>
          </a:p>
          <a:p>
            <a:endParaRPr lang="en-IN" b="1" u="sng" dirty="0"/>
          </a:p>
          <a:p>
            <a:r>
              <a:rPr lang="en-US" dirty="0"/>
              <a:t>There are around 5.5% of loan applicants who have derogatory public records and they are the risky applicants.</a:t>
            </a:r>
            <a:endParaRPr lang="en-IN" dirty="0"/>
          </a:p>
        </p:txBody>
      </p:sp>
      <p:sp>
        <p:nvSpPr>
          <p:cNvPr id="21" name="TextBox 20">
            <a:extLst>
              <a:ext uri="{FF2B5EF4-FFF2-40B4-BE49-F238E27FC236}">
                <a16:creationId xmlns:a16="http://schemas.microsoft.com/office/drawing/2014/main" id="{E2CA315C-B0C0-D526-8043-9E3E98CA5263}"/>
              </a:ext>
            </a:extLst>
          </p:cNvPr>
          <p:cNvSpPr txBox="1"/>
          <p:nvPr/>
        </p:nvSpPr>
        <p:spPr>
          <a:xfrm>
            <a:off x="10299309" y="4487250"/>
            <a:ext cx="9752506" cy="923330"/>
          </a:xfrm>
          <a:prstGeom prst="rect">
            <a:avLst/>
          </a:prstGeom>
          <a:noFill/>
        </p:spPr>
        <p:txBody>
          <a:bodyPr wrap="square" rtlCol="0">
            <a:spAutoFit/>
          </a:bodyPr>
          <a:lstStyle/>
          <a:p>
            <a:r>
              <a:rPr lang="en-IN" b="1" u="sng" dirty="0"/>
              <a:t>10. Loan status</a:t>
            </a:r>
          </a:p>
          <a:p>
            <a:pPr marL="342900" indent="-342900">
              <a:buAutoNum type="arabicPeriod" startAt="8"/>
            </a:pPr>
            <a:endParaRPr lang="en-IN" b="1" u="sng" dirty="0"/>
          </a:p>
          <a:p>
            <a:r>
              <a:rPr lang="en-US" dirty="0"/>
              <a:t>5402 applicants are charged off. For our further analysis, we have considered only charged-off data.</a:t>
            </a:r>
            <a:endParaRPr lang="en-IN" dirty="0"/>
          </a:p>
        </p:txBody>
      </p:sp>
      <p:pic>
        <p:nvPicPr>
          <p:cNvPr id="6146" name="Picture 2">
            <a:extLst>
              <a:ext uri="{FF2B5EF4-FFF2-40B4-BE49-F238E27FC236}">
                <a16:creationId xmlns:a16="http://schemas.microsoft.com/office/drawing/2014/main" id="{A3647435-9443-CC05-D28E-47AD39C82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34" y="6153397"/>
            <a:ext cx="3676650" cy="36957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F1132AD0-6DFA-5483-90E9-71CEAA5547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370" y="6171389"/>
            <a:ext cx="4234851" cy="36957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6D16DF7D-EC09-D01F-44D4-F72604C78F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06782" y="6340475"/>
            <a:ext cx="6641468"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A3C5E8C1-A978-EAD3-9092-8A31DC33B0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327" y="7224877"/>
            <a:ext cx="58293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8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79728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endParaRPr lang="en-IN" sz="4500" b="1" spc="-70" dirty="0">
              <a:latin typeface="Arial"/>
              <a:cs typeface="Arial"/>
            </a:endParaRPr>
          </a:p>
          <a:p>
            <a:pPr marL="12700">
              <a:lnSpc>
                <a:spcPct val="100000"/>
              </a:lnSpc>
              <a:spcBef>
                <a:spcPts val="135"/>
              </a:spcBef>
            </a:pPr>
            <a:r>
              <a:rPr lang="en-IN" sz="2400" b="1" spc="-70" dirty="0">
                <a:latin typeface="Arial"/>
                <a:cs typeface="Arial"/>
              </a:rPr>
              <a:t>Univariate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0" name="object 10"/>
          <p:cNvSpPr txBox="1"/>
          <p:nvPr/>
        </p:nvSpPr>
        <p:spPr>
          <a:xfrm>
            <a:off x="11106782" y="749191"/>
            <a:ext cx="4867910" cy="304165"/>
          </a:xfrm>
          <a:prstGeom prst="rect">
            <a:avLst/>
          </a:prstGeom>
          <a:solidFill>
            <a:srgbClr val="88FA4E"/>
          </a:solidFill>
        </p:spPr>
        <p:txBody>
          <a:bodyPr vert="horz" wrap="square" lIns="0" tIns="0" rIns="0" bIns="0" rtlCol="0">
            <a:spAutoFit/>
          </a:bodyPr>
          <a:lstStyle/>
          <a:p>
            <a:pPr>
              <a:lnSpc>
                <a:spcPts val="2305"/>
              </a:lnSpc>
            </a:pPr>
            <a:r>
              <a:rPr sz="1950" spc="15" dirty="0">
                <a:solidFill>
                  <a:srgbClr val="5E5E5E"/>
                </a:solidFill>
                <a:latin typeface="Arial"/>
                <a:cs typeface="Arial"/>
              </a:rPr>
              <a:t>15 </a:t>
            </a:r>
            <a:r>
              <a:rPr sz="1950" spc="25" dirty="0">
                <a:solidFill>
                  <a:srgbClr val="5E5E5E"/>
                </a:solidFill>
                <a:latin typeface="Arial"/>
                <a:cs typeface="Arial"/>
              </a:rPr>
              <a:t>percent </a:t>
            </a:r>
            <a:r>
              <a:rPr sz="1950" spc="45" dirty="0">
                <a:solidFill>
                  <a:srgbClr val="5E5E5E"/>
                </a:solidFill>
                <a:latin typeface="Arial"/>
                <a:cs typeface="Arial"/>
              </a:rPr>
              <a:t>of </a:t>
            </a:r>
            <a:r>
              <a:rPr sz="1950" spc="35" dirty="0">
                <a:solidFill>
                  <a:srgbClr val="5E5E5E"/>
                </a:solidFill>
                <a:latin typeface="Arial"/>
                <a:cs typeface="Arial"/>
              </a:rPr>
              <a:t>total population </a:t>
            </a:r>
            <a:r>
              <a:rPr sz="1950" spc="-25" dirty="0">
                <a:solidFill>
                  <a:srgbClr val="5E5E5E"/>
                </a:solidFill>
                <a:latin typeface="Arial"/>
                <a:cs typeface="Arial"/>
              </a:rPr>
              <a:t>are</a:t>
            </a:r>
            <a:r>
              <a:rPr sz="1950" spc="-105" dirty="0">
                <a:solidFill>
                  <a:srgbClr val="5E5E5E"/>
                </a:solidFill>
                <a:latin typeface="Arial"/>
                <a:cs typeface="Arial"/>
              </a:rPr>
              <a:t> </a:t>
            </a:r>
            <a:r>
              <a:rPr sz="1950" spc="25" dirty="0">
                <a:solidFill>
                  <a:srgbClr val="5E5E5E"/>
                </a:solidFill>
                <a:latin typeface="Arial"/>
                <a:cs typeface="Arial"/>
              </a:rPr>
              <a:t>defaulted</a:t>
            </a:r>
            <a:endParaRPr sz="1950">
              <a:latin typeface="Arial"/>
              <a:cs typeface="Arial"/>
            </a:endParaRPr>
          </a:p>
        </p:txBody>
      </p:sp>
      <p:sp>
        <p:nvSpPr>
          <p:cNvPr id="11" name="object 11"/>
          <p:cNvSpPr txBox="1"/>
          <p:nvPr/>
        </p:nvSpPr>
        <p:spPr>
          <a:xfrm>
            <a:off x="7594554" y="1356534"/>
            <a:ext cx="11892280" cy="304165"/>
          </a:xfrm>
          <a:prstGeom prst="rect">
            <a:avLst/>
          </a:prstGeom>
          <a:solidFill>
            <a:srgbClr val="88FA4E"/>
          </a:solidFill>
        </p:spPr>
        <p:txBody>
          <a:bodyPr vert="horz" wrap="square" lIns="0" tIns="0" rIns="0" bIns="0" rtlCol="0">
            <a:spAutoFit/>
          </a:bodyPr>
          <a:lstStyle/>
          <a:p>
            <a:pPr>
              <a:lnSpc>
                <a:spcPts val="2305"/>
              </a:lnSpc>
            </a:pPr>
            <a:r>
              <a:rPr sz="1950" spc="-25" dirty="0">
                <a:solidFill>
                  <a:srgbClr val="333333"/>
                </a:solidFill>
                <a:latin typeface="Arial"/>
                <a:cs typeface="Arial"/>
              </a:rPr>
              <a:t>The </a:t>
            </a:r>
            <a:r>
              <a:rPr sz="1950" spc="60" dirty="0">
                <a:solidFill>
                  <a:srgbClr val="333333"/>
                </a:solidFill>
                <a:latin typeface="Arial"/>
                <a:cs typeface="Arial"/>
              </a:rPr>
              <a:t>Most </a:t>
            </a:r>
            <a:r>
              <a:rPr sz="1950" spc="45" dirty="0">
                <a:solidFill>
                  <a:srgbClr val="333333"/>
                </a:solidFill>
                <a:latin typeface="Arial"/>
                <a:cs typeface="Arial"/>
              </a:rPr>
              <a:t>of </a:t>
            </a:r>
            <a:r>
              <a:rPr sz="1950" spc="10" dirty="0">
                <a:solidFill>
                  <a:srgbClr val="333333"/>
                </a:solidFill>
                <a:latin typeface="Arial"/>
                <a:cs typeface="Arial"/>
              </a:rPr>
              <a:t>loan </a:t>
            </a:r>
            <a:r>
              <a:rPr sz="1950" spc="30" dirty="0">
                <a:solidFill>
                  <a:srgbClr val="333333"/>
                </a:solidFill>
                <a:latin typeface="Arial"/>
                <a:cs typeface="Arial"/>
              </a:rPr>
              <a:t>applied </a:t>
            </a:r>
            <a:r>
              <a:rPr sz="1950" spc="50" dirty="0">
                <a:solidFill>
                  <a:srgbClr val="333333"/>
                </a:solidFill>
                <a:latin typeface="Arial"/>
                <a:cs typeface="Arial"/>
              </a:rPr>
              <a:t>by </a:t>
            </a:r>
            <a:r>
              <a:rPr sz="1950" spc="25" dirty="0">
                <a:solidFill>
                  <a:srgbClr val="333333"/>
                </a:solidFill>
                <a:latin typeface="Arial"/>
                <a:cs typeface="Arial"/>
              </a:rPr>
              <a:t>the Customers </a:t>
            </a:r>
            <a:r>
              <a:rPr sz="1950" spc="-25" dirty="0">
                <a:solidFill>
                  <a:srgbClr val="333333"/>
                </a:solidFill>
                <a:latin typeface="Arial"/>
                <a:cs typeface="Arial"/>
              </a:rPr>
              <a:t>are </a:t>
            </a:r>
            <a:r>
              <a:rPr sz="1950" spc="5" dirty="0">
                <a:solidFill>
                  <a:srgbClr val="333333"/>
                </a:solidFill>
                <a:latin typeface="Arial"/>
                <a:cs typeface="Arial"/>
              </a:rPr>
              <a:t>usually </a:t>
            </a:r>
            <a:r>
              <a:rPr sz="1950" spc="15" dirty="0">
                <a:solidFill>
                  <a:srgbClr val="333333"/>
                </a:solidFill>
                <a:latin typeface="Arial"/>
                <a:cs typeface="Arial"/>
              </a:rPr>
              <a:t>living </a:t>
            </a:r>
            <a:r>
              <a:rPr sz="1950" spc="30" dirty="0">
                <a:solidFill>
                  <a:srgbClr val="333333"/>
                </a:solidFill>
                <a:latin typeface="Arial"/>
                <a:cs typeface="Arial"/>
              </a:rPr>
              <a:t>on </a:t>
            </a:r>
            <a:r>
              <a:rPr sz="1950" spc="5" dirty="0">
                <a:solidFill>
                  <a:srgbClr val="333333"/>
                </a:solidFill>
                <a:latin typeface="Arial"/>
                <a:cs typeface="Arial"/>
              </a:rPr>
              <a:t>Rent </a:t>
            </a:r>
            <a:r>
              <a:rPr sz="1950" spc="-5" dirty="0">
                <a:solidFill>
                  <a:srgbClr val="333333"/>
                </a:solidFill>
                <a:latin typeface="Arial"/>
                <a:cs typeface="Arial"/>
              </a:rPr>
              <a:t>i.e </a:t>
            </a:r>
            <a:r>
              <a:rPr sz="1950" spc="60" dirty="0">
                <a:solidFill>
                  <a:srgbClr val="333333"/>
                </a:solidFill>
                <a:latin typeface="Arial"/>
                <a:cs typeface="Arial"/>
              </a:rPr>
              <a:t>47.9% </a:t>
            </a:r>
            <a:r>
              <a:rPr sz="1950" spc="25" dirty="0">
                <a:solidFill>
                  <a:srgbClr val="333333"/>
                </a:solidFill>
                <a:latin typeface="Arial"/>
                <a:cs typeface="Arial"/>
              </a:rPr>
              <a:t>and </a:t>
            </a:r>
            <a:r>
              <a:rPr sz="1950" spc="20" dirty="0">
                <a:solidFill>
                  <a:srgbClr val="333333"/>
                </a:solidFill>
                <a:latin typeface="Arial"/>
                <a:cs typeface="Arial"/>
              </a:rPr>
              <a:t>then </a:t>
            </a:r>
            <a:r>
              <a:rPr sz="1950" spc="10" dirty="0">
                <a:solidFill>
                  <a:srgbClr val="333333"/>
                </a:solidFill>
                <a:latin typeface="Arial"/>
                <a:cs typeface="Arial"/>
              </a:rPr>
              <a:t>having</a:t>
            </a:r>
            <a:r>
              <a:rPr sz="1950" spc="-170" dirty="0">
                <a:solidFill>
                  <a:srgbClr val="333333"/>
                </a:solidFill>
                <a:latin typeface="Arial"/>
                <a:cs typeface="Arial"/>
              </a:rPr>
              <a:t> </a:t>
            </a:r>
            <a:r>
              <a:rPr sz="1950" spc="35" dirty="0">
                <a:solidFill>
                  <a:srgbClr val="333333"/>
                </a:solidFill>
                <a:latin typeface="Arial"/>
                <a:cs typeface="Arial"/>
              </a:rPr>
              <a:t>Mortgage</a:t>
            </a:r>
            <a:endParaRPr sz="1950">
              <a:latin typeface="Arial"/>
              <a:cs typeface="Arial"/>
            </a:endParaRPr>
          </a:p>
        </p:txBody>
      </p:sp>
      <p:sp>
        <p:nvSpPr>
          <p:cNvPr id="12" name="object 12"/>
          <p:cNvSpPr txBox="1"/>
          <p:nvPr/>
        </p:nvSpPr>
        <p:spPr>
          <a:xfrm>
            <a:off x="10299309" y="1963846"/>
            <a:ext cx="6470650"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15" dirty="0">
                <a:solidFill>
                  <a:srgbClr val="333333"/>
                </a:solidFill>
                <a:latin typeface="Arial"/>
                <a:cs typeface="Arial"/>
              </a:rPr>
              <a:t>44 </a:t>
            </a:r>
            <a:r>
              <a:rPr sz="1950" spc="240" dirty="0">
                <a:solidFill>
                  <a:srgbClr val="333333"/>
                </a:solidFill>
                <a:latin typeface="Arial"/>
                <a:cs typeface="Arial"/>
              </a:rPr>
              <a:t>% </a:t>
            </a:r>
            <a:r>
              <a:rPr sz="1950" spc="45" dirty="0">
                <a:solidFill>
                  <a:srgbClr val="333333"/>
                </a:solidFill>
                <a:latin typeface="Arial"/>
                <a:cs typeface="Arial"/>
              </a:rPr>
              <a:t>of </a:t>
            </a:r>
            <a:r>
              <a:rPr sz="1950" spc="10" dirty="0">
                <a:solidFill>
                  <a:srgbClr val="333333"/>
                </a:solidFill>
                <a:latin typeface="Arial"/>
                <a:cs typeface="Arial"/>
              </a:rPr>
              <a:t>loan </a:t>
            </a:r>
            <a:r>
              <a:rPr sz="1950" spc="35" dirty="0">
                <a:solidFill>
                  <a:srgbClr val="333333"/>
                </a:solidFill>
                <a:latin typeface="Arial"/>
                <a:cs typeface="Arial"/>
              </a:rPr>
              <a:t>application </a:t>
            </a:r>
            <a:r>
              <a:rPr sz="1950" spc="-25" dirty="0">
                <a:solidFill>
                  <a:srgbClr val="333333"/>
                </a:solidFill>
                <a:latin typeface="Arial"/>
                <a:cs typeface="Arial"/>
              </a:rPr>
              <a:t>are </a:t>
            </a:r>
            <a:r>
              <a:rPr sz="1950" spc="10" dirty="0">
                <a:solidFill>
                  <a:srgbClr val="333333"/>
                </a:solidFill>
                <a:latin typeface="Arial"/>
                <a:cs typeface="Arial"/>
              </a:rPr>
              <a:t>in </a:t>
            </a:r>
            <a:r>
              <a:rPr sz="1950" spc="50" dirty="0">
                <a:solidFill>
                  <a:srgbClr val="333333"/>
                </a:solidFill>
                <a:latin typeface="Arial"/>
                <a:cs typeface="Arial"/>
              </a:rPr>
              <a:t>Not</a:t>
            </a:r>
            <a:r>
              <a:rPr sz="1950" spc="-320" dirty="0">
                <a:solidFill>
                  <a:srgbClr val="333333"/>
                </a:solidFill>
                <a:latin typeface="Arial"/>
                <a:cs typeface="Arial"/>
              </a:rPr>
              <a:t> </a:t>
            </a:r>
            <a:r>
              <a:rPr sz="1950" spc="-15" dirty="0">
                <a:solidFill>
                  <a:srgbClr val="333333"/>
                </a:solidFill>
                <a:latin typeface="Arial"/>
                <a:cs typeface="Arial"/>
              </a:rPr>
              <a:t>Verified </a:t>
            </a:r>
            <a:r>
              <a:rPr sz="1950" spc="25" dirty="0">
                <a:solidFill>
                  <a:srgbClr val="333333"/>
                </a:solidFill>
                <a:latin typeface="Arial"/>
                <a:cs typeface="Arial"/>
              </a:rPr>
              <a:t>Status</a:t>
            </a:r>
            <a:endParaRPr sz="1950">
              <a:latin typeface="Arial"/>
              <a:cs typeface="Arial"/>
            </a:endParaRPr>
          </a:p>
        </p:txBody>
      </p:sp>
      <p:sp>
        <p:nvSpPr>
          <p:cNvPr id="13" name="object 13"/>
          <p:cNvSpPr txBox="1"/>
          <p:nvPr/>
        </p:nvSpPr>
        <p:spPr>
          <a:xfrm>
            <a:off x="9075221" y="2571157"/>
            <a:ext cx="8931275"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90" dirty="0">
                <a:solidFill>
                  <a:srgbClr val="333333"/>
                </a:solidFill>
                <a:latin typeface="Arial"/>
                <a:cs typeface="Arial"/>
              </a:rPr>
              <a:t>60% </a:t>
            </a:r>
            <a:r>
              <a:rPr sz="1950" spc="45" dirty="0">
                <a:solidFill>
                  <a:srgbClr val="333333"/>
                </a:solidFill>
                <a:latin typeface="Arial"/>
                <a:cs typeface="Arial"/>
              </a:rPr>
              <a:t>of </a:t>
            </a:r>
            <a:r>
              <a:rPr sz="1950" spc="10" dirty="0">
                <a:solidFill>
                  <a:srgbClr val="333333"/>
                </a:solidFill>
                <a:latin typeface="Arial"/>
                <a:cs typeface="Arial"/>
              </a:rPr>
              <a:t>loans </a:t>
            </a:r>
            <a:r>
              <a:rPr sz="1950" spc="-25" dirty="0">
                <a:solidFill>
                  <a:srgbClr val="333333"/>
                </a:solidFill>
                <a:latin typeface="Arial"/>
                <a:cs typeface="Arial"/>
              </a:rPr>
              <a:t>are </a:t>
            </a:r>
            <a:r>
              <a:rPr sz="1950" spc="20" dirty="0">
                <a:solidFill>
                  <a:srgbClr val="333333"/>
                </a:solidFill>
                <a:latin typeface="Arial"/>
                <a:cs typeface="Arial"/>
              </a:rPr>
              <a:t>take </a:t>
            </a:r>
            <a:r>
              <a:rPr sz="1950" spc="30" dirty="0">
                <a:solidFill>
                  <a:srgbClr val="333333"/>
                </a:solidFill>
                <a:latin typeface="Arial"/>
                <a:cs typeface="Arial"/>
              </a:rPr>
              <a:t>for Debt </a:t>
            </a:r>
            <a:r>
              <a:rPr sz="1950" spc="25" dirty="0">
                <a:solidFill>
                  <a:srgbClr val="333333"/>
                </a:solidFill>
                <a:latin typeface="Arial"/>
                <a:cs typeface="Arial"/>
              </a:rPr>
              <a:t>Consolidation </a:t>
            </a:r>
            <a:r>
              <a:rPr sz="1950" spc="-55" dirty="0">
                <a:solidFill>
                  <a:srgbClr val="333333"/>
                </a:solidFill>
                <a:latin typeface="Arial"/>
                <a:cs typeface="Arial"/>
              </a:rPr>
              <a:t>&amp; </a:t>
            </a:r>
            <a:r>
              <a:rPr sz="1950" spc="30" dirty="0">
                <a:solidFill>
                  <a:srgbClr val="333333"/>
                </a:solidFill>
                <a:latin typeface="Arial"/>
                <a:cs typeface="Arial"/>
              </a:rPr>
              <a:t>for </a:t>
            </a:r>
            <a:r>
              <a:rPr sz="1950" spc="20" dirty="0">
                <a:solidFill>
                  <a:srgbClr val="333333"/>
                </a:solidFill>
                <a:latin typeface="Arial"/>
                <a:cs typeface="Arial"/>
              </a:rPr>
              <a:t>Credit </a:t>
            </a:r>
            <a:r>
              <a:rPr sz="1950" spc="10" dirty="0">
                <a:solidFill>
                  <a:srgbClr val="333333"/>
                </a:solidFill>
                <a:latin typeface="Arial"/>
                <a:cs typeface="Arial"/>
              </a:rPr>
              <a:t>Card</a:t>
            </a:r>
            <a:r>
              <a:rPr sz="1950" spc="-60" dirty="0">
                <a:solidFill>
                  <a:srgbClr val="333333"/>
                </a:solidFill>
                <a:latin typeface="Arial"/>
                <a:cs typeface="Arial"/>
              </a:rPr>
              <a:t> </a:t>
            </a:r>
            <a:r>
              <a:rPr sz="1950" spc="15" dirty="0">
                <a:solidFill>
                  <a:srgbClr val="333333"/>
                </a:solidFill>
                <a:latin typeface="Arial"/>
                <a:cs typeface="Arial"/>
              </a:rPr>
              <a:t>Purpose</a:t>
            </a:r>
            <a:endParaRPr sz="195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642938" y="4469811"/>
            <a:ext cx="8824522" cy="1200329"/>
          </a:xfrm>
          <a:prstGeom prst="rect">
            <a:avLst/>
          </a:prstGeom>
          <a:noFill/>
        </p:spPr>
        <p:txBody>
          <a:bodyPr wrap="square" rtlCol="0">
            <a:spAutoFit/>
          </a:bodyPr>
          <a:lstStyle/>
          <a:p>
            <a:r>
              <a:rPr lang="en-IN" b="1" u="sng" dirty="0"/>
              <a:t>11. Grades and sub-grades</a:t>
            </a:r>
          </a:p>
          <a:p>
            <a:endParaRPr lang="en-IN" b="1" u="sng" dirty="0"/>
          </a:p>
          <a:p>
            <a:r>
              <a:rPr lang="en-US" dirty="0"/>
              <a:t>Highest number of defaulters are in Grade B irrespective of sub-grades, of which</a:t>
            </a:r>
          </a:p>
          <a:p>
            <a:r>
              <a:rPr lang="en-US" dirty="0"/>
              <a:t>the highest number of defaulters are in sub-Grade B-5</a:t>
            </a:r>
            <a:endParaRPr lang="en-IN" dirty="0"/>
          </a:p>
        </p:txBody>
      </p:sp>
      <p:sp>
        <p:nvSpPr>
          <p:cNvPr id="21" name="TextBox 20">
            <a:extLst>
              <a:ext uri="{FF2B5EF4-FFF2-40B4-BE49-F238E27FC236}">
                <a16:creationId xmlns:a16="http://schemas.microsoft.com/office/drawing/2014/main" id="{E2CA315C-B0C0-D526-8043-9E3E98CA5263}"/>
              </a:ext>
            </a:extLst>
          </p:cNvPr>
          <p:cNvSpPr txBox="1"/>
          <p:nvPr/>
        </p:nvSpPr>
        <p:spPr>
          <a:xfrm>
            <a:off x="10299309" y="4487250"/>
            <a:ext cx="9752506" cy="1477328"/>
          </a:xfrm>
          <a:prstGeom prst="rect">
            <a:avLst/>
          </a:prstGeom>
          <a:noFill/>
        </p:spPr>
        <p:txBody>
          <a:bodyPr wrap="square" rtlCol="0">
            <a:spAutoFit/>
          </a:bodyPr>
          <a:lstStyle/>
          <a:p>
            <a:r>
              <a:rPr lang="en-IN" b="1" u="sng" dirty="0"/>
              <a:t>12. Home ownership</a:t>
            </a:r>
          </a:p>
          <a:p>
            <a:pPr marL="342900" indent="-342900">
              <a:buAutoNum type="arabicPeriod" startAt="8"/>
            </a:pPr>
            <a:endParaRPr lang="en-IN" b="1" u="sng" dirty="0"/>
          </a:p>
          <a:p>
            <a:r>
              <a:rPr lang="en-US" dirty="0"/>
              <a:t>Rented home clients the riskiest of all.</a:t>
            </a:r>
          </a:p>
          <a:p>
            <a:r>
              <a:rPr lang="en-US" dirty="0"/>
              <a:t>Mortgage ownership clients are also almost equally risky to Rented home clients.</a:t>
            </a:r>
          </a:p>
          <a:p>
            <a:r>
              <a:rPr lang="en-US" dirty="0"/>
              <a:t>So, Rent and Mortgage home ownership clients are riskier when compared to other categories.</a:t>
            </a:r>
            <a:endParaRPr lang="en-IN" dirty="0"/>
          </a:p>
        </p:txBody>
      </p:sp>
      <p:pic>
        <p:nvPicPr>
          <p:cNvPr id="8194" name="Picture 2">
            <a:extLst>
              <a:ext uri="{FF2B5EF4-FFF2-40B4-BE49-F238E27FC236}">
                <a16:creationId xmlns:a16="http://schemas.microsoft.com/office/drawing/2014/main" id="{C537DAC2-DB97-2CFF-830C-052815B77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3" y="5949459"/>
            <a:ext cx="8319136" cy="473441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E4490B20-1C4B-375D-F29C-763AABAAB4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850" y="6389669"/>
            <a:ext cx="5867400" cy="467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19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79728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endParaRPr lang="en-IN" sz="4500" b="1" spc="-70" dirty="0">
              <a:latin typeface="Arial"/>
              <a:cs typeface="Arial"/>
            </a:endParaRPr>
          </a:p>
          <a:p>
            <a:pPr marL="12700">
              <a:lnSpc>
                <a:spcPct val="100000"/>
              </a:lnSpc>
              <a:spcBef>
                <a:spcPts val="135"/>
              </a:spcBef>
            </a:pPr>
            <a:r>
              <a:rPr lang="en-IN" sz="2400" b="1" spc="-70" dirty="0">
                <a:latin typeface="Arial"/>
                <a:cs typeface="Arial"/>
              </a:rPr>
              <a:t>Univariate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0" name="object 10"/>
          <p:cNvSpPr txBox="1"/>
          <p:nvPr/>
        </p:nvSpPr>
        <p:spPr>
          <a:xfrm>
            <a:off x="11106782" y="749191"/>
            <a:ext cx="4867910" cy="304165"/>
          </a:xfrm>
          <a:prstGeom prst="rect">
            <a:avLst/>
          </a:prstGeom>
          <a:solidFill>
            <a:srgbClr val="88FA4E"/>
          </a:solidFill>
        </p:spPr>
        <p:txBody>
          <a:bodyPr vert="horz" wrap="square" lIns="0" tIns="0" rIns="0" bIns="0" rtlCol="0">
            <a:spAutoFit/>
          </a:bodyPr>
          <a:lstStyle/>
          <a:p>
            <a:pPr>
              <a:lnSpc>
                <a:spcPts val="2305"/>
              </a:lnSpc>
            </a:pPr>
            <a:r>
              <a:rPr sz="1950" spc="15" dirty="0">
                <a:solidFill>
                  <a:srgbClr val="5E5E5E"/>
                </a:solidFill>
                <a:latin typeface="Arial"/>
                <a:cs typeface="Arial"/>
              </a:rPr>
              <a:t>15 </a:t>
            </a:r>
            <a:r>
              <a:rPr sz="1950" spc="25" dirty="0">
                <a:solidFill>
                  <a:srgbClr val="5E5E5E"/>
                </a:solidFill>
                <a:latin typeface="Arial"/>
                <a:cs typeface="Arial"/>
              </a:rPr>
              <a:t>percent </a:t>
            </a:r>
            <a:r>
              <a:rPr sz="1950" spc="45" dirty="0">
                <a:solidFill>
                  <a:srgbClr val="5E5E5E"/>
                </a:solidFill>
                <a:latin typeface="Arial"/>
                <a:cs typeface="Arial"/>
              </a:rPr>
              <a:t>of </a:t>
            </a:r>
            <a:r>
              <a:rPr sz="1950" spc="35" dirty="0">
                <a:solidFill>
                  <a:srgbClr val="5E5E5E"/>
                </a:solidFill>
                <a:latin typeface="Arial"/>
                <a:cs typeface="Arial"/>
              </a:rPr>
              <a:t>total population </a:t>
            </a:r>
            <a:r>
              <a:rPr sz="1950" spc="-25" dirty="0">
                <a:solidFill>
                  <a:srgbClr val="5E5E5E"/>
                </a:solidFill>
                <a:latin typeface="Arial"/>
                <a:cs typeface="Arial"/>
              </a:rPr>
              <a:t>are</a:t>
            </a:r>
            <a:r>
              <a:rPr sz="1950" spc="-105" dirty="0">
                <a:solidFill>
                  <a:srgbClr val="5E5E5E"/>
                </a:solidFill>
                <a:latin typeface="Arial"/>
                <a:cs typeface="Arial"/>
              </a:rPr>
              <a:t> </a:t>
            </a:r>
            <a:r>
              <a:rPr sz="1950" spc="25" dirty="0">
                <a:solidFill>
                  <a:srgbClr val="5E5E5E"/>
                </a:solidFill>
                <a:latin typeface="Arial"/>
                <a:cs typeface="Arial"/>
              </a:rPr>
              <a:t>defaulted</a:t>
            </a:r>
            <a:endParaRPr sz="1950">
              <a:latin typeface="Arial"/>
              <a:cs typeface="Arial"/>
            </a:endParaRPr>
          </a:p>
        </p:txBody>
      </p:sp>
      <p:sp>
        <p:nvSpPr>
          <p:cNvPr id="11" name="object 11"/>
          <p:cNvSpPr txBox="1"/>
          <p:nvPr/>
        </p:nvSpPr>
        <p:spPr>
          <a:xfrm>
            <a:off x="7594554" y="1356534"/>
            <a:ext cx="11892280" cy="304165"/>
          </a:xfrm>
          <a:prstGeom prst="rect">
            <a:avLst/>
          </a:prstGeom>
          <a:solidFill>
            <a:srgbClr val="88FA4E"/>
          </a:solidFill>
        </p:spPr>
        <p:txBody>
          <a:bodyPr vert="horz" wrap="square" lIns="0" tIns="0" rIns="0" bIns="0" rtlCol="0">
            <a:spAutoFit/>
          </a:bodyPr>
          <a:lstStyle/>
          <a:p>
            <a:pPr>
              <a:lnSpc>
                <a:spcPts val="2305"/>
              </a:lnSpc>
            </a:pPr>
            <a:r>
              <a:rPr sz="1950" spc="-25" dirty="0">
                <a:solidFill>
                  <a:srgbClr val="333333"/>
                </a:solidFill>
                <a:latin typeface="Arial"/>
                <a:cs typeface="Arial"/>
              </a:rPr>
              <a:t>The </a:t>
            </a:r>
            <a:r>
              <a:rPr sz="1950" spc="60" dirty="0">
                <a:solidFill>
                  <a:srgbClr val="333333"/>
                </a:solidFill>
                <a:latin typeface="Arial"/>
                <a:cs typeface="Arial"/>
              </a:rPr>
              <a:t>Most </a:t>
            </a:r>
            <a:r>
              <a:rPr sz="1950" spc="45" dirty="0">
                <a:solidFill>
                  <a:srgbClr val="333333"/>
                </a:solidFill>
                <a:latin typeface="Arial"/>
                <a:cs typeface="Arial"/>
              </a:rPr>
              <a:t>of </a:t>
            </a:r>
            <a:r>
              <a:rPr sz="1950" spc="10" dirty="0">
                <a:solidFill>
                  <a:srgbClr val="333333"/>
                </a:solidFill>
                <a:latin typeface="Arial"/>
                <a:cs typeface="Arial"/>
              </a:rPr>
              <a:t>loan </a:t>
            </a:r>
            <a:r>
              <a:rPr sz="1950" spc="30" dirty="0">
                <a:solidFill>
                  <a:srgbClr val="333333"/>
                </a:solidFill>
                <a:latin typeface="Arial"/>
                <a:cs typeface="Arial"/>
              </a:rPr>
              <a:t>applied </a:t>
            </a:r>
            <a:r>
              <a:rPr sz="1950" spc="50" dirty="0">
                <a:solidFill>
                  <a:srgbClr val="333333"/>
                </a:solidFill>
                <a:latin typeface="Arial"/>
                <a:cs typeface="Arial"/>
              </a:rPr>
              <a:t>by </a:t>
            </a:r>
            <a:r>
              <a:rPr sz="1950" spc="25" dirty="0">
                <a:solidFill>
                  <a:srgbClr val="333333"/>
                </a:solidFill>
                <a:latin typeface="Arial"/>
                <a:cs typeface="Arial"/>
              </a:rPr>
              <a:t>the Customers </a:t>
            </a:r>
            <a:r>
              <a:rPr sz="1950" spc="-25" dirty="0">
                <a:solidFill>
                  <a:srgbClr val="333333"/>
                </a:solidFill>
                <a:latin typeface="Arial"/>
                <a:cs typeface="Arial"/>
              </a:rPr>
              <a:t>are </a:t>
            </a:r>
            <a:r>
              <a:rPr sz="1950" spc="5" dirty="0">
                <a:solidFill>
                  <a:srgbClr val="333333"/>
                </a:solidFill>
                <a:latin typeface="Arial"/>
                <a:cs typeface="Arial"/>
              </a:rPr>
              <a:t>usually </a:t>
            </a:r>
            <a:r>
              <a:rPr sz="1950" spc="15" dirty="0">
                <a:solidFill>
                  <a:srgbClr val="333333"/>
                </a:solidFill>
                <a:latin typeface="Arial"/>
                <a:cs typeface="Arial"/>
              </a:rPr>
              <a:t>living </a:t>
            </a:r>
            <a:r>
              <a:rPr sz="1950" spc="30" dirty="0">
                <a:solidFill>
                  <a:srgbClr val="333333"/>
                </a:solidFill>
                <a:latin typeface="Arial"/>
                <a:cs typeface="Arial"/>
              </a:rPr>
              <a:t>on </a:t>
            </a:r>
            <a:r>
              <a:rPr sz="1950" spc="5" dirty="0">
                <a:solidFill>
                  <a:srgbClr val="333333"/>
                </a:solidFill>
                <a:latin typeface="Arial"/>
                <a:cs typeface="Arial"/>
              </a:rPr>
              <a:t>Rent </a:t>
            </a:r>
            <a:r>
              <a:rPr sz="1950" spc="-5" dirty="0">
                <a:solidFill>
                  <a:srgbClr val="333333"/>
                </a:solidFill>
                <a:latin typeface="Arial"/>
                <a:cs typeface="Arial"/>
              </a:rPr>
              <a:t>i.e </a:t>
            </a:r>
            <a:r>
              <a:rPr sz="1950" spc="60" dirty="0">
                <a:solidFill>
                  <a:srgbClr val="333333"/>
                </a:solidFill>
                <a:latin typeface="Arial"/>
                <a:cs typeface="Arial"/>
              </a:rPr>
              <a:t>47.9% </a:t>
            </a:r>
            <a:r>
              <a:rPr sz="1950" spc="25" dirty="0">
                <a:solidFill>
                  <a:srgbClr val="333333"/>
                </a:solidFill>
                <a:latin typeface="Arial"/>
                <a:cs typeface="Arial"/>
              </a:rPr>
              <a:t>and </a:t>
            </a:r>
            <a:r>
              <a:rPr sz="1950" spc="20" dirty="0">
                <a:solidFill>
                  <a:srgbClr val="333333"/>
                </a:solidFill>
                <a:latin typeface="Arial"/>
                <a:cs typeface="Arial"/>
              </a:rPr>
              <a:t>then </a:t>
            </a:r>
            <a:r>
              <a:rPr sz="1950" spc="10" dirty="0">
                <a:solidFill>
                  <a:srgbClr val="333333"/>
                </a:solidFill>
                <a:latin typeface="Arial"/>
                <a:cs typeface="Arial"/>
              </a:rPr>
              <a:t>having</a:t>
            </a:r>
            <a:r>
              <a:rPr sz="1950" spc="-170" dirty="0">
                <a:solidFill>
                  <a:srgbClr val="333333"/>
                </a:solidFill>
                <a:latin typeface="Arial"/>
                <a:cs typeface="Arial"/>
              </a:rPr>
              <a:t> </a:t>
            </a:r>
            <a:r>
              <a:rPr sz="1950" spc="35" dirty="0">
                <a:solidFill>
                  <a:srgbClr val="333333"/>
                </a:solidFill>
                <a:latin typeface="Arial"/>
                <a:cs typeface="Arial"/>
              </a:rPr>
              <a:t>Mortgage</a:t>
            </a:r>
            <a:endParaRPr sz="1950">
              <a:latin typeface="Arial"/>
              <a:cs typeface="Arial"/>
            </a:endParaRPr>
          </a:p>
        </p:txBody>
      </p:sp>
      <p:sp>
        <p:nvSpPr>
          <p:cNvPr id="12" name="object 12"/>
          <p:cNvSpPr txBox="1"/>
          <p:nvPr/>
        </p:nvSpPr>
        <p:spPr>
          <a:xfrm>
            <a:off x="10299309" y="1963846"/>
            <a:ext cx="6470650"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15" dirty="0">
                <a:solidFill>
                  <a:srgbClr val="333333"/>
                </a:solidFill>
                <a:latin typeface="Arial"/>
                <a:cs typeface="Arial"/>
              </a:rPr>
              <a:t>44 </a:t>
            </a:r>
            <a:r>
              <a:rPr sz="1950" spc="240" dirty="0">
                <a:solidFill>
                  <a:srgbClr val="333333"/>
                </a:solidFill>
                <a:latin typeface="Arial"/>
                <a:cs typeface="Arial"/>
              </a:rPr>
              <a:t>% </a:t>
            </a:r>
            <a:r>
              <a:rPr sz="1950" spc="45" dirty="0">
                <a:solidFill>
                  <a:srgbClr val="333333"/>
                </a:solidFill>
                <a:latin typeface="Arial"/>
                <a:cs typeface="Arial"/>
              </a:rPr>
              <a:t>of </a:t>
            </a:r>
            <a:r>
              <a:rPr sz="1950" spc="10" dirty="0">
                <a:solidFill>
                  <a:srgbClr val="333333"/>
                </a:solidFill>
                <a:latin typeface="Arial"/>
                <a:cs typeface="Arial"/>
              </a:rPr>
              <a:t>loan </a:t>
            </a:r>
            <a:r>
              <a:rPr sz="1950" spc="35" dirty="0">
                <a:solidFill>
                  <a:srgbClr val="333333"/>
                </a:solidFill>
                <a:latin typeface="Arial"/>
                <a:cs typeface="Arial"/>
              </a:rPr>
              <a:t>application </a:t>
            </a:r>
            <a:r>
              <a:rPr sz="1950" spc="-25" dirty="0">
                <a:solidFill>
                  <a:srgbClr val="333333"/>
                </a:solidFill>
                <a:latin typeface="Arial"/>
                <a:cs typeface="Arial"/>
              </a:rPr>
              <a:t>are </a:t>
            </a:r>
            <a:r>
              <a:rPr sz="1950" spc="10" dirty="0">
                <a:solidFill>
                  <a:srgbClr val="333333"/>
                </a:solidFill>
                <a:latin typeface="Arial"/>
                <a:cs typeface="Arial"/>
              </a:rPr>
              <a:t>in </a:t>
            </a:r>
            <a:r>
              <a:rPr sz="1950" spc="50" dirty="0">
                <a:solidFill>
                  <a:srgbClr val="333333"/>
                </a:solidFill>
                <a:latin typeface="Arial"/>
                <a:cs typeface="Arial"/>
              </a:rPr>
              <a:t>Not</a:t>
            </a:r>
            <a:r>
              <a:rPr sz="1950" spc="-320" dirty="0">
                <a:solidFill>
                  <a:srgbClr val="333333"/>
                </a:solidFill>
                <a:latin typeface="Arial"/>
                <a:cs typeface="Arial"/>
              </a:rPr>
              <a:t> </a:t>
            </a:r>
            <a:r>
              <a:rPr sz="1950" spc="-15" dirty="0">
                <a:solidFill>
                  <a:srgbClr val="333333"/>
                </a:solidFill>
                <a:latin typeface="Arial"/>
                <a:cs typeface="Arial"/>
              </a:rPr>
              <a:t>Verified </a:t>
            </a:r>
            <a:r>
              <a:rPr sz="1950" spc="25" dirty="0">
                <a:solidFill>
                  <a:srgbClr val="333333"/>
                </a:solidFill>
                <a:latin typeface="Arial"/>
                <a:cs typeface="Arial"/>
              </a:rPr>
              <a:t>Status</a:t>
            </a:r>
            <a:endParaRPr sz="1950">
              <a:latin typeface="Arial"/>
              <a:cs typeface="Arial"/>
            </a:endParaRPr>
          </a:p>
        </p:txBody>
      </p:sp>
      <p:sp>
        <p:nvSpPr>
          <p:cNvPr id="13" name="object 13"/>
          <p:cNvSpPr txBox="1"/>
          <p:nvPr/>
        </p:nvSpPr>
        <p:spPr>
          <a:xfrm>
            <a:off x="9075221" y="2571157"/>
            <a:ext cx="8931275"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90" dirty="0">
                <a:solidFill>
                  <a:srgbClr val="333333"/>
                </a:solidFill>
                <a:latin typeface="Arial"/>
                <a:cs typeface="Arial"/>
              </a:rPr>
              <a:t>60% </a:t>
            </a:r>
            <a:r>
              <a:rPr sz="1950" spc="45" dirty="0">
                <a:solidFill>
                  <a:srgbClr val="333333"/>
                </a:solidFill>
                <a:latin typeface="Arial"/>
                <a:cs typeface="Arial"/>
              </a:rPr>
              <a:t>of </a:t>
            </a:r>
            <a:r>
              <a:rPr sz="1950" spc="10" dirty="0">
                <a:solidFill>
                  <a:srgbClr val="333333"/>
                </a:solidFill>
                <a:latin typeface="Arial"/>
                <a:cs typeface="Arial"/>
              </a:rPr>
              <a:t>loans </a:t>
            </a:r>
            <a:r>
              <a:rPr sz="1950" spc="-25" dirty="0">
                <a:solidFill>
                  <a:srgbClr val="333333"/>
                </a:solidFill>
                <a:latin typeface="Arial"/>
                <a:cs typeface="Arial"/>
              </a:rPr>
              <a:t>are </a:t>
            </a:r>
            <a:r>
              <a:rPr sz="1950" spc="20" dirty="0">
                <a:solidFill>
                  <a:srgbClr val="333333"/>
                </a:solidFill>
                <a:latin typeface="Arial"/>
                <a:cs typeface="Arial"/>
              </a:rPr>
              <a:t>take </a:t>
            </a:r>
            <a:r>
              <a:rPr sz="1950" spc="30" dirty="0">
                <a:solidFill>
                  <a:srgbClr val="333333"/>
                </a:solidFill>
                <a:latin typeface="Arial"/>
                <a:cs typeface="Arial"/>
              </a:rPr>
              <a:t>for Debt </a:t>
            </a:r>
            <a:r>
              <a:rPr sz="1950" spc="25" dirty="0">
                <a:solidFill>
                  <a:srgbClr val="333333"/>
                </a:solidFill>
                <a:latin typeface="Arial"/>
                <a:cs typeface="Arial"/>
              </a:rPr>
              <a:t>Consolidation </a:t>
            </a:r>
            <a:r>
              <a:rPr sz="1950" spc="-55" dirty="0">
                <a:solidFill>
                  <a:srgbClr val="333333"/>
                </a:solidFill>
                <a:latin typeface="Arial"/>
                <a:cs typeface="Arial"/>
              </a:rPr>
              <a:t>&amp; </a:t>
            </a:r>
            <a:r>
              <a:rPr sz="1950" spc="30" dirty="0">
                <a:solidFill>
                  <a:srgbClr val="333333"/>
                </a:solidFill>
                <a:latin typeface="Arial"/>
                <a:cs typeface="Arial"/>
              </a:rPr>
              <a:t>for </a:t>
            </a:r>
            <a:r>
              <a:rPr sz="1950" spc="20" dirty="0">
                <a:solidFill>
                  <a:srgbClr val="333333"/>
                </a:solidFill>
                <a:latin typeface="Arial"/>
                <a:cs typeface="Arial"/>
              </a:rPr>
              <a:t>Credit </a:t>
            </a:r>
            <a:r>
              <a:rPr sz="1950" spc="10" dirty="0">
                <a:solidFill>
                  <a:srgbClr val="333333"/>
                </a:solidFill>
                <a:latin typeface="Arial"/>
                <a:cs typeface="Arial"/>
              </a:rPr>
              <a:t>Card</a:t>
            </a:r>
            <a:r>
              <a:rPr sz="1950" spc="-60" dirty="0">
                <a:solidFill>
                  <a:srgbClr val="333333"/>
                </a:solidFill>
                <a:latin typeface="Arial"/>
                <a:cs typeface="Arial"/>
              </a:rPr>
              <a:t> </a:t>
            </a:r>
            <a:r>
              <a:rPr sz="1950" spc="15" dirty="0">
                <a:solidFill>
                  <a:srgbClr val="333333"/>
                </a:solidFill>
                <a:latin typeface="Arial"/>
                <a:cs typeface="Arial"/>
              </a:rPr>
              <a:t>Purpose</a:t>
            </a:r>
            <a:endParaRPr sz="195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642938" y="4469811"/>
            <a:ext cx="8824522" cy="1200329"/>
          </a:xfrm>
          <a:prstGeom prst="rect">
            <a:avLst/>
          </a:prstGeom>
          <a:noFill/>
        </p:spPr>
        <p:txBody>
          <a:bodyPr wrap="square" rtlCol="0">
            <a:spAutoFit/>
          </a:bodyPr>
          <a:lstStyle/>
          <a:p>
            <a:r>
              <a:rPr lang="en-IN" b="1" u="sng" dirty="0"/>
              <a:t>13. Purpose of Loan insights</a:t>
            </a:r>
          </a:p>
          <a:p>
            <a:endParaRPr lang="en-IN" b="1" u="sng" dirty="0"/>
          </a:p>
          <a:p>
            <a:r>
              <a:rPr lang="en-US" b="0" i="0" dirty="0">
                <a:effectLst/>
                <a:latin typeface="Arial" panose="020B0604020202020204" pitchFamily="34" charset="0"/>
              </a:rPr>
              <a:t>From the charged-off accounts, Clients who bought loans for Debt-Consolidation purpose are more defaulters.</a:t>
            </a:r>
            <a:endParaRPr lang="en-IN" dirty="0"/>
          </a:p>
        </p:txBody>
      </p:sp>
      <p:pic>
        <p:nvPicPr>
          <p:cNvPr id="9218" name="Picture 2">
            <a:extLst>
              <a:ext uri="{FF2B5EF4-FFF2-40B4-BE49-F238E27FC236}">
                <a16:creationId xmlns:a16="http://schemas.microsoft.com/office/drawing/2014/main" id="{AF3A764E-F566-494E-90BD-5826256F3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7" y="5964578"/>
            <a:ext cx="8571984" cy="46719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1418E09-E354-B9CF-8A1E-9D4F3D8F749E}"/>
              </a:ext>
            </a:extLst>
          </p:cNvPr>
          <p:cNvSpPr txBox="1"/>
          <p:nvPr/>
        </p:nvSpPr>
        <p:spPr>
          <a:xfrm>
            <a:off x="10052050" y="4469811"/>
            <a:ext cx="9434784" cy="1754326"/>
          </a:xfrm>
          <a:prstGeom prst="rect">
            <a:avLst/>
          </a:prstGeom>
          <a:noFill/>
        </p:spPr>
        <p:txBody>
          <a:bodyPr wrap="square" rtlCol="0">
            <a:spAutoFit/>
          </a:bodyPr>
          <a:lstStyle/>
          <a:p>
            <a:r>
              <a:rPr lang="en-IN" b="1" u="sng" dirty="0"/>
              <a:t>14. Verification status</a:t>
            </a:r>
          </a:p>
          <a:p>
            <a:endParaRPr lang="en-IN" dirty="0"/>
          </a:p>
          <a:p>
            <a:endParaRPr lang="en-IN" dirty="0"/>
          </a:p>
          <a:p>
            <a:r>
              <a:rPr lang="en-IN" dirty="0"/>
              <a:t>In both scenarios of charged-off accounts  and charged-off + fully paid accounts, </a:t>
            </a:r>
            <a:r>
              <a:rPr lang="en-US" dirty="0"/>
              <a:t>Non-verified clients are having highest possibilities of defaulting.</a:t>
            </a:r>
          </a:p>
          <a:p>
            <a:r>
              <a:rPr lang="en-IN" dirty="0"/>
              <a:t>. </a:t>
            </a:r>
          </a:p>
        </p:txBody>
      </p:sp>
      <p:pic>
        <p:nvPicPr>
          <p:cNvPr id="9222" name="Picture 6">
            <a:extLst>
              <a:ext uri="{FF2B5EF4-FFF2-40B4-BE49-F238E27FC236}">
                <a16:creationId xmlns:a16="http://schemas.microsoft.com/office/drawing/2014/main" id="{033C00F9-9ED1-A7F9-2866-D6FBB690E9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9309" y="6406065"/>
            <a:ext cx="376237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D9982DAB-2580-80E9-3338-CA7617E6C1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60196" y="6406065"/>
            <a:ext cx="38195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57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79728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endParaRPr lang="en-IN" sz="4500" b="1" spc="-70" dirty="0">
              <a:latin typeface="Arial"/>
              <a:cs typeface="Arial"/>
            </a:endParaRPr>
          </a:p>
          <a:p>
            <a:pPr marL="12700">
              <a:lnSpc>
                <a:spcPct val="100000"/>
              </a:lnSpc>
              <a:spcBef>
                <a:spcPts val="135"/>
              </a:spcBef>
            </a:pPr>
            <a:r>
              <a:rPr lang="en-IN" sz="2400" b="1" spc="-70" dirty="0">
                <a:latin typeface="Arial"/>
                <a:cs typeface="Arial"/>
              </a:rPr>
              <a:t>Univariate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0" name="object 10"/>
          <p:cNvSpPr txBox="1"/>
          <p:nvPr/>
        </p:nvSpPr>
        <p:spPr>
          <a:xfrm>
            <a:off x="11106782" y="749191"/>
            <a:ext cx="4867910" cy="304165"/>
          </a:xfrm>
          <a:prstGeom prst="rect">
            <a:avLst/>
          </a:prstGeom>
          <a:solidFill>
            <a:srgbClr val="88FA4E"/>
          </a:solidFill>
        </p:spPr>
        <p:txBody>
          <a:bodyPr vert="horz" wrap="square" lIns="0" tIns="0" rIns="0" bIns="0" rtlCol="0">
            <a:spAutoFit/>
          </a:bodyPr>
          <a:lstStyle/>
          <a:p>
            <a:pPr>
              <a:lnSpc>
                <a:spcPts val="2305"/>
              </a:lnSpc>
            </a:pPr>
            <a:r>
              <a:rPr sz="1950" spc="15" dirty="0">
                <a:solidFill>
                  <a:srgbClr val="5E5E5E"/>
                </a:solidFill>
                <a:latin typeface="Arial"/>
                <a:cs typeface="Arial"/>
              </a:rPr>
              <a:t>15 </a:t>
            </a:r>
            <a:r>
              <a:rPr sz="1950" spc="25" dirty="0">
                <a:solidFill>
                  <a:srgbClr val="5E5E5E"/>
                </a:solidFill>
                <a:latin typeface="Arial"/>
                <a:cs typeface="Arial"/>
              </a:rPr>
              <a:t>percent </a:t>
            </a:r>
            <a:r>
              <a:rPr sz="1950" spc="45" dirty="0">
                <a:solidFill>
                  <a:srgbClr val="5E5E5E"/>
                </a:solidFill>
                <a:latin typeface="Arial"/>
                <a:cs typeface="Arial"/>
              </a:rPr>
              <a:t>of </a:t>
            </a:r>
            <a:r>
              <a:rPr sz="1950" spc="35" dirty="0">
                <a:solidFill>
                  <a:srgbClr val="5E5E5E"/>
                </a:solidFill>
                <a:latin typeface="Arial"/>
                <a:cs typeface="Arial"/>
              </a:rPr>
              <a:t>total population </a:t>
            </a:r>
            <a:r>
              <a:rPr sz="1950" spc="-25" dirty="0">
                <a:solidFill>
                  <a:srgbClr val="5E5E5E"/>
                </a:solidFill>
                <a:latin typeface="Arial"/>
                <a:cs typeface="Arial"/>
              </a:rPr>
              <a:t>are</a:t>
            </a:r>
            <a:r>
              <a:rPr sz="1950" spc="-105" dirty="0">
                <a:solidFill>
                  <a:srgbClr val="5E5E5E"/>
                </a:solidFill>
                <a:latin typeface="Arial"/>
                <a:cs typeface="Arial"/>
              </a:rPr>
              <a:t> </a:t>
            </a:r>
            <a:r>
              <a:rPr sz="1950" spc="25" dirty="0">
                <a:solidFill>
                  <a:srgbClr val="5E5E5E"/>
                </a:solidFill>
                <a:latin typeface="Arial"/>
                <a:cs typeface="Arial"/>
              </a:rPr>
              <a:t>defaulted</a:t>
            </a:r>
            <a:endParaRPr sz="1950">
              <a:latin typeface="Arial"/>
              <a:cs typeface="Arial"/>
            </a:endParaRPr>
          </a:p>
        </p:txBody>
      </p:sp>
      <p:sp>
        <p:nvSpPr>
          <p:cNvPr id="11" name="object 11"/>
          <p:cNvSpPr txBox="1"/>
          <p:nvPr/>
        </p:nvSpPr>
        <p:spPr>
          <a:xfrm>
            <a:off x="7594554" y="1356534"/>
            <a:ext cx="11892280" cy="304165"/>
          </a:xfrm>
          <a:prstGeom prst="rect">
            <a:avLst/>
          </a:prstGeom>
          <a:solidFill>
            <a:srgbClr val="88FA4E"/>
          </a:solidFill>
        </p:spPr>
        <p:txBody>
          <a:bodyPr vert="horz" wrap="square" lIns="0" tIns="0" rIns="0" bIns="0" rtlCol="0">
            <a:spAutoFit/>
          </a:bodyPr>
          <a:lstStyle/>
          <a:p>
            <a:pPr>
              <a:lnSpc>
                <a:spcPts val="2305"/>
              </a:lnSpc>
            </a:pPr>
            <a:r>
              <a:rPr sz="1950" spc="-25" dirty="0">
                <a:solidFill>
                  <a:srgbClr val="333333"/>
                </a:solidFill>
                <a:latin typeface="Arial"/>
                <a:cs typeface="Arial"/>
              </a:rPr>
              <a:t>The </a:t>
            </a:r>
            <a:r>
              <a:rPr sz="1950" spc="60" dirty="0">
                <a:solidFill>
                  <a:srgbClr val="333333"/>
                </a:solidFill>
                <a:latin typeface="Arial"/>
                <a:cs typeface="Arial"/>
              </a:rPr>
              <a:t>Most </a:t>
            </a:r>
            <a:r>
              <a:rPr sz="1950" spc="45" dirty="0">
                <a:solidFill>
                  <a:srgbClr val="333333"/>
                </a:solidFill>
                <a:latin typeface="Arial"/>
                <a:cs typeface="Arial"/>
              </a:rPr>
              <a:t>of </a:t>
            </a:r>
            <a:r>
              <a:rPr sz="1950" spc="10" dirty="0">
                <a:solidFill>
                  <a:srgbClr val="333333"/>
                </a:solidFill>
                <a:latin typeface="Arial"/>
                <a:cs typeface="Arial"/>
              </a:rPr>
              <a:t>loan </a:t>
            </a:r>
            <a:r>
              <a:rPr sz="1950" spc="30" dirty="0">
                <a:solidFill>
                  <a:srgbClr val="333333"/>
                </a:solidFill>
                <a:latin typeface="Arial"/>
                <a:cs typeface="Arial"/>
              </a:rPr>
              <a:t>applied </a:t>
            </a:r>
            <a:r>
              <a:rPr sz="1950" spc="50" dirty="0">
                <a:solidFill>
                  <a:srgbClr val="333333"/>
                </a:solidFill>
                <a:latin typeface="Arial"/>
                <a:cs typeface="Arial"/>
              </a:rPr>
              <a:t>by </a:t>
            </a:r>
            <a:r>
              <a:rPr sz="1950" spc="25" dirty="0">
                <a:solidFill>
                  <a:srgbClr val="333333"/>
                </a:solidFill>
                <a:latin typeface="Arial"/>
                <a:cs typeface="Arial"/>
              </a:rPr>
              <a:t>the Customers </a:t>
            </a:r>
            <a:r>
              <a:rPr sz="1950" spc="-25" dirty="0">
                <a:solidFill>
                  <a:srgbClr val="333333"/>
                </a:solidFill>
                <a:latin typeface="Arial"/>
                <a:cs typeface="Arial"/>
              </a:rPr>
              <a:t>are </a:t>
            </a:r>
            <a:r>
              <a:rPr sz="1950" spc="5" dirty="0">
                <a:solidFill>
                  <a:srgbClr val="333333"/>
                </a:solidFill>
                <a:latin typeface="Arial"/>
                <a:cs typeface="Arial"/>
              </a:rPr>
              <a:t>usually </a:t>
            </a:r>
            <a:r>
              <a:rPr sz="1950" spc="15" dirty="0">
                <a:solidFill>
                  <a:srgbClr val="333333"/>
                </a:solidFill>
                <a:latin typeface="Arial"/>
                <a:cs typeface="Arial"/>
              </a:rPr>
              <a:t>living </a:t>
            </a:r>
            <a:r>
              <a:rPr sz="1950" spc="30" dirty="0">
                <a:solidFill>
                  <a:srgbClr val="333333"/>
                </a:solidFill>
                <a:latin typeface="Arial"/>
                <a:cs typeface="Arial"/>
              </a:rPr>
              <a:t>on </a:t>
            </a:r>
            <a:r>
              <a:rPr sz="1950" spc="5" dirty="0">
                <a:solidFill>
                  <a:srgbClr val="333333"/>
                </a:solidFill>
                <a:latin typeface="Arial"/>
                <a:cs typeface="Arial"/>
              </a:rPr>
              <a:t>Rent </a:t>
            </a:r>
            <a:r>
              <a:rPr sz="1950" spc="-5" dirty="0">
                <a:solidFill>
                  <a:srgbClr val="333333"/>
                </a:solidFill>
                <a:latin typeface="Arial"/>
                <a:cs typeface="Arial"/>
              </a:rPr>
              <a:t>i.e </a:t>
            </a:r>
            <a:r>
              <a:rPr sz="1950" spc="60" dirty="0">
                <a:solidFill>
                  <a:srgbClr val="333333"/>
                </a:solidFill>
                <a:latin typeface="Arial"/>
                <a:cs typeface="Arial"/>
              </a:rPr>
              <a:t>47.9% </a:t>
            </a:r>
            <a:r>
              <a:rPr sz="1950" spc="25" dirty="0">
                <a:solidFill>
                  <a:srgbClr val="333333"/>
                </a:solidFill>
                <a:latin typeface="Arial"/>
                <a:cs typeface="Arial"/>
              </a:rPr>
              <a:t>and </a:t>
            </a:r>
            <a:r>
              <a:rPr sz="1950" spc="20" dirty="0">
                <a:solidFill>
                  <a:srgbClr val="333333"/>
                </a:solidFill>
                <a:latin typeface="Arial"/>
                <a:cs typeface="Arial"/>
              </a:rPr>
              <a:t>then </a:t>
            </a:r>
            <a:r>
              <a:rPr sz="1950" spc="10" dirty="0">
                <a:solidFill>
                  <a:srgbClr val="333333"/>
                </a:solidFill>
                <a:latin typeface="Arial"/>
                <a:cs typeface="Arial"/>
              </a:rPr>
              <a:t>having</a:t>
            </a:r>
            <a:r>
              <a:rPr sz="1950" spc="-170" dirty="0">
                <a:solidFill>
                  <a:srgbClr val="333333"/>
                </a:solidFill>
                <a:latin typeface="Arial"/>
                <a:cs typeface="Arial"/>
              </a:rPr>
              <a:t> </a:t>
            </a:r>
            <a:r>
              <a:rPr sz="1950" spc="35" dirty="0">
                <a:solidFill>
                  <a:srgbClr val="333333"/>
                </a:solidFill>
                <a:latin typeface="Arial"/>
                <a:cs typeface="Arial"/>
              </a:rPr>
              <a:t>Mortgage</a:t>
            </a:r>
            <a:endParaRPr sz="1950">
              <a:latin typeface="Arial"/>
              <a:cs typeface="Arial"/>
            </a:endParaRPr>
          </a:p>
        </p:txBody>
      </p:sp>
      <p:sp>
        <p:nvSpPr>
          <p:cNvPr id="12" name="object 12"/>
          <p:cNvSpPr txBox="1"/>
          <p:nvPr/>
        </p:nvSpPr>
        <p:spPr>
          <a:xfrm>
            <a:off x="10299309" y="1963846"/>
            <a:ext cx="6470650"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15" dirty="0">
                <a:solidFill>
                  <a:srgbClr val="333333"/>
                </a:solidFill>
                <a:latin typeface="Arial"/>
                <a:cs typeface="Arial"/>
              </a:rPr>
              <a:t>44 </a:t>
            </a:r>
            <a:r>
              <a:rPr sz="1950" spc="240" dirty="0">
                <a:solidFill>
                  <a:srgbClr val="333333"/>
                </a:solidFill>
                <a:latin typeface="Arial"/>
                <a:cs typeface="Arial"/>
              </a:rPr>
              <a:t>% </a:t>
            </a:r>
            <a:r>
              <a:rPr sz="1950" spc="45" dirty="0">
                <a:solidFill>
                  <a:srgbClr val="333333"/>
                </a:solidFill>
                <a:latin typeface="Arial"/>
                <a:cs typeface="Arial"/>
              </a:rPr>
              <a:t>of </a:t>
            </a:r>
            <a:r>
              <a:rPr sz="1950" spc="10" dirty="0">
                <a:solidFill>
                  <a:srgbClr val="333333"/>
                </a:solidFill>
                <a:latin typeface="Arial"/>
                <a:cs typeface="Arial"/>
              </a:rPr>
              <a:t>loan </a:t>
            </a:r>
            <a:r>
              <a:rPr sz="1950" spc="35" dirty="0">
                <a:solidFill>
                  <a:srgbClr val="333333"/>
                </a:solidFill>
                <a:latin typeface="Arial"/>
                <a:cs typeface="Arial"/>
              </a:rPr>
              <a:t>application </a:t>
            </a:r>
            <a:r>
              <a:rPr sz="1950" spc="-25" dirty="0">
                <a:solidFill>
                  <a:srgbClr val="333333"/>
                </a:solidFill>
                <a:latin typeface="Arial"/>
                <a:cs typeface="Arial"/>
              </a:rPr>
              <a:t>are </a:t>
            </a:r>
            <a:r>
              <a:rPr sz="1950" spc="10" dirty="0">
                <a:solidFill>
                  <a:srgbClr val="333333"/>
                </a:solidFill>
                <a:latin typeface="Arial"/>
                <a:cs typeface="Arial"/>
              </a:rPr>
              <a:t>in </a:t>
            </a:r>
            <a:r>
              <a:rPr sz="1950" spc="50" dirty="0">
                <a:solidFill>
                  <a:srgbClr val="333333"/>
                </a:solidFill>
                <a:latin typeface="Arial"/>
                <a:cs typeface="Arial"/>
              </a:rPr>
              <a:t>Not</a:t>
            </a:r>
            <a:r>
              <a:rPr sz="1950" spc="-320" dirty="0">
                <a:solidFill>
                  <a:srgbClr val="333333"/>
                </a:solidFill>
                <a:latin typeface="Arial"/>
                <a:cs typeface="Arial"/>
              </a:rPr>
              <a:t> </a:t>
            </a:r>
            <a:r>
              <a:rPr sz="1950" spc="-15" dirty="0">
                <a:solidFill>
                  <a:srgbClr val="333333"/>
                </a:solidFill>
                <a:latin typeface="Arial"/>
                <a:cs typeface="Arial"/>
              </a:rPr>
              <a:t>Verified </a:t>
            </a:r>
            <a:r>
              <a:rPr sz="1950" spc="25" dirty="0">
                <a:solidFill>
                  <a:srgbClr val="333333"/>
                </a:solidFill>
                <a:latin typeface="Arial"/>
                <a:cs typeface="Arial"/>
              </a:rPr>
              <a:t>Status</a:t>
            </a:r>
            <a:endParaRPr sz="1950">
              <a:latin typeface="Arial"/>
              <a:cs typeface="Arial"/>
            </a:endParaRPr>
          </a:p>
        </p:txBody>
      </p:sp>
      <p:sp>
        <p:nvSpPr>
          <p:cNvPr id="13" name="object 13"/>
          <p:cNvSpPr txBox="1"/>
          <p:nvPr/>
        </p:nvSpPr>
        <p:spPr>
          <a:xfrm>
            <a:off x="9075221" y="2571157"/>
            <a:ext cx="8931275"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90" dirty="0">
                <a:solidFill>
                  <a:srgbClr val="333333"/>
                </a:solidFill>
                <a:latin typeface="Arial"/>
                <a:cs typeface="Arial"/>
              </a:rPr>
              <a:t>60% </a:t>
            </a:r>
            <a:r>
              <a:rPr sz="1950" spc="45" dirty="0">
                <a:solidFill>
                  <a:srgbClr val="333333"/>
                </a:solidFill>
                <a:latin typeface="Arial"/>
                <a:cs typeface="Arial"/>
              </a:rPr>
              <a:t>of </a:t>
            </a:r>
            <a:r>
              <a:rPr sz="1950" spc="10" dirty="0">
                <a:solidFill>
                  <a:srgbClr val="333333"/>
                </a:solidFill>
                <a:latin typeface="Arial"/>
                <a:cs typeface="Arial"/>
              </a:rPr>
              <a:t>loans </a:t>
            </a:r>
            <a:r>
              <a:rPr sz="1950" spc="-25" dirty="0">
                <a:solidFill>
                  <a:srgbClr val="333333"/>
                </a:solidFill>
                <a:latin typeface="Arial"/>
                <a:cs typeface="Arial"/>
              </a:rPr>
              <a:t>are </a:t>
            </a:r>
            <a:r>
              <a:rPr sz="1950" spc="20" dirty="0">
                <a:solidFill>
                  <a:srgbClr val="333333"/>
                </a:solidFill>
                <a:latin typeface="Arial"/>
                <a:cs typeface="Arial"/>
              </a:rPr>
              <a:t>take </a:t>
            </a:r>
            <a:r>
              <a:rPr sz="1950" spc="30" dirty="0">
                <a:solidFill>
                  <a:srgbClr val="333333"/>
                </a:solidFill>
                <a:latin typeface="Arial"/>
                <a:cs typeface="Arial"/>
              </a:rPr>
              <a:t>for Debt </a:t>
            </a:r>
            <a:r>
              <a:rPr sz="1950" spc="25" dirty="0">
                <a:solidFill>
                  <a:srgbClr val="333333"/>
                </a:solidFill>
                <a:latin typeface="Arial"/>
                <a:cs typeface="Arial"/>
              </a:rPr>
              <a:t>Consolidation </a:t>
            </a:r>
            <a:r>
              <a:rPr sz="1950" spc="-55" dirty="0">
                <a:solidFill>
                  <a:srgbClr val="333333"/>
                </a:solidFill>
                <a:latin typeface="Arial"/>
                <a:cs typeface="Arial"/>
              </a:rPr>
              <a:t>&amp; </a:t>
            </a:r>
            <a:r>
              <a:rPr sz="1950" spc="30" dirty="0">
                <a:solidFill>
                  <a:srgbClr val="333333"/>
                </a:solidFill>
                <a:latin typeface="Arial"/>
                <a:cs typeface="Arial"/>
              </a:rPr>
              <a:t>for </a:t>
            </a:r>
            <a:r>
              <a:rPr sz="1950" spc="20" dirty="0">
                <a:solidFill>
                  <a:srgbClr val="333333"/>
                </a:solidFill>
                <a:latin typeface="Arial"/>
                <a:cs typeface="Arial"/>
              </a:rPr>
              <a:t>Credit </a:t>
            </a:r>
            <a:r>
              <a:rPr sz="1950" spc="10" dirty="0">
                <a:solidFill>
                  <a:srgbClr val="333333"/>
                </a:solidFill>
                <a:latin typeface="Arial"/>
                <a:cs typeface="Arial"/>
              </a:rPr>
              <a:t>Card</a:t>
            </a:r>
            <a:r>
              <a:rPr sz="1950" spc="-60" dirty="0">
                <a:solidFill>
                  <a:srgbClr val="333333"/>
                </a:solidFill>
                <a:latin typeface="Arial"/>
                <a:cs typeface="Arial"/>
              </a:rPr>
              <a:t> </a:t>
            </a:r>
            <a:r>
              <a:rPr sz="1950" spc="15" dirty="0">
                <a:solidFill>
                  <a:srgbClr val="333333"/>
                </a:solidFill>
                <a:latin typeface="Arial"/>
                <a:cs typeface="Arial"/>
              </a:rPr>
              <a:t>Purpose</a:t>
            </a:r>
            <a:endParaRPr sz="195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642938" y="4469811"/>
            <a:ext cx="8824522" cy="1754326"/>
          </a:xfrm>
          <a:prstGeom prst="rect">
            <a:avLst/>
          </a:prstGeom>
          <a:noFill/>
        </p:spPr>
        <p:txBody>
          <a:bodyPr wrap="square" rtlCol="0">
            <a:spAutoFit/>
          </a:bodyPr>
          <a:lstStyle/>
          <a:p>
            <a:r>
              <a:rPr lang="en-IN" b="1" u="sng" dirty="0"/>
              <a:t>15. Issue date distribution</a:t>
            </a:r>
          </a:p>
          <a:p>
            <a:endParaRPr lang="en-IN" b="1" u="sng" dirty="0"/>
          </a:p>
          <a:p>
            <a:r>
              <a:rPr lang="en-US" b="0" i="0" dirty="0">
                <a:effectLst/>
                <a:latin typeface="Arial" panose="020B0604020202020204" pitchFamily="34" charset="0"/>
              </a:rPr>
              <a:t>The loans which are issues in the month of Dec are more defaulted.</a:t>
            </a:r>
          </a:p>
          <a:p>
            <a:r>
              <a:rPr lang="en-US" b="0" i="0" dirty="0">
                <a:effectLst/>
                <a:latin typeface="Arial" panose="020B0604020202020204" pitchFamily="34" charset="0"/>
              </a:rPr>
              <a:t>&lt;</a:t>
            </a:r>
            <a:r>
              <a:rPr lang="en-US" b="0" i="0" dirty="0" err="1">
                <a:effectLst/>
                <a:latin typeface="Arial" panose="020B0604020202020204" pitchFamily="34" charset="0"/>
              </a:rPr>
              <a:t>br</a:t>
            </a:r>
            <a:r>
              <a:rPr lang="en-US" b="0" i="0" dirty="0">
                <a:effectLst/>
                <a:latin typeface="Arial" panose="020B0604020202020204" pitchFamily="34" charset="0"/>
              </a:rPr>
              <a:t>&gt;</a:t>
            </a:r>
          </a:p>
          <a:p>
            <a:r>
              <a:rPr lang="en-US" b="0" i="0" dirty="0">
                <a:effectLst/>
                <a:latin typeface="Arial" panose="020B0604020202020204" pitchFamily="34" charset="0"/>
              </a:rPr>
              <a:t>The loans which are issues in the year 2011 are more defaulted. It might be because of recession. </a:t>
            </a:r>
            <a:endParaRPr lang="en-IN" dirty="0"/>
          </a:p>
        </p:txBody>
      </p:sp>
      <p:pic>
        <p:nvPicPr>
          <p:cNvPr id="10242" name="Picture 2">
            <a:extLst>
              <a:ext uri="{FF2B5EF4-FFF2-40B4-BE49-F238E27FC236}">
                <a16:creationId xmlns:a16="http://schemas.microsoft.com/office/drawing/2014/main" id="{56295F38-C55B-1868-0A20-6E63BE171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503" y="6490297"/>
            <a:ext cx="376237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408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79728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endParaRPr lang="en-IN" sz="4500" b="1" spc="-70" dirty="0">
              <a:latin typeface="Arial"/>
              <a:cs typeface="Arial"/>
            </a:endParaRPr>
          </a:p>
          <a:p>
            <a:pPr marL="12700">
              <a:lnSpc>
                <a:spcPct val="100000"/>
              </a:lnSpc>
              <a:spcBef>
                <a:spcPts val="135"/>
              </a:spcBef>
            </a:pPr>
            <a:r>
              <a:rPr lang="en-IN" sz="2400" b="1" spc="-70" dirty="0">
                <a:latin typeface="Arial"/>
                <a:cs typeface="Arial"/>
              </a:rPr>
              <a:t>Bivariate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0" name="object 10"/>
          <p:cNvSpPr txBox="1"/>
          <p:nvPr/>
        </p:nvSpPr>
        <p:spPr>
          <a:xfrm>
            <a:off x="11106782" y="749191"/>
            <a:ext cx="4867910" cy="304165"/>
          </a:xfrm>
          <a:prstGeom prst="rect">
            <a:avLst/>
          </a:prstGeom>
          <a:solidFill>
            <a:srgbClr val="88FA4E"/>
          </a:solidFill>
        </p:spPr>
        <p:txBody>
          <a:bodyPr vert="horz" wrap="square" lIns="0" tIns="0" rIns="0" bIns="0" rtlCol="0">
            <a:spAutoFit/>
          </a:bodyPr>
          <a:lstStyle/>
          <a:p>
            <a:pPr>
              <a:lnSpc>
                <a:spcPts val="2305"/>
              </a:lnSpc>
            </a:pPr>
            <a:r>
              <a:rPr sz="1950" spc="15" dirty="0">
                <a:solidFill>
                  <a:srgbClr val="5E5E5E"/>
                </a:solidFill>
                <a:latin typeface="Arial"/>
                <a:cs typeface="Arial"/>
              </a:rPr>
              <a:t>15 </a:t>
            </a:r>
            <a:r>
              <a:rPr sz="1950" spc="25" dirty="0">
                <a:solidFill>
                  <a:srgbClr val="5E5E5E"/>
                </a:solidFill>
                <a:latin typeface="Arial"/>
                <a:cs typeface="Arial"/>
              </a:rPr>
              <a:t>percent </a:t>
            </a:r>
            <a:r>
              <a:rPr sz="1950" spc="45" dirty="0">
                <a:solidFill>
                  <a:srgbClr val="5E5E5E"/>
                </a:solidFill>
                <a:latin typeface="Arial"/>
                <a:cs typeface="Arial"/>
              </a:rPr>
              <a:t>of </a:t>
            </a:r>
            <a:r>
              <a:rPr sz="1950" spc="35" dirty="0">
                <a:solidFill>
                  <a:srgbClr val="5E5E5E"/>
                </a:solidFill>
                <a:latin typeface="Arial"/>
                <a:cs typeface="Arial"/>
              </a:rPr>
              <a:t>total population </a:t>
            </a:r>
            <a:r>
              <a:rPr sz="1950" spc="-25" dirty="0">
                <a:solidFill>
                  <a:srgbClr val="5E5E5E"/>
                </a:solidFill>
                <a:latin typeface="Arial"/>
                <a:cs typeface="Arial"/>
              </a:rPr>
              <a:t>are</a:t>
            </a:r>
            <a:r>
              <a:rPr sz="1950" spc="-105" dirty="0">
                <a:solidFill>
                  <a:srgbClr val="5E5E5E"/>
                </a:solidFill>
                <a:latin typeface="Arial"/>
                <a:cs typeface="Arial"/>
              </a:rPr>
              <a:t> </a:t>
            </a:r>
            <a:r>
              <a:rPr sz="1950" spc="25" dirty="0">
                <a:solidFill>
                  <a:srgbClr val="5E5E5E"/>
                </a:solidFill>
                <a:latin typeface="Arial"/>
                <a:cs typeface="Arial"/>
              </a:rPr>
              <a:t>defaulted</a:t>
            </a:r>
            <a:endParaRPr sz="1950">
              <a:latin typeface="Arial"/>
              <a:cs typeface="Arial"/>
            </a:endParaRPr>
          </a:p>
        </p:txBody>
      </p:sp>
      <p:sp>
        <p:nvSpPr>
          <p:cNvPr id="11" name="object 11"/>
          <p:cNvSpPr txBox="1"/>
          <p:nvPr/>
        </p:nvSpPr>
        <p:spPr>
          <a:xfrm>
            <a:off x="7594554" y="1356534"/>
            <a:ext cx="11892280" cy="304165"/>
          </a:xfrm>
          <a:prstGeom prst="rect">
            <a:avLst/>
          </a:prstGeom>
          <a:solidFill>
            <a:srgbClr val="88FA4E"/>
          </a:solidFill>
        </p:spPr>
        <p:txBody>
          <a:bodyPr vert="horz" wrap="square" lIns="0" tIns="0" rIns="0" bIns="0" rtlCol="0">
            <a:spAutoFit/>
          </a:bodyPr>
          <a:lstStyle/>
          <a:p>
            <a:pPr>
              <a:lnSpc>
                <a:spcPts val="2305"/>
              </a:lnSpc>
            </a:pPr>
            <a:r>
              <a:rPr sz="1950" spc="-25" dirty="0">
                <a:solidFill>
                  <a:srgbClr val="333333"/>
                </a:solidFill>
                <a:latin typeface="Arial"/>
                <a:cs typeface="Arial"/>
              </a:rPr>
              <a:t>The </a:t>
            </a:r>
            <a:r>
              <a:rPr sz="1950" spc="60" dirty="0">
                <a:solidFill>
                  <a:srgbClr val="333333"/>
                </a:solidFill>
                <a:latin typeface="Arial"/>
                <a:cs typeface="Arial"/>
              </a:rPr>
              <a:t>Most </a:t>
            </a:r>
            <a:r>
              <a:rPr sz="1950" spc="45" dirty="0">
                <a:solidFill>
                  <a:srgbClr val="333333"/>
                </a:solidFill>
                <a:latin typeface="Arial"/>
                <a:cs typeface="Arial"/>
              </a:rPr>
              <a:t>of </a:t>
            </a:r>
            <a:r>
              <a:rPr sz="1950" spc="10" dirty="0">
                <a:solidFill>
                  <a:srgbClr val="333333"/>
                </a:solidFill>
                <a:latin typeface="Arial"/>
                <a:cs typeface="Arial"/>
              </a:rPr>
              <a:t>loan </a:t>
            </a:r>
            <a:r>
              <a:rPr sz="1950" spc="30" dirty="0">
                <a:solidFill>
                  <a:srgbClr val="333333"/>
                </a:solidFill>
                <a:latin typeface="Arial"/>
                <a:cs typeface="Arial"/>
              </a:rPr>
              <a:t>applied </a:t>
            </a:r>
            <a:r>
              <a:rPr sz="1950" spc="50" dirty="0">
                <a:solidFill>
                  <a:srgbClr val="333333"/>
                </a:solidFill>
                <a:latin typeface="Arial"/>
                <a:cs typeface="Arial"/>
              </a:rPr>
              <a:t>by </a:t>
            </a:r>
            <a:r>
              <a:rPr sz="1950" spc="25" dirty="0">
                <a:solidFill>
                  <a:srgbClr val="333333"/>
                </a:solidFill>
                <a:latin typeface="Arial"/>
                <a:cs typeface="Arial"/>
              </a:rPr>
              <a:t>the Customers </a:t>
            </a:r>
            <a:r>
              <a:rPr sz="1950" spc="-25" dirty="0">
                <a:solidFill>
                  <a:srgbClr val="333333"/>
                </a:solidFill>
                <a:latin typeface="Arial"/>
                <a:cs typeface="Arial"/>
              </a:rPr>
              <a:t>are </a:t>
            </a:r>
            <a:r>
              <a:rPr sz="1950" spc="5" dirty="0">
                <a:solidFill>
                  <a:srgbClr val="333333"/>
                </a:solidFill>
                <a:latin typeface="Arial"/>
                <a:cs typeface="Arial"/>
              </a:rPr>
              <a:t>usually </a:t>
            </a:r>
            <a:r>
              <a:rPr sz="1950" spc="15" dirty="0">
                <a:solidFill>
                  <a:srgbClr val="333333"/>
                </a:solidFill>
                <a:latin typeface="Arial"/>
                <a:cs typeface="Arial"/>
              </a:rPr>
              <a:t>living </a:t>
            </a:r>
            <a:r>
              <a:rPr sz="1950" spc="30" dirty="0">
                <a:solidFill>
                  <a:srgbClr val="333333"/>
                </a:solidFill>
                <a:latin typeface="Arial"/>
                <a:cs typeface="Arial"/>
              </a:rPr>
              <a:t>on </a:t>
            </a:r>
            <a:r>
              <a:rPr sz="1950" spc="5" dirty="0">
                <a:solidFill>
                  <a:srgbClr val="333333"/>
                </a:solidFill>
                <a:latin typeface="Arial"/>
                <a:cs typeface="Arial"/>
              </a:rPr>
              <a:t>Rent </a:t>
            </a:r>
            <a:r>
              <a:rPr sz="1950" spc="-5" dirty="0">
                <a:solidFill>
                  <a:srgbClr val="333333"/>
                </a:solidFill>
                <a:latin typeface="Arial"/>
                <a:cs typeface="Arial"/>
              </a:rPr>
              <a:t>i.e </a:t>
            </a:r>
            <a:r>
              <a:rPr sz="1950" spc="60" dirty="0">
                <a:solidFill>
                  <a:srgbClr val="333333"/>
                </a:solidFill>
                <a:latin typeface="Arial"/>
                <a:cs typeface="Arial"/>
              </a:rPr>
              <a:t>47.9% </a:t>
            </a:r>
            <a:r>
              <a:rPr sz="1950" spc="25" dirty="0">
                <a:solidFill>
                  <a:srgbClr val="333333"/>
                </a:solidFill>
                <a:latin typeface="Arial"/>
                <a:cs typeface="Arial"/>
              </a:rPr>
              <a:t>and </a:t>
            </a:r>
            <a:r>
              <a:rPr sz="1950" spc="20" dirty="0">
                <a:solidFill>
                  <a:srgbClr val="333333"/>
                </a:solidFill>
                <a:latin typeface="Arial"/>
                <a:cs typeface="Arial"/>
              </a:rPr>
              <a:t>then </a:t>
            </a:r>
            <a:r>
              <a:rPr sz="1950" spc="10" dirty="0">
                <a:solidFill>
                  <a:srgbClr val="333333"/>
                </a:solidFill>
                <a:latin typeface="Arial"/>
                <a:cs typeface="Arial"/>
              </a:rPr>
              <a:t>having</a:t>
            </a:r>
            <a:r>
              <a:rPr sz="1950" spc="-170" dirty="0">
                <a:solidFill>
                  <a:srgbClr val="333333"/>
                </a:solidFill>
                <a:latin typeface="Arial"/>
                <a:cs typeface="Arial"/>
              </a:rPr>
              <a:t> </a:t>
            </a:r>
            <a:r>
              <a:rPr sz="1950" spc="35" dirty="0">
                <a:solidFill>
                  <a:srgbClr val="333333"/>
                </a:solidFill>
                <a:latin typeface="Arial"/>
                <a:cs typeface="Arial"/>
              </a:rPr>
              <a:t>Mortgage</a:t>
            </a:r>
            <a:endParaRPr sz="1950">
              <a:latin typeface="Arial"/>
              <a:cs typeface="Arial"/>
            </a:endParaRPr>
          </a:p>
        </p:txBody>
      </p:sp>
      <p:sp>
        <p:nvSpPr>
          <p:cNvPr id="12" name="object 12"/>
          <p:cNvSpPr txBox="1"/>
          <p:nvPr/>
        </p:nvSpPr>
        <p:spPr>
          <a:xfrm>
            <a:off x="10299309" y="1963846"/>
            <a:ext cx="6470650"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15" dirty="0">
                <a:solidFill>
                  <a:srgbClr val="333333"/>
                </a:solidFill>
                <a:latin typeface="Arial"/>
                <a:cs typeface="Arial"/>
              </a:rPr>
              <a:t>44 </a:t>
            </a:r>
            <a:r>
              <a:rPr sz="1950" spc="240" dirty="0">
                <a:solidFill>
                  <a:srgbClr val="333333"/>
                </a:solidFill>
                <a:latin typeface="Arial"/>
                <a:cs typeface="Arial"/>
              </a:rPr>
              <a:t>% </a:t>
            </a:r>
            <a:r>
              <a:rPr sz="1950" spc="45" dirty="0">
                <a:solidFill>
                  <a:srgbClr val="333333"/>
                </a:solidFill>
                <a:latin typeface="Arial"/>
                <a:cs typeface="Arial"/>
              </a:rPr>
              <a:t>of </a:t>
            </a:r>
            <a:r>
              <a:rPr sz="1950" spc="10" dirty="0">
                <a:solidFill>
                  <a:srgbClr val="333333"/>
                </a:solidFill>
                <a:latin typeface="Arial"/>
                <a:cs typeface="Arial"/>
              </a:rPr>
              <a:t>loan </a:t>
            </a:r>
            <a:r>
              <a:rPr sz="1950" spc="35" dirty="0">
                <a:solidFill>
                  <a:srgbClr val="333333"/>
                </a:solidFill>
                <a:latin typeface="Arial"/>
                <a:cs typeface="Arial"/>
              </a:rPr>
              <a:t>application </a:t>
            </a:r>
            <a:r>
              <a:rPr sz="1950" spc="-25" dirty="0">
                <a:solidFill>
                  <a:srgbClr val="333333"/>
                </a:solidFill>
                <a:latin typeface="Arial"/>
                <a:cs typeface="Arial"/>
              </a:rPr>
              <a:t>are </a:t>
            </a:r>
            <a:r>
              <a:rPr sz="1950" spc="10" dirty="0">
                <a:solidFill>
                  <a:srgbClr val="333333"/>
                </a:solidFill>
                <a:latin typeface="Arial"/>
                <a:cs typeface="Arial"/>
              </a:rPr>
              <a:t>in </a:t>
            </a:r>
            <a:r>
              <a:rPr sz="1950" spc="50" dirty="0">
                <a:solidFill>
                  <a:srgbClr val="333333"/>
                </a:solidFill>
                <a:latin typeface="Arial"/>
                <a:cs typeface="Arial"/>
              </a:rPr>
              <a:t>Not</a:t>
            </a:r>
            <a:r>
              <a:rPr sz="1950" spc="-320" dirty="0">
                <a:solidFill>
                  <a:srgbClr val="333333"/>
                </a:solidFill>
                <a:latin typeface="Arial"/>
                <a:cs typeface="Arial"/>
              </a:rPr>
              <a:t> </a:t>
            </a:r>
            <a:r>
              <a:rPr sz="1950" spc="-15" dirty="0">
                <a:solidFill>
                  <a:srgbClr val="333333"/>
                </a:solidFill>
                <a:latin typeface="Arial"/>
                <a:cs typeface="Arial"/>
              </a:rPr>
              <a:t>Verified </a:t>
            </a:r>
            <a:r>
              <a:rPr sz="1950" spc="25" dirty="0">
                <a:solidFill>
                  <a:srgbClr val="333333"/>
                </a:solidFill>
                <a:latin typeface="Arial"/>
                <a:cs typeface="Arial"/>
              </a:rPr>
              <a:t>Status</a:t>
            </a:r>
            <a:endParaRPr sz="1950">
              <a:latin typeface="Arial"/>
              <a:cs typeface="Arial"/>
            </a:endParaRPr>
          </a:p>
        </p:txBody>
      </p:sp>
      <p:sp>
        <p:nvSpPr>
          <p:cNvPr id="13" name="object 13"/>
          <p:cNvSpPr txBox="1"/>
          <p:nvPr/>
        </p:nvSpPr>
        <p:spPr>
          <a:xfrm>
            <a:off x="9075221" y="2571157"/>
            <a:ext cx="8931275"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90" dirty="0">
                <a:solidFill>
                  <a:srgbClr val="333333"/>
                </a:solidFill>
                <a:latin typeface="Arial"/>
                <a:cs typeface="Arial"/>
              </a:rPr>
              <a:t>60% </a:t>
            </a:r>
            <a:r>
              <a:rPr sz="1950" spc="45" dirty="0">
                <a:solidFill>
                  <a:srgbClr val="333333"/>
                </a:solidFill>
                <a:latin typeface="Arial"/>
                <a:cs typeface="Arial"/>
              </a:rPr>
              <a:t>of </a:t>
            </a:r>
            <a:r>
              <a:rPr sz="1950" spc="10" dirty="0">
                <a:solidFill>
                  <a:srgbClr val="333333"/>
                </a:solidFill>
                <a:latin typeface="Arial"/>
                <a:cs typeface="Arial"/>
              </a:rPr>
              <a:t>loans </a:t>
            </a:r>
            <a:r>
              <a:rPr sz="1950" spc="-25" dirty="0">
                <a:solidFill>
                  <a:srgbClr val="333333"/>
                </a:solidFill>
                <a:latin typeface="Arial"/>
                <a:cs typeface="Arial"/>
              </a:rPr>
              <a:t>are </a:t>
            </a:r>
            <a:r>
              <a:rPr sz="1950" spc="20" dirty="0">
                <a:solidFill>
                  <a:srgbClr val="333333"/>
                </a:solidFill>
                <a:latin typeface="Arial"/>
                <a:cs typeface="Arial"/>
              </a:rPr>
              <a:t>take </a:t>
            </a:r>
            <a:r>
              <a:rPr sz="1950" spc="30" dirty="0">
                <a:solidFill>
                  <a:srgbClr val="333333"/>
                </a:solidFill>
                <a:latin typeface="Arial"/>
                <a:cs typeface="Arial"/>
              </a:rPr>
              <a:t>for Debt </a:t>
            </a:r>
            <a:r>
              <a:rPr sz="1950" spc="25" dirty="0">
                <a:solidFill>
                  <a:srgbClr val="333333"/>
                </a:solidFill>
                <a:latin typeface="Arial"/>
                <a:cs typeface="Arial"/>
              </a:rPr>
              <a:t>Consolidation </a:t>
            </a:r>
            <a:r>
              <a:rPr sz="1950" spc="-55" dirty="0">
                <a:solidFill>
                  <a:srgbClr val="333333"/>
                </a:solidFill>
                <a:latin typeface="Arial"/>
                <a:cs typeface="Arial"/>
              </a:rPr>
              <a:t>&amp; </a:t>
            </a:r>
            <a:r>
              <a:rPr sz="1950" spc="30" dirty="0">
                <a:solidFill>
                  <a:srgbClr val="333333"/>
                </a:solidFill>
                <a:latin typeface="Arial"/>
                <a:cs typeface="Arial"/>
              </a:rPr>
              <a:t>for </a:t>
            </a:r>
            <a:r>
              <a:rPr sz="1950" spc="20" dirty="0">
                <a:solidFill>
                  <a:srgbClr val="333333"/>
                </a:solidFill>
                <a:latin typeface="Arial"/>
                <a:cs typeface="Arial"/>
              </a:rPr>
              <a:t>Credit </a:t>
            </a:r>
            <a:r>
              <a:rPr sz="1950" spc="10" dirty="0">
                <a:solidFill>
                  <a:srgbClr val="333333"/>
                </a:solidFill>
                <a:latin typeface="Arial"/>
                <a:cs typeface="Arial"/>
              </a:rPr>
              <a:t>Card</a:t>
            </a:r>
            <a:r>
              <a:rPr sz="1950" spc="-60" dirty="0">
                <a:solidFill>
                  <a:srgbClr val="333333"/>
                </a:solidFill>
                <a:latin typeface="Arial"/>
                <a:cs typeface="Arial"/>
              </a:rPr>
              <a:t> </a:t>
            </a:r>
            <a:r>
              <a:rPr sz="1950" spc="15" dirty="0">
                <a:solidFill>
                  <a:srgbClr val="333333"/>
                </a:solidFill>
                <a:latin typeface="Arial"/>
                <a:cs typeface="Arial"/>
              </a:rPr>
              <a:t>Purpose</a:t>
            </a:r>
            <a:endParaRPr sz="195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642938" y="4469811"/>
            <a:ext cx="8824522" cy="923330"/>
          </a:xfrm>
          <a:prstGeom prst="rect">
            <a:avLst/>
          </a:prstGeom>
          <a:noFill/>
        </p:spPr>
        <p:txBody>
          <a:bodyPr wrap="square" rtlCol="0">
            <a:spAutoFit/>
          </a:bodyPr>
          <a:lstStyle/>
          <a:p>
            <a:pPr marL="342900" indent="-342900">
              <a:buAutoNum type="arabicPeriod"/>
            </a:pPr>
            <a:r>
              <a:rPr lang="en-US" b="1" u="sng" dirty="0"/>
              <a:t>Loan Status Vs Annual Income</a:t>
            </a:r>
          </a:p>
          <a:p>
            <a:pPr marL="342900" indent="-342900">
              <a:buAutoNum type="arabicPeriod"/>
            </a:pPr>
            <a:endParaRPr lang="en-IN" b="1" u="sng" dirty="0"/>
          </a:p>
          <a:p>
            <a:r>
              <a:rPr lang="en-US" dirty="0"/>
              <a:t>If annual income is less, charge-off probability is more.</a:t>
            </a:r>
            <a:endParaRPr lang="en-IN" dirty="0"/>
          </a:p>
        </p:txBody>
      </p:sp>
      <p:sp>
        <p:nvSpPr>
          <p:cNvPr id="21" name="TextBox 20">
            <a:extLst>
              <a:ext uri="{FF2B5EF4-FFF2-40B4-BE49-F238E27FC236}">
                <a16:creationId xmlns:a16="http://schemas.microsoft.com/office/drawing/2014/main" id="{E2CA315C-B0C0-D526-8043-9E3E98CA5263}"/>
              </a:ext>
            </a:extLst>
          </p:cNvPr>
          <p:cNvSpPr txBox="1"/>
          <p:nvPr/>
        </p:nvSpPr>
        <p:spPr>
          <a:xfrm>
            <a:off x="10299309" y="4487250"/>
            <a:ext cx="9752506" cy="923330"/>
          </a:xfrm>
          <a:prstGeom prst="rect">
            <a:avLst/>
          </a:prstGeom>
          <a:noFill/>
        </p:spPr>
        <p:txBody>
          <a:bodyPr wrap="square" rtlCol="0">
            <a:spAutoFit/>
          </a:bodyPr>
          <a:lstStyle/>
          <a:p>
            <a:r>
              <a:rPr lang="en-IN" b="1" u="sng" dirty="0"/>
              <a:t>2. Loan status vs Loan Amount</a:t>
            </a:r>
          </a:p>
          <a:p>
            <a:endParaRPr lang="en-IN" b="1" u="sng" dirty="0"/>
          </a:p>
          <a:p>
            <a:r>
              <a:rPr lang="en-US" dirty="0"/>
              <a:t>If Loan amount is more than 10K, probability of charged-off applicants is more.</a:t>
            </a:r>
            <a:endParaRPr lang="en-IN" dirty="0"/>
          </a:p>
        </p:txBody>
      </p:sp>
      <p:pic>
        <p:nvPicPr>
          <p:cNvPr id="7170" name="Picture 2">
            <a:extLst>
              <a:ext uri="{FF2B5EF4-FFF2-40B4-BE49-F238E27FC236}">
                <a16:creationId xmlns:a16="http://schemas.microsoft.com/office/drawing/2014/main" id="{524966AD-9987-0B77-E5B7-3F84FFEF7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964" y="5894390"/>
            <a:ext cx="7345590" cy="410368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BBB0BB7-DD16-4BEC-B62A-F325E80AE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5022" y="6080718"/>
            <a:ext cx="7839027" cy="3917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13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79728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endParaRPr lang="en-IN" sz="4500" b="1" spc="-70" dirty="0">
              <a:latin typeface="Arial"/>
              <a:cs typeface="Arial"/>
            </a:endParaRPr>
          </a:p>
          <a:p>
            <a:pPr marL="12700">
              <a:lnSpc>
                <a:spcPct val="100000"/>
              </a:lnSpc>
              <a:spcBef>
                <a:spcPts val="135"/>
              </a:spcBef>
            </a:pPr>
            <a:r>
              <a:rPr lang="en-IN" sz="2400" b="1" spc="-70" dirty="0">
                <a:latin typeface="Arial"/>
                <a:cs typeface="Arial"/>
              </a:rPr>
              <a:t>Multivariate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0" name="object 10"/>
          <p:cNvSpPr txBox="1"/>
          <p:nvPr/>
        </p:nvSpPr>
        <p:spPr>
          <a:xfrm>
            <a:off x="11106782" y="749191"/>
            <a:ext cx="4867910" cy="304165"/>
          </a:xfrm>
          <a:prstGeom prst="rect">
            <a:avLst/>
          </a:prstGeom>
          <a:solidFill>
            <a:srgbClr val="88FA4E"/>
          </a:solidFill>
        </p:spPr>
        <p:txBody>
          <a:bodyPr vert="horz" wrap="square" lIns="0" tIns="0" rIns="0" bIns="0" rtlCol="0">
            <a:spAutoFit/>
          </a:bodyPr>
          <a:lstStyle/>
          <a:p>
            <a:pPr>
              <a:lnSpc>
                <a:spcPts val="2305"/>
              </a:lnSpc>
            </a:pPr>
            <a:r>
              <a:rPr sz="1950" spc="15" dirty="0">
                <a:solidFill>
                  <a:srgbClr val="5E5E5E"/>
                </a:solidFill>
                <a:latin typeface="Arial"/>
                <a:cs typeface="Arial"/>
              </a:rPr>
              <a:t>15 </a:t>
            </a:r>
            <a:r>
              <a:rPr sz="1950" spc="25" dirty="0">
                <a:solidFill>
                  <a:srgbClr val="5E5E5E"/>
                </a:solidFill>
                <a:latin typeface="Arial"/>
                <a:cs typeface="Arial"/>
              </a:rPr>
              <a:t>percent </a:t>
            </a:r>
            <a:r>
              <a:rPr sz="1950" spc="45" dirty="0">
                <a:solidFill>
                  <a:srgbClr val="5E5E5E"/>
                </a:solidFill>
                <a:latin typeface="Arial"/>
                <a:cs typeface="Arial"/>
              </a:rPr>
              <a:t>of </a:t>
            </a:r>
            <a:r>
              <a:rPr sz="1950" spc="35" dirty="0">
                <a:solidFill>
                  <a:srgbClr val="5E5E5E"/>
                </a:solidFill>
                <a:latin typeface="Arial"/>
                <a:cs typeface="Arial"/>
              </a:rPr>
              <a:t>total population </a:t>
            </a:r>
            <a:r>
              <a:rPr sz="1950" spc="-25" dirty="0">
                <a:solidFill>
                  <a:srgbClr val="5E5E5E"/>
                </a:solidFill>
                <a:latin typeface="Arial"/>
                <a:cs typeface="Arial"/>
              </a:rPr>
              <a:t>are</a:t>
            </a:r>
            <a:r>
              <a:rPr sz="1950" spc="-105" dirty="0">
                <a:solidFill>
                  <a:srgbClr val="5E5E5E"/>
                </a:solidFill>
                <a:latin typeface="Arial"/>
                <a:cs typeface="Arial"/>
              </a:rPr>
              <a:t> </a:t>
            </a:r>
            <a:r>
              <a:rPr sz="1950" spc="25" dirty="0">
                <a:solidFill>
                  <a:srgbClr val="5E5E5E"/>
                </a:solidFill>
                <a:latin typeface="Arial"/>
                <a:cs typeface="Arial"/>
              </a:rPr>
              <a:t>defaulted</a:t>
            </a:r>
            <a:endParaRPr sz="1950">
              <a:latin typeface="Arial"/>
              <a:cs typeface="Arial"/>
            </a:endParaRPr>
          </a:p>
        </p:txBody>
      </p:sp>
      <p:sp>
        <p:nvSpPr>
          <p:cNvPr id="11" name="object 11"/>
          <p:cNvSpPr txBox="1"/>
          <p:nvPr/>
        </p:nvSpPr>
        <p:spPr>
          <a:xfrm>
            <a:off x="7594554" y="1356534"/>
            <a:ext cx="11892280" cy="304165"/>
          </a:xfrm>
          <a:prstGeom prst="rect">
            <a:avLst/>
          </a:prstGeom>
          <a:solidFill>
            <a:srgbClr val="88FA4E"/>
          </a:solidFill>
        </p:spPr>
        <p:txBody>
          <a:bodyPr vert="horz" wrap="square" lIns="0" tIns="0" rIns="0" bIns="0" rtlCol="0">
            <a:spAutoFit/>
          </a:bodyPr>
          <a:lstStyle/>
          <a:p>
            <a:pPr>
              <a:lnSpc>
                <a:spcPts val="2305"/>
              </a:lnSpc>
            </a:pPr>
            <a:r>
              <a:rPr sz="1950" spc="-25" dirty="0">
                <a:solidFill>
                  <a:srgbClr val="333333"/>
                </a:solidFill>
                <a:latin typeface="Arial"/>
                <a:cs typeface="Arial"/>
              </a:rPr>
              <a:t>The </a:t>
            </a:r>
            <a:r>
              <a:rPr sz="1950" spc="60" dirty="0">
                <a:solidFill>
                  <a:srgbClr val="333333"/>
                </a:solidFill>
                <a:latin typeface="Arial"/>
                <a:cs typeface="Arial"/>
              </a:rPr>
              <a:t>Most </a:t>
            </a:r>
            <a:r>
              <a:rPr sz="1950" spc="45" dirty="0">
                <a:solidFill>
                  <a:srgbClr val="333333"/>
                </a:solidFill>
                <a:latin typeface="Arial"/>
                <a:cs typeface="Arial"/>
              </a:rPr>
              <a:t>of </a:t>
            </a:r>
            <a:r>
              <a:rPr sz="1950" spc="10" dirty="0">
                <a:solidFill>
                  <a:srgbClr val="333333"/>
                </a:solidFill>
                <a:latin typeface="Arial"/>
                <a:cs typeface="Arial"/>
              </a:rPr>
              <a:t>loan </a:t>
            </a:r>
            <a:r>
              <a:rPr sz="1950" spc="30" dirty="0">
                <a:solidFill>
                  <a:srgbClr val="333333"/>
                </a:solidFill>
                <a:latin typeface="Arial"/>
                <a:cs typeface="Arial"/>
              </a:rPr>
              <a:t>applied </a:t>
            </a:r>
            <a:r>
              <a:rPr sz="1950" spc="50" dirty="0">
                <a:solidFill>
                  <a:srgbClr val="333333"/>
                </a:solidFill>
                <a:latin typeface="Arial"/>
                <a:cs typeface="Arial"/>
              </a:rPr>
              <a:t>by </a:t>
            </a:r>
            <a:r>
              <a:rPr sz="1950" spc="25" dirty="0">
                <a:solidFill>
                  <a:srgbClr val="333333"/>
                </a:solidFill>
                <a:latin typeface="Arial"/>
                <a:cs typeface="Arial"/>
              </a:rPr>
              <a:t>the Customers </a:t>
            </a:r>
            <a:r>
              <a:rPr sz="1950" spc="-25" dirty="0">
                <a:solidFill>
                  <a:srgbClr val="333333"/>
                </a:solidFill>
                <a:latin typeface="Arial"/>
                <a:cs typeface="Arial"/>
              </a:rPr>
              <a:t>are </a:t>
            </a:r>
            <a:r>
              <a:rPr sz="1950" spc="5" dirty="0">
                <a:solidFill>
                  <a:srgbClr val="333333"/>
                </a:solidFill>
                <a:latin typeface="Arial"/>
                <a:cs typeface="Arial"/>
              </a:rPr>
              <a:t>usually </a:t>
            </a:r>
            <a:r>
              <a:rPr sz="1950" spc="15" dirty="0">
                <a:solidFill>
                  <a:srgbClr val="333333"/>
                </a:solidFill>
                <a:latin typeface="Arial"/>
                <a:cs typeface="Arial"/>
              </a:rPr>
              <a:t>living </a:t>
            </a:r>
            <a:r>
              <a:rPr sz="1950" spc="30" dirty="0">
                <a:solidFill>
                  <a:srgbClr val="333333"/>
                </a:solidFill>
                <a:latin typeface="Arial"/>
                <a:cs typeface="Arial"/>
              </a:rPr>
              <a:t>on </a:t>
            </a:r>
            <a:r>
              <a:rPr sz="1950" spc="5" dirty="0">
                <a:solidFill>
                  <a:srgbClr val="333333"/>
                </a:solidFill>
                <a:latin typeface="Arial"/>
                <a:cs typeface="Arial"/>
              </a:rPr>
              <a:t>Rent </a:t>
            </a:r>
            <a:r>
              <a:rPr sz="1950" spc="-5" dirty="0">
                <a:solidFill>
                  <a:srgbClr val="333333"/>
                </a:solidFill>
                <a:latin typeface="Arial"/>
                <a:cs typeface="Arial"/>
              </a:rPr>
              <a:t>i.e </a:t>
            </a:r>
            <a:r>
              <a:rPr sz="1950" spc="60" dirty="0">
                <a:solidFill>
                  <a:srgbClr val="333333"/>
                </a:solidFill>
                <a:latin typeface="Arial"/>
                <a:cs typeface="Arial"/>
              </a:rPr>
              <a:t>47.9% </a:t>
            </a:r>
            <a:r>
              <a:rPr sz="1950" spc="25" dirty="0">
                <a:solidFill>
                  <a:srgbClr val="333333"/>
                </a:solidFill>
                <a:latin typeface="Arial"/>
                <a:cs typeface="Arial"/>
              </a:rPr>
              <a:t>and </a:t>
            </a:r>
            <a:r>
              <a:rPr sz="1950" spc="20" dirty="0">
                <a:solidFill>
                  <a:srgbClr val="333333"/>
                </a:solidFill>
                <a:latin typeface="Arial"/>
                <a:cs typeface="Arial"/>
              </a:rPr>
              <a:t>then </a:t>
            </a:r>
            <a:r>
              <a:rPr sz="1950" spc="10" dirty="0">
                <a:solidFill>
                  <a:srgbClr val="333333"/>
                </a:solidFill>
                <a:latin typeface="Arial"/>
                <a:cs typeface="Arial"/>
              </a:rPr>
              <a:t>having</a:t>
            </a:r>
            <a:r>
              <a:rPr sz="1950" spc="-170" dirty="0">
                <a:solidFill>
                  <a:srgbClr val="333333"/>
                </a:solidFill>
                <a:latin typeface="Arial"/>
                <a:cs typeface="Arial"/>
              </a:rPr>
              <a:t> </a:t>
            </a:r>
            <a:r>
              <a:rPr sz="1950" spc="35" dirty="0">
                <a:solidFill>
                  <a:srgbClr val="333333"/>
                </a:solidFill>
                <a:latin typeface="Arial"/>
                <a:cs typeface="Arial"/>
              </a:rPr>
              <a:t>Mortgage</a:t>
            </a:r>
            <a:endParaRPr sz="1950">
              <a:latin typeface="Arial"/>
              <a:cs typeface="Arial"/>
            </a:endParaRPr>
          </a:p>
        </p:txBody>
      </p:sp>
      <p:sp>
        <p:nvSpPr>
          <p:cNvPr id="12" name="object 12"/>
          <p:cNvSpPr txBox="1"/>
          <p:nvPr/>
        </p:nvSpPr>
        <p:spPr>
          <a:xfrm>
            <a:off x="10299309" y="1963846"/>
            <a:ext cx="6470650"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15" dirty="0">
                <a:solidFill>
                  <a:srgbClr val="333333"/>
                </a:solidFill>
                <a:latin typeface="Arial"/>
                <a:cs typeface="Arial"/>
              </a:rPr>
              <a:t>44 </a:t>
            </a:r>
            <a:r>
              <a:rPr sz="1950" spc="240" dirty="0">
                <a:solidFill>
                  <a:srgbClr val="333333"/>
                </a:solidFill>
                <a:latin typeface="Arial"/>
                <a:cs typeface="Arial"/>
              </a:rPr>
              <a:t>% </a:t>
            </a:r>
            <a:r>
              <a:rPr sz="1950" spc="45" dirty="0">
                <a:solidFill>
                  <a:srgbClr val="333333"/>
                </a:solidFill>
                <a:latin typeface="Arial"/>
                <a:cs typeface="Arial"/>
              </a:rPr>
              <a:t>of </a:t>
            </a:r>
            <a:r>
              <a:rPr sz="1950" spc="10" dirty="0">
                <a:solidFill>
                  <a:srgbClr val="333333"/>
                </a:solidFill>
                <a:latin typeface="Arial"/>
                <a:cs typeface="Arial"/>
              </a:rPr>
              <a:t>loan </a:t>
            </a:r>
            <a:r>
              <a:rPr sz="1950" spc="35" dirty="0">
                <a:solidFill>
                  <a:srgbClr val="333333"/>
                </a:solidFill>
                <a:latin typeface="Arial"/>
                <a:cs typeface="Arial"/>
              </a:rPr>
              <a:t>application </a:t>
            </a:r>
            <a:r>
              <a:rPr sz="1950" spc="-25" dirty="0">
                <a:solidFill>
                  <a:srgbClr val="333333"/>
                </a:solidFill>
                <a:latin typeface="Arial"/>
                <a:cs typeface="Arial"/>
              </a:rPr>
              <a:t>are </a:t>
            </a:r>
            <a:r>
              <a:rPr sz="1950" spc="10" dirty="0">
                <a:solidFill>
                  <a:srgbClr val="333333"/>
                </a:solidFill>
                <a:latin typeface="Arial"/>
                <a:cs typeface="Arial"/>
              </a:rPr>
              <a:t>in </a:t>
            </a:r>
            <a:r>
              <a:rPr sz="1950" spc="50" dirty="0">
                <a:solidFill>
                  <a:srgbClr val="333333"/>
                </a:solidFill>
                <a:latin typeface="Arial"/>
                <a:cs typeface="Arial"/>
              </a:rPr>
              <a:t>Not</a:t>
            </a:r>
            <a:r>
              <a:rPr sz="1950" spc="-320" dirty="0">
                <a:solidFill>
                  <a:srgbClr val="333333"/>
                </a:solidFill>
                <a:latin typeface="Arial"/>
                <a:cs typeface="Arial"/>
              </a:rPr>
              <a:t> </a:t>
            </a:r>
            <a:r>
              <a:rPr sz="1950" spc="-15" dirty="0">
                <a:solidFill>
                  <a:srgbClr val="333333"/>
                </a:solidFill>
                <a:latin typeface="Arial"/>
                <a:cs typeface="Arial"/>
              </a:rPr>
              <a:t>Verified </a:t>
            </a:r>
            <a:r>
              <a:rPr sz="1950" spc="25" dirty="0">
                <a:solidFill>
                  <a:srgbClr val="333333"/>
                </a:solidFill>
                <a:latin typeface="Arial"/>
                <a:cs typeface="Arial"/>
              </a:rPr>
              <a:t>Status</a:t>
            </a:r>
            <a:endParaRPr sz="1950">
              <a:latin typeface="Arial"/>
              <a:cs typeface="Arial"/>
            </a:endParaRPr>
          </a:p>
        </p:txBody>
      </p:sp>
      <p:sp>
        <p:nvSpPr>
          <p:cNvPr id="13" name="object 13"/>
          <p:cNvSpPr txBox="1"/>
          <p:nvPr/>
        </p:nvSpPr>
        <p:spPr>
          <a:xfrm>
            <a:off x="9075221" y="2571157"/>
            <a:ext cx="8931275"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90" dirty="0">
                <a:solidFill>
                  <a:srgbClr val="333333"/>
                </a:solidFill>
                <a:latin typeface="Arial"/>
                <a:cs typeface="Arial"/>
              </a:rPr>
              <a:t>60% </a:t>
            </a:r>
            <a:r>
              <a:rPr sz="1950" spc="45" dirty="0">
                <a:solidFill>
                  <a:srgbClr val="333333"/>
                </a:solidFill>
                <a:latin typeface="Arial"/>
                <a:cs typeface="Arial"/>
              </a:rPr>
              <a:t>of </a:t>
            </a:r>
            <a:r>
              <a:rPr sz="1950" spc="10" dirty="0">
                <a:solidFill>
                  <a:srgbClr val="333333"/>
                </a:solidFill>
                <a:latin typeface="Arial"/>
                <a:cs typeface="Arial"/>
              </a:rPr>
              <a:t>loans </a:t>
            </a:r>
            <a:r>
              <a:rPr sz="1950" spc="-25" dirty="0">
                <a:solidFill>
                  <a:srgbClr val="333333"/>
                </a:solidFill>
                <a:latin typeface="Arial"/>
                <a:cs typeface="Arial"/>
              </a:rPr>
              <a:t>are </a:t>
            </a:r>
            <a:r>
              <a:rPr sz="1950" spc="20" dirty="0">
                <a:solidFill>
                  <a:srgbClr val="333333"/>
                </a:solidFill>
                <a:latin typeface="Arial"/>
                <a:cs typeface="Arial"/>
              </a:rPr>
              <a:t>take </a:t>
            </a:r>
            <a:r>
              <a:rPr sz="1950" spc="30" dirty="0">
                <a:solidFill>
                  <a:srgbClr val="333333"/>
                </a:solidFill>
                <a:latin typeface="Arial"/>
                <a:cs typeface="Arial"/>
              </a:rPr>
              <a:t>for Debt </a:t>
            </a:r>
            <a:r>
              <a:rPr sz="1950" spc="25" dirty="0">
                <a:solidFill>
                  <a:srgbClr val="333333"/>
                </a:solidFill>
                <a:latin typeface="Arial"/>
                <a:cs typeface="Arial"/>
              </a:rPr>
              <a:t>Consolidation </a:t>
            </a:r>
            <a:r>
              <a:rPr sz="1950" spc="-55" dirty="0">
                <a:solidFill>
                  <a:srgbClr val="333333"/>
                </a:solidFill>
                <a:latin typeface="Arial"/>
                <a:cs typeface="Arial"/>
              </a:rPr>
              <a:t>&amp; </a:t>
            </a:r>
            <a:r>
              <a:rPr sz="1950" spc="30" dirty="0">
                <a:solidFill>
                  <a:srgbClr val="333333"/>
                </a:solidFill>
                <a:latin typeface="Arial"/>
                <a:cs typeface="Arial"/>
              </a:rPr>
              <a:t>for </a:t>
            </a:r>
            <a:r>
              <a:rPr sz="1950" spc="20" dirty="0">
                <a:solidFill>
                  <a:srgbClr val="333333"/>
                </a:solidFill>
                <a:latin typeface="Arial"/>
                <a:cs typeface="Arial"/>
              </a:rPr>
              <a:t>Credit </a:t>
            </a:r>
            <a:r>
              <a:rPr sz="1950" spc="10" dirty="0">
                <a:solidFill>
                  <a:srgbClr val="333333"/>
                </a:solidFill>
                <a:latin typeface="Arial"/>
                <a:cs typeface="Arial"/>
              </a:rPr>
              <a:t>Card</a:t>
            </a:r>
            <a:r>
              <a:rPr sz="1950" spc="-60" dirty="0">
                <a:solidFill>
                  <a:srgbClr val="333333"/>
                </a:solidFill>
                <a:latin typeface="Arial"/>
                <a:cs typeface="Arial"/>
              </a:rPr>
              <a:t> </a:t>
            </a:r>
            <a:r>
              <a:rPr sz="1950" spc="15" dirty="0">
                <a:solidFill>
                  <a:srgbClr val="333333"/>
                </a:solidFill>
                <a:latin typeface="Arial"/>
                <a:cs typeface="Arial"/>
              </a:rPr>
              <a:t>Purpose</a:t>
            </a:r>
            <a:endParaRPr sz="1950">
              <a:latin typeface="Arial"/>
              <a:cs typeface="Arial"/>
            </a:endParaRPr>
          </a:p>
        </p:txBody>
      </p:sp>
      <p:pic>
        <p:nvPicPr>
          <p:cNvPr id="11266" name="Picture 2">
            <a:extLst>
              <a:ext uri="{FF2B5EF4-FFF2-40B4-BE49-F238E27FC236}">
                <a16:creationId xmlns:a16="http://schemas.microsoft.com/office/drawing/2014/main" id="{FA379A56-A21E-65F4-058A-989480700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 y="4175343"/>
            <a:ext cx="5772150" cy="42100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D2B2ABB1-8923-824C-C46E-37C08EE3A5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717" y="2875322"/>
            <a:ext cx="5953125" cy="421005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E0F93D23-482E-3399-66BF-8B55E3DEF9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83854" y="4175343"/>
            <a:ext cx="5781675" cy="421005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512349E9-1A21-029F-4317-DAF551C54F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2442" y="7085372"/>
            <a:ext cx="58674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63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46129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br>
              <a:rPr lang="en-IN" sz="2400" b="1" spc="-70" dirty="0">
                <a:latin typeface="Arial"/>
                <a:cs typeface="Arial"/>
              </a:rPr>
            </a:br>
            <a:r>
              <a:rPr lang="en-IN" sz="2400" b="1" spc="-70" dirty="0">
                <a:latin typeface="Arial"/>
                <a:cs typeface="Arial"/>
              </a:rPr>
              <a:t>Multivariate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0" name="object 10"/>
          <p:cNvSpPr txBox="1"/>
          <p:nvPr/>
        </p:nvSpPr>
        <p:spPr>
          <a:xfrm>
            <a:off x="11106782" y="749191"/>
            <a:ext cx="4867910" cy="304165"/>
          </a:xfrm>
          <a:prstGeom prst="rect">
            <a:avLst/>
          </a:prstGeom>
          <a:solidFill>
            <a:srgbClr val="88FA4E"/>
          </a:solidFill>
        </p:spPr>
        <p:txBody>
          <a:bodyPr vert="horz" wrap="square" lIns="0" tIns="0" rIns="0" bIns="0" rtlCol="0">
            <a:spAutoFit/>
          </a:bodyPr>
          <a:lstStyle/>
          <a:p>
            <a:pPr>
              <a:lnSpc>
                <a:spcPts val="2305"/>
              </a:lnSpc>
            </a:pPr>
            <a:r>
              <a:rPr sz="1950" spc="15" dirty="0">
                <a:solidFill>
                  <a:srgbClr val="5E5E5E"/>
                </a:solidFill>
                <a:latin typeface="Arial"/>
                <a:cs typeface="Arial"/>
              </a:rPr>
              <a:t>15 </a:t>
            </a:r>
            <a:r>
              <a:rPr sz="1950" spc="25" dirty="0">
                <a:solidFill>
                  <a:srgbClr val="5E5E5E"/>
                </a:solidFill>
                <a:latin typeface="Arial"/>
                <a:cs typeface="Arial"/>
              </a:rPr>
              <a:t>percent </a:t>
            </a:r>
            <a:r>
              <a:rPr sz="1950" spc="45" dirty="0">
                <a:solidFill>
                  <a:srgbClr val="5E5E5E"/>
                </a:solidFill>
                <a:latin typeface="Arial"/>
                <a:cs typeface="Arial"/>
              </a:rPr>
              <a:t>of </a:t>
            </a:r>
            <a:r>
              <a:rPr sz="1950" spc="35" dirty="0">
                <a:solidFill>
                  <a:srgbClr val="5E5E5E"/>
                </a:solidFill>
                <a:latin typeface="Arial"/>
                <a:cs typeface="Arial"/>
              </a:rPr>
              <a:t>total population </a:t>
            </a:r>
            <a:r>
              <a:rPr sz="1950" spc="-25" dirty="0">
                <a:solidFill>
                  <a:srgbClr val="5E5E5E"/>
                </a:solidFill>
                <a:latin typeface="Arial"/>
                <a:cs typeface="Arial"/>
              </a:rPr>
              <a:t>are</a:t>
            </a:r>
            <a:r>
              <a:rPr sz="1950" spc="-105" dirty="0">
                <a:solidFill>
                  <a:srgbClr val="5E5E5E"/>
                </a:solidFill>
                <a:latin typeface="Arial"/>
                <a:cs typeface="Arial"/>
              </a:rPr>
              <a:t> </a:t>
            </a:r>
            <a:r>
              <a:rPr sz="1950" spc="25" dirty="0">
                <a:solidFill>
                  <a:srgbClr val="5E5E5E"/>
                </a:solidFill>
                <a:latin typeface="Arial"/>
                <a:cs typeface="Arial"/>
              </a:rPr>
              <a:t>defaulted</a:t>
            </a:r>
            <a:endParaRPr sz="1950">
              <a:latin typeface="Arial"/>
              <a:cs typeface="Arial"/>
            </a:endParaRPr>
          </a:p>
        </p:txBody>
      </p:sp>
      <p:sp>
        <p:nvSpPr>
          <p:cNvPr id="11" name="object 11"/>
          <p:cNvSpPr txBox="1"/>
          <p:nvPr/>
        </p:nvSpPr>
        <p:spPr>
          <a:xfrm>
            <a:off x="7594554" y="1356534"/>
            <a:ext cx="11892280" cy="304165"/>
          </a:xfrm>
          <a:prstGeom prst="rect">
            <a:avLst/>
          </a:prstGeom>
          <a:solidFill>
            <a:srgbClr val="88FA4E"/>
          </a:solidFill>
        </p:spPr>
        <p:txBody>
          <a:bodyPr vert="horz" wrap="square" lIns="0" tIns="0" rIns="0" bIns="0" rtlCol="0">
            <a:spAutoFit/>
          </a:bodyPr>
          <a:lstStyle/>
          <a:p>
            <a:pPr>
              <a:lnSpc>
                <a:spcPts val="2305"/>
              </a:lnSpc>
            </a:pPr>
            <a:r>
              <a:rPr sz="1950" spc="-25" dirty="0">
                <a:solidFill>
                  <a:srgbClr val="333333"/>
                </a:solidFill>
                <a:latin typeface="Arial"/>
                <a:cs typeface="Arial"/>
              </a:rPr>
              <a:t>The </a:t>
            </a:r>
            <a:r>
              <a:rPr sz="1950" spc="60" dirty="0">
                <a:solidFill>
                  <a:srgbClr val="333333"/>
                </a:solidFill>
                <a:latin typeface="Arial"/>
                <a:cs typeface="Arial"/>
              </a:rPr>
              <a:t>Most </a:t>
            </a:r>
            <a:r>
              <a:rPr sz="1950" spc="45" dirty="0">
                <a:solidFill>
                  <a:srgbClr val="333333"/>
                </a:solidFill>
                <a:latin typeface="Arial"/>
                <a:cs typeface="Arial"/>
              </a:rPr>
              <a:t>of </a:t>
            </a:r>
            <a:r>
              <a:rPr sz="1950" spc="10" dirty="0">
                <a:solidFill>
                  <a:srgbClr val="333333"/>
                </a:solidFill>
                <a:latin typeface="Arial"/>
                <a:cs typeface="Arial"/>
              </a:rPr>
              <a:t>loan </a:t>
            </a:r>
            <a:r>
              <a:rPr sz="1950" spc="30" dirty="0">
                <a:solidFill>
                  <a:srgbClr val="333333"/>
                </a:solidFill>
                <a:latin typeface="Arial"/>
                <a:cs typeface="Arial"/>
              </a:rPr>
              <a:t>applied </a:t>
            </a:r>
            <a:r>
              <a:rPr sz="1950" spc="50" dirty="0">
                <a:solidFill>
                  <a:srgbClr val="333333"/>
                </a:solidFill>
                <a:latin typeface="Arial"/>
                <a:cs typeface="Arial"/>
              </a:rPr>
              <a:t>by </a:t>
            </a:r>
            <a:r>
              <a:rPr sz="1950" spc="25" dirty="0">
                <a:solidFill>
                  <a:srgbClr val="333333"/>
                </a:solidFill>
                <a:latin typeface="Arial"/>
                <a:cs typeface="Arial"/>
              </a:rPr>
              <a:t>the Customers </a:t>
            </a:r>
            <a:r>
              <a:rPr sz="1950" spc="-25" dirty="0">
                <a:solidFill>
                  <a:srgbClr val="333333"/>
                </a:solidFill>
                <a:latin typeface="Arial"/>
                <a:cs typeface="Arial"/>
              </a:rPr>
              <a:t>are </a:t>
            </a:r>
            <a:r>
              <a:rPr sz="1950" spc="5" dirty="0">
                <a:solidFill>
                  <a:srgbClr val="333333"/>
                </a:solidFill>
                <a:latin typeface="Arial"/>
                <a:cs typeface="Arial"/>
              </a:rPr>
              <a:t>usually </a:t>
            </a:r>
            <a:r>
              <a:rPr sz="1950" spc="15" dirty="0">
                <a:solidFill>
                  <a:srgbClr val="333333"/>
                </a:solidFill>
                <a:latin typeface="Arial"/>
                <a:cs typeface="Arial"/>
              </a:rPr>
              <a:t>living </a:t>
            </a:r>
            <a:r>
              <a:rPr sz="1950" spc="30" dirty="0">
                <a:solidFill>
                  <a:srgbClr val="333333"/>
                </a:solidFill>
                <a:latin typeface="Arial"/>
                <a:cs typeface="Arial"/>
              </a:rPr>
              <a:t>on </a:t>
            </a:r>
            <a:r>
              <a:rPr sz="1950" spc="5" dirty="0">
                <a:solidFill>
                  <a:srgbClr val="333333"/>
                </a:solidFill>
                <a:latin typeface="Arial"/>
                <a:cs typeface="Arial"/>
              </a:rPr>
              <a:t>Rent </a:t>
            </a:r>
            <a:r>
              <a:rPr sz="1950" spc="-5" dirty="0">
                <a:solidFill>
                  <a:srgbClr val="333333"/>
                </a:solidFill>
                <a:latin typeface="Arial"/>
                <a:cs typeface="Arial"/>
              </a:rPr>
              <a:t>i.e </a:t>
            </a:r>
            <a:r>
              <a:rPr sz="1950" spc="60" dirty="0">
                <a:solidFill>
                  <a:srgbClr val="333333"/>
                </a:solidFill>
                <a:latin typeface="Arial"/>
                <a:cs typeface="Arial"/>
              </a:rPr>
              <a:t>47.9% </a:t>
            </a:r>
            <a:r>
              <a:rPr sz="1950" spc="25" dirty="0">
                <a:solidFill>
                  <a:srgbClr val="333333"/>
                </a:solidFill>
                <a:latin typeface="Arial"/>
                <a:cs typeface="Arial"/>
              </a:rPr>
              <a:t>and </a:t>
            </a:r>
            <a:r>
              <a:rPr sz="1950" spc="20" dirty="0">
                <a:solidFill>
                  <a:srgbClr val="333333"/>
                </a:solidFill>
                <a:latin typeface="Arial"/>
                <a:cs typeface="Arial"/>
              </a:rPr>
              <a:t>then </a:t>
            </a:r>
            <a:r>
              <a:rPr sz="1950" spc="10" dirty="0">
                <a:solidFill>
                  <a:srgbClr val="333333"/>
                </a:solidFill>
                <a:latin typeface="Arial"/>
                <a:cs typeface="Arial"/>
              </a:rPr>
              <a:t>having</a:t>
            </a:r>
            <a:r>
              <a:rPr sz="1950" spc="-170" dirty="0">
                <a:solidFill>
                  <a:srgbClr val="333333"/>
                </a:solidFill>
                <a:latin typeface="Arial"/>
                <a:cs typeface="Arial"/>
              </a:rPr>
              <a:t> </a:t>
            </a:r>
            <a:r>
              <a:rPr sz="1950" spc="35" dirty="0">
                <a:solidFill>
                  <a:srgbClr val="333333"/>
                </a:solidFill>
                <a:latin typeface="Arial"/>
                <a:cs typeface="Arial"/>
              </a:rPr>
              <a:t>Mortgage</a:t>
            </a:r>
            <a:endParaRPr sz="1950">
              <a:latin typeface="Arial"/>
              <a:cs typeface="Arial"/>
            </a:endParaRPr>
          </a:p>
        </p:txBody>
      </p:sp>
      <p:sp>
        <p:nvSpPr>
          <p:cNvPr id="12" name="object 12"/>
          <p:cNvSpPr txBox="1"/>
          <p:nvPr/>
        </p:nvSpPr>
        <p:spPr>
          <a:xfrm>
            <a:off x="10299309" y="1963846"/>
            <a:ext cx="6470650"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15" dirty="0">
                <a:solidFill>
                  <a:srgbClr val="333333"/>
                </a:solidFill>
                <a:latin typeface="Arial"/>
                <a:cs typeface="Arial"/>
              </a:rPr>
              <a:t>44 </a:t>
            </a:r>
            <a:r>
              <a:rPr sz="1950" spc="240" dirty="0">
                <a:solidFill>
                  <a:srgbClr val="333333"/>
                </a:solidFill>
                <a:latin typeface="Arial"/>
                <a:cs typeface="Arial"/>
              </a:rPr>
              <a:t>% </a:t>
            </a:r>
            <a:r>
              <a:rPr sz="1950" spc="45" dirty="0">
                <a:solidFill>
                  <a:srgbClr val="333333"/>
                </a:solidFill>
                <a:latin typeface="Arial"/>
                <a:cs typeface="Arial"/>
              </a:rPr>
              <a:t>of </a:t>
            </a:r>
            <a:r>
              <a:rPr sz="1950" spc="10" dirty="0">
                <a:solidFill>
                  <a:srgbClr val="333333"/>
                </a:solidFill>
                <a:latin typeface="Arial"/>
                <a:cs typeface="Arial"/>
              </a:rPr>
              <a:t>loan </a:t>
            </a:r>
            <a:r>
              <a:rPr sz="1950" spc="35" dirty="0">
                <a:solidFill>
                  <a:srgbClr val="333333"/>
                </a:solidFill>
                <a:latin typeface="Arial"/>
                <a:cs typeface="Arial"/>
              </a:rPr>
              <a:t>application </a:t>
            </a:r>
            <a:r>
              <a:rPr sz="1950" spc="-25" dirty="0">
                <a:solidFill>
                  <a:srgbClr val="333333"/>
                </a:solidFill>
                <a:latin typeface="Arial"/>
                <a:cs typeface="Arial"/>
              </a:rPr>
              <a:t>are </a:t>
            </a:r>
            <a:r>
              <a:rPr sz="1950" spc="10" dirty="0">
                <a:solidFill>
                  <a:srgbClr val="333333"/>
                </a:solidFill>
                <a:latin typeface="Arial"/>
                <a:cs typeface="Arial"/>
              </a:rPr>
              <a:t>in </a:t>
            </a:r>
            <a:r>
              <a:rPr sz="1950" spc="50" dirty="0">
                <a:solidFill>
                  <a:srgbClr val="333333"/>
                </a:solidFill>
                <a:latin typeface="Arial"/>
                <a:cs typeface="Arial"/>
              </a:rPr>
              <a:t>Not</a:t>
            </a:r>
            <a:r>
              <a:rPr sz="1950" spc="-320" dirty="0">
                <a:solidFill>
                  <a:srgbClr val="333333"/>
                </a:solidFill>
                <a:latin typeface="Arial"/>
                <a:cs typeface="Arial"/>
              </a:rPr>
              <a:t> </a:t>
            </a:r>
            <a:r>
              <a:rPr sz="1950" spc="-15" dirty="0">
                <a:solidFill>
                  <a:srgbClr val="333333"/>
                </a:solidFill>
                <a:latin typeface="Arial"/>
                <a:cs typeface="Arial"/>
              </a:rPr>
              <a:t>Verified </a:t>
            </a:r>
            <a:r>
              <a:rPr sz="1950" spc="25" dirty="0">
                <a:solidFill>
                  <a:srgbClr val="333333"/>
                </a:solidFill>
                <a:latin typeface="Arial"/>
                <a:cs typeface="Arial"/>
              </a:rPr>
              <a:t>Status</a:t>
            </a:r>
            <a:endParaRPr sz="1950">
              <a:latin typeface="Arial"/>
              <a:cs typeface="Arial"/>
            </a:endParaRPr>
          </a:p>
        </p:txBody>
      </p:sp>
      <p:sp>
        <p:nvSpPr>
          <p:cNvPr id="13" name="object 13"/>
          <p:cNvSpPr txBox="1"/>
          <p:nvPr/>
        </p:nvSpPr>
        <p:spPr>
          <a:xfrm>
            <a:off x="9075221" y="2571157"/>
            <a:ext cx="8931275"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90" dirty="0">
                <a:solidFill>
                  <a:srgbClr val="333333"/>
                </a:solidFill>
                <a:latin typeface="Arial"/>
                <a:cs typeface="Arial"/>
              </a:rPr>
              <a:t>60% </a:t>
            </a:r>
            <a:r>
              <a:rPr sz="1950" spc="45" dirty="0">
                <a:solidFill>
                  <a:srgbClr val="333333"/>
                </a:solidFill>
                <a:latin typeface="Arial"/>
                <a:cs typeface="Arial"/>
              </a:rPr>
              <a:t>of </a:t>
            </a:r>
            <a:r>
              <a:rPr sz="1950" spc="10" dirty="0">
                <a:solidFill>
                  <a:srgbClr val="333333"/>
                </a:solidFill>
                <a:latin typeface="Arial"/>
                <a:cs typeface="Arial"/>
              </a:rPr>
              <a:t>loans </a:t>
            </a:r>
            <a:r>
              <a:rPr sz="1950" spc="-25" dirty="0">
                <a:solidFill>
                  <a:srgbClr val="333333"/>
                </a:solidFill>
                <a:latin typeface="Arial"/>
                <a:cs typeface="Arial"/>
              </a:rPr>
              <a:t>are </a:t>
            </a:r>
            <a:r>
              <a:rPr sz="1950" spc="20" dirty="0">
                <a:solidFill>
                  <a:srgbClr val="333333"/>
                </a:solidFill>
                <a:latin typeface="Arial"/>
                <a:cs typeface="Arial"/>
              </a:rPr>
              <a:t>take </a:t>
            </a:r>
            <a:r>
              <a:rPr sz="1950" spc="30" dirty="0">
                <a:solidFill>
                  <a:srgbClr val="333333"/>
                </a:solidFill>
                <a:latin typeface="Arial"/>
                <a:cs typeface="Arial"/>
              </a:rPr>
              <a:t>for Debt </a:t>
            </a:r>
            <a:r>
              <a:rPr sz="1950" spc="25" dirty="0">
                <a:solidFill>
                  <a:srgbClr val="333333"/>
                </a:solidFill>
                <a:latin typeface="Arial"/>
                <a:cs typeface="Arial"/>
              </a:rPr>
              <a:t>Consolidation </a:t>
            </a:r>
            <a:r>
              <a:rPr sz="1950" spc="-55" dirty="0">
                <a:solidFill>
                  <a:srgbClr val="333333"/>
                </a:solidFill>
                <a:latin typeface="Arial"/>
                <a:cs typeface="Arial"/>
              </a:rPr>
              <a:t>&amp; </a:t>
            </a:r>
            <a:r>
              <a:rPr sz="1950" spc="30" dirty="0">
                <a:solidFill>
                  <a:srgbClr val="333333"/>
                </a:solidFill>
                <a:latin typeface="Arial"/>
                <a:cs typeface="Arial"/>
              </a:rPr>
              <a:t>for </a:t>
            </a:r>
            <a:r>
              <a:rPr sz="1950" spc="20" dirty="0">
                <a:solidFill>
                  <a:srgbClr val="333333"/>
                </a:solidFill>
                <a:latin typeface="Arial"/>
                <a:cs typeface="Arial"/>
              </a:rPr>
              <a:t>Credit </a:t>
            </a:r>
            <a:r>
              <a:rPr sz="1950" spc="10" dirty="0">
                <a:solidFill>
                  <a:srgbClr val="333333"/>
                </a:solidFill>
                <a:latin typeface="Arial"/>
                <a:cs typeface="Arial"/>
              </a:rPr>
              <a:t>Card</a:t>
            </a:r>
            <a:r>
              <a:rPr sz="1950" spc="-60" dirty="0">
                <a:solidFill>
                  <a:srgbClr val="333333"/>
                </a:solidFill>
                <a:latin typeface="Arial"/>
                <a:cs typeface="Arial"/>
              </a:rPr>
              <a:t> </a:t>
            </a:r>
            <a:r>
              <a:rPr sz="1950" spc="15" dirty="0">
                <a:solidFill>
                  <a:srgbClr val="333333"/>
                </a:solidFill>
                <a:latin typeface="Arial"/>
                <a:cs typeface="Arial"/>
              </a:rPr>
              <a:t>Purpose</a:t>
            </a:r>
            <a:endParaRPr sz="1950">
              <a:latin typeface="Arial"/>
              <a:cs typeface="Arial"/>
            </a:endParaRPr>
          </a:p>
        </p:txBody>
      </p:sp>
      <p:pic>
        <p:nvPicPr>
          <p:cNvPr id="12290" name="Picture 2">
            <a:extLst>
              <a:ext uri="{FF2B5EF4-FFF2-40B4-BE49-F238E27FC236}">
                <a16:creationId xmlns:a16="http://schemas.microsoft.com/office/drawing/2014/main" id="{EA7A28D6-DFE0-506A-C927-1D5372083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65" y="3602727"/>
            <a:ext cx="6829425" cy="3618108"/>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59D91EE9-9976-8E7C-4092-DB90C21A6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6330" y="3142857"/>
            <a:ext cx="6282222" cy="6938767"/>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FEA17BEF-DF76-AA61-5E52-F4FB529999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34553" y="2989849"/>
            <a:ext cx="6416082" cy="6962967"/>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C2AAB5CC-E06B-A796-E037-BB5B081A53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426" y="7220835"/>
            <a:ext cx="5953125" cy="3953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16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46129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br>
              <a:rPr lang="en-IN" sz="2400" b="1" spc="-70" dirty="0">
                <a:latin typeface="Arial"/>
                <a:cs typeface="Arial"/>
              </a:rPr>
            </a:br>
            <a:r>
              <a:rPr lang="en-IN" sz="2400" b="1" spc="-70" dirty="0">
                <a:latin typeface="Arial"/>
                <a:cs typeface="Arial"/>
              </a:rPr>
              <a:t>Multivariate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0" name="object 10"/>
          <p:cNvSpPr txBox="1"/>
          <p:nvPr/>
        </p:nvSpPr>
        <p:spPr>
          <a:xfrm>
            <a:off x="11106782" y="749191"/>
            <a:ext cx="4867910" cy="304165"/>
          </a:xfrm>
          <a:prstGeom prst="rect">
            <a:avLst/>
          </a:prstGeom>
          <a:solidFill>
            <a:srgbClr val="88FA4E"/>
          </a:solidFill>
        </p:spPr>
        <p:txBody>
          <a:bodyPr vert="horz" wrap="square" lIns="0" tIns="0" rIns="0" bIns="0" rtlCol="0">
            <a:spAutoFit/>
          </a:bodyPr>
          <a:lstStyle/>
          <a:p>
            <a:pPr>
              <a:lnSpc>
                <a:spcPts val="2305"/>
              </a:lnSpc>
            </a:pPr>
            <a:r>
              <a:rPr sz="1950" spc="15" dirty="0">
                <a:solidFill>
                  <a:srgbClr val="5E5E5E"/>
                </a:solidFill>
                <a:latin typeface="Arial"/>
                <a:cs typeface="Arial"/>
              </a:rPr>
              <a:t>15 </a:t>
            </a:r>
            <a:r>
              <a:rPr sz="1950" spc="25" dirty="0">
                <a:solidFill>
                  <a:srgbClr val="5E5E5E"/>
                </a:solidFill>
                <a:latin typeface="Arial"/>
                <a:cs typeface="Arial"/>
              </a:rPr>
              <a:t>percent </a:t>
            </a:r>
            <a:r>
              <a:rPr sz="1950" spc="45" dirty="0">
                <a:solidFill>
                  <a:srgbClr val="5E5E5E"/>
                </a:solidFill>
                <a:latin typeface="Arial"/>
                <a:cs typeface="Arial"/>
              </a:rPr>
              <a:t>of </a:t>
            </a:r>
            <a:r>
              <a:rPr sz="1950" spc="35" dirty="0">
                <a:solidFill>
                  <a:srgbClr val="5E5E5E"/>
                </a:solidFill>
                <a:latin typeface="Arial"/>
                <a:cs typeface="Arial"/>
              </a:rPr>
              <a:t>total population </a:t>
            </a:r>
            <a:r>
              <a:rPr sz="1950" spc="-25" dirty="0">
                <a:solidFill>
                  <a:srgbClr val="5E5E5E"/>
                </a:solidFill>
                <a:latin typeface="Arial"/>
                <a:cs typeface="Arial"/>
              </a:rPr>
              <a:t>are</a:t>
            </a:r>
            <a:r>
              <a:rPr sz="1950" spc="-105" dirty="0">
                <a:solidFill>
                  <a:srgbClr val="5E5E5E"/>
                </a:solidFill>
                <a:latin typeface="Arial"/>
                <a:cs typeface="Arial"/>
              </a:rPr>
              <a:t> </a:t>
            </a:r>
            <a:r>
              <a:rPr sz="1950" spc="25" dirty="0">
                <a:solidFill>
                  <a:srgbClr val="5E5E5E"/>
                </a:solidFill>
                <a:latin typeface="Arial"/>
                <a:cs typeface="Arial"/>
              </a:rPr>
              <a:t>defaulted</a:t>
            </a:r>
            <a:endParaRPr sz="1950">
              <a:latin typeface="Arial"/>
              <a:cs typeface="Arial"/>
            </a:endParaRPr>
          </a:p>
        </p:txBody>
      </p:sp>
      <p:sp>
        <p:nvSpPr>
          <p:cNvPr id="11" name="object 11"/>
          <p:cNvSpPr txBox="1"/>
          <p:nvPr/>
        </p:nvSpPr>
        <p:spPr>
          <a:xfrm>
            <a:off x="7594554" y="1356534"/>
            <a:ext cx="11892280" cy="304165"/>
          </a:xfrm>
          <a:prstGeom prst="rect">
            <a:avLst/>
          </a:prstGeom>
          <a:solidFill>
            <a:srgbClr val="88FA4E"/>
          </a:solidFill>
        </p:spPr>
        <p:txBody>
          <a:bodyPr vert="horz" wrap="square" lIns="0" tIns="0" rIns="0" bIns="0" rtlCol="0">
            <a:spAutoFit/>
          </a:bodyPr>
          <a:lstStyle/>
          <a:p>
            <a:pPr>
              <a:lnSpc>
                <a:spcPts val="2305"/>
              </a:lnSpc>
            </a:pPr>
            <a:r>
              <a:rPr sz="1950" spc="-25" dirty="0">
                <a:solidFill>
                  <a:srgbClr val="333333"/>
                </a:solidFill>
                <a:latin typeface="Arial"/>
                <a:cs typeface="Arial"/>
              </a:rPr>
              <a:t>The </a:t>
            </a:r>
            <a:r>
              <a:rPr sz="1950" spc="60" dirty="0">
                <a:solidFill>
                  <a:srgbClr val="333333"/>
                </a:solidFill>
                <a:latin typeface="Arial"/>
                <a:cs typeface="Arial"/>
              </a:rPr>
              <a:t>Most </a:t>
            </a:r>
            <a:r>
              <a:rPr sz="1950" spc="45" dirty="0">
                <a:solidFill>
                  <a:srgbClr val="333333"/>
                </a:solidFill>
                <a:latin typeface="Arial"/>
                <a:cs typeface="Arial"/>
              </a:rPr>
              <a:t>of </a:t>
            </a:r>
            <a:r>
              <a:rPr sz="1950" spc="10" dirty="0">
                <a:solidFill>
                  <a:srgbClr val="333333"/>
                </a:solidFill>
                <a:latin typeface="Arial"/>
                <a:cs typeface="Arial"/>
              </a:rPr>
              <a:t>loan </a:t>
            </a:r>
            <a:r>
              <a:rPr sz="1950" spc="30" dirty="0">
                <a:solidFill>
                  <a:srgbClr val="333333"/>
                </a:solidFill>
                <a:latin typeface="Arial"/>
                <a:cs typeface="Arial"/>
              </a:rPr>
              <a:t>applied </a:t>
            </a:r>
            <a:r>
              <a:rPr sz="1950" spc="50" dirty="0">
                <a:solidFill>
                  <a:srgbClr val="333333"/>
                </a:solidFill>
                <a:latin typeface="Arial"/>
                <a:cs typeface="Arial"/>
              </a:rPr>
              <a:t>by </a:t>
            </a:r>
            <a:r>
              <a:rPr sz="1950" spc="25" dirty="0">
                <a:solidFill>
                  <a:srgbClr val="333333"/>
                </a:solidFill>
                <a:latin typeface="Arial"/>
                <a:cs typeface="Arial"/>
              </a:rPr>
              <a:t>the Customers </a:t>
            </a:r>
            <a:r>
              <a:rPr sz="1950" spc="-25" dirty="0">
                <a:solidFill>
                  <a:srgbClr val="333333"/>
                </a:solidFill>
                <a:latin typeface="Arial"/>
                <a:cs typeface="Arial"/>
              </a:rPr>
              <a:t>are </a:t>
            </a:r>
            <a:r>
              <a:rPr sz="1950" spc="5" dirty="0">
                <a:solidFill>
                  <a:srgbClr val="333333"/>
                </a:solidFill>
                <a:latin typeface="Arial"/>
                <a:cs typeface="Arial"/>
              </a:rPr>
              <a:t>usually </a:t>
            </a:r>
            <a:r>
              <a:rPr sz="1950" spc="15" dirty="0">
                <a:solidFill>
                  <a:srgbClr val="333333"/>
                </a:solidFill>
                <a:latin typeface="Arial"/>
                <a:cs typeface="Arial"/>
              </a:rPr>
              <a:t>living </a:t>
            </a:r>
            <a:r>
              <a:rPr sz="1950" spc="30" dirty="0">
                <a:solidFill>
                  <a:srgbClr val="333333"/>
                </a:solidFill>
                <a:latin typeface="Arial"/>
                <a:cs typeface="Arial"/>
              </a:rPr>
              <a:t>on </a:t>
            </a:r>
            <a:r>
              <a:rPr sz="1950" spc="5" dirty="0">
                <a:solidFill>
                  <a:srgbClr val="333333"/>
                </a:solidFill>
                <a:latin typeface="Arial"/>
                <a:cs typeface="Arial"/>
              </a:rPr>
              <a:t>Rent </a:t>
            </a:r>
            <a:r>
              <a:rPr sz="1950" spc="-5" dirty="0">
                <a:solidFill>
                  <a:srgbClr val="333333"/>
                </a:solidFill>
                <a:latin typeface="Arial"/>
                <a:cs typeface="Arial"/>
              </a:rPr>
              <a:t>i.e </a:t>
            </a:r>
            <a:r>
              <a:rPr sz="1950" spc="60" dirty="0">
                <a:solidFill>
                  <a:srgbClr val="333333"/>
                </a:solidFill>
                <a:latin typeface="Arial"/>
                <a:cs typeface="Arial"/>
              </a:rPr>
              <a:t>47.9% </a:t>
            </a:r>
            <a:r>
              <a:rPr sz="1950" spc="25" dirty="0">
                <a:solidFill>
                  <a:srgbClr val="333333"/>
                </a:solidFill>
                <a:latin typeface="Arial"/>
                <a:cs typeface="Arial"/>
              </a:rPr>
              <a:t>and </a:t>
            </a:r>
            <a:r>
              <a:rPr sz="1950" spc="20" dirty="0">
                <a:solidFill>
                  <a:srgbClr val="333333"/>
                </a:solidFill>
                <a:latin typeface="Arial"/>
                <a:cs typeface="Arial"/>
              </a:rPr>
              <a:t>then </a:t>
            </a:r>
            <a:r>
              <a:rPr sz="1950" spc="10" dirty="0">
                <a:solidFill>
                  <a:srgbClr val="333333"/>
                </a:solidFill>
                <a:latin typeface="Arial"/>
                <a:cs typeface="Arial"/>
              </a:rPr>
              <a:t>having</a:t>
            </a:r>
            <a:r>
              <a:rPr sz="1950" spc="-170" dirty="0">
                <a:solidFill>
                  <a:srgbClr val="333333"/>
                </a:solidFill>
                <a:latin typeface="Arial"/>
                <a:cs typeface="Arial"/>
              </a:rPr>
              <a:t> </a:t>
            </a:r>
            <a:r>
              <a:rPr sz="1950" spc="35" dirty="0">
                <a:solidFill>
                  <a:srgbClr val="333333"/>
                </a:solidFill>
                <a:latin typeface="Arial"/>
                <a:cs typeface="Arial"/>
              </a:rPr>
              <a:t>Mortgage</a:t>
            </a:r>
            <a:endParaRPr sz="1950">
              <a:latin typeface="Arial"/>
              <a:cs typeface="Arial"/>
            </a:endParaRPr>
          </a:p>
        </p:txBody>
      </p:sp>
      <p:sp>
        <p:nvSpPr>
          <p:cNvPr id="12" name="object 12"/>
          <p:cNvSpPr txBox="1"/>
          <p:nvPr/>
        </p:nvSpPr>
        <p:spPr>
          <a:xfrm>
            <a:off x="10299309" y="1963846"/>
            <a:ext cx="6470650"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15" dirty="0">
                <a:solidFill>
                  <a:srgbClr val="333333"/>
                </a:solidFill>
                <a:latin typeface="Arial"/>
                <a:cs typeface="Arial"/>
              </a:rPr>
              <a:t>44 </a:t>
            </a:r>
            <a:r>
              <a:rPr sz="1950" spc="240" dirty="0">
                <a:solidFill>
                  <a:srgbClr val="333333"/>
                </a:solidFill>
                <a:latin typeface="Arial"/>
                <a:cs typeface="Arial"/>
              </a:rPr>
              <a:t>% </a:t>
            </a:r>
            <a:r>
              <a:rPr sz="1950" spc="45" dirty="0">
                <a:solidFill>
                  <a:srgbClr val="333333"/>
                </a:solidFill>
                <a:latin typeface="Arial"/>
                <a:cs typeface="Arial"/>
              </a:rPr>
              <a:t>of </a:t>
            </a:r>
            <a:r>
              <a:rPr sz="1950" spc="10" dirty="0">
                <a:solidFill>
                  <a:srgbClr val="333333"/>
                </a:solidFill>
                <a:latin typeface="Arial"/>
                <a:cs typeface="Arial"/>
              </a:rPr>
              <a:t>loan </a:t>
            </a:r>
            <a:r>
              <a:rPr sz="1950" spc="35" dirty="0">
                <a:solidFill>
                  <a:srgbClr val="333333"/>
                </a:solidFill>
                <a:latin typeface="Arial"/>
                <a:cs typeface="Arial"/>
              </a:rPr>
              <a:t>application </a:t>
            </a:r>
            <a:r>
              <a:rPr sz="1950" spc="-25" dirty="0">
                <a:solidFill>
                  <a:srgbClr val="333333"/>
                </a:solidFill>
                <a:latin typeface="Arial"/>
                <a:cs typeface="Arial"/>
              </a:rPr>
              <a:t>are </a:t>
            </a:r>
            <a:r>
              <a:rPr sz="1950" spc="10" dirty="0">
                <a:solidFill>
                  <a:srgbClr val="333333"/>
                </a:solidFill>
                <a:latin typeface="Arial"/>
                <a:cs typeface="Arial"/>
              </a:rPr>
              <a:t>in </a:t>
            </a:r>
            <a:r>
              <a:rPr sz="1950" spc="50" dirty="0">
                <a:solidFill>
                  <a:srgbClr val="333333"/>
                </a:solidFill>
                <a:latin typeface="Arial"/>
                <a:cs typeface="Arial"/>
              </a:rPr>
              <a:t>Not</a:t>
            </a:r>
            <a:r>
              <a:rPr sz="1950" spc="-320" dirty="0">
                <a:solidFill>
                  <a:srgbClr val="333333"/>
                </a:solidFill>
                <a:latin typeface="Arial"/>
                <a:cs typeface="Arial"/>
              </a:rPr>
              <a:t> </a:t>
            </a:r>
            <a:r>
              <a:rPr sz="1950" spc="-15" dirty="0">
                <a:solidFill>
                  <a:srgbClr val="333333"/>
                </a:solidFill>
                <a:latin typeface="Arial"/>
                <a:cs typeface="Arial"/>
              </a:rPr>
              <a:t>Verified </a:t>
            </a:r>
            <a:r>
              <a:rPr sz="1950" spc="25" dirty="0">
                <a:solidFill>
                  <a:srgbClr val="333333"/>
                </a:solidFill>
                <a:latin typeface="Arial"/>
                <a:cs typeface="Arial"/>
              </a:rPr>
              <a:t>Status</a:t>
            </a:r>
            <a:endParaRPr sz="1950">
              <a:latin typeface="Arial"/>
              <a:cs typeface="Arial"/>
            </a:endParaRPr>
          </a:p>
        </p:txBody>
      </p:sp>
      <p:sp>
        <p:nvSpPr>
          <p:cNvPr id="13" name="object 13"/>
          <p:cNvSpPr txBox="1"/>
          <p:nvPr/>
        </p:nvSpPr>
        <p:spPr>
          <a:xfrm>
            <a:off x="9075221" y="2571157"/>
            <a:ext cx="8931275"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90" dirty="0">
                <a:solidFill>
                  <a:srgbClr val="333333"/>
                </a:solidFill>
                <a:latin typeface="Arial"/>
                <a:cs typeface="Arial"/>
              </a:rPr>
              <a:t>60% </a:t>
            </a:r>
            <a:r>
              <a:rPr sz="1950" spc="45" dirty="0">
                <a:solidFill>
                  <a:srgbClr val="333333"/>
                </a:solidFill>
                <a:latin typeface="Arial"/>
                <a:cs typeface="Arial"/>
              </a:rPr>
              <a:t>of </a:t>
            </a:r>
            <a:r>
              <a:rPr sz="1950" spc="10" dirty="0">
                <a:solidFill>
                  <a:srgbClr val="333333"/>
                </a:solidFill>
                <a:latin typeface="Arial"/>
                <a:cs typeface="Arial"/>
              </a:rPr>
              <a:t>loans </a:t>
            </a:r>
            <a:r>
              <a:rPr sz="1950" spc="-25" dirty="0">
                <a:solidFill>
                  <a:srgbClr val="333333"/>
                </a:solidFill>
                <a:latin typeface="Arial"/>
                <a:cs typeface="Arial"/>
              </a:rPr>
              <a:t>are </a:t>
            </a:r>
            <a:r>
              <a:rPr sz="1950" spc="20" dirty="0">
                <a:solidFill>
                  <a:srgbClr val="333333"/>
                </a:solidFill>
                <a:latin typeface="Arial"/>
                <a:cs typeface="Arial"/>
              </a:rPr>
              <a:t>take </a:t>
            </a:r>
            <a:r>
              <a:rPr sz="1950" spc="30" dirty="0">
                <a:solidFill>
                  <a:srgbClr val="333333"/>
                </a:solidFill>
                <a:latin typeface="Arial"/>
                <a:cs typeface="Arial"/>
              </a:rPr>
              <a:t>for Debt </a:t>
            </a:r>
            <a:r>
              <a:rPr sz="1950" spc="25" dirty="0">
                <a:solidFill>
                  <a:srgbClr val="333333"/>
                </a:solidFill>
                <a:latin typeface="Arial"/>
                <a:cs typeface="Arial"/>
              </a:rPr>
              <a:t>Consolidation </a:t>
            </a:r>
            <a:r>
              <a:rPr sz="1950" spc="-55" dirty="0">
                <a:solidFill>
                  <a:srgbClr val="333333"/>
                </a:solidFill>
                <a:latin typeface="Arial"/>
                <a:cs typeface="Arial"/>
              </a:rPr>
              <a:t>&amp; </a:t>
            </a:r>
            <a:r>
              <a:rPr sz="1950" spc="30" dirty="0">
                <a:solidFill>
                  <a:srgbClr val="333333"/>
                </a:solidFill>
                <a:latin typeface="Arial"/>
                <a:cs typeface="Arial"/>
              </a:rPr>
              <a:t>for </a:t>
            </a:r>
            <a:r>
              <a:rPr sz="1950" spc="20" dirty="0">
                <a:solidFill>
                  <a:srgbClr val="333333"/>
                </a:solidFill>
                <a:latin typeface="Arial"/>
                <a:cs typeface="Arial"/>
              </a:rPr>
              <a:t>Credit </a:t>
            </a:r>
            <a:r>
              <a:rPr sz="1950" spc="10" dirty="0">
                <a:solidFill>
                  <a:srgbClr val="333333"/>
                </a:solidFill>
                <a:latin typeface="Arial"/>
                <a:cs typeface="Arial"/>
              </a:rPr>
              <a:t>Card</a:t>
            </a:r>
            <a:r>
              <a:rPr sz="1950" spc="-60" dirty="0">
                <a:solidFill>
                  <a:srgbClr val="333333"/>
                </a:solidFill>
                <a:latin typeface="Arial"/>
                <a:cs typeface="Arial"/>
              </a:rPr>
              <a:t> </a:t>
            </a:r>
            <a:r>
              <a:rPr sz="1950" spc="15" dirty="0">
                <a:solidFill>
                  <a:srgbClr val="333333"/>
                </a:solidFill>
                <a:latin typeface="Arial"/>
                <a:cs typeface="Arial"/>
              </a:rPr>
              <a:t>Purpose</a:t>
            </a:r>
            <a:endParaRPr sz="1950">
              <a:latin typeface="Arial"/>
              <a:cs typeface="Arial"/>
            </a:endParaRPr>
          </a:p>
        </p:txBody>
      </p:sp>
      <p:pic>
        <p:nvPicPr>
          <p:cNvPr id="12290" name="Picture 2">
            <a:extLst>
              <a:ext uri="{FF2B5EF4-FFF2-40B4-BE49-F238E27FC236}">
                <a16:creationId xmlns:a16="http://schemas.microsoft.com/office/drawing/2014/main" id="{EA7A28D6-DFE0-506A-C927-1D5372083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65" y="3602727"/>
            <a:ext cx="6829425" cy="3618108"/>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59D91EE9-9976-8E7C-4092-DB90C21A6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6330" y="3142857"/>
            <a:ext cx="6282222" cy="6938767"/>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FEA17BEF-DF76-AA61-5E52-F4FB529999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34553" y="2989849"/>
            <a:ext cx="6416082" cy="6962967"/>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C2AAB5CC-E06B-A796-E037-BB5B081A53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426" y="7220835"/>
            <a:ext cx="5953125" cy="3953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234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46129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br>
              <a:rPr lang="en-IN" sz="2400" b="1" spc="-70" dirty="0">
                <a:latin typeface="Arial"/>
                <a:cs typeface="Arial"/>
              </a:rPr>
            </a:br>
            <a:r>
              <a:rPr lang="en-IN" sz="2400" b="1" spc="-70" dirty="0">
                <a:latin typeface="Arial"/>
                <a:cs typeface="Arial"/>
              </a:rPr>
              <a:t>Multivariate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0" name="object 10"/>
          <p:cNvSpPr txBox="1"/>
          <p:nvPr/>
        </p:nvSpPr>
        <p:spPr>
          <a:xfrm>
            <a:off x="11106782" y="749191"/>
            <a:ext cx="4867910" cy="304165"/>
          </a:xfrm>
          <a:prstGeom prst="rect">
            <a:avLst/>
          </a:prstGeom>
          <a:solidFill>
            <a:srgbClr val="88FA4E"/>
          </a:solidFill>
        </p:spPr>
        <p:txBody>
          <a:bodyPr vert="horz" wrap="square" lIns="0" tIns="0" rIns="0" bIns="0" rtlCol="0">
            <a:spAutoFit/>
          </a:bodyPr>
          <a:lstStyle/>
          <a:p>
            <a:pPr>
              <a:lnSpc>
                <a:spcPts val="2305"/>
              </a:lnSpc>
            </a:pPr>
            <a:r>
              <a:rPr sz="1950" spc="15" dirty="0">
                <a:solidFill>
                  <a:srgbClr val="5E5E5E"/>
                </a:solidFill>
                <a:latin typeface="Arial"/>
                <a:cs typeface="Arial"/>
              </a:rPr>
              <a:t>15 </a:t>
            </a:r>
            <a:r>
              <a:rPr sz="1950" spc="25" dirty="0">
                <a:solidFill>
                  <a:srgbClr val="5E5E5E"/>
                </a:solidFill>
                <a:latin typeface="Arial"/>
                <a:cs typeface="Arial"/>
              </a:rPr>
              <a:t>percent </a:t>
            </a:r>
            <a:r>
              <a:rPr sz="1950" spc="45" dirty="0">
                <a:solidFill>
                  <a:srgbClr val="5E5E5E"/>
                </a:solidFill>
                <a:latin typeface="Arial"/>
                <a:cs typeface="Arial"/>
              </a:rPr>
              <a:t>of </a:t>
            </a:r>
            <a:r>
              <a:rPr sz="1950" spc="35" dirty="0">
                <a:solidFill>
                  <a:srgbClr val="5E5E5E"/>
                </a:solidFill>
                <a:latin typeface="Arial"/>
                <a:cs typeface="Arial"/>
              </a:rPr>
              <a:t>total population </a:t>
            </a:r>
            <a:r>
              <a:rPr sz="1950" spc="-25" dirty="0">
                <a:solidFill>
                  <a:srgbClr val="5E5E5E"/>
                </a:solidFill>
                <a:latin typeface="Arial"/>
                <a:cs typeface="Arial"/>
              </a:rPr>
              <a:t>are</a:t>
            </a:r>
            <a:r>
              <a:rPr sz="1950" spc="-105" dirty="0">
                <a:solidFill>
                  <a:srgbClr val="5E5E5E"/>
                </a:solidFill>
                <a:latin typeface="Arial"/>
                <a:cs typeface="Arial"/>
              </a:rPr>
              <a:t> </a:t>
            </a:r>
            <a:r>
              <a:rPr sz="1950" spc="25" dirty="0">
                <a:solidFill>
                  <a:srgbClr val="5E5E5E"/>
                </a:solidFill>
                <a:latin typeface="Arial"/>
                <a:cs typeface="Arial"/>
              </a:rPr>
              <a:t>defaulted</a:t>
            </a:r>
            <a:endParaRPr sz="1950">
              <a:latin typeface="Arial"/>
              <a:cs typeface="Arial"/>
            </a:endParaRPr>
          </a:p>
        </p:txBody>
      </p:sp>
      <p:sp>
        <p:nvSpPr>
          <p:cNvPr id="11" name="object 11"/>
          <p:cNvSpPr txBox="1"/>
          <p:nvPr/>
        </p:nvSpPr>
        <p:spPr>
          <a:xfrm>
            <a:off x="7594554" y="1356534"/>
            <a:ext cx="11892280" cy="304165"/>
          </a:xfrm>
          <a:prstGeom prst="rect">
            <a:avLst/>
          </a:prstGeom>
          <a:solidFill>
            <a:srgbClr val="88FA4E"/>
          </a:solidFill>
        </p:spPr>
        <p:txBody>
          <a:bodyPr vert="horz" wrap="square" lIns="0" tIns="0" rIns="0" bIns="0" rtlCol="0">
            <a:spAutoFit/>
          </a:bodyPr>
          <a:lstStyle/>
          <a:p>
            <a:pPr>
              <a:lnSpc>
                <a:spcPts val="2305"/>
              </a:lnSpc>
            </a:pPr>
            <a:r>
              <a:rPr sz="1950" spc="-25" dirty="0">
                <a:solidFill>
                  <a:srgbClr val="333333"/>
                </a:solidFill>
                <a:latin typeface="Arial"/>
                <a:cs typeface="Arial"/>
              </a:rPr>
              <a:t>The </a:t>
            </a:r>
            <a:r>
              <a:rPr sz="1950" spc="60" dirty="0">
                <a:solidFill>
                  <a:srgbClr val="333333"/>
                </a:solidFill>
                <a:latin typeface="Arial"/>
                <a:cs typeface="Arial"/>
              </a:rPr>
              <a:t>Most </a:t>
            </a:r>
            <a:r>
              <a:rPr sz="1950" spc="45" dirty="0">
                <a:solidFill>
                  <a:srgbClr val="333333"/>
                </a:solidFill>
                <a:latin typeface="Arial"/>
                <a:cs typeface="Arial"/>
              </a:rPr>
              <a:t>of </a:t>
            </a:r>
            <a:r>
              <a:rPr sz="1950" spc="10" dirty="0">
                <a:solidFill>
                  <a:srgbClr val="333333"/>
                </a:solidFill>
                <a:latin typeface="Arial"/>
                <a:cs typeface="Arial"/>
              </a:rPr>
              <a:t>loan </a:t>
            </a:r>
            <a:r>
              <a:rPr sz="1950" spc="30" dirty="0">
                <a:solidFill>
                  <a:srgbClr val="333333"/>
                </a:solidFill>
                <a:latin typeface="Arial"/>
                <a:cs typeface="Arial"/>
              </a:rPr>
              <a:t>applied </a:t>
            </a:r>
            <a:r>
              <a:rPr sz="1950" spc="50" dirty="0">
                <a:solidFill>
                  <a:srgbClr val="333333"/>
                </a:solidFill>
                <a:latin typeface="Arial"/>
                <a:cs typeface="Arial"/>
              </a:rPr>
              <a:t>by </a:t>
            </a:r>
            <a:r>
              <a:rPr sz="1950" spc="25" dirty="0">
                <a:solidFill>
                  <a:srgbClr val="333333"/>
                </a:solidFill>
                <a:latin typeface="Arial"/>
                <a:cs typeface="Arial"/>
              </a:rPr>
              <a:t>the Customers </a:t>
            </a:r>
            <a:r>
              <a:rPr sz="1950" spc="-25" dirty="0">
                <a:solidFill>
                  <a:srgbClr val="333333"/>
                </a:solidFill>
                <a:latin typeface="Arial"/>
                <a:cs typeface="Arial"/>
              </a:rPr>
              <a:t>are </a:t>
            </a:r>
            <a:r>
              <a:rPr sz="1950" spc="5" dirty="0">
                <a:solidFill>
                  <a:srgbClr val="333333"/>
                </a:solidFill>
                <a:latin typeface="Arial"/>
                <a:cs typeface="Arial"/>
              </a:rPr>
              <a:t>usually </a:t>
            </a:r>
            <a:r>
              <a:rPr sz="1950" spc="15" dirty="0">
                <a:solidFill>
                  <a:srgbClr val="333333"/>
                </a:solidFill>
                <a:latin typeface="Arial"/>
                <a:cs typeface="Arial"/>
              </a:rPr>
              <a:t>living </a:t>
            </a:r>
            <a:r>
              <a:rPr sz="1950" spc="30" dirty="0">
                <a:solidFill>
                  <a:srgbClr val="333333"/>
                </a:solidFill>
                <a:latin typeface="Arial"/>
                <a:cs typeface="Arial"/>
              </a:rPr>
              <a:t>on </a:t>
            </a:r>
            <a:r>
              <a:rPr sz="1950" spc="5" dirty="0">
                <a:solidFill>
                  <a:srgbClr val="333333"/>
                </a:solidFill>
                <a:latin typeface="Arial"/>
                <a:cs typeface="Arial"/>
              </a:rPr>
              <a:t>Rent </a:t>
            </a:r>
            <a:r>
              <a:rPr sz="1950" spc="-5" dirty="0">
                <a:solidFill>
                  <a:srgbClr val="333333"/>
                </a:solidFill>
                <a:latin typeface="Arial"/>
                <a:cs typeface="Arial"/>
              </a:rPr>
              <a:t>i.e </a:t>
            </a:r>
            <a:r>
              <a:rPr sz="1950" spc="60" dirty="0">
                <a:solidFill>
                  <a:srgbClr val="333333"/>
                </a:solidFill>
                <a:latin typeface="Arial"/>
                <a:cs typeface="Arial"/>
              </a:rPr>
              <a:t>47.9% </a:t>
            </a:r>
            <a:r>
              <a:rPr sz="1950" spc="25" dirty="0">
                <a:solidFill>
                  <a:srgbClr val="333333"/>
                </a:solidFill>
                <a:latin typeface="Arial"/>
                <a:cs typeface="Arial"/>
              </a:rPr>
              <a:t>and </a:t>
            </a:r>
            <a:r>
              <a:rPr sz="1950" spc="20" dirty="0">
                <a:solidFill>
                  <a:srgbClr val="333333"/>
                </a:solidFill>
                <a:latin typeface="Arial"/>
                <a:cs typeface="Arial"/>
              </a:rPr>
              <a:t>then </a:t>
            </a:r>
            <a:r>
              <a:rPr sz="1950" spc="10" dirty="0">
                <a:solidFill>
                  <a:srgbClr val="333333"/>
                </a:solidFill>
                <a:latin typeface="Arial"/>
                <a:cs typeface="Arial"/>
              </a:rPr>
              <a:t>having</a:t>
            </a:r>
            <a:r>
              <a:rPr sz="1950" spc="-170" dirty="0">
                <a:solidFill>
                  <a:srgbClr val="333333"/>
                </a:solidFill>
                <a:latin typeface="Arial"/>
                <a:cs typeface="Arial"/>
              </a:rPr>
              <a:t> </a:t>
            </a:r>
            <a:r>
              <a:rPr sz="1950" spc="35" dirty="0">
                <a:solidFill>
                  <a:srgbClr val="333333"/>
                </a:solidFill>
                <a:latin typeface="Arial"/>
                <a:cs typeface="Arial"/>
              </a:rPr>
              <a:t>Mortgage</a:t>
            </a:r>
            <a:endParaRPr sz="1950">
              <a:latin typeface="Arial"/>
              <a:cs typeface="Arial"/>
            </a:endParaRPr>
          </a:p>
        </p:txBody>
      </p:sp>
      <p:sp>
        <p:nvSpPr>
          <p:cNvPr id="12" name="object 12"/>
          <p:cNvSpPr txBox="1"/>
          <p:nvPr/>
        </p:nvSpPr>
        <p:spPr>
          <a:xfrm>
            <a:off x="10299309" y="1963846"/>
            <a:ext cx="6470650"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15" dirty="0">
                <a:solidFill>
                  <a:srgbClr val="333333"/>
                </a:solidFill>
                <a:latin typeface="Arial"/>
                <a:cs typeface="Arial"/>
              </a:rPr>
              <a:t>44 </a:t>
            </a:r>
            <a:r>
              <a:rPr sz="1950" spc="240" dirty="0">
                <a:solidFill>
                  <a:srgbClr val="333333"/>
                </a:solidFill>
                <a:latin typeface="Arial"/>
                <a:cs typeface="Arial"/>
              </a:rPr>
              <a:t>% </a:t>
            </a:r>
            <a:r>
              <a:rPr sz="1950" spc="45" dirty="0">
                <a:solidFill>
                  <a:srgbClr val="333333"/>
                </a:solidFill>
                <a:latin typeface="Arial"/>
                <a:cs typeface="Arial"/>
              </a:rPr>
              <a:t>of </a:t>
            </a:r>
            <a:r>
              <a:rPr sz="1950" spc="10" dirty="0">
                <a:solidFill>
                  <a:srgbClr val="333333"/>
                </a:solidFill>
                <a:latin typeface="Arial"/>
                <a:cs typeface="Arial"/>
              </a:rPr>
              <a:t>loan </a:t>
            </a:r>
            <a:r>
              <a:rPr sz="1950" spc="35" dirty="0">
                <a:solidFill>
                  <a:srgbClr val="333333"/>
                </a:solidFill>
                <a:latin typeface="Arial"/>
                <a:cs typeface="Arial"/>
              </a:rPr>
              <a:t>application </a:t>
            </a:r>
            <a:r>
              <a:rPr sz="1950" spc="-25" dirty="0">
                <a:solidFill>
                  <a:srgbClr val="333333"/>
                </a:solidFill>
                <a:latin typeface="Arial"/>
                <a:cs typeface="Arial"/>
              </a:rPr>
              <a:t>are </a:t>
            </a:r>
            <a:r>
              <a:rPr sz="1950" spc="10" dirty="0">
                <a:solidFill>
                  <a:srgbClr val="333333"/>
                </a:solidFill>
                <a:latin typeface="Arial"/>
                <a:cs typeface="Arial"/>
              </a:rPr>
              <a:t>in </a:t>
            </a:r>
            <a:r>
              <a:rPr sz="1950" spc="50" dirty="0">
                <a:solidFill>
                  <a:srgbClr val="333333"/>
                </a:solidFill>
                <a:latin typeface="Arial"/>
                <a:cs typeface="Arial"/>
              </a:rPr>
              <a:t>Not</a:t>
            </a:r>
            <a:r>
              <a:rPr sz="1950" spc="-320" dirty="0">
                <a:solidFill>
                  <a:srgbClr val="333333"/>
                </a:solidFill>
                <a:latin typeface="Arial"/>
                <a:cs typeface="Arial"/>
              </a:rPr>
              <a:t> </a:t>
            </a:r>
            <a:r>
              <a:rPr sz="1950" spc="-15" dirty="0">
                <a:solidFill>
                  <a:srgbClr val="333333"/>
                </a:solidFill>
                <a:latin typeface="Arial"/>
                <a:cs typeface="Arial"/>
              </a:rPr>
              <a:t>Verified </a:t>
            </a:r>
            <a:r>
              <a:rPr sz="1950" spc="25" dirty="0">
                <a:solidFill>
                  <a:srgbClr val="333333"/>
                </a:solidFill>
                <a:latin typeface="Arial"/>
                <a:cs typeface="Arial"/>
              </a:rPr>
              <a:t>Status</a:t>
            </a:r>
            <a:endParaRPr sz="1950">
              <a:latin typeface="Arial"/>
              <a:cs typeface="Arial"/>
            </a:endParaRPr>
          </a:p>
        </p:txBody>
      </p:sp>
      <p:sp>
        <p:nvSpPr>
          <p:cNvPr id="13" name="object 13"/>
          <p:cNvSpPr txBox="1"/>
          <p:nvPr/>
        </p:nvSpPr>
        <p:spPr>
          <a:xfrm>
            <a:off x="9075221" y="2571157"/>
            <a:ext cx="8931275"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90" dirty="0">
                <a:solidFill>
                  <a:srgbClr val="333333"/>
                </a:solidFill>
                <a:latin typeface="Arial"/>
                <a:cs typeface="Arial"/>
              </a:rPr>
              <a:t>60% </a:t>
            </a:r>
            <a:r>
              <a:rPr sz="1950" spc="45" dirty="0">
                <a:solidFill>
                  <a:srgbClr val="333333"/>
                </a:solidFill>
                <a:latin typeface="Arial"/>
                <a:cs typeface="Arial"/>
              </a:rPr>
              <a:t>of </a:t>
            </a:r>
            <a:r>
              <a:rPr sz="1950" spc="10" dirty="0">
                <a:solidFill>
                  <a:srgbClr val="333333"/>
                </a:solidFill>
                <a:latin typeface="Arial"/>
                <a:cs typeface="Arial"/>
              </a:rPr>
              <a:t>loans </a:t>
            </a:r>
            <a:r>
              <a:rPr sz="1950" spc="-25" dirty="0">
                <a:solidFill>
                  <a:srgbClr val="333333"/>
                </a:solidFill>
                <a:latin typeface="Arial"/>
                <a:cs typeface="Arial"/>
              </a:rPr>
              <a:t>are </a:t>
            </a:r>
            <a:r>
              <a:rPr sz="1950" spc="20" dirty="0">
                <a:solidFill>
                  <a:srgbClr val="333333"/>
                </a:solidFill>
                <a:latin typeface="Arial"/>
                <a:cs typeface="Arial"/>
              </a:rPr>
              <a:t>take </a:t>
            </a:r>
            <a:r>
              <a:rPr sz="1950" spc="30" dirty="0">
                <a:solidFill>
                  <a:srgbClr val="333333"/>
                </a:solidFill>
                <a:latin typeface="Arial"/>
                <a:cs typeface="Arial"/>
              </a:rPr>
              <a:t>for Debt </a:t>
            </a:r>
            <a:r>
              <a:rPr sz="1950" spc="25" dirty="0">
                <a:solidFill>
                  <a:srgbClr val="333333"/>
                </a:solidFill>
                <a:latin typeface="Arial"/>
                <a:cs typeface="Arial"/>
              </a:rPr>
              <a:t>Consolidation </a:t>
            </a:r>
            <a:r>
              <a:rPr sz="1950" spc="-55" dirty="0">
                <a:solidFill>
                  <a:srgbClr val="333333"/>
                </a:solidFill>
                <a:latin typeface="Arial"/>
                <a:cs typeface="Arial"/>
              </a:rPr>
              <a:t>&amp; </a:t>
            </a:r>
            <a:r>
              <a:rPr sz="1950" spc="30" dirty="0">
                <a:solidFill>
                  <a:srgbClr val="333333"/>
                </a:solidFill>
                <a:latin typeface="Arial"/>
                <a:cs typeface="Arial"/>
              </a:rPr>
              <a:t>for </a:t>
            </a:r>
            <a:r>
              <a:rPr sz="1950" spc="20" dirty="0">
                <a:solidFill>
                  <a:srgbClr val="333333"/>
                </a:solidFill>
                <a:latin typeface="Arial"/>
                <a:cs typeface="Arial"/>
              </a:rPr>
              <a:t>Credit </a:t>
            </a:r>
            <a:r>
              <a:rPr sz="1950" spc="10" dirty="0">
                <a:solidFill>
                  <a:srgbClr val="333333"/>
                </a:solidFill>
                <a:latin typeface="Arial"/>
                <a:cs typeface="Arial"/>
              </a:rPr>
              <a:t>Card</a:t>
            </a:r>
            <a:r>
              <a:rPr sz="1950" spc="-60" dirty="0">
                <a:solidFill>
                  <a:srgbClr val="333333"/>
                </a:solidFill>
                <a:latin typeface="Arial"/>
                <a:cs typeface="Arial"/>
              </a:rPr>
              <a:t> </a:t>
            </a:r>
            <a:r>
              <a:rPr sz="1950" spc="15" dirty="0">
                <a:solidFill>
                  <a:srgbClr val="333333"/>
                </a:solidFill>
                <a:latin typeface="Arial"/>
                <a:cs typeface="Arial"/>
              </a:rPr>
              <a:t>Purpose</a:t>
            </a:r>
            <a:endParaRPr sz="1950">
              <a:latin typeface="Arial"/>
              <a:cs typeface="Arial"/>
            </a:endParaRPr>
          </a:p>
        </p:txBody>
      </p:sp>
      <p:pic>
        <p:nvPicPr>
          <p:cNvPr id="13314" name="Picture 2">
            <a:extLst>
              <a:ext uri="{FF2B5EF4-FFF2-40B4-BE49-F238E27FC236}">
                <a16:creationId xmlns:a16="http://schemas.microsoft.com/office/drawing/2014/main" id="{09F565D4-CBA2-8782-BE93-7D79638CE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80" y="3660804"/>
            <a:ext cx="5953125" cy="576262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6B8FC9D-8B0C-035E-0536-B3ED0F5D8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8965" y="3585625"/>
            <a:ext cx="5953125" cy="575310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EF734530-8DDB-3E32-3561-F4B738ACAD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03103" y="3173748"/>
            <a:ext cx="5953125" cy="5762625"/>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a:extLst>
              <a:ext uri="{FF2B5EF4-FFF2-40B4-BE49-F238E27FC236}">
                <a16:creationId xmlns:a16="http://schemas.microsoft.com/office/drawing/2014/main" id="{190064C6-6A3C-5043-B12F-65C0C63A8E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06782" y="5426969"/>
            <a:ext cx="5953125" cy="576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896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46129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br>
              <a:rPr lang="en-IN" sz="2400" b="1" spc="-70" dirty="0">
                <a:latin typeface="Arial"/>
                <a:cs typeface="Arial"/>
              </a:rPr>
            </a:br>
            <a:r>
              <a:rPr lang="en-IN" sz="2400" b="1" spc="-70" dirty="0">
                <a:latin typeface="Arial"/>
                <a:cs typeface="Arial"/>
              </a:rPr>
              <a:t>Multivariate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0" name="object 10"/>
          <p:cNvSpPr txBox="1"/>
          <p:nvPr/>
        </p:nvSpPr>
        <p:spPr>
          <a:xfrm>
            <a:off x="11106782" y="749191"/>
            <a:ext cx="4867910" cy="304165"/>
          </a:xfrm>
          <a:prstGeom prst="rect">
            <a:avLst/>
          </a:prstGeom>
          <a:solidFill>
            <a:srgbClr val="88FA4E"/>
          </a:solidFill>
        </p:spPr>
        <p:txBody>
          <a:bodyPr vert="horz" wrap="square" lIns="0" tIns="0" rIns="0" bIns="0" rtlCol="0">
            <a:spAutoFit/>
          </a:bodyPr>
          <a:lstStyle/>
          <a:p>
            <a:pPr>
              <a:lnSpc>
                <a:spcPts val="2305"/>
              </a:lnSpc>
            </a:pPr>
            <a:r>
              <a:rPr sz="1950" spc="15" dirty="0">
                <a:solidFill>
                  <a:srgbClr val="5E5E5E"/>
                </a:solidFill>
                <a:latin typeface="Arial"/>
                <a:cs typeface="Arial"/>
              </a:rPr>
              <a:t>15 </a:t>
            </a:r>
            <a:r>
              <a:rPr sz="1950" spc="25" dirty="0">
                <a:solidFill>
                  <a:srgbClr val="5E5E5E"/>
                </a:solidFill>
                <a:latin typeface="Arial"/>
                <a:cs typeface="Arial"/>
              </a:rPr>
              <a:t>percent </a:t>
            </a:r>
            <a:r>
              <a:rPr sz="1950" spc="45" dirty="0">
                <a:solidFill>
                  <a:srgbClr val="5E5E5E"/>
                </a:solidFill>
                <a:latin typeface="Arial"/>
                <a:cs typeface="Arial"/>
              </a:rPr>
              <a:t>of </a:t>
            </a:r>
            <a:r>
              <a:rPr sz="1950" spc="35" dirty="0">
                <a:solidFill>
                  <a:srgbClr val="5E5E5E"/>
                </a:solidFill>
                <a:latin typeface="Arial"/>
                <a:cs typeface="Arial"/>
              </a:rPr>
              <a:t>total population </a:t>
            </a:r>
            <a:r>
              <a:rPr sz="1950" spc="-25" dirty="0">
                <a:solidFill>
                  <a:srgbClr val="5E5E5E"/>
                </a:solidFill>
                <a:latin typeface="Arial"/>
                <a:cs typeface="Arial"/>
              </a:rPr>
              <a:t>are</a:t>
            </a:r>
            <a:r>
              <a:rPr sz="1950" spc="-105" dirty="0">
                <a:solidFill>
                  <a:srgbClr val="5E5E5E"/>
                </a:solidFill>
                <a:latin typeface="Arial"/>
                <a:cs typeface="Arial"/>
              </a:rPr>
              <a:t> </a:t>
            </a:r>
            <a:r>
              <a:rPr sz="1950" spc="25" dirty="0">
                <a:solidFill>
                  <a:srgbClr val="5E5E5E"/>
                </a:solidFill>
                <a:latin typeface="Arial"/>
                <a:cs typeface="Arial"/>
              </a:rPr>
              <a:t>defaulted</a:t>
            </a:r>
            <a:endParaRPr sz="1950">
              <a:latin typeface="Arial"/>
              <a:cs typeface="Arial"/>
            </a:endParaRPr>
          </a:p>
        </p:txBody>
      </p:sp>
      <p:sp>
        <p:nvSpPr>
          <p:cNvPr id="11" name="object 11"/>
          <p:cNvSpPr txBox="1"/>
          <p:nvPr/>
        </p:nvSpPr>
        <p:spPr>
          <a:xfrm>
            <a:off x="7594554" y="1356534"/>
            <a:ext cx="11892280" cy="304165"/>
          </a:xfrm>
          <a:prstGeom prst="rect">
            <a:avLst/>
          </a:prstGeom>
          <a:solidFill>
            <a:srgbClr val="88FA4E"/>
          </a:solidFill>
        </p:spPr>
        <p:txBody>
          <a:bodyPr vert="horz" wrap="square" lIns="0" tIns="0" rIns="0" bIns="0" rtlCol="0">
            <a:spAutoFit/>
          </a:bodyPr>
          <a:lstStyle/>
          <a:p>
            <a:pPr>
              <a:lnSpc>
                <a:spcPts val="2305"/>
              </a:lnSpc>
            </a:pPr>
            <a:r>
              <a:rPr sz="1950" spc="-25" dirty="0">
                <a:solidFill>
                  <a:srgbClr val="333333"/>
                </a:solidFill>
                <a:latin typeface="Arial"/>
                <a:cs typeface="Arial"/>
              </a:rPr>
              <a:t>The </a:t>
            </a:r>
            <a:r>
              <a:rPr sz="1950" spc="60" dirty="0">
                <a:solidFill>
                  <a:srgbClr val="333333"/>
                </a:solidFill>
                <a:latin typeface="Arial"/>
                <a:cs typeface="Arial"/>
              </a:rPr>
              <a:t>Most </a:t>
            </a:r>
            <a:r>
              <a:rPr sz="1950" spc="45" dirty="0">
                <a:solidFill>
                  <a:srgbClr val="333333"/>
                </a:solidFill>
                <a:latin typeface="Arial"/>
                <a:cs typeface="Arial"/>
              </a:rPr>
              <a:t>of </a:t>
            </a:r>
            <a:r>
              <a:rPr sz="1950" spc="10" dirty="0">
                <a:solidFill>
                  <a:srgbClr val="333333"/>
                </a:solidFill>
                <a:latin typeface="Arial"/>
                <a:cs typeface="Arial"/>
              </a:rPr>
              <a:t>loan </a:t>
            </a:r>
            <a:r>
              <a:rPr sz="1950" spc="30" dirty="0">
                <a:solidFill>
                  <a:srgbClr val="333333"/>
                </a:solidFill>
                <a:latin typeface="Arial"/>
                <a:cs typeface="Arial"/>
              </a:rPr>
              <a:t>applied </a:t>
            </a:r>
            <a:r>
              <a:rPr sz="1950" spc="50" dirty="0">
                <a:solidFill>
                  <a:srgbClr val="333333"/>
                </a:solidFill>
                <a:latin typeface="Arial"/>
                <a:cs typeface="Arial"/>
              </a:rPr>
              <a:t>by </a:t>
            </a:r>
            <a:r>
              <a:rPr sz="1950" spc="25" dirty="0">
                <a:solidFill>
                  <a:srgbClr val="333333"/>
                </a:solidFill>
                <a:latin typeface="Arial"/>
                <a:cs typeface="Arial"/>
              </a:rPr>
              <a:t>the Customers </a:t>
            </a:r>
            <a:r>
              <a:rPr sz="1950" spc="-25" dirty="0">
                <a:solidFill>
                  <a:srgbClr val="333333"/>
                </a:solidFill>
                <a:latin typeface="Arial"/>
                <a:cs typeface="Arial"/>
              </a:rPr>
              <a:t>are </a:t>
            </a:r>
            <a:r>
              <a:rPr sz="1950" spc="5" dirty="0">
                <a:solidFill>
                  <a:srgbClr val="333333"/>
                </a:solidFill>
                <a:latin typeface="Arial"/>
                <a:cs typeface="Arial"/>
              </a:rPr>
              <a:t>usually </a:t>
            </a:r>
            <a:r>
              <a:rPr sz="1950" spc="15" dirty="0">
                <a:solidFill>
                  <a:srgbClr val="333333"/>
                </a:solidFill>
                <a:latin typeface="Arial"/>
                <a:cs typeface="Arial"/>
              </a:rPr>
              <a:t>living </a:t>
            </a:r>
            <a:r>
              <a:rPr sz="1950" spc="30" dirty="0">
                <a:solidFill>
                  <a:srgbClr val="333333"/>
                </a:solidFill>
                <a:latin typeface="Arial"/>
                <a:cs typeface="Arial"/>
              </a:rPr>
              <a:t>on </a:t>
            </a:r>
            <a:r>
              <a:rPr sz="1950" spc="5" dirty="0">
                <a:solidFill>
                  <a:srgbClr val="333333"/>
                </a:solidFill>
                <a:latin typeface="Arial"/>
                <a:cs typeface="Arial"/>
              </a:rPr>
              <a:t>Rent </a:t>
            </a:r>
            <a:r>
              <a:rPr sz="1950" spc="-5" dirty="0">
                <a:solidFill>
                  <a:srgbClr val="333333"/>
                </a:solidFill>
                <a:latin typeface="Arial"/>
                <a:cs typeface="Arial"/>
              </a:rPr>
              <a:t>i.e </a:t>
            </a:r>
            <a:r>
              <a:rPr sz="1950" spc="60" dirty="0">
                <a:solidFill>
                  <a:srgbClr val="333333"/>
                </a:solidFill>
                <a:latin typeface="Arial"/>
                <a:cs typeface="Arial"/>
              </a:rPr>
              <a:t>47.9% </a:t>
            </a:r>
            <a:r>
              <a:rPr sz="1950" spc="25" dirty="0">
                <a:solidFill>
                  <a:srgbClr val="333333"/>
                </a:solidFill>
                <a:latin typeface="Arial"/>
                <a:cs typeface="Arial"/>
              </a:rPr>
              <a:t>and </a:t>
            </a:r>
            <a:r>
              <a:rPr sz="1950" spc="20" dirty="0">
                <a:solidFill>
                  <a:srgbClr val="333333"/>
                </a:solidFill>
                <a:latin typeface="Arial"/>
                <a:cs typeface="Arial"/>
              </a:rPr>
              <a:t>then </a:t>
            </a:r>
            <a:r>
              <a:rPr sz="1950" spc="10" dirty="0">
                <a:solidFill>
                  <a:srgbClr val="333333"/>
                </a:solidFill>
                <a:latin typeface="Arial"/>
                <a:cs typeface="Arial"/>
              </a:rPr>
              <a:t>having</a:t>
            </a:r>
            <a:r>
              <a:rPr sz="1950" spc="-170" dirty="0">
                <a:solidFill>
                  <a:srgbClr val="333333"/>
                </a:solidFill>
                <a:latin typeface="Arial"/>
                <a:cs typeface="Arial"/>
              </a:rPr>
              <a:t> </a:t>
            </a:r>
            <a:r>
              <a:rPr sz="1950" spc="35" dirty="0">
                <a:solidFill>
                  <a:srgbClr val="333333"/>
                </a:solidFill>
                <a:latin typeface="Arial"/>
                <a:cs typeface="Arial"/>
              </a:rPr>
              <a:t>Mortgage</a:t>
            </a:r>
            <a:endParaRPr sz="1950">
              <a:latin typeface="Arial"/>
              <a:cs typeface="Arial"/>
            </a:endParaRPr>
          </a:p>
        </p:txBody>
      </p:sp>
      <p:sp>
        <p:nvSpPr>
          <p:cNvPr id="12" name="object 12"/>
          <p:cNvSpPr txBox="1"/>
          <p:nvPr/>
        </p:nvSpPr>
        <p:spPr>
          <a:xfrm>
            <a:off x="10299309" y="1963846"/>
            <a:ext cx="6470650"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15" dirty="0">
                <a:solidFill>
                  <a:srgbClr val="333333"/>
                </a:solidFill>
                <a:latin typeface="Arial"/>
                <a:cs typeface="Arial"/>
              </a:rPr>
              <a:t>44 </a:t>
            </a:r>
            <a:r>
              <a:rPr sz="1950" spc="240" dirty="0">
                <a:solidFill>
                  <a:srgbClr val="333333"/>
                </a:solidFill>
                <a:latin typeface="Arial"/>
                <a:cs typeface="Arial"/>
              </a:rPr>
              <a:t>% </a:t>
            </a:r>
            <a:r>
              <a:rPr sz="1950" spc="45" dirty="0">
                <a:solidFill>
                  <a:srgbClr val="333333"/>
                </a:solidFill>
                <a:latin typeface="Arial"/>
                <a:cs typeface="Arial"/>
              </a:rPr>
              <a:t>of </a:t>
            </a:r>
            <a:r>
              <a:rPr sz="1950" spc="10" dirty="0">
                <a:solidFill>
                  <a:srgbClr val="333333"/>
                </a:solidFill>
                <a:latin typeface="Arial"/>
                <a:cs typeface="Arial"/>
              </a:rPr>
              <a:t>loan </a:t>
            </a:r>
            <a:r>
              <a:rPr sz="1950" spc="35" dirty="0">
                <a:solidFill>
                  <a:srgbClr val="333333"/>
                </a:solidFill>
                <a:latin typeface="Arial"/>
                <a:cs typeface="Arial"/>
              </a:rPr>
              <a:t>application </a:t>
            </a:r>
            <a:r>
              <a:rPr sz="1950" spc="-25" dirty="0">
                <a:solidFill>
                  <a:srgbClr val="333333"/>
                </a:solidFill>
                <a:latin typeface="Arial"/>
                <a:cs typeface="Arial"/>
              </a:rPr>
              <a:t>are </a:t>
            </a:r>
            <a:r>
              <a:rPr sz="1950" spc="10" dirty="0">
                <a:solidFill>
                  <a:srgbClr val="333333"/>
                </a:solidFill>
                <a:latin typeface="Arial"/>
                <a:cs typeface="Arial"/>
              </a:rPr>
              <a:t>in </a:t>
            </a:r>
            <a:r>
              <a:rPr sz="1950" spc="50" dirty="0">
                <a:solidFill>
                  <a:srgbClr val="333333"/>
                </a:solidFill>
                <a:latin typeface="Arial"/>
                <a:cs typeface="Arial"/>
              </a:rPr>
              <a:t>Not</a:t>
            </a:r>
            <a:r>
              <a:rPr sz="1950" spc="-320" dirty="0">
                <a:solidFill>
                  <a:srgbClr val="333333"/>
                </a:solidFill>
                <a:latin typeface="Arial"/>
                <a:cs typeface="Arial"/>
              </a:rPr>
              <a:t> </a:t>
            </a:r>
            <a:r>
              <a:rPr sz="1950" spc="-15" dirty="0">
                <a:solidFill>
                  <a:srgbClr val="333333"/>
                </a:solidFill>
                <a:latin typeface="Arial"/>
                <a:cs typeface="Arial"/>
              </a:rPr>
              <a:t>Verified </a:t>
            </a:r>
            <a:r>
              <a:rPr sz="1950" spc="25" dirty="0">
                <a:solidFill>
                  <a:srgbClr val="333333"/>
                </a:solidFill>
                <a:latin typeface="Arial"/>
                <a:cs typeface="Arial"/>
              </a:rPr>
              <a:t>Status</a:t>
            </a:r>
            <a:endParaRPr sz="1950">
              <a:latin typeface="Arial"/>
              <a:cs typeface="Arial"/>
            </a:endParaRPr>
          </a:p>
        </p:txBody>
      </p:sp>
      <p:sp>
        <p:nvSpPr>
          <p:cNvPr id="13" name="object 13"/>
          <p:cNvSpPr txBox="1"/>
          <p:nvPr/>
        </p:nvSpPr>
        <p:spPr>
          <a:xfrm>
            <a:off x="9075221" y="2571157"/>
            <a:ext cx="8931275"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90" dirty="0">
                <a:solidFill>
                  <a:srgbClr val="333333"/>
                </a:solidFill>
                <a:latin typeface="Arial"/>
                <a:cs typeface="Arial"/>
              </a:rPr>
              <a:t>60% </a:t>
            </a:r>
            <a:r>
              <a:rPr sz="1950" spc="45" dirty="0">
                <a:solidFill>
                  <a:srgbClr val="333333"/>
                </a:solidFill>
                <a:latin typeface="Arial"/>
                <a:cs typeface="Arial"/>
              </a:rPr>
              <a:t>of </a:t>
            </a:r>
            <a:r>
              <a:rPr sz="1950" spc="10" dirty="0">
                <a:solidFill>
                  <a:srgbClr val="333333"/>
                </a:solidFill>
                <a:latin typeface="Arial"/>
                <a:cs typeface="Arial"/>
              </a:rPr>
              <a:t>loans </a:t>
            </a:r>
            <a:r>
              <a:rPr sz="1950" spc="-25" dirty="0">
                <a:solidFill>
                  <a:srgbClr val="333333"/>
                </a:solidFill>
                <a:latin typeface="Arial"/>
                <a:cs typeface="Arial"/>
              </a:rPr>
              <a:t>are </a:t>
            </a:r>
            <a:r>
              <a:rPr sz="1950" spc="20" dirty="0">
                <a:solidFill>
                  <a:srgbClr val="333333"/>
                </a:solidFill>
                <a:latin typeface="Arial"/>
                <a:cs typeface="Arial"/>
              </a:rPr>
              <a:t>take </a:t>
            </a:r>
            <a:r>
              <a:rPr sz="1950" spc="30" dirty="0">
                <a:solidFill>
                  <a:srgbClr val="333333"/>
                </a:solidFill>
                <a:latin typeface="Arial"/>
                <a:cs typeface="Arial"/>
              </a:rPr>
              <a:t>for Debt </a:t>
            </a:r>
            <a:r>
              <a:rPr sz="1950" spc="25" dirty="0">
                <a:solidFill>
                  <a:srgbClr val="333333"/>
                </a:solidFill>
                <a:latin typeface="Arial"/>
                <a:cs typeface="Arial"/>
              </a:rPr>
              <a:t>Consolidation </a:t>
            </a:r>
            <a:r>
              <a:rPr sz="1950" spc="-55" dirty="0">
                <a:solidFill>
                  <a:srgbClr val="333333"/>
                </a:solidFill>
                <a:latin typeface="Arial"/>
                <a:cs typeface="Arial"/>
              </a:rPr>
              <a:t>&amp; </a:t>
            </a:r>
            <a:r>
              <a:rPr sz="1950" spc="30" dirty="0">
                <a:solidFill>
                  <a:srgbClr val="333333"/>
                </a:solidFill>
                <a:latin typeface="Arial"/>
                <a:cs typeface="Arial"/>
              </a:rPr>
              <a:t>for </a:t>
            </a:r>
            <a:r>
              <a:rPr sz="1950" spc="20" dirty="0">
                <a:solidFill>
                  <a:srgbClr val="333333"/>
                </a:solidFill>
                <a:latin typeface="Arial"/>
                <a:cs typeface="Arial"/>
              </a:rPr>
              <a:t>Credit </a:t>
            </a:r>
            <a:r>
              <a:rPr sz="1950" spc="10" dirty="0">
                <a:solidFill>
                  <a:srgbClr val="333333"/>
                </a:solidFill>
                <a:latin typeface="Arial"/>
                <a:cs typeface="Arial"/>
              </a:rPr>
              <a:t>Card</a:t>
            </a:r>
            <a:r>
              <a:rPr sz="1950" spc="-60" dirty="0">
                <a:solidFill>
                  <a:srgbClr val="333333"/>
                </a:solidFill>
                <a:latin typeface="Arial"/>
                <a:cs typeface="Arial"/>
              </a:rPr>
              <a:t> </a:t>
            </a:r>
            <a:r>
              <a:rPr sz="1950" spc="15" dirty="0">
                <a:solidFill>
                  <a:srgbClr val="333333"/>
                </a:solidFill>
                <a:latin typeface="Arial"/>
                <a:cs typeface="Arial"/>
              </a:rPr>
              <a:t>Purpose</a:t>
            </a:r>
            <a:endParaRPr sz="1950">
              <a:latin typeface="Arial"/>
              <a:cs typeface="Arial"/>
            </a:endParaRPr>
          </a:p>
        </p:txBody>
      </p:sp>
      <p:pic>
        <p:nvPicPr>
          <p:cNvPr id="14338" name="Picture 2">
            <a:extLst>
              <a:ext uri="{FF2B5EF4-FFF2-40B4-BE49-F238E27FC236}">
                <a16:creationId xmlns:a16="http://schemas.microsoft.com/office/drawing/2014/main" id="{19CA161F-F07C-5291-49A0-78D4A2475E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404" y="3860548"/>
            <a:ext cx="4615433" cy="4482783"/>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B06456AB-9E06-06CB-C19A-2F8CAC4F7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8650" y="2979416"/>
            <a:ext cx="5953125" cy="5762625"/>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6ED6E156-1E0C-10AA-C8C1-19E1093249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82090" y="3225389"/>
            <a:ext cx="5781675" cy="5753100"/>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87CFCD8C-1E33-88CD-5AA5-E61C2047A9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4734" y="402116"/>
            <a:ext cx="7808913" cy="1130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1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729" y="2197798"/>
            <a:ext cx="4495800" cy="666750"/>
          </a:xfrm>
          <a:prstGeom prst="rect">
            <a:avLst/>
          </a:prstGeom>
        </p:spPr>
        <p:txBody>
          <a:bodyPr vert="horz" wrap="square" lIns="0" tIns="13335" rIns="0" bIns="0" rtlCol="0">
            <a:spAutoFit/>
          </a:bodyPr>
          <a:lstStyle/>
          <a:p>
            <a:pPr marL="12700">
              <a:lnSpc>
                <a:spcPct val="100000"/>
              </a:lnSpc>
              <a:spcBef>
                <a:spcPts val="105"/>
              </a:spcBef>
            </a:pPr>
            <a:r>
              <a:rPr sz="4200" spc="-65" dirty="0">
                <a:solidFill>
                  <a:srgbClr val="24292F"/>
                </a:solidFill>
              </a:rPr>
              <a:t>Table </a:t>
            </a:r>
            <a:r>
              <a:rPr sz="4200" spc="-5" dirty="0">
                <a:solidFill>
                  <a:srgbClr val="24292F"/>
                </a:solidFill>
              </a:rPr>
              <a:t>of </a:t>
            </a:r>
            <a:r>
              <a:rPr sz="4200" dirty="0">
                <a:solidFill>
                  <a:srgbClr val="24292F"/>
                </a:solidFill>
              </a:rPr>
              <a:t>Contents</a:t>
            </a:r>
            <a:endParaRPr sz="4200"/>
          </a:p>
        </p:txBody>
      </p:sp>
      <p:sp>
        <p:nvSpPr>
          <p:cNvPr id="3" name="object 3"/>
          <p:cNvSpPr txBox="1"/>
          <p:nvPr/>
        </p:nvSpPr>
        <p:spPr>
          <a:xfrm>
            <a:off x="1023917" y="3432054"/>
            <a:ext cx="165735" cy="2621280"/>
          </a:xfrm>
          <a:prstGeom prst="rect">
            <a:avLst/>
          </a:prstGeom>
        </p:spPr>
        <p:txBody>
          <a:bodyPr vert="horz" wrap="square" lIns="0" tIns="52069" rIns="0" bIns="0" rtlCol="0">
            <a:spAutoFit/>
          </a:bodyPr>
          <a:lstStyle/>
          <a:p>
            <a:pPr marL="12700">
              <a:lnSpc>
                <a:spcPct val="100000"/>
              </a:lnSpc>
              <a:spcBef>
                <a:spcPts val="409"/>
              </a:spcBef>
            </a:pPr>
            <a:r>
              <a:rPr sz="3150" spc="-5" dirty="0">
                <a:latin typeface="Arial"/>
                <a:cs typeface="Arial"/>
              </a:rPr>
              <a:t>•</a:t>
            </a:r>
            <a:endParaRPr sz="3150">
              <a:latin typeface="Arial"/>
              <a:cs typeface="Arial"/>
            </a:endParaRPr>
          </a:p>
          <a:p>
            <a:pPr marL="12700">
              <a:lnSpc>
                <a:spcPct val="100000"/>
              </a:lnSpc>
              <a:spcBef>
                <a:spcPts val="305"/>
              </a:spcBef>
            </a:pPr>
            <a:r>
              <a:rPr sz="3150" spc="-5" dirty="0">
                <a:latin typeface="Arial"/>
                <a:cs typeface="Arial"/>
              </a:rPr>
              <a:t>•</a:t>
            </a:r>
            <a:endParaRPr sz="3150">
              <a:latin typeface="Arial"/>
              <a:cs typeface="Arial"/>
            </a:endParaRPr>
          </a:p>
          <a:p>
            <a:pPr marL="12700">
              <a:lnSpc>
                <a:spcPct val="100000"/>
              </a:lnSpc>
              <a:spcBef>
                <a:spcPts val="309"/>
              </a:spcBef>
            </a:pPr>
            <a:r>
              <a:rPr sz="3150" spc="-5" dirty="0">
                <a:latin typeface="Arial"/>
                <a:cs typeface="Arial"/>
              </a:rPr>
              <a:t>•</a:t>
            </a:r>
            <a:endParaRPr sz="3150">
              <a:latin typeface="Arial"/>
              <a:cs typeface="Arial"/>
            </a:endParaRPr>
          </a:p>
          <a:p>
            <a:pPr marL="12700">
              <a:lnSpc>
                <a:spcPct val="100000"/>
              </a:lnSpc>
              <a:spcBef>
                <a:spcPts val="305"/>
              </a:spcBef>
            </a:pPr>
            <a:r>
              <a:rPr sz="3150" spc="-5" dirty="0">
                <a:latin typeface="Arial"/>
                <a:cs typeface="Arial"/>
              </a:rPr>
              <a:t>•</a:t>
            </a:r>
            <a:endParaRPr sz="3150">
              <a:latin typeface="Arial"/>
              <a:cs typeface="Arial"/>
            </a:endParaRPr>
          </a:p>
          <a:p>
            <a:pPr marL="12700">
              <a:lnSpc>
                <a:spcPct val="100000"/>
              </a:lnSpc>
              <a:spcBef>
                <a:spcPts val="310"/>
              </a:spcBef>
            </a:pPr>
            <a:r>
              <a:rPr sz="3150" spc="-5" dirty="0">
                <a:latin typeface="Arial"/>
                <a:cs typeface="Arial"/>
              </a:rPr>
              <a:t>•</a:t>
            </a:r>
            <a:endParaRPr sz="3150">
              <a:latin typeface="Arial"/>
              <a:cs typeface="Arial"/>
            </a:endParaRPr>
          </a:p>
        </p:txBody>
      </p:sp>
      <p:sp>
        <p:nvSpPr>
          <p:cNvPr id="4" name="object 4"/>
          <p:cNvSpPr txBox="1"/>
          <p:nvPr/>
        </p:nvSpPr>
        <p:spPr>
          <a:xfrm>
            <a:off x="1526520" y="3397415"/>
            <a:ext cx="5742305" cy="2621280"/>
          </a:xfrm>
          <a:prstGeom prst="rect">
            <a:avLst/>
          </a:prstGeom>
        </p:spPr>
        <p:txBody>
          <a:bodyPr vert="horz" wrap="square" lIns="0" tIns="142875" rIns="0" bIns="0" rtlCol="0">
            <a:spAutoFit/>
          </a:bodyPr>
          <a:lstStyle/>
          <a:p>
            <a:pPr marL="12700">
              <a:lnSpc>
                <a:spcPct val="100000"/>
              </a:lnSpc>
              <a:spcBef>
                <a:spcPts val="1125"/>
              </a:spcBef>
            </a:pPr>
            <a:r>
              <a:rPr sz="2550" spc="5" dirty="0">
                <a:latin typeface="Arial"/>
                <a:cs typeface="Arial"/>
              </a:rPr>
              <a:t>Problem</a:t>
            </a:r>
            <a:r>
              <a:rPr sz="2550" spc="-5" dirty="0">
                <a:latin typeface="Arial"/>
                <a:cs typeface="Arial"/>
              </a:rPr>
              <a:t> </a:t>
            </a:r>
            <a:r>
              <a:rPr sz="2550" spc="25" dirty="0">
                <a:latin typeface="Arial"/>
                <a:cs typeface="Arial"/>
              </a:rPr>
              <a:t>Statment</a:t>
            </a:r>
            <a:endParaRPr sz="2550">
              <a:latin typeface="Arial"/>
              <a:cs typeface="Arial"/>
            </a:endParaRPr>
          </a:p>
          <a:p>
            <a:pPr marL="12700" marR="5080">
              <a:lnSpc>
                <a:spcPct val="133600"/>
              </a:lnSpc>
            </a:pPr>
            <a:r>
              <a:rPr sz="2550" dirty="0">
                <a:latin typeface="Arial"/>
                <a:cs typeface="Arial"/>
              </a:rPr>
              <a:t>Business </a:t>
            </a:r>
            <a:r>
              <a:rPr sz="2550" spc="15" dirty="0">
                <a:latin typeface="Arial"/>
                <a:cs typeface="Arial"/>
              </a:rPr>
              <a:t>Objective and </a:t>
            </a:r>
            <a:r>
              <a:rPr sz="2550" dirty="0">
                <a:latin typeface="Arial"/>
                <a:cs typeface="Arial"/>
              </a:rPr>
              <a:t>Aim  </a:t>
            </a:r>
            <a:r>
              <a:rPr sz="2550" spc="10" dirty="0">
                <a:latin typeface="Arial"/>
                <a:cs typeface="Arial"/>
              </a:rPr>
              <a:t>Exploratory </a:t>
            </a:r>
            <a:r>
              <a:rPr sz="2550" spc="-10" dirty="0">
                <a:latin typeface="Arial"/>
                <a:cs typeface="Arial"/>
              </a:rPr>
              <a:t>Data Analysis</a:t>
            </a:r>
            <a:r>
              <a:rPr sz="2550" spc="-30" dirty="0">
                <a:latin typeface="Arial"/>
                <a:cs typeface="Arial"/>
              </a:rPr>
              <a:t> </a:t>
            </a:r>
            <a:r>
              <a:rPr sz="2550" spc="40" dirty="0">
                <a:latin typeface="Arial"/>
                <a:cs typeface="Arial"/>
              </a:rPr>
              <a:t>Methodology  </a:t>
            </a:r>
            <a:r>
              <a:rPr sz="2550" spc="-10" dirty="0">
                <a:latin typeface="Arial"/>
                <a:cs typeface="Arial"/>
              </a:rPr>
              <a:t>Analysis</a:t>
            </a:r>
            <a:endParaRPr sz="2550">
              <a:latin typeface="Arial"/>
              <a:cs typeface="Arial"/>
            </a:endParaRPr>
          </a:p>
          <a:p>
            <a:pPr marL="12700">
              <a:lnSpc>
                <a:spcPct val="100000"/>
              </a:lnSpc>
              <a:spcBef>
                <a:spcPts val="1030"/>
              </a:spcBef>
            </a:pPr>
            <a:r>
              <a:rPr sz="2550" spc="20" dirty="0">
                <a:latin typeface="Arial"/>
                <a:cs typeface="Arial"/>
              </a:rPr>
              <a:t>Conclusion</a:t>
            </a:r>
            <a:endParaRPr sz="255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46129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br>
              <a:rPr lang="en-IN" sz="2400" b="1" spc="-70" dirty="0">
                <a:latin typeface="Arial"/>
                <a:cs typeface="Arial"/>
              </a:rPr>
            </a:br>
            <a:r>
              <a:rPr lang="en-IN" sz="2400" b="1" spc="-70" dirty="0">
                <a:latin typeface="Arial"/>
                <a:cs typeface="Arial"/>
              </a:rPr>
              <a:t>Multivariate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0" name="object 10"/>
          <p:cNvSpPr txBox="1"/>
          <p:nvPr/>
        </p:nvSpPr>
        <p:spPr>
          <a:xfrm>
            <a:off x="11106782" y="749191"/>
            <a:ext cx="4867910" cy="304165"/>
          </a:xfrm>
          <a:prstGeom prst="rect">
            <a:avLst/>
          </a:prstGeom>
          <a:solidFill>
            <a:srgbClr val="88FA4E"/>
          </a:solidFill>
        </p:spPr>
        <p:txBody>
          <a:bodyPr vert="horz" wrap="square" lIns="0" tIns="0" rIns="0" bIns="0" rtlCol="0">
            <a:spAutoFit/>
          </a:bodyPr>
          <a:lstStyle/>
          <a:p>
            <a:pPr>
              <a:lnSpc>
                <a:spcPts val="2305"/>
              </a:lnSpc>
            </a:pPr>
            <a:r>
              <a:rPr sz="1950" spc="15" dirty="0">
                <a:solidFill>
                  <a:srgbClr val="5E5E5E"/>
                </a:solidFill>
                <a:latin typeface="Arial"/>
                <a:cs typeface="Arial"/>
              </a:rPr>
              <a:t>15 </a:t>
            </a:r>
            <a:r>
              <a:rPr sz="1950" spc="25" dirty="0">
                <a:solidFill>
                  <a:srgbClr val="5E5E5E"/>
                </a:solidFill>
                <a:latin typeface="Arial"/>
                <a:cs typeface="Arial"/>
              </a:rPr>
              <a:t>percent </a:t>
            </a:r>
            <a:r>
              <a:rPr sz="1950" spc="45" dirty="0">
                <a:solidFill>
                  <a:srgbClr val="5E5E5E"/>
                </a:solidFill>
                <a:latin typeface="Arial"/>
                <a:cs typeface="Arial"/>
              </a:rPr>
              <a:t>of </a:t>
            </a:r>
            <a:r>
              <a:rPr sz="1950" spc="35" dirty="0">
                <a:solidFill>
                  <a:srgbClr val="5E5E5E"/>
                </a:solidFill>
                <a:latin typeface="Arial"/>
                <a:cs typeface="Arial"/>
              </a:rPr>
              <a:t>total population </a:t>
            </a:r>
            <a:r>
              <a:rPr sz="1950" spc="-25" dirty="0">
                <a:solidFill>
                  <a:srgbClr val="5E5E5E"/>
                </a:solidFill>
                <a:latin typeface="Arial"/>
                <a:cs typeface="Arial"/>
              </a:rPr>
              <a:t>are</a:t>
            </a:r>
            <a:r>
              <a:rPr sz="1950" spc="-105" dirty="0">
                <a:solidFill>
                  <a:srgbClr val="5E5E5E"/>
                </a:solidFill>
                <a:latin typeface="Arial"/>
                <a:cs typeface="Arial"/>
              </a:rPr>
              <a:t> </a:t>
            </a:r>
            <a:r>
              <a:rPr sz="1950" spc="25" dirty="0">
                <a:solidFill>
                  <a:srgbClr val="5E5E5E"/>
                </a:solidFill>
                <a:latin typeface="Arial"/>
                <a:cs typeface="Arial"/>
              </a:rPr>
              <a:t>defaulted</a:t>
            </a:r>
            <a:endParaRPr sz="1950">
              <a:latin typeface="Arial"/>
              <a:cs typeface="Arial"/>
            </a:endParaRPr>
          </a:p>
        </p:txBody>
      </p:sp>
      <p:sp>
        <p:nvSpPr>
          <p:cNvPr id="11" name="object 11"/>
          <p:cNvSpPr txBox="1"/>
          <p:nvPr/>
        </p:nvSpPr>
        <p:spPr>
          <a:xfrm>
            <a:off x="7594554" y="1356534"/>
            <a:ext cx="11892280" cy="304165"/>
          </a:xfrm>
          <a:prstGeom prst="rect">
            <a:avLst/>
          </a:prstGeom>
          <a:solidFill>
            <a:srgbClr val="88FA4E"/>
          </a:solidFill>
        </p:spPr>
        <p:txBody>
          <a:bodyPr vert="horz" wrap="square" lIns="0" tIns="0" rIns="0" bIns="0" rtlCol="0">
            <a:spAutoFit/>
          </a:bodyPr>
          <a:lstStyle/>
          <a:p>
            <a:pPr>
              <a:lnSpc>
                <a:spcPts val="2305"/>
              </a:lnSpc>
            </a:pPr>
            <a:r>
              <a:rPr sz="1950" spc="-25" dirty="0">
                <a:solidFill>
                  <a:srgbClr val="333333"/>
                </a:solidFill>
                <a:latin typeface="Arial"/>
                <a:cs typeface="Arial"/>
              </a:rPr>
              <a:t>The </a:t>
            </a:r>
            <a:r>
              <a:rPr sz="1950" spc="60" dirty="0">
                <a:solidFill>
                  <a:srgbClr val="333333"/>
                </a:solidFill>
                <a:latin typeface="Arial"/>
                <a:cs typeface="Arial"/>
              </a:rPr>
              <a:t>Most </a:t>
            </a:r>
            <a:r>
              <a:rPr sz="1950" spc="45" dirty="0">
                <a:solidFill>
                  <a:srgbClr val="333333"/>
                </a:solidFill>
                <a:latin typeface="Arial"/>
                <a:cs typeface="Arial"/>
              </a:rPr>
              <a:t>of </a:t>
            </a:r>
            <a:r>
              <a:rPr sz="1950" spc="10" dirty="0">
                <a:solidFill>
                  <a:srgbClr val="333333"/>
                </a:solidFill>
                <a:latin typeface="Arial"/>
                <a:cs typeface="Arial"/>
              </a:rPr>
              <a:t>loan </a:t>
            </a:r>
            <a:r>
              <a:rPr sz="1950" spc="30" dirty="0">
                <a:solidFill>
                  <a:srgbClr val="333333"/>
                </a:solidFill>
                <a:latin typeface="Arial"/>
                <a:cs typeface="Arial"/>
              </a:rPr>
              <a:t>applied </a:t>
            </a:r>
            <a:r>
              <a:rPr sz="1950" spc="50" dirty="0">
                <a:solidFill>
                  <a:srgbClr val="333333"/>
                </a:solidFill>
                <a:latin typeface="Arial"/>
                <a:cs typeface="Arial"/>
              </a:rPr>
              <a:t>by </a:t>
            </a:r>
            <a:r>
              <a:rPr sz="1950" spc="25" dirty="0">
                <a:solidFill>
                  <a:srgbClr val="333333"/>
                </a:solidFill>
                <a:latin typeface="Arial"/>
                <a:cs typeface="Arial"/>
              </a:rPr>
              <a:t>the Customers </a:t>
            </a:r>
            <a:r>
              <a:rPr sz="1950" spc="-25" dirty="0">
                <a:solidFill>
                  <a:srgbClr val="333333"/>
                </a:solidFill>
                <a:latin typeface="Arial"/>
                <a:cs typeface="Arial"/>
              </a:rPr>
              <a:t>are </a:t>
            </a:r>
            <a:r>
              <a:rPr sz="1950" spc="5" dirty="0">
                <a:solidFill>
                  <a:srgbClr val="333333"/>
                </a:solidFill>
                <a:latin typeface="Arial"/>
                <a:cs typeface="Arial"/>
              </a:rPr>
              <a:t>usually </a:t>
            </a:r>
            <a:r>
              <a:rPr sz="1950" spc="15" dirty="0">
                <a:solidFill>
                  <a:srgbClr val="333333"/>
                </a:solidFill>
                <a:latin typeface="Arial"/>
                <a:cs typeface="Arial"/>
              </a:rPr>
              <a:t>living </a:t>
            </a:r>
            <a:r>
              <a:rPr sz="1950" spc="30" dirty="0">
                <a:solidFill>
                  <a:srgbClr val="333333"/>
                </a:solidFill>
                <a:latin typeface="Arial"/>
                <a:cs typeface="Arial"/>
              </a:rPr>
              <a:t>on </a:t>
            </a:r>
            <a:r>
              <a:rPr sz="1950" spc="5" dirty="0">
                <a:solidFill>
                  <a:srgbClr val="333333"/>
                </a:solidFill>
                <a:latin typeface="Arial"/>
                <a:cs typeface="Arial"/>
              </a:rPr>
              <a:t>Rent </a:t>
            </a:r>
            <a:r>
              <a:rPr sz="1950" spc="-5" dirty="0">
                <a:solidFill>
                  <a:srgbClr val="333333"/>
                </a:solidFill>
                <a:latin typeface="Arial"/>
                <a:cs typeface="Arial"/>
              </a:rPr>
              <a:t>i.e </a:t>
            </a:r>
            <a:r>
              <a:rPr sz="1950" spc="60" dirty="0">
                <a:solidFill>
                  <a:srgbClr val="333333"/>
                </a:solidFill>
                <a:latin typeface="Arial"/>
                <a:cs typeface="Arial"/>
              </a:rPr>
              <a:t>47.9% </a:t>
            </a:r>
            <a:r>
              <a:rPr sz="1950" spc="25" dirty="0">
                <a:solidFill>
                  <a:srgbClr val="333333"/>
                </a:solidFill>
                <a:latin typeface="Arial"/>
                <a:cs typeface="Arial"/>
              </a:rPr>
              <a:t>and </a:t>
            </a:r>
            <a:r>
              <a:rPr sz="1950" spc="20" dirty="0">
                <a:solidFill>
                  <a:srgbClr val="333333"/>
                </a:solidFill>
                <a:latin typeface="Arial"/>
                <a:cs typeface="Arial"/>
              </a:rPr>
              <a:t>then </a:t>
            </a:r>
            <a:r>
              <a:rPr sz="1950" spc="10" dirty="0">
                <a:solidFill>
                  <a:srgbClr val="333333"/>
                </a:solidFill>
                <a:latin typeface="Arial"/>
                <a:cs typeface="Arial"/>
              </a:rPr>
              <a:t>having</a:t>
            </a:r>
            <a:r>
              <a:rPr sz="1950" spc="-170" dirty="0">
                <a:solidFill>
                  <a:srgbClr val="333333"/>
                </a:solidFill>
                <a:latin typeface="Arial"/>
                <a:cs typeface="Arial"/>
              </a:rPr>
              <a:t> </a:t>
            </a:r>
            <a:r>
              <a:rPr sz="1950" spc="35" dirty="0">
                <a:solidFill>
                  <a:srgbClr val="333333"/>
                </a:solidFill>
                <a:latin typeface="Arial"/>
                <a:cs typeface="Arial"/>
              </a:rPr>
              <a:t>Mortgage</a:t>
            </a:r>
            <a:endParaRPr sz="1950">
              <a:latin typeface="Arial"/>
              <a:cs typeface="Arial"/>
            </a:endParaRPr>
          </a:p>
        </p:txBody>
      </p:sp>
      <p:sp>
        <p:nvSpPr>
          <p:cNvPr id="12" name="object 12"/>
          <p:cNvSpPr txBox="1"/>
          <p:nvPr/>
        </p:nvSpPr>
        <p:spPr>
          <a:xfrm>
            <a:off x="10299309" y="1963846"/>
            <a:ext cx="6470650"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15" dirty="0">
                <a:solidFill>
                  <a:srgbClr val="333333"/>
                </a:solidFill>
                <a:latin typeface="Arial"/>
                <a:cs typeface="Arial"/>
              </a:rPr>
              <a:t>44 </a:t>
            </a:r>
            <a:r>
              <a:rPr sz="1950" spc="240" dirty="0">
                <a:solidFill>
                  <a:srgbClr val="333333"/>
                </a:solidFill>
                <a:latin typeface="Arial"/>
                <a:cs typeface="Arial"/>
              </a:rPr>
              <a:t>% </a:t>
            </a:r>
            <a:r>
              <a:rPr sz="1950" spc="45" dirty="0">
                <a:solidFill>
                  <a:srgbClr val="333333"/>
                </a:solidFill>
                <a:latin typeface="Arial"/>
                <a:cs typeface="Arial"/>
              </a:rPr>
              <a:t>of </a:t>
            </a:r>
            <a:r>
              <a:rPr sz="1950" spc="10" dirty="0">
                <a:solidFill>
                  <a:srgbClr val="333333"/>
                </a:solidFill>
                <a:latin typeface="Arial"/>
                <a:cs typeface="Arial"/>
              </a:rPr>
              <a:t>loan </a:t>
            </a:r>
            <a:r>
              <a:rPr sz="1950" spc="35" dirty="0">
                <a:solidFill>
                  <a:srgbClr val="333333"/>
                </a:solidFill>
                <a:latin typeface="Arial"/>
                <a:cs typeface="Arial"/>
              </a:rPr>
              <a:t>application </a:t>
            </a:r>
            <a:r>
              <a:rPr sz="1950" spc="-25" dirty="0">
                <a:solidFill>
                  <a:srgbClr val="333333"/>
                </a:solidFill>
                <a:latin typeface="Arial"/>
                <a:cs typeface="Arial"/>
              </a:rPr>
              <a:t>are </a:t>
            </a:r>
            <a:r>
              <a:rPr sz="1950" spc="10" dirty="0">
                <a:solidFill>
                  <a:srgbClr val="333333"/>
                </a:solidFill>
                <a:latin typeface="Arial"/>
                <a:cs typeface="Arial"/>
              </a:rPr>
              <a:t>in </a:t>
            </a:r>
            <a:r>
              <a:rPr sz="1950" spc="50" dirty="0">
                <a:solidFill>
                  <a:srgbClr val="333333"/>
                </a:solidFill>
                <a:latin typeface="Arial"/>
                <a:cs typeface="Arial"/>
              </a:rPr>
              <a:t>Not</a:t>
            </a:r>
            <a:r>
              <a:rPr sz="1950" spc="-320" dirty="0">
                <a:solidFill>
                  <a:srgbClr val="333333"/>
                </a:solidFill>
                <a:latin typeface="Arial"/>
                <a:cs typeface="Arial"/>
              </a:rPr>
              <a:t> </a:t>
            </a:r>
            <a:r>
              <a:rPr sz="1950" spc="-15" dirty="0">
                <a:solidFill>
                  <a:srgbClr val="333333"/>
                </a:solidFill>
                <a:latin typeface="Arial"/>
                <a:cs typeface="Arial"/>
              </a:rPr>
              <a:t>Verified </a:t>
            </a:r>
            <a:r>
              <a:rPr sz="1950" spc="25" dirty="0">
                <a:solidFill>
                  <a:srgbClr val="333333"/>
                </a:solidFill>
                <a:latin typeface="Arial"/>
                <a:cs typeface="Arial"/>
              </a:rPr>
              <a:t>Status</a:t>
            </a:r>
            <a:endParaRPr sz="1950">
              <a:latin typeface="Arial"/>
              <a:cs typeface="Arial"/>
            </a:endParaRPr>
          </a:p>
        </p:txBody>
      </p:sp>
      <p:sp>
        <p:nvSpPr>
          <p:cNvPr id="13" name="object 13"/>
          <p:cNvSpPr txBox="1"/>
          <p:nvPr/>
        </p:nvSpPr>
        <p:spPr>
          <a:xfrm>
            <a:off x="9075221" y="2571157"/>
            <a:ext cx="8931275"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90" dirty="0">
                <a:solidFill>
                  <a:srgbClr val="333333"/>
                </a:solidFill>
                <a:latin typeface="Arial"/>
                <a:cs typeface="Arial"/>
              </a:rPr>
              <a:t>60% </a:t>
            </a:r>
            <a:r>
              <a:rPr sz="1950" spc="45" dirty="0">
                <a:solidFill>
                  <a:srgbClr val="333333"/>
                </a:solidFill>
                <a:latin typeface="Arial"/>
                <a:cs typeface="Arial"/>
              </a:rPr>
              <a:t>of </a:t>
            </a:r>
            <a:r>
              <a:rPr sz="1950" spc="10" dirty="0">
                <a:solidFill>
                  <a:srgbClr val="333333"/>
                </a:solidFill>
                <a:latin typeface="Arial"/>
                <a:cs typeface="Arial"/>
              </a:rPr>
              <a:t>loans </a:t>
            </a:r>
            <a:r>
              <a:rPr sz="1950" spc="-25" dirty="0">
                <a:solidFill>
                  <a:srgbClr val="333333"/>
                </a:solidFill>
                <a:latin typeface="Arial"/>
                <a:cs typeface="Arial"/>
              </a:rPr>
              <a:t>are </a:t>
            </a:r>
            <a:r>
              <a:rPr sz="1950" spc="20" dirty="0">
                <a:solidFill>
                  <a:srgbClr val="333333"/>
                </a:solidFill>
                <a:latin typeface="Arial"/>
                <a:cs typeface="Arial"/>
              </a:rPr>
              <a:t>take </a:t>
            </a:r>
            <a:r>
              <a:rPr sz="1950" spc="30" dirty="0">
                <a:solidFill>
                  <a:srgbClr val="333333"/>
                </a:solidFill>
                <a:latin typeface="Arial"/>
                <a:cs typeface="Arial"/>
              </a:rPr>
              <a:t>for Debt </a:t>
            </a:r>
            <a:r>
              <a:rPr sz="1950" spc="25" dirty="0">
                <a:solidFill>
                  <a:srgbClr val="333333"/>
                </a:solidFill>
                <a:latin typeface="Arial"/>
                <a:cs typeface="Arial"/>
              </a:rPr>
              <a:t>Consolidation </a:t>
            </a:r>
            <a:r>
              <a:rPr sz="1950" spc="-55" dirty="0">
                <a:solidFill>
                  <a:srgbClr val="333333"/>
                </a:solidFill>
                <a:latin typeface="Arial"/>
                <a:cs typeface="Arial"/>
              </a:rPr>
              <a:t>&amp; </a:t>
            </a:r>
            <a:r>
              <a:rPr sz="1950" spc="30" dirty="0">
                <a:solidFill>
                  <a:srgbClr val="333333"/>
                </a:solidFill>
                <a:latin typeface="Arial"/>
                <a:cs typeface="Arial"/>
              </a:rPr>
              <a:t>for </a:t>
            </a:r>
            <a:r>
              <a:rPr sz="1950" spc="20" dirty="0">
                <a:solidFill>
                  <a:srgbClr val="333333"/>
                </a:solidFill>
                <a:latin typeface="Arial"/>
                <a:cs typeface="Arial"/>
              </a:rPr>
              <a:t>Credit </a:t>
            </a:r>
            <a:r>
              <a:rPr sz="1950" spc="10" dirty="0">
                <a:solidFill>
                  <a:srgbClr val="333333"/>
                </a:solidFill>
                <a:latin typeface="Arial"/>
                <a:cs typeface="Arial"/>
              </a:rPr>
              <a:t>Card</a:t>
            </a:r>
            <a:r>
              <a:rPr sz="1950" spc="-60" dirty="0">
                <a:solidFill>
                  <a:srgbClr val="333333"/>
                </a:solidFill>
                <a:latin typeface="Arial"/>
                <a:cs typeface="Arial"/>
              </a:rPr>
              <a:t> </a:t>
            </a:r>
            <a:r>
              <a:rPr sz="1950" spc="15" dirty="0">
                <a:solidFill>
                  <a:srgbClr val="333333"/>
                </a:solidFill>
                <a:latin typeface="Arial"/>
                <a:cs typeface="Arial"/>
              </a:rPr>
              <a:t>Purpose</a:t>
            </a:r>
            <a:endParaRPr sz="1950">
              <a:latin typeface="Arial"/>
              <a:cs typeface="Arial"/>
            </a:endParaRPr>
          </a:p>
        </p:txBody>
      </p:sp>
      <p:sp>
        <p:nvSpPr>
          <p:cNvPr id="14" name="TextBox 13">
            <a:extLst>
              <a:ext uri="{FF2B5EF4-FFF2-40B4-BE49-F238E27FC236}">
                <a16:creationId xmlns:a16="http://schemas.microsoft.com/office/drawing/2014/main" id="{0868416F-685D-DFFB-DA12-E8546C64AFF2}"/>
              </a:ext>
            </a:extLst>
          </p:cNvPr>
          <p:cNvSpPr txBox="1"/>
          <p:nvPr/>
        </p:nvSpPr>
        <p:spPr>
          <a:xfrm>
            <a:off x="5029029" y="4395701"/>
            <a:ext cx="10046042" cy="5909310"/>
          </a:xfrm>
          <a:prstGeom prst="rect">
            <a:avLst/>
          </a:prstGeom>
          <a:noFill/>
        </p:spPr>
        <p:txBody>
          <a:bodyPr wrap="square">
            <a:spAutoFit/>
          </a:bodyPr>
          <a:lstStyle/>
          <a:p>
            <a:pPr algn="l"/>
            <a:r>
              <a:rPr lang="en-US" b="0" i="0" dirty="0">
                <a:effectLst/>
                <a:latin typeface="Arial" panose="020B0604020202020204" pitchFamily="34" charset="0"/>
              </a:rPr>
              <a:t>Consolidated Insights of Variable Relationships </a:t>
            </a:r>
            <a:r>
              <a:rPr lang="en-US" b="0" i="0" dirty="0" err="1">
                <a:effectLst/>
                <a:latin typeface="Arial" panose="020B0604020202020204" pitchFamily="34" charset="0"/>
              </a:rPr>
              <a:t>wrt</a:t>
            </a:r>
            <a:r>
              <a:rPr lang="en-US" b="0" i="0" dirty="0">
                <a:effectLst/>
                <a:latin typeface="Arial" panose="020B0604020202020204" pitchFamily="34" charset="0"/>
              </a:rPr>
              <a:t> Loan Status</a:t>
            </a:r>
          </a:p>
          <a:p>
            <a:br>
              <a:rPr lang="en-US" dirty="0"/>
            </a:br>
            <a:r>
              <a:rPr lang="en-US" b="0" i="0" dirty="0">
                <a:effectLst/>
                <a:latin typeface="Arial" panose="020B0604020202020204" pitchFamily="34" charset="0"/>
              </a:rPr>
              <a:t>With this analysis, we can conclude that probability of defaulters could be because of below reasons.</a:t>
            </a:r>
            <a:br>
              <a:rPr lang="en-US" dirty="0"/>
            </a:br>
            <a:r>
              <a:rPr lang="en-US" b="0" i="0" dirty="0">
                <a:effectLst/>
                <a:latin typeface="Arial" panose="020B0604020202020204" pitchFamily="34" charset="0"/>
              </a:rPr>
              <a:t>1. Client has loan amount in the range of 28000 to 35000 with term more than 50 months</a:t>
            </a:r>
            <a:br>
              <a:rPr lang="en-US" dirty="0"/>
            </a:br>
            <a:r>
              <a:rPr lang="en-US" b="0" i="0" dirty="0">
                <a:effectLst/>
                <a:latin typeface="Arial" panose="020B0604020202020204" pitchFamily="34" charset="0"/>
              </a:rPr>
              <a:t>2. Client has annual income above 112k-141K with loan amount of more than 15K</a:t>
            </a:r>
            <a:br>
              <a:rPr lang="en-US" dirty="0"/>
            </a:br>
            <a:r>
              <a:rPr lang="en-US" b="0" i="0" dirty="0">
                <a:effectLst/>
                <a:latin typeface="Arial" panose="020B0604020202020204" pitchFamily="34" charset="0"/>
              </a:rPr>
              <a:t>3. Client with rate of interest more than 11% irrespective of annual income</a:t>
            </a:r>
            <a:br>
              <a:rPr lang="en-US" dirty="0"/>
            </a:br>
            <a:r>
              <a:rPr lang="en-US" b="0" i="0" dirty="0">
                <a:effectLst/>
                <a:latin typeface="Arial" panose="020B0604020202020204" pitchFamily="34" charset="0"/>
              </a:rPr>
              <a:t>4. Client with loan amount in the range of 28000 to 35000 with interest rate more than 15%</a:t>
            </a:r>
            <a:br>
              <a:rPr lang="en-US" dirty="0"/>
            </a:br>
            <a:r>
              <a:rPr lang="en-US" b="0" i="0" dirty="0">
                <a:effectLst/>
                <a:latin typeface="Arial" panose="020B0604020202020204" pitchFamily="34" charset="0"/>
              </a:rPr>
              <a:t>5. Client with annual income in the range of 31K to 58K with dti more than 14</a:t>
            </a:r>
            <a:br>
              <a:rPr lang="en-US" dirty="0"/>
            </a:br>
            <a:r>
              <a:rPr lang="en-US" b="0" i="0" dirty="0">
                <a:effectLst/>
                <a:latin typeface="Arial" panose="020B0604020202020204" pitchFamily="34" charset="0"/>
              </a:rPr>
              <a:t>6. Clients requesting small business loans with loan amount above 14000</a:t>
            </a:r>
            <a:br>
              <a:rPr lang="en-US" dirty="0"/>
            </a:br>
            <a:r>
              <a:rPr lang="en-US" b="0" i="0" dirty="0">
                <a:effectLst/>
                <a:latin typeface="Arial" panose="020B0604020202020204" pitchFamily="34" charset="0"/>
              </a:rPr>
              <a:t>7. Clients requesting home improvement loan with annual income of above 65000</a:t>
            </a:r>
            <a:br>
              <a:rPr lang="en-US" dirty="0"/>
            </a:br>
            <a:r>
              <a:rPr lang="en-US" b="0" i="0" dirty="0">
                <a:effectLst/>
                <a:latin typeface="Arial" panose="020B0604020202020204" pitchFamily="34" charset="0"/>
              </a:rPr>
              <a:t>8. Verified loan account client requesting loan amount more than 15000 or annual income of above 60000</a:t>
            </a:r>
            <a:br>
              <a:rPr lang="en-US" dirty="0"/>
            </a:br>
            <a:r>
              <a:rPr lang="en-US" b="0" i="0" dirty="0">
                <a:effectLst/>
                <a:latin typeface="Arial" panose="020B0604020202020204" pitchFamily="34" charset="0"/>
              </a:rPr>
              <a:t>9. Client with grade F &amp; G and has loan amount more than 15000. This could be because of high interest rate and loan amount disposed</a:t>
            </a:r>
            <a:br>
              <a:rPr lang="en-US" dirty="0"/>
            </a:br>
            <a:r>
              <a:rPr lang="en-US" b="0" i="0" dirty="0">
                <a:effectLst/>
                <a:latin typeface="Arial" panose="020B0604020202020204" pitchFamily="34" charset="0"/>
              </a:rPr>
              <a:t>10. Client whose home ownership is Mortgage or Others and has loan amount more than 12000</a:t>
            </a:r>
            <a:br>
              <a:rPr lang="en-US" dirty="0"/>
            </a:br>
            <a:r>
              <a:rPr lang="en-US" b="0" i="0" dirty="0">
                <a:effectLst/>
                <a:latin typeface="Arial" panose="020B0604020202020204" pitchFamily="34" charset="0"/>
              </a:rPr>
              <a:t>11. Client whose home ownership is Mortgage and has annual income above 60000</a:t>
            </a:r>
            <a:br>
              <a:rPr lang="en-US" dirty="0"/>
            </a:br>
            <a:r>
              <a:rPr lang="en-US" b="0" i="0" dirty="0">
                <a:effectLst/>
                <a:latin typeface="Arial" panose="020B0604020202020204" pitchFamily="34" charset="0"/>
              </a:rPr>
              <a:t>12. More the employment experience, loan amount keeps increasing and defaulters are also high in all experience level. Ratio between defaulters and fully paid is not much. If lender provides loan amount around 1K-2K less across the experience level, defaulters will be less.</a:t>
            </a:r>
            <a:br>
              <a:rPr lang="en-US" dirty="0"/>
            </a:br>
            <a:r>
              <a:rPr lang="en-US" b="0" i="0" dirty="0">
                <a:effectLst/>
                <a:latin typeface="Arial" panose="020B0604020202020204" pitchFamily="34" charset="0"/>
              </a:rPr>
              <a:t>13. Clients in address state “WY” with loan amount more than 15000</a:t>
            </a:r>
            <a:endParaRPr lang="en-IN" dirty="0"/>
          </a:p>
        </p:txBody>
      </p:sp>
    </p:spTree>
    <p:extLst>
      <p:ext uri="{BB962C8B-B14F-4D97-AF65-F5344CB8AC3E}">
        <p14:creationId xmlns:p14="http://schemas.microsoft.com/office/powerpoint/2010/main" val="1632746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091966"/>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r>
              <a:rPr lang="en-IN" sz="2400" b="1" spc="-70" dirty="0">
                <a:latin typeface="Arial"/>
                <a:cs typeface="Arial"/>
              </a:rPr>
              <a:t>Heatmap</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0" name="object 10"/>
          <p:cNvSpPr txBox="1"/>
          <p:nvPr/>
        </p:nvSpPr>
        <p:spPr>
          <a:xfrm>
            <a:off x="11106782" y="749191"/>
            <a:ext cx="4867910" cy="304165"/>
          </a:xfrm>
          <a:prstGeom prst="rect">
            <a:avLst/>
          </a:prstGeom>
          <a:solidFill>
            <a:srgbClr val="88FA4E"/>
          </a:solidFill>
        </p:spPr>
        <p:txBody>
          <a:bodyPr vert="horz" wrap="square" lIns="0" tIns="0" rIns="0" bIns="0" rtlCol="0">
            <a:spAutoFit/>
          </a:bodyPr>
          <a:lstStyle/>
          <a:p>
            <a:pPr>
              <a:lnSpc>
                <a:spcPts val="2305"/>
              </a:lnSpc>
            </a:pPr>
            <a:r>
              <a:rPr sz="1950" spc="15" dirty="0">
                <a:solidFill>
                  <a:srgbClr val="5E5E5E"/>
                </a:solidFill>
                <a:latin typeface="Arial"/>
                <a:cs typeface="Arial"/>
              </a:rPr>
              <a:t>15 </a:t>
            </a:r>
            <a:r>
              <a:rPr sz="1950" spc="25" dirty="0">
                <a:solidFill>
                  <a:srgbClr val="5E5E5E"/>
                </a:solidFill>
                <a:latin typeface="Arial"/>
                <a:cs typeface="Arial"/>
              </a:rPr>
              <a:t>percent </a:t>
            </a:r>
            <a:r>
              <a:rPr sz="1950" spc="45" dirty="0">
                <a:solidFill>
                  <a:srgbClr val="5E5E5E"/>
                </a:solidFill>
                <a:latin typeface="Arial"/>
                <a:cs typeface="Arial"/>
              </a:rPr>
              <a:t>of </a:t>
            </a:r>
            <a:r>
              <a:rPr sz="1950" spc="35" dirty="0">
                <a:solidFill>
                  <a:srgbClr val="5E5E5E"/>
                </a:solidFill>
                <a:latin typeface="Arial"/>
                <a:cs typeface="Arial"/>
              </a:rPr>
              <a:t>total population </a:t>
            </a:r>
            <a:r>
              <a:rPr sz="1950" spc="-25" dirty="0">
                <a:solidFill>
                  <a:srgbClr val="5E5E5E"/>
                </a:solidFill>
                <a:latin typeface="Arial"/>
                <a:cs typeface="Arial"/>
              </a:rPr>
              <a:t>are</a:t>
            </a:r>
            <a:r>
              <a:rPr sz="1950" spc="-105" dirty="0">
                <a:solidFill>
                  <a:srgbClr val="5E5E5E"/>
                </a:solidFill>
                <a:latin typeface="Arial"/>
                <a:cs typeface="Arial"/>
              </a:rPr>
              <a:t> </a:t>
            </a:r>
            <a:r>
              <a:rPr sz="1950" spc="25" dirty="0">
                <a:solidFill>
                  <a:srgbClr val="5E5E5E"/>
                </a:solidFill>
                <a:latin typeface="Arial"/>
                <a:cs typeface="Arial"/>
              </a:rPr>
              <a:t>defaulted</a:t>
            </a:r>
            <a:endParaRPr sz="1950">
              <a:latin typeface="Arial"/>
              <a:cs typeface="Arial"/>
            </a:endParaRPr>
          </a:p>
        </p:txBody>
      </p:sp>
      <p:sp>
        <p:nvSpPr>
          <p:cNvPr id="11" name="object 11"/>
          <p:cNvSpPr txBox="1"/>
          <p:nvPr/>
        </p:nvSpPr>
        <p:spPr>
          <a:xfrm>
            <a:off x="7594554" y="1356534"/>
            <a:ext cx="11892280" cy="304165"/>
          </a:xfrm>
          <a:prstGeom prst="rect">
            <a:avLst/>
          </a:prstGeom>
          <a:solidFill>
            <a:srgbClr val="88FA4E"/>
          </a:solidFill>
        </p:spPr>
        <p:txBody>
          <a:bodyPr vert="horz" wrap="square" lIns="0" tIns="0" rIns="0" bIns="0" rtlCol="0">
            <a:spAutoFit/>
          </a:bodyPr>
          <a:lstStyle/>
          <a:p>
            <a:pPr>
              <a:lnSpc>
                <a:spcPts val="2305"/>
              </a:lnSpc>
            </a:pPr>
            <a:r>
              <a:rPr sz="1950" spc="-25" dirty="0">
                <a:solidFill>
                  <a:srgbClr val="333333"/>
                </a:solidFill>
                <a:latin typeface="Arial"/>
                <a:cs typeface="Arial"/>
              </a:rPr>
              <a:t>The </a:t>
            </a:r>
            <a:r>
              <a:rPr sz="1950" spc="60" dirty="0">
                <a:solidFill>
                  <a:srgbClr val="333333"/>
                </a:solidFill>
                <a:latin typeface="Arial"/>
                <a:cs typeface="Arial"/>
              </a:rPr>
              <a:t>Most </a:t>
            </a:r>
            <a:r>
              <a:rPr sz="1950" spc="45" dirty="0">
                <a:solidFill>
                  <a:srgbClr val="333333"/>
                </a:solidFill>
                <a:latin typeface="Arial"/>
                <a:cs typeface="Arial"/>
              </a:rPr>
              <a:t>of </a:t>
            </a:r>
            <a:r>
              <a:rPr sz="1950" spc="10" dirty="0">
                <a:solidFill>
                  <a:srgbClr val="333333"/>
                </a:solidFill>
                <a:latin typeface="Arial"/>
                <a:cs typeface="Arial"/>
              </a:rPr>
              <a:t>loan </a:t>
            </a:r>
            <a:r>
              <a:rPr sz="1950" spc="30" dirty="0">
                <a:solidFill>
                  <a:srgbClr val="333333"/>
                </a:solidFill>
                <a:latin typeface="Arial"/>
                <a:cs typeface="Arial"/>
              </a:rPr>
              <a:t>applied </a:t>
            </a:r>
            <a:r>
              <a:rPr sz="1950" spc="50" dirty="0">
                <a:solidFill>
                  <a:srgbClr val="333333"/>
                </a:solidFill>
                <a:latin typeface="Arial"/>
                <a:cs typeface="Arial"/>
              </a:rPr>
              <a:t>by </a:t>
            </a:r>
            <a:r>
              <a:rPr sz="1950" spc="25" dirty="0">
                <a:solidFill>
                  <a:srgbClr val="333333"/>
                </a:solidFill>
                <a:latin typeface="Arial"/>
                <a:cs typeface="Arial"/>
              </a:rPr>
              <a:t>the Customers </a:t>
            </a:r>
            <a:r>
              <a:rPr sz="1950" spc="-25" dirty="0">
                <a:solidFill>
                  <a:srgbClr val="333333"/>
                </a:solidFill>
                <a:latin typeface="Arial"/>
                <a:cs typeface="Arial"/>
              </a:rPr>
              <a:t>are </a:t>
            </a:r>
            <a:r>
              <a:rPr sz="1950" spc="5" dirty="0">
                <a:solidFill>
                  <a:srgbClr val="333333"/>
                </a:solidFill>
                <a:latin typeface="Arial"/>
                <a:cs typeface="Arial"/>
              </a:rPr>
              <a:t>usually </a:t>
            </a:r>
            <a:r>
              <a:rPr sz="1950" spc="15" dirty="0">
                <a:solidFill>
                  <a:srgbClr val="333333"/>
                </a:solidFill>
                <a:latin typeface="Arial"/>
                <a:cs typeface="Arial"/>
              </a:rPr>
              <a:t>living </a:t>
            </a:r>
            <a:r>
              <a:rPr sz="1950" spc="30" dirty="0">
                <a:solidFill>
                  <a:srgbClr val="333333"/>
                </a:solidFill>
                <a:latin typeface="Arial"/>
                <a:cs typeface="Arial"/>
              </a:rPr>
              <a:t>on </a:t>
            </a:r>
            <a:r>
              <a:rPr sz="1950" spc="5" dirty="0">
                <a:solidFill>
                  <a:srgbClr val="333333"/>
                </a:solidFill>
                <a:latin typeface="Arial"/>
                <a:cs typeface="Arial"/>
              </a:rPr>
              <a:t>Rent </a:t>
            </a:r>
            <a:r>
              <a:rPr sz="1950" spc="-5" dirty="0">
                <a:solidFill>
                  <a:srgbClr val="333333"/>
                </a:solidFill>
                <a:latin typeface="Arial"/>
                <a:cs typeface="Arial"/>
              </a:rPr>
              <a:t>i.e </a:t>
            </a:r>
            <a:r>
              <a:rPr sz="1950" spc="60" dirty="0">
                <a:solidFill>
                  <a:srgbClr val="333333"/>
                </a:solidFill>
                <a:latin typeface="Arial"/>
                <a:cs typeface="Arial"/>
              </a:rPr>
              <a:t>47.9% </a:t>
            </a:r>
            <a:r>
              <a:rPr sz="1950" spc="25" dirty="0">
                <a:solidFill>
                  <a:srgbClr val="333333"/>
                </a:solidFill>
                <a:latin typeface="Arial"/>
                <a:cs typeface="Arial"/>
              </a:rPr>
              <a:t>and </a:t>
            </a:r>
            <a:r>
              <a:rPr sz="1950" spc="20" dirty="0">
                <a:solidFill>
                  <a:srgbClr val="333333"/>
                </a:solidFill>
                <a:latin typeface="Arial"/>
                <a:cs typeface="Arial"/>
              </a:rPr>
              <a:t>then </a:t>
            </a:r>
            <a:r>
              <a:rPr sz="1950" spc="10" dirty="0">
                <a:solidFill>
                  <a:srgbClr val="333333"/>
                </a:solidFill>
                <a:latin typeface="Arial"/>
                <a:cs typeface="Arial"/>
              </a:rPr>
              <a:t>having</a:t>
            </a:r>
            <a:r>
              <a:rPr sz="1950" spc="-170" dirty="0">
                <a:solidFill>
                  <a:srgbClr val="333333"/>
                </a:solidFill>
                <a:latin typeface="Arial"/>
                <a:cs typeface="Arial"/>
              </a:rPr>
              <a:t> </a:t>
            </a:r>
            <a:r>
              <a:rPr sz="1950" spc="35" dirty="0">
                <a:solidFill>
                  <a:srgbClr val="333333"/>
                </a:solidFill>
                <a:latin typeface="Arial"/>
                <a:cs typeface="Arial"/>
              </a:rPr>
              <a:t>Mortgage</a:t>
            </a:r>
            <a:endParaRPr sz="1950">
              <a:latin typeface="Arial"/>
              <a:cs typeface="Arial"/>
            </a:endParaRPr>
          </a:p>
        </p:txBody>
      </p:sp>
      <p:sp>
        <p:nvSpPr>
          <p:cNvPr id="12" name="object 12"/>
          <p:cNvSpPr txBox="1"/>
          <p:nvPr/>
        </p:nvSpPr>
        <p:spPr>
          <a:xfrm>
            <a:off x="10299309" y="1963846"/>
            <a:ext cx="6470650"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15" dirty="0">
                <a:solidFill>
                  <a:srgbClr val="333333"/>
                </a:solidFill>
                <a:latin typeface="Arial"/>
                <a:cs typeface="Arial"/>
              </a:rPr>
              <a:t>44 </a:t>
            </a:r>
            <a:r>
              <a:rPr sz="1950" spc="240" dirty="0">
                <a:solidFill>
                  <a:srgbClr val="333333"/>
                </a:solidFill>
                <a:latin typeface="Arial"/>
                <a:cs typeface="Arial"/>
              </a:rPr>
              <a:t>% </a:t>
            </a:r>
            <a:r>
              <a:rPr sz="1950" spc="45" dirty="0">
                <a:solidFill>
                  <a:srgbClr val="333333"/>
                </a:solidFill>
                <a:latin typeface="Arial"/>
                <a:cs typeface="Arial"/>
              </a:rPr>
              <a:t>of </a:t>
            </a:r>
            <a:r>
              <a:rPr sz="1950" spc="10" dirty="0">
                <a:solidFill>
                  <a:srgbClr val="333333"/>
                </a:solidFill>
                <a:latin typeface="Arial"/>
                <a:cs typeface="Arial"/>
              </a:rPr>
              <a:t>loan </a:t>
            </a:r>
            <a:r>
              <a:rPr sz="1950" spc="35" dirty="0">
                <a:solidFill>
                  <a:srgbClr val="333333"/>
                </a:solidFill>
                <a:latin typeface="Arial"/>
                <a:cs typeface="Arial"/>
              </a:rPr>
              <a:t>application </a:t>
            </a:r>
            <a:r>
              <a:rPr sz="1950" spc="-25" dirty="0">
                <a:solidFill>
                  <a:srgbClr val="333333"/>
                </a:solidFill>
                <a:latin typeface="Arial"/>
                <a:cs typeface="Arial"/>
              </a:rPr>
              <a:t>are </a:t>
            </a:r>
            <a:r>
              <a:rPr sz="1950" spc="10" dirty="0">
                <a:solidFill>
                  <a:srgbClr val="333333"/>
                </a:solidFill>
                <a:latin typeface="Arial"/>
                <a:cs typeface="Arial"/>
              </a:rPr>
              <a:t>in </a:t>
            </a:r>
            <a:r>
              <a:rPr sz="1950" spc="50" dirty="0">
                <a:solidFill>
                  <a:srgbClr val="333333"/>
                </a:solidFill>
                <a:latin typeface="Arial"/>
                <a:cs typeface="Arial"/>
              </a:rPr>
              <a:t>Not</a:t>
            </a:r>
            <a:r>
              <a:rPr sz="1950" spc="-320" dirty="0">
                <a:solidFill>
                  <a:srgbClr val="333333"/>
                </a:solidFill>
                <a:latin typeface="Arial"/>
                <a:cs typeface="Arial"/>
              </a:rPr>
              <a:t> </a:t>
            </a:r>
            <a:r>
              <a:rPr sz="1950" spc="-15" dirty="0">
                <a:solidFill>
                  <a:srgbClr val="333333"/>
                </a:solidFill>
                <a:latin typeface="Arial"/>
                <a:cs typeface="Arial"/>
              </a:rPr>
              <a:t>Verified </a:t>
            </a:r>
            <a:r>
              <a:rPr sz="1950" spc="25" dirty="0">
                <a:solidFill>
                  <a:srgbClr val="333333"/>
                </a:solidFill>
                <a:latin typeface="Arial"/>
                <a:cs typeface="Arial"/>
              </a:rPr>
              <a:t>Status</a:t>
            </a:r>
            <a:endParaRPr sz="1950">
              <a:latin typeface="Arial"/>
              <a:cs typeface="Arial"/>
            </a:endParaRPr>
          </a:p>
        </p:txBody>
      </p:sp>
      <p:sp>
        <p:nvSpPr>
          <p:cNvPr id="13" name="object 13"/>
          <p:cNvSpPr txBox="1"/>
          <p:nvPr/>
        </p:nvSpPr>
        <p:spPr>
          <a:xfrm>
            <a:off x="9075221" y="2571157"/>
            <a:ext cx="8931275"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90" dirty="0">
                <a:solidFill>
                  <a:srgbClr val="333333"/>
                </a:solidFill>
                <a:latin typeface="Arial"/>
                <a:cs typeface="Arial"/>
              </a:rPr>
              <a:t>60% </a:t>
            </a:r>
            <a:r>
              <a:rPr sz="1950" spc="45" dirty="0">
                <a:solidFill>
                  <a:srgbClr val="333333"/>
                </a:solidFill>
                <a:latin typeface="Arial"/>
                <a:cs typeface="Arial"/>
              </a:rPr>
              <a:t>of </a:t>
            </a:r>
            <a:r>
              <a:rPr sz="1950" spc="10" dirty="0">
                <a:solidFill>
                  <a:srgbClr val="333333"/>
                </a:solidFill>
                <a:latin typeface="Arial"/>
                <a:cs typeface="Arial"/>
              </a:rPr>
              <a:t>loans </a:t>
            </a:r>
            <a:r>
              <a:rPr sz="1950" spc="-25" dirty="0">
                <a:solidFill>
                  <a:srgbClr val="333333"/>
                </a:solidFill>
                <a:latin typeface="Arial"/>
                <a:cs typeface="Arial"/>
              </a:rPr>
              <a:t>are </a:t>
            </a:r>
            <a:r>
              <a:rPr sz="1950" spc="20" dirty="0">
                <a:solidFill>
                  <a:srgbClr val="333333"/>
                </a:solidFill>
                <a:latin typeface="Arial"/>
                <a:cs typeface="Arial"/>
              </a:rPr>
              <a:t>take </a:t>
            </a:r>
            <a:r>
              <a:rPr sz="1950" spc="30" dirty="0">
                <a:solidFill>
                  <a:srgbClr val="333333"/>
                </a:solidFill>
                <a:latin typeface="Arial"/>
                <a:cs typeface="Arial"/>
              </a:rPr>
              <a:t>for Debt </a:t>
            </a:r>
            <a:r>
              <a:rPr sz="1950" spc="25" dirty="0">
                <a:solidFill>
                  <a:srgbClr val="333333"/>
                </a:solidFill>
                <a:latin typeface="Arial"/>
                <a:cs typeface="Arial"/>
              </a:rPr>
              <a:t>Consolidation </a:t>
            </a:r>
            <a:r>
              <a:rPr sz="1950" spc="-55" dirty="0">
                <a:solidFill>
                  <a:srgbClr val="333333"/>
                </a:solidFill>
                <a:latin typeface="Arial"/>
                <a:cs typeface="Arial"/>
              </a:rPr>
              <a:t>&amp; </a:t>
            </a:r>
            <a:r>
              <a:rPr sz="1950" spc="30" dirty="0">
                <a:solidFill>
                  <a:srgbClr val="333333"/>
                </a:solidFill>
                <a:latin typeface="Arial"/>
                <a:cs typeface="Arial"/>
              </a:rPr>
              <a:t>for </a:t>
            </a:r>
            <a:r>
              <a:rPr sz="1950" spc="20" dirty="0">
                <a:solidFill>
                  <a:srgbClr val="333333"/>
                </a:solidFill>
                <a:latin typeface="Arial"/>
                <a:cs typeface="Arial"/>
              </a:rPr>
              <a:t>Credit </a:t>
            </a:r>
            <a:r>
              <a:rPr sz="1950" spc="10" dirty="0">
                <a:solidFill>
                  <a:srgbClr val="333333"/>
                </a:solidFill>
                <a:latin typeface="Arial"/>
                <a:cs typeface="Arial"/>
              </a:rPr>
              <a:t>Card</a:t>
            </a:r>
            <a:r>
              <a:rPr sz="1950" spc="-60" dirty="0">
                <a:solidFill>
                  <a:srgbClr val="333333"/>
                </a:solidFill>
                <a:latin typeface="Arial"/>
                <a:cs typeface="Arial"/>
              </a:rPr>
              <a:t> </a:t>
            </a:r>
            <a:r>
              <a:rPr sz="1950" spc="15" dirty="0">
                <a:solidFill>
                  <a:srgbClr val="333333"/>
                </a:solidFill>
                <a:latin typeface="Arial"/>
                <a:cs typeface="Arial"/>
              </a:rPr>
              <a:t>Purpose</a:t>
            </a:r>
            <a:endParaRPr sz="1950">
              <a:latin typeface="Arial"/>
              <a:cs typeface="Arial"/>
            </a:endParaRPr>
          </a:p>
        </p:txBody>
      </p:sp>
      <p:pic>
        <p:nvPicPr>
          <p:cNvPr id="15362" name="Picture 2">
            <a:extLst>
              <a:ext uri="{FF2B5EF4-FFF2-40B4-BE49-F238E27FC236}">
                <a16:creationId xmlns:a16="http://schemas.microsoft.com/office/drawing/2014/main" id="{B66B8451-7025-5EFD-3DE7-B17F84EA7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4838" y="3632572"/>
            <a:ext cx="8734425" cy="6617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349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23834" y="888738"/>
            <a:ext cx="4631055" cy="1093470"/>
          </a:xfrm>
          <a:prstGeom prst="rect">
            <a:avLst/>
          </a:prstGeom>
        </p:spPr>
        <p:txBody>
          <a:bodyPr vert="horz" wrap="square" lIns="0" tIns="13335" rIns="0" bIns="0" rtlCol="0">
            <a:spAutoFit/>
          </a:bodyPr>
          <a:lstStyle/>
          <a:p>
            <a:pPr marL="12700">
              <a:lnSpc>
                <a:spcPct val="100000"/>
              </a:lnSpc>
              <a:spcBef>
                <a:spcPts val="105"/>
              </a:spcBef>
            </a:pPr>
            <a:r>
              <a:rPr spc="-195" dirty="0"/>
              <a:t>Conclusion</a:t>
            </a:r>
          </a:p>
        </p:txBody>
      </p:sp>
      <p:sp>
        <p:nvSpPr>
          <p:cNvPr id="3" name="object 3"/>
          <p:cNvSpPr txBox="1"/>
          <p:nvPr/>
        </p:nvSpPr>
        <p:spPr>
          <a:xfrm>
            <a:off x="711317" y="2112830"/>
            <a:ext cx="17943195" cy="6873240"/>
          </a:xfrm>
          <a:prstGeom prst="rect">
            <a:avLst/>
          </a:prstGeom>
        </p:spPr>
        <p:txBody>
          <a:bodyPr vert="horz" wrap="square" lIns="0" tIns="172085" rIns="0" bIns="0" rtlCol="0">
            <a:spAutoFit/>
          </a:bodyPr>
          <a:lstStyle/>
          <a:p>
            <a:pPr marL="334010" indent="-321945">
              <a:lnSpc>
                <a:spcPct val="100000"/>
              </a:lnSpc>
              <a:spcBef>
                <a:spcPts val="1355"/>
              </a:spcBef>
              <a:buSzPct val="124000"/>
              <a:buChar char="•"/>
              <a:tabLst>
                <a:tab pos="334010" algn="l"/>
                <a:tab pos="334645" algn="l"/>
              </a:tabLst>
            </a:pPr>
            <a:r>
              <a:rPr sz="2500" spc="15" dirty="0">
                <a:latin typeface="Arial"/>
                <a:cs typeface="Arial"/>
              </a:rPr>
              <a:t>Loan </a:t>
            </a:r>
            <a:r>
              <a:rPr sz="2500" spc="40" dirty="0">
                <a:latin typeface="Arial"/>
                <a:cs typeface="Arial"/>
              </a:rPr>
              <a:t>Applications </a:t>
            </a:r>
            <a:r>
              <a:rPr sz="2500" spc="50" dirty="0">
                <a:latin typeface="Arial"/>
                <a:cs typeface="Arial"/>
              </a:rPr>
              <a:t>must </a:t>
            </a:r>
            <a:r>
              <a:rPr sz="2500" spc="40" dirty="0">
                <a:latin typeface="Arial"/>
                <a:cs typeface="Arial"/>
              </a:rPr>
              <a:t>be</a:t>
            </a:r>
            <a:r>
              <a:rPr sz="2500" spc="-90" dirty="0">
                <a:latin typeface="Arial"/>
                <a:cs typeface="Arial"/>
              </a:rPr>
              <a:t> </a:t>
            </a:r>
            <a:r>
              <a:rPr sz="2500" spc="15" dirty="0">
                <a:latin typeface="Arial"/>
                <a:cs typeface="Arial"/>
              </a:rPr>
              <a:t>verified</a:t>
            </a:r>
            <a:endParaRPr sz="2500">
              <a:latin typeface="Arial"/>
              <a:cs typeface="Arial"/>
            </a:endParaRPr>
          </a:p>
          <a:p>
            <a:pPr marL="334010" marR="377190" indent="-321945">
              <a:lnSpc>
                <a:spcPts val="2750"/>
              </a:lnSpc>
              <a:spcBef>
                <a:spcPts val="2425"/>
              </a:spcBef>
              <a:buSzPct val="124000"/>
              <a:buChar char="•"/>
              <a:tabLst>
                <a:tab pos="334010" algn="l"/>
                <a:tab pos="334645" algn="l"/>
              </a:tabLst>
            </a:pPr>
            <a:r>
              <a:rPr sz="2500" spc="35" dirty="0">
                <a:latin typeface="Arial"/>
                <a:cs typeface="Arial"/>
              </a:rPr>
              <a:t>Lower </a:t>
            </a:r>
            <a:r>
              <a:rPr sz="2500" spc="30" dirty="0">
                <a:latin typeface="Arial"/>
                <a:cs typeface="Arial"/>
              </a:rPr>
              <a:t>the </a:t>
            </a:r>
            <a:r>
              <a:rPr sz="2500" spc="5" dirty="0">
                <a:latin typeface="Arial"/>
                <a:cs typeface="Arial"/>
              </a:rPr>
              <a:t>Grades </a:t>
            </a:r>
            <a:r>
              <a:rPr sz="2500" spc="10" dirty="0">
                <a:latin typeface="Arial"/>
                <a:cs typeface="Arial"/>
              </a:rPr>
              <a:t>higher </a:t>
            </a:r>
            <a:r>
              <a:rPr sz="2500" spc="30" dirty="0">
                <a:latin typeface="Arial"/>
                <a:cs typeface="Arial"/>
              </a:rPr>
              <a:t>the chances </a:t>
            </a:r>
            <a:r>
              <a:rPr sz="2500" spc="55" dirty="0">
                <a:latin typeface="Arial"/>
                <a:cs typeface="Arial"/>
              </a:rPr>
              <a:t>of </a:t>
            </a:r>
            <a:r>
              <a:rPr sz="2500" spc="45" dirty="0">
                <a:latin typeface="Arial"/>
                <a:cs typeface="Arial"/>
              </a:rPr>
              <a:t>getting </a:t>
            </a:r>
            <a:r>
              <a:rPr sz="2500" spc="30" dirty="0">
                <a:latin typeface="Arial"/>
                <a:cs typeface="Arial"/>
              </a:rPr>
              <a:t>default </a:t>
            </a:r>
            <a:r>
              <a:rPr sz="2500" spc="5" dirty="0">
                <a:latin typeface="Arial"/>
                <a:cs typeface="Arial"/>
              </a:rPr>
              <a:t>, </a:t>
            </a:r>
            <a:r>
              <a:rPr sz="2500" spc="10" dirty="0">
                <a:latin typeface="Arial"/>
                <a:cs typeface="Arial"/>
              </a:rPr>
              <a:t>Before </a:t>
            </a:r>
            <a:r>
              <a:rPr sz="2500" spc="35" dirty="0">
                <a:latin typeface="Arial"/>
                <a:cs typeface="Arial"/>
              </a:rPr>
              <a:t>approving </a:t>
            </a:r>
            <a:r>
              <a:rPr sz="2500" spc="10" dirty="0">
                <a:latin typeface="Arial"/>
                <a:cs typeface="Arial"/>
              </a:rPr>
              <a:t>loans </a:t>
            </a:r>
            <a:r>
              <a:rPr sz="2500" spc="80" dirty="0">
                <a:latin typeface="Arial"/>
                <a:cs typeface="Arial"/>
              </a:rPr>
              <a:t>to </a:t>
            </a:r>
            <a:r>
              <a:rPr sz="2500" spc="30" dirty="0">
                <a:latin typeface="Arial"/>
                <a:cs typeface="Arial"/>
              </a:rPr>
              <a:t>lower </a:t>
            </a:r>
            <a:r>
              <a:rPr sz="2500" spc="20" dirty="0">
                <a:latin typeface="Arial"/>
                <a:cs typeface="Arial"/>
              </a:rPr>
              <a:t>grades </a:t>
            </a:r>
            <a:r>
              <a:rPr sz="2500" spc="55" dirty="0">
                <a:latin typeface="Arial"/>
                <a:cs typeface="Arial"/>
              </a:rPr>
              <a:t>it </a:t>
            </a:r>
            <a:r>
              <a:rPr sz="2500" spc="35" dirty="0">
                <a:latin typeface="Arial"/>
                <a:cs typeface="Arial"/>
              </a:rPr>
              <a:t>should </a:t>
            </a:r>
            <a:r>
              <a:rPr sz="2500" spc="40" dirty="0">
                <a:latin typeface="Arial"/>
                <a:cs typeface="Arial"/>
              </a:rPr>
              <a:t>be</a:t>
            </a:r>
            <a:r>
              <a:rPr sz="2500" spc="-295" dirty="0">
                <a:latin typeface="Arial"/>
                <a:cs typeface="Arial"/>
              </a:rPr>
              <a:t> </a:t>
            </a:r>
            <a:r>
              <a:rPr sz="2500" spc="30" dirty="0">
                <a:latin typeface="Arial"/>
                <a:cs typeface="Arial"/>
              </a:rPr>
              <a:t>thoroughly  </a:t>
            </a:r>
            <a:r>
              <a:rPr sz="2500" spc="25" dirty="0">
                <a:latin typeface="Arial"/>
                <a:cs typeface="Arial"/>
              </a:rPr>
              <a:t>investigated</a:t>
            </a:r>
            <a:endParaRPr sz="2500">
              <a:latin typeface="Arial"/>
              <a:cs typeface="Arial"/>
            </a:endParaRPr>
          </a:p>
          <a:p>
            <a:pPr marL="334010" marR="1083945" indent="-321945">
              <a:lnSpc>
                <a:spcPts val="2750"/>
              </a:lnSpc>
              <a:spcBef>
                <a:spcPts val="2380"/>
              </a:spcBef>
              <a:buSzPct val="124000"/>
              <a:buChar char="•"/>
              <a:tabLst>
                <a:tab pos="334010" algn="l"/>
                <a:tab pos="334645" algn="l"/>
              </a:tabLst>
            </a:pPr>
            <a:r>
              <a:rPr sz="2500" spc="5" dirty="0">
                <a:latin typeface="Arial"/>
                <a:cs typeface="Arial"/>
              </a:rPr>
              <a:t>small_business </a:t>
            </a:r>
            <a:r>
              <a:rPr sz="2500" spc="10" dirty="0">
                <a:latin typeface="Arial"/>
                <a:cs typeface="Arial"/>
              </a:rPr>
              <a:t>loans </a:t>
            </a:r>
            <a:r>
              <a:rPr sz="2500" spc="-35" dirty="0">
                <a:latin typeface="Arial"/>
                <a:cs typeface="Arial"/>
              </a:rPr>
              <a:t>are </a:t>
            </a:r>
            <a:r>
              <a:rPr sz="2500" spc="65" dirty="0">
                <a:latin typeface="Arial"/>
                <a:cs typeface="Arial"/>
              </a:rPr>
              <a:t>most </a:t>
            </a:r>
            <a:r>
              <a:rPr sz="2500" spc="10" dirty="0">
                <a:latin typeface="Arial"/>
                <a:cs typeface="Arial"/>
              </a:rPr>
              <a:t>likely </a:t>
            </a:r>
            <a:r>
              <a:rPr sz="2500" spc="80" dirty="0">
                <a:latin typeface="Arial"/>
                <a:cs typeface="Arial"/>
              </a:rPr>
              <a:t>to </a:t>
            </a:r>
            <a:r>
              <a:rPr sz="2500" spc="40" dirty="0">
                <a:latin typeface="Arial"/>
                <a:cs typeface="Arial"/>
              </a:rPr>
              <a:t>be </a:t>
            </a:r>
            <a:r>
              <a:rPr sz="2500" spc="35" dirty="0">
                <a:latin typeface="Arial"/>
                <a:cs typeface="Arial"/>
              </a:rPr>
              <a:t>defaulted </a:t>
            </a:r>
            <a:r>
              <a:rPr sz="2500" spc="25" dirty="0">
                <a:latin typeface="Arial"/>
                <a:cs typeface="Arial"/>
              </a:rPr>
              <a:t>lending </a:t>
            </a:r>
            <a:r>
              <a:rPr sz="2500" spc="40" dirty="0">
                <a:latin typeface="Arial"/>
                <a:cs typeface="Arial"/>
              </a:rPr>
              <a:t>institution </a:t>
            </a:r>
            <a:r>
              <a:rPr sz="2500" spc="35" dirty="0">
                <a:latin typeface="Arial"/>
                <a:cs typeface="Arial"/>
              </a:rPr>
              <a:t>should </a:t>
            </a:r>
            <a:r>
              <a:rPr sz="2500" spc="20" dirty="0">
                <a:latin typeface="Arial"/>
                <a:cs typeface="Arial"/>
              </a:rPr>
              <a:t>reduce </a:t>
            </a:r>
            <a:r>
              <a:rPr sz="2500" spc="30" dirty="0">
                <a:latin typeface="Arial"/>
                <a:cs typeface="Arial"/>
              </a:rPr>
              <a:t>the </a:t>
            </a:r>
            <a:r>
              <a:rPr sz="2500" spc="40" dirty="0">
                <a:latin typeface="Arial"/>
                <a:cs typeface="Arial"/>
              </a:rPr>
              <a:t>no </a:t>
            </a:r>
            <a:r>
              <a:rPr sz="2500" spc="55" dirty="0">
                <a:latin typeface="Arial"/>
                <a:cs typeface="Arial"/>
              </a:rPr>
              <a:t>of </a:t>
            </a:r>
            <a:r>
              <a:rPr sz="2500" spc="10" dirty="0">
                <a:latin typeface="Arial"/>
                <a:cs typeface="Arial"/>
              </a:rPr>
              <a:t>loans </a:t>
            </a:r>
            <a:r>
              <a:rPr sz="2500" spc="20" dirty="0">
                <a:latin typeface="Arial"/>
                <a:cs typeface="Arial"/>
              </a:rPr>
              <a:t>issuing </a:t>
            </a:r>
            <a:r>
              <a:rPr sz="2500" spc="80" dirty="0">
                <a:latin typeface="Arial"/>
                <a:cs typeface="Arial"/>
              </a:rPr>
              <a:t>to</a:t>
            </a:r>
            <a:r>
              <a:rPr sz="2500" spc="-254" dirty="0">
                <a:latin typeface="Arial"/>
                <a:cs typeface="Arial"/>
              </a:rPr>
              <a:t> </a:t>
            </a:r>
            <a:r>
              <a:rPr sz="2500" spc="35" dirty="0">
                <a:latin typeface="Arial"/>
                <a:cs typeface="Arial"/>
              </a:rPr>
              <a:t>this  category</a:t>
            </a:r>
            <a:endParaRPr sz="2500">
              <a:latin typeface="Arial"/>
              <a:cs typeface="Arial"/>
            </a:endParaRPr>
          </a:p>
          <a:p>
            <a:pPr marL="334010" marR="5080" indent="-321945">
              <a:lnSpc>
                <a:spcPts val="2750"/>
              </a:lnSpc>
              <a:spcBef>
                <a:spcPts val="2380"/>
              </a:spcBef>
              <a:buSzPct val="124000"/>
              <a:buChar char="•"/>
              <a:tabLst>
                <a:tab pos="334010" algn="l"/>
                <a:tab pos="334645" algn="l"/>
                <a:tab pos="16595090" algn="l"/>
              </a:tabLst>
            </a:pPr>
            <a:r>
              <a:rPr sz="2500" spc="15" dirty="0">
                <a:latin typeface="Arial"/>
                <a:cs typeface="Arial"/>
              </a:rPr>
              <a:t>Higher </a:t>
            </a:r>
            <a:r>
              <a:rPr sz="2500" spc="30" dirty="0">
                <a:latin typeface="Arial"/>
                <a:cs typeface="Arial"/>
              </a:rPr>
              <a:t>the </a:t>
            </a:r>
            <a:r>
              <a:rPr sz="2500" spc="10" dirty="0">
                <a:latin typeface="Arial"/>
                <a:cs typeface="Arial"/>
              </a:rPr>
              <a:t>loan </a:t>
            </a:r>
            <a:r>
              <a:rPr sz="2500" spc="40" dirty="0">
                <a:latin typeface="Arial"/>
                <a:cs typeface="Arial"/>
              </a:rPr>
              <a:t>amount </a:t>
            </a:r>
            <a:r>
              <a:rPr sz="2500" spc="5" dirty="0">
                <a:latin typeface="Arial"/>
                <a:cs typeface="Arial"/>
              </a:rPr>
              <a:t>, </a:t>
            </a:r>
            <a:r>
              <a:rPr sz="2500" spc="15" dirty="0">
                <a:latin typeface="Arial"/>
                <a:cs typeface="Arial"/>
              </a:rPr>
              <a:t>interest </a:t>
            </a:r>
            <a:r>
              <a:rPr sz="2500" spc="5" dirty="0">
                <a:latin typeface="Arial"/>
                <a:cs typeface="Arial"/>
              </a:rPr>
              <a:t>, </a:t>
            </a:r>
            <a:r>
              <a:rPr sz="2500" spc="25" dirty="0">
                <a:latin typeface="Arial"/>
                <a:cs typeface="Arial"/>
              </a:rPr>
              <a:t>installment </a:t>
            </a:r>
            <a:r>
              <a:rPr sz="2500" spc="30" dirty="0">
                <a:latin typeface="Arial"/>
                <a:cs typeface="Arial"/>
              </a:rPr>
              <a:t>and </a:t>
            </a:r>
            <a:r>
              <a:rPr sz="2500" spc="60" dirty="0">
                <a:latin typeface="Arial"/>
                <a:cs typeface="Arial"/>
              </a:rPr>
              <a:t>debit </a:t>
            </a:r>
            <a:r>
              <a:rPr sz="2500" spc="80" dirty="0">
                <a:latin typeface="Arial"/>
                <a:cs typeface="Arial"/>
              </a:rPr>
              <a:t>to </a:t>
            </a:r>
            <a:r>
              <a:rPr sz="2500" spc="25" dirty="0">
                <a:latin typeface="Arial"/>
                <a:cs typeface="Arial"/>
              </a:rPr>
              <a:t>investment </a:t>
            </a:r>
            <a:r>
              <a:rPr sz="2500" spc="30" dirty="0">
                <a:latin typeface="Arial"/>
                <a:cs typeface="Arial"/>
              </a:rPr>
              <a:t>ratio </a:t>
            </a:r>
            <a:r>
              <a:rPr sz="2500" spc="10" dirty="0">
                <a:latin typeface="Arial"/>
                <a:cs typeface="Arial"/>
              </a:rPr>
              <a:t>higher </a:t>
            </a:r>
            <a:r>
              <a:rPr sz="2500" spc="30" dirty="0">
                <a:latin typeface="Arial"/>
                <a:cs typeface="Arial"/>
              </a:rPr>
              <a:t>the chances </a:t>
            </a:r>
            <a:r>
              <a:rPr sz="2500" spc="55" dirty="0">
                <a:latin typeface="Arial"/>
                <a:cs typeface="Arial"/>
              </a:rPr>
              <a:t>of</a:t>
            </a:r>
            <a:r>
              <a:rPr sz="2500" spc="-135" dirty="0">
                <a:latin typeface="Arial"/>
                <a:cs typeface="Arial"/>
              </a:rPr>
              <a:t> </a:t>
            </a:r>
            <a:r>
              <a:rPr sz="2500" spc="45" dirty="0">
                <a:latin typeface="Arial"/>
                <a:cs typeface="Arial"/>
              </a:rPr>
              <a:t>getting</a:t>
            </a:r>
            <a:r>
              <a:rPr sz="2500" spc="15" dirty="0">
                <a:latin typeface="Arial"/>
                <a:cs typeface="Arial"/>
              </a:rPr>
              <a:t> </a:t>
            </a:r>
            <a:r>
              <a:rPr sz="2500" spc="30" dirty="0">
                <a:latin typeface="Arial"/>
                <a:cs typeface="Arial"/>
              </a:rPr>
              <a:t>default	</a:t>
            </a:r>
            <a:r>
              <a:rPr sz="2500" spc="5" dirty="0">
                <a:latin typeface="Arial"/>
                <a:cs typeface="Arial"/>
              </a:rPr>
              <a:t>,</a:t>
            </a:r>
            <a:r>
              <a:rPr sz="2500" spc="-55" dirty="0">
                <a:latin typeface="Arial"/>
                <a:cs typeface="Arial"/>
              </a:rPr>
              <a:t> </a:t>
            </a:r>
            <a:r>
              <a:rPr sz="2500" spc="25" dirty="0">
                <a:latin typeface="Arial"/>
                <a:cs typeface="Arial"/>
              </a:rPr>
              <a:t>Lending  </a:t>
            </a:r>
            <a:r>
              <a:rPr sz="2500" spc="60" dirty="0">
                <a:latin typeface="Arial"/>
                <a:cs typeface="Arial"/>
              </a:rPr>
              <a:t>club </a:t>
            </a:r>
            <a:r>
              <a:rPr sz="2500" spc="35" dirty="0">
                <a:latin typeface="Arial"/>
                <a:cs typeface="Arial"/>
              </a:rPr>
              <a:t>should </a:t>
            </a:r>
            <a:r>
              <a:rPr sz="2500" spc="30" dirty="0">
                <a:latin typeface="Arial"/>
                <a:cs typeface="Arial"/>
              </a:rPr>
              <a:t>pay </a:t>
            </a:r>
            <a:r>
              <a:rPr sz="2500" spc="35" dirty="0">
                <a:latin typeface="Arial"/>
                <a:cs typeface="Arial"/>
              </a:rPr>
              <a:t>attention </a:t>
            </a:r>
            <a:r>
              <a:rPr sz="2500" spc="80" dirty="0">
                <a:latin typeface="Arial"/>
                <a:cs typeface="Arial"/>
              </a:rPr>
              <a:t>to </a:t>
            </a:r>
            <a:r>
              <a:rPr sz="2500" spc="15" dirty="0">
                <a:latin typeface="Arial"/>
                <a:cs typeface="Arial"/>
              </a:rPr>
              <a:t>these </a:t>
            </a:r>
            <a:r>
              <a:rPr sz="2500" spc="50" dirty="0">
                <a:latin typeface="Arial"/>
                <a:cs typeface="Arial"/>
              </a:rPr>
              <a:t>attributed </a:t>
            </a:r>
            <a:r>
              <a:rPr sz="2500" spc="20" dirty="0">
                <a:latin typeface="Arial"/>
                <a:cs typeface="Arial"/>
              </a:rPr>
              <a:t>before </a:t>
            </a:r>
            <a:r>
              <a:rPr sz="2500" spc="30" dirty="0">
                <a:latin typeface="Arial"/>
                <a:cs typeface="Arial"/>
              </a:rPr>
              <a:t>allocating the</a:t>
            </a:r>
            <a:r>
              <a:rPr sz="2500" spc="-300" dirty="0">
                <a:latin typeface="Arial"/>
                <a:cs typeface="Arial"/>
              </a:rPr>
              <a:t> </a:t>
            </a:r>
            <a:r>
              <a:rPr sz="2500" spc="10" dirty="0">
                <a:latin typeface="Arial"/>
                <a:cs typeface="Arial"/>
              </a:rPr>
              <a:t>loans</a:t>
            </a:r>
            <a:endParaRPr sz="2500">
              <a:latin typeface="Arial"/>
              <a:cs typeface="Arial"/>
            </a:endParaRPr>
          </a:p>
          <a:p>
            <a:pPr marL="334010" indent="-321945">
              <a:lnSpc>
                <a:spcPct val="100000"/>
              </a:lnSpc>
              <a:spcBef>
                <a:spcPts val="2080"/>
              </a:spcBef>
              <a:buSzPct val="124000"/>
              <a:buChar char="•"/>
              <a:tabLst>
                <a:tab pos="334010" algn="l"/>
                <a:tab pos="334645" algn="l"/>
              </a:tabLst>
            </a:pPr>
            <a:r>
              <a:rPr sz="2500" spc="25" dirty="0">
                <a:latin typeface="Arial"/>
                <a:cs typeface="Arial"/>
              </a:rPr>
              <a:t>Lending </a:t>
            </a:r>
            <a:r>
              <a:rPr sz="2500" spc="60" dirty="0">
                <a:latin typeface="Arial"/>
                <a:cs typeface="Arial"/>
              </a:rPr>
              <a:t>club </a:t>
            </a:r>
            <a:r>
              <a:rPr sz="2500" spc="35" dirty="0">
                <a:latin typeface="Arial"/>
                <a:cs typeface="Arial"/>
              </a:rPr>
              <a:t>should </a:t>
            </a:r>
            <a:r>
              <a:rPr sz="2500" spc="25" dirty="0">
                <a:latin typeface="Arial"/>
                <a:cs typeface="Arial"/>
              </a:rPr>
              <a:t>keep </a:t>
            </a:r>
            <a:r>
              <a:rPr sz="2500" spc="-35" dirty="0">
                <a:latin typeface="Arial"/>
                <a:cs typeface="Arial"/>
              </a:rPr>
              <a:t>a </a:t>
            </a:r>
            <a:r>
              <a:rPr sz="2500" spc="50" dirty="0">
                <a:latin typeface="Arial"/>
                <a:cs typeface="Arial"/>
              </a:rPr>
              <a:t>check </a:t>
            </a:r>
            <a:r>
              <a:rPr sz="2500" spc="40" dirty="0">
                <a:latin typeface="Arial"/>
                <a:cs typeface="Arial"/>
              </a:rPr>
              <a:t>on </a:t>
            </a:r>
            <a:r>
              <a:rPr sz="2500" spc="25" dirty="0">
                <a:latin typeface="Arial"/>
                <a:cs typeface="Arial"/>
              </a:rPr>
              <a:t>high </a:t>
            </a:r>
            <a:r>
              <a:rPr sz="2500" spc="10" dirty="0">
                <a:latin typeface="Arial"/>
                <a:cs typeface="Arial"/>
              </a:rPr>
              <a:t>revolving </a:t>
            </a:r>
            <a:r>
              <a:rPr sz="2500" spc="40" dirty="0">
                <a:latin typeface="Arial"/>
                <a:cs typeface="Arial"/>
              </a:rPr>
              <a:t>credit </a:t>
            </a:r>
            <a:r>
              <a:rPr sz="2500" spc="25" dirty="0">
                <a:latin typeface="Arial"/>
                <a:cs typeface="Arial"/>
              </a:rPr>
              <a:t>utilisation </a:t>
            </a:r>
            <a:r>
              <a:rPr sz="2500" spc="20" dirty="0">
                <a:latin typeface="Arial"/>
                <a:cs typeface="Arial"/>
              </a:rPr>
              <a:t>before </a:t>
            </a:r>
            <a:r>
              <a:rPr sz="2500" spc="35" dirty="0">
                <a:latin typeface="Arial"/>
                <a:cs typeface="Arial"/>
              </a:rPr>
              <a:t>approving </a:t>
            </a:r>
            <a:r>
              <a:rPr sz="2500" spc="30" dirty="0">
                <a:latin typeface="Arial"/>
                <a:cs typeface="Arial"/>
              </a:rPr>
              <a:t>the</a:t>
            </a:r>
            <a:r>
              <a:rPr sz="2500" spc="-254" dirty="0">
                <a:latin typeface="Arial"/>
                <a:cs typeface="Arial"/>
              </a:rPr>
              <a:t> </a:t>
            </a:r>
            <a:r>
              <a:rPr sz="2500" spc="10" dirty="0">
                <a:latin typeface="Arial"/>
                <a:cs typeface="Arial"/>
              </a:rPr>
              <a:t>loan</a:t>
            </a:r>
            <a:endParaRPr sz="2500">
              <a:latin typeface="Arial"/>
              <a:cs typeface="Arial"/>
            </a:endParaRPr>
          </a:p>
          <a:p>
            <a:pPr marL="334010" indent="-321945">
              <a:lnSpc>
                <a:spcPct val="100000"/>
              </a:lnSpc>
              <a:spcBef>
                <a:spcPts val="2130"/>
              </a:spcBef>
              <a:buSzPct val="124000"/>
              <a:buChar char="•"/>
              <a:tabLst>
                <a:tab pos="334010" algn="l"/>
                <a:tab pos="334645" algn="l"/>
              </a:tabLst>
            </a:pPr>
            <a:r>
              <a:rPr sz="2500" spc="25" dirty="0">
                <a:latin typeface="Arial"/>
                <a:cs typeface="Arial"/>
              </a:rPr>
              <a:t>Lending </a:t>
            </a:r>
            <a:r>
              <a:rPr sz="2500" spc="60" dirty="0">
                <a:latin typeface="Arial"/>
                <a:cs typeface="Arial"/>
              </a:rPr>
              <a:t>club </a:t>
            </a:r>
            <a:r>
              <a:rPr sz="2500" spc="35" dirty="0">
                <a:latin typeface="Arial"/>
                <a:cs typeface="Arial"/>
              </a:rPr>
              <a:t>should </a:t>
            </a:r>
            <a:r>
              <a:rPr sz="2500" spc="40" dirty="0">
                <a:latin typeface="Arial"/>
                <a:cs typeface="Arial"/>
              </a:rPr>
              <a:t>try </a:t>
            </a:r>
            <a:r>
              <a:rPr sz="2500" spc="80" dirty="0">
                <a:latin typeface="Arial"/>
                <a:cs typeface="Arial"/>
              </a:rPr>
              <a:t>to </a:t>
            </a:r>
            <a:r>
              <a:rPr sz="2500" spc="40" dirty="0">
                <a:latin typeface="Arial"/>
                <a:cs typeface="Arial"/>
              </a:rPr>
              <a:t>try </a:t>
            </a:r>
            <a:r>
              <a:rPr sz="2500" spc="20" dirty="0">
                <a:latin typeface="Arial"/>
                <a:cs typeface="Arial"/>
              </a:rPr>
              <a:t>reduce </a:t>
            </a:r>
            <a:r>
              <a:rPr sz="2500" spc="30" dirty="0">
                <a:latin typeface="Arial"/>
                <a:cs typeface="Arial"/>
              </a:rPr>
              <a:t>the </a:t>
            </a:r>
            <a:r>
              <a:rPr sz="2500" spc="40" dirty="0">
                <a:latin typeface="Arial"/>
                <a:cs typeface="Arial"/>
              </a:rPr>
              <a:t>term </a:t>
            </a:r>
            <a:r>
              <a:rPr sz="2500" spc="10" dirty="0">
                <a:latin typeface="Arial"/>
                <a:cs typeface="Arial"/>
              </a:rPr>
              <a:t>higher </a:t>
            </a:r>
            <a:r>
              <a:rPr sz="2500" spc="30" dirty="0">
                <a:latin typeface="Arial"/>
                <a:cs typeface="Arial"/>
              </a:rPr>
              <a:t>the </a:t>
            </a:r>
            <a:r>
              <a:rPr sz="2500" spc="40" dirty="0">
                <a:latin typeface="Arial"/>
                <a:cs typeface="Arial"/>
              </a:rPr>
              <a:t>term </a:t>
            </a:r>
            <a:r>
              <a:rPr sz="2500" spc="10" dirty="0">
                <a:latin typeface="Arial"/>
                <a:cs typeface="Arial"/>
              </a:rPr>
              <a:t>higher </a:t>
            </a:r>
            <a:r>
              <a:rPr sz="2500" spc="30" dirty="0">
                <a:latin typeface="Arial"/>
                <a:cs typeface="Arial"/>
              </a:rPr>
              <a:t>the chances </a:t>
            </a:r>
            <a:r>
              <a:rPr sz="2500" spc="55" dirty="0">
                <a:latin typeface="Arial"/>
                <a:cs typeface="Arial"/>
              </a:rPr>
              <a:t>of </a:t>
            </a:r>
            <a:r>
              <a:rPr sz="2500" spc="45" dirty="0">
                <a:latin typeface="Arial"/>
                <a:cs typeface="Arial"/>
              </a:rPr>
              <a:t>getting</a:t>
            </a:r>
            <a:r>
              <a:rPr sz="2500" spc="-455" dirty="0">
                <a:latin typeface="Arial"/>
                <a:cs typeface="Arial"/>
              </a:rPr>
              <a:t> </a:t>
            </a:r>
            <a:r>
              <a:rPr sz="2500" spc="30" dirty="0">
                <a:latin typeface="Arial"/>
                <a:cs typeface="Arial"/>
              </a:rPr>
              <a:t>default</a:t>
            </a:r>
            <a:endParaRPr sz="2500">
              <a:latin typeface="Arial"/>
              <a:cs typeface="Arial"/>
            </a:endParaRPr>
          </a:p>
          <a:p>
            <a:pPr marL="334010" marR="196850" indent="-321945">
              <a:lnSpc>
                <a:spcPts val="2750"/>
              </a:lnSpc>
              <a:spcBef>
                <a:spcPts val="2425"/>
              </a:spcBef>
              <a:buSzPct val="124000"/>
              <a:buChar char="•"/>
              <a:tabLst>
                <a:tab pos="334010" algn="l"/>
                <a:tab pos="334645" algn="l"/>
              </a:tabLst>
            </a:pPr>
            <a:r>
              <a:rPr sz="2500" spc="35" dirty="0">
                <a:latin typeface="Arial"/>
                <a:cs typeface="Arial"/>
              </a:rPr>
              <a:t>Public </a:t>
            </a:r>
            <a:r>
              <a:rPr sz="2500" spc="25" dirty="0">
                <a:latin typeface="Arial"/>
                <a:cs typeface="Arial"/>
              </a:rPr>
              <a:t>record </a:t>
            </a:r>
            <a:r>
              <a:rPr sz="2500" spc="35" dirty="0">
                <a:latin typeface="Arial"/>
                <a:cs typeface="Arial"/>
              </a:rPr>
              <a:t>borrower </a:t>
            </a:r>
            <a:r>
              <a:rPr sz="2500" spc="-35" dirty="0">
                <a:latin typeface="Arial"/>
                <a:cs typeface="Arial"/>
              </a:rPr>
              <a:t>are </a:t>
            </a:r>
            <a:r>
              <a:rPr sz="2500" spc="65" dirty="0">
                <a:latin typeface="Arial"/>
                <a:cs typeface="Arial"/>
              </a:rPr>
              <a:t>most </a:t>
            </a:r>
            <a:r>
              <a:rPr sz="2500" spc="10" dirty="0">
                <a:latin typeface="Arial"/>
                <a:cs typeface="Arial"/>
              </a:rPr>
              <a:t>likely </a:t>
            </a:r>
            <a:r>
              <a:rPr sz="2500" spc="80" dirty="0">
                <a:latin typeface="Arial"/>
                <a:cs typeface="Arial"/>
              </a:rPr>
              <a:t>to </a:t>
            </a:r>
            <a:r>
              <a:rPr sz="2500" spc="50" dirty="0">
                <a:latin typeface="Arial"/>
                <a:cs typeface="Arial"/>
              </a:rPr>
              <a:t>bankrupt </a:t>
            </a:r>
            <a:r>
              <a:rPr sz="2500" spc="25" dirty="0">
                <a:latin typeface="Arial"/>
                <a:cs typeface="Arial"/>
              </a:rPr>
              <a:t>lending </a:t>
            </a:r>
            <a:r>
              <a:rPr sz="2500" spc="60" dirty="0">
                <a:latin typeface="Arial"/>
                <a:cs typeface="Arial"/>
              </a:rPr>
              <a:t>club </a:t>
            </a:r>
            <a:r>
              <a:rPr sz="2500" spc="35" dirty="0">
                <a:latin typeface="Arial"/>
                <a:cs typeface="Arial"/>
              </a:rPr>
              <a:t>should </a:t>
            </a:r>
            <a:r>
              <a:rPr sz="2500" spc="20" dirty="0">
                <a:latin typeface="Arial"/>
                <a:cs typeface="Arial"/>
              </a:rPr>
              <a:t>investigate before </a:t>
            </a:r>
            <a:r>
              <a:rPr sz="2500" spc="35" dirty="0">
                <a:latin typeface="Arial"/>
                <a:cs typeface="Arial"/>
              </a:rPr>
              <a:t>approving </a:t>
            </a:r>
            <a:r>
              <a:rPr sz="2500" spc="10" dirty="0">
                <a:latin typeface="Arial"/>
                <a:cs typeface="Arial"/>
              </a:rPr>
              <a:t>loan </a:t>
            </a:r>
            <a:r>
              <a:rPr sz="2500" spc="45" dirty="0">
                <a:latin typeface="Arial"/>
                <a:cs typeface="Arial"/>
              </a:rPr>
              <a:t>that </a:t>
            </a:r>
            <a:r>
              <a:rPr sz="2500" dirty="0">
                <a:latin typeface="Arial"/>
                <a:cs typeface="Arial"/>
              </a:rPr>
              <a:t>there </a:t>
            </a:r>
            <a:r>
              <a:rPr sz="2500" spc="-35" dirty="0">
                <a:latin typeface="Arial"/>
                <a:cs typeface="Arial"/>
              </a:rPr>
              <a:t>are</a:t>
            </a:r>
            <a:r>
              <a:rPr sz="2500" spc="-280" dirty="0">
                <a:latin typeface="Arial"/>
                <a:cs typeface="Arial"/>
              </a:rPr>
              <a:t> </a:t>
            </a:r>
            <a:r>
              <a:rPr sz="2500" spc="40" dirty="0">
                <a:latin typeface="Arial"/>
                <a:cs typeface="Arial"/>
              </a:rPr>
              <a:t>no  </a:t>
            </a:r>
            <a:r>
              <a:rPr sz="2500" spc="60" dirty="0">
                <a:latin typeface="Arial"/>
                <a:cs typeface="Arial"/>
              </a:rPr>
              <a:t>public </a:t>
            </a:r>
            <a:r>
              <a:rPr sz="2500" spc="25" dirty="0">
                <a:latin typeface="Arial"/>
                <a:cs typeface="Arial"/>
              </a:rPr>
              <a:t>records </a:t>
            </a:r>
            <a:r>
              <a:rPr sz="2500" spc="40" dirty="0">
                <a:latin typeface="Arial"/>
                <a:cs typeface="Arial"/>
              </a:rPr>
              <a:t>for</a:t>
            </a:r>
            <a:r>
              <a:rPr sz="2500" spc="-75" dirty="0">
                <a:latin typeface="Arial"/>
                <a:cs typeface="Arial"/>
              </a:rPr>
              <a:t> </a:t>
            </a:r>
            <a:r>
              <a:rPr sz="2500" spc="35" dirty="0">
                <a:latin typeface="Arial"/>
                <a:cs typeface="Arial"/>
              </a:rPr>
              <a:t>borrower</a:t>
            </a:r>
            <a:endParaRPr sz="2500">
              <a:latin typeface="Arial"/>
              <a:cs typeface="Arial"/>
            </a:endParaRPr>
          </a:p>
          <a:p>
            <a:pPr marL="334010" marR="1001394" indent="-321945">
              <a:lnSpc>
                <a:spcPts val="2750"/>
              </a:lnSpc>
              <a:spcBef>
                <a:spcPts val="2380"/>
              </a:spcBef>
              <a:buSzPct val="124000"/>
              <a:buChar char="•"/>
              <a:tabLst>
                <a:tab pos="334010" algn="l"/>
                <a:tab pos="334645" algn="l"/>
              </a:tabLst>
            </a:pPr>
            <a:r>
              <a:rPr sz="2500" spc="25" dirty="0">
                <a:latin typeface="Arial"/>
                <a:cs typeface="Arial"/>
              </a:rPr>
              <a:t>Lending </a:t>
            </a:r>
            <a:r>
              <a:rPr sz="2500" spc="60" dirty="0">
                <a:latin typeface="Arial"/>
                <a:cs typeface="Arial"/>
              </a:rPr>
              <a:t>club </a:t>
            </a:r>
            <a:r>
              <a:rPr sz="2500" spc="35" dirty="0">
                <a:latin typeface="Arial"/>
                <a:cs typeface="Arial"/>
              </a:rPr>
              <a:t>should </a:t>
            </a:r>
            <a:r>
              <a:rPr sz="2500" spc="20" dirty="0">
                <a:latin typeface="Arial"/>
                <a:cs typeface="Arial"/>
              </a:rPr>
              <a:t>reduce </a:t>
            </a:r>
            <a:r>
              <a:rPr sz="2500" spc="30" dirty="0">
                <a:latin typeface="Arial"/>
                <a:cs typeface="Arial"/>
              </a:rPr>
              <a:t>the </a:t>
            </a:r>
            <a:r>
              <a:rPr sz="2500" spc="40" dirty="0">
                <a:latin typeface="Arial"/>
                <a:cs typeface="Arial"/>
              </a:rPr>
              <a:t>no </a:t>
            </a:r>
            <a:r>
              <a:rPr sz="2500" spc="55" dirty="0">
                <a:latin typeface="Arial"/>
                <a:cs typeface="Arial"/>
              </a:rPr>
              <a:t>of </a:t>
            </a:r>
            <a:r>
              <a:rPr sz="2500" spc="10" dirty="0">
                <a:latin typeface="Arial"/>
                <a:cs typeface="Arial"/>
              </a:rPr>
              <a:t>loans </a:t>
            </a:r>
            <a:r>
              <a:rPr sz="2500" spc="80" dirty="0">
                <a:latin typeface="Arial"/>
                <a:cs typeface="Arial"/>
              </a:rPr>
              <a:t>to </a:t>
            </a:r>
            <a:r>
              <a:rPr sz="2500" spc="35" dirty="0">
                <a:latin typeface="Arial"/>
                <a:cs typeface="Arial"/>
              </a:rPr>
              <a:t>borrowers </a:t>
            </a:r>
            <a:r>
              <a:rPr sz="2500" spc="60" dirty="0">
                <a:latin typeface="Arial"/>
                <a:cs typeface="Arial"/>
              </a:rPr>
              <a:t>with </a:t>
            </a:r>
            <a:r>
              <a:rPr sz="2500" spc="30" dirty="0">
                <a:latin typeface="Arial"/>
                <a:cs typeface="Arial"/>
              </a:rPr>
              <a:t>home </a:t>
            </a:r>
            <a:r>
              <a:rPr sz="2500" spc="50" dirty="0">
                <a:latin typeface="Arial"/>
                <a:cs typeface="Arial"/>
              </a:rPr>
              <a:t>type </a:t>
            </a:r>
            <a:r>
              <a:rPr sz="2500" spc="45" dirty="0">
                <a:latin typeface="Arial"/>
                <a:cs typeface="Arial"/>
              </a:rPr>
              <a:t>Mortgage </a:t>
            </a:r>
            <a:r>
              <a:rPr sz="2500" spc="60" dirty="0">
                <a:latin typeface="Arial"/>
                <a:cs typeface="Arial"/>
              </a:rPr>
              <a:t>with </a:t>
            </a:r>
            <a:r>
              <a:rPr sz="2500" spc="10" dirty="0">
                <a:latin typeface="Arial"/>
                <a:cs typeface="Arial"/>
              </a:rPr>
              <a:t>higher loan </a:t>
            </a:r>
            <a:r>
              <a:rPr sz="2500" spc="40" dirty="0">
                <a:latin typeface="Arial"/>
                <a:cs typeface="Arial"/>
              </a:rPr>
              <a:t>amount </a:t>
            </a:r>
            <a:r>
              <a:rPr sz="2500" spc="-10" dirty="0">
                <a:latin typeface="Arial"/>
                <a:cs typeface="Arial"/>
              </a:rPr>
              <a:t>as</a:t>
            </a:r>
            <a:r>
              <a:rPr sz="2500" spc="-484" dirty="0">
                <a:latin typeface="Arial"/>
                <a:cs typeface="Arial"/>
              </a:rPr>
              <a:t> </a:t>
            </a:r>
            <a:r>
              <a:rPr sz="2500" spc="20" dirty="0">
                <a:latin typeface="Arial"/>
                <a:cs typeface="Arial"/>
              </a:rPr>
              <a:t>their  </a:t>
            </a:r>
            <a:r>
              <a:rPr sz="2500" spc="30" dirty="0">
                <a:latin typeface="Arial"/>
                <a:cs typeface="Arial"/>
              </a:rPr>
              <a:t>chances </a:t>
            </a:r>
            <a:r>
              <a:rPr sz="2500" spc="55" dirty="0">
                <a:latin typeface="Arial"/>
                <a:cs typeface="Arial"/>
              </a:rPr>
              <a:t>of </a:t>
            </a:r>
            <a:r>
              <a:rPr sz="2500" spc="45" dirty="0">
                <a:latin typeface="Arial"/>
                <a:cs typeface="Arial"/>
              </a:rPr>
              <a:t>getting </a:t>
            </a:r>
            <a:r>
              <a:rPr sz="2500" spc="35" dirty="0">
                <a:latin typeface="Arial"/>
                <a:cs typeface="Arial"/>
              </a:rPr>
              <a:t>defaulted </a:t>
            </a:r>
            <a:r>
              <a:rPr sz="2500" spc="10" dirty="0">
                <a:latin typeface="Arial"/>
                <a:cs typeface="Arial"/>
              </a:rPr>
              <a:t>is</a:t>
            </a:r>
            <a:r>
              <a:rPr sz="2500" spc="-145" dirty="0">
                <a:latin typeface="Arial"/>
                <a:cs typeface="Arial"/>
              </a:rPr>
              <a:t> </a:t>
            </a:r>
            <a:r>
              <a:rPr sz="2500" spc="15" dirty="0">
                <a:latin typeface="Arial"/>
                <a:cs typeface="Arial"/>
              </a:rPr>
              <a:t>more</a:t>
            </a:r>
            <a:endParaRPr sz="25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729" y="2190813"/>
            <a:ext cx="5325110" cy="716915"/>
          </a:xfrm>
          <a:prstGeom prst="rect">
            <a:avLst/>
          </a:prstGeom>
        </p:spPr>
        <p:txBody>
          <a:bodyPr vert="horz" wrap="square" lIns="0" tIns="17145" rIns="0" bIns="0" rtlCol="0">
            <a:spAutoFit/>
          </a:bodyPr>
          <a:lstStyle/>
          <a:p>
            <a:pPr marL="12700">
              <a:lnSpc>
                <a:spcPct val="100000"/>
              </a:lnSpc>
              <a:spcBef>
                <a:spcPts val="135"/>
              </a:spcBef>
            </a:pPr>
            <a:r>
              <a:rPr sz="4500" spc="15" dirty="0"/>
              <a:t>Problem</a:t>
            </a:r>
            <a:r>
              <a:rPr sz="4500" spc="-30" dirty="0"/>
              <a:t> </a:t>
            </a:r>
            <a:r>
              <a:rPr sz="4500" spc="60" dirty="0"/>
              <a:t>Statement</a:t>
            </a:r>
            <a:endParaRPr sz="4500"/>
          </a:p>
        </p:txBody>
      </p:sp>
      <p:sp>
        <p:nvSpPr>
          <p:cNvPr id="3" name="object 3"/>
          <p:cNvSpPr txBox="1"/>
          <p:nvPr/>
        </p:nvSpPr>
        <p:spPr>
          <a:xfrm>
            <a:off x="1463694" y="3910238"/>
            <a:ext cx="16868775" cy="644087"/>
          </a:xfrm>
          <a:prstGeom prst="rect">
            <a:avLst/>
          </a:prstGeom>
        </p:spPr>
        <p:txBody>
          <a:bodyPr vert="horz" wrap="square" lIns="0" tIns="12065" rIns="0" bIns="0" rtlCol="0">
            <a:spAutoFit/>
          </a:bodyPr>
          <a:lstStyle/>
          <a:p>
            <a:pPr marL="12700" marR="5080">
              <a:lnSpc>
                <a:spcPct val="115900"/>
              </a:lnSpc>
              <a:spcBef>
                <a:spcPts val="95"/>
              </a:spcBef>
            </a:pPr>
            <a:r>
              <a:rPr sz="1850" dirty="0">
                <a:latin typeface="Arial"/>
                <a:cs typeface="Arial"/>
              </a:rPr>
              <a:t>Working for </a:t>
            </a:r>
            <a:r>
              <a:rPr sz="1850" spc="5" dirty="0">
                <a:latin typeface="Arial"/>
                <a:cs typeface="Arial"/>
              </a:rPr>
              <a:t>a consumer </a:t>
            </a:r>
            <a:r>
              <a:rPr sz="1850" dirty="0">
                <a:latin typeface="Arial"/>
                <a:cs typeface="Arial"/>
              </a:rPr>
              <a:t>finance </a:t>
            </a:r>
            <a:r>
              <a:rPr sz="1850" spc="5" dirty="0">
                <a:latin typeface="Arial"/>
                <a:cs typeface="Arial"/>
              </a:rPr>
              <a:t>company which </a:t>
            </a:r>
            <a:r>
              <a:rPr sz="1850" dirty="0">
                <a:latin typeface="Arial"/>
                <a:cs typeface="Arial"/>
              </a:rPr>
              <a:t>specialises in lending various types of loans to </a:t>
            </a:r>
            <a:r>
              <a:rPr sz="1850" spc="5" dirty="0">
                <a:latin typeface="Arial"/>
                <a:cs typeface="Arial"/>
              </a:rPr>
              <a:t>urban </a:t>
            </a:r>
            <a:r>
              <a:rPr sz="1850" dirty="0">
                <a:latin typeface="Arial"/>
                <a:cs typeface="Arial"/>
              </a:rPr>
              <a:t>customers. </a:t>
            </a:r>
            <a:r>
              <a:rPr sz="1850" spc="5" dirty="0">
                <a:latin typeface="Arial"/>
                <a:cs typeface="Arial"/>
              </a:rPr>
              <a:t>When </a:t>
            </a:r>
            <a:r>
              <a:rPr sz="1850" dirty="0">
                <a:latin typeface="Arial"/>
                <a:cs typeface="Arial"/>
              </a:rPr>
              <a:t>the </a:t>
            </a:r>
            <a:r>
              <a:rPr sz="1850" spc="5" dirty="0">
                <a:latin typeface="Arial"/>
                <a:cs typeface="Arial"/>
              </a:rPr>
              <a:t>company </a:t>
            </a:r>
            <a:r>
              <a:rPr sz="1850" dirty="0">
                <a:latin typeface="Arial"/>
                <a:cs typeface="Arial"/>
              </a:rPr>
              <a:t>receives </a:t>
            </a:r>
            <a:r>
              <a:rPr sz="1850" spc="5" dirty="0">
                <a:latin typeface="Arial"/>
                <a:cs typeface="Arial"/>
              </a:rPr>
              <a:t>a </a:t>
            </a:r>
            <a:r>
              <a:rPr sz="1850" dirty="0">
                <a:latin typeface="Arial"/>
                <a:cs typeface="Arial"/>
              </a:rPr>
              <a:t>loan application,  the </a:t>
            </a:r>
            <a:r>
              <a:rPr sz="1850" spc="5" dirty="0">
                <a:latin typeface="Arial"/>
                <a:cs typeface="Arial"/>
              </a:rPr>
              <a:t>company has </a:t>
            </a:r>
            <a:r>
              <a:rPr sz="1850" dirty="0">
                <a:latin typeface="Arial"/>
                <a:cs typeface="Arial"/>
              </a:rPr>
              <a:t>to </a:t>
            </a:r>
            <a:r>
              <a:rPr sz="1850" spc="5" dirty="0">
                <a:latin typeface="Arial"/>
                <a:cs typeface="Arial"/>
              </a:rPr>
              <a:t>make a </a:t>
            </a:r>
            <a:r>
              <a:rPr sz="1850" dirty="0">
                <a:latin typeface="Arial"/>
                <a:cs typeface="Arial"/>
              </a:rPr>
              <a:t>decision for loan approval </a:t>
            </a:r>
            <a:r>
              <a:rPr sz="1850" spc="5" dirty="0">
                <a:latin typeface="Arial"/>
                <a:cs typeface="Arial"/>
              </a:rPr>
              <a:t>based on </a:t>
            </a:r>
            <a:r>
              <a:rPr sz="1850" dirty="0">
                <a:latin typeface="Arial"/>
                <a:cs typeface="Arial"/>
              </a:rPr>
              <a:t>the applicant’s profile. </a:t>
            </a:r>
            <a:r>
              <a:rPr sz="1850" spc="-30" dirty="0">
                <a:latin typeface="Arial"/>
                <a:cs typeface="Arial"/>
              </a:rPr>
              <a:t>Two </a:t>
            </a:r>
            <a:r>
              <a:rPr sz="1850" dirty="0">
                <a:latin typeface="Arial"/>
                <a:cs typeface="Arial"/>
              </a:rPr>
              <a:t>types of risks are associated with the </a:t>
            </a:r>
            <a:r>
              <a:rPr sz="1850" spc="-5" dirty="0">
                <a:latin typeface="Arial"/>
                <a:cs typeface="Arial"/>
              </a:rPr>
              <a:t>bank’s</a:t>
            </a:r>
            <a:r>
              <a:rPr sz="1850" spc="90" dirty="0">
                <a:latin typeface="Arial"/>
                <a:cs typeface="Arial"/>
              </a:rPr>
              <a:t> </a:t>
            </a:r>
            <a:r>
              <a:rPr sz="1850" dirty="0">
                <a:latin typeface="Arial"/>
                <a:cs typeface="Arial"/>
              </a:rPr>
              <a:t>decision:</a:t>
            </a:r>
          </a:p>
        </p:txBody>
      </p:sp>
      <p:sp>
        <p:nvSpPr>
          <p:cNvPr id="4" name="object 4"/>
          <p:cNvSpPr txBox="1"/>
          <p:nvPr/>
        </p:nvSpPr>
        <p:spPr>
          <a:xfrm>
            <a:off x="1578874" y="4902775"/>
            <a:ext cx="127635" cy="701040"/>
          </a:xfrm>
          <a:prstGeom prst="rect">
            <a:avLst/>
          </a:prstGeom>
        </p:spPr>
        <p:txBody>
          <a:bodyPr vert="horz" wrap="square" lIns="0" tIns="17145" rIns="0" bIns="0" rtlCol="0">
            <a:spAutoFit/>
          </a:bodyPr>
          <a:lstStyle/>
          <a:p>
            <a:pPr marL="12700">
              <a:lnSpc>
                <a:spcPts val="2635"/>
              </a:lnSpc>
              <a:spcBef>
                <a:spcPts val="135"/>
              </a:spcBef>
            </a:pPr>
            <a:r>
              <a:rPr sz="2250" i="1" spc="10" dirty="0">
                <a:solidFill>
                  <a:srgbClr val="24292F"/>
                </a:solidFill>
                <a:latin typeface="Times New Roman"/>
                <a:cs typeface="Times New Roman"/>
              </a:rPr>
              <a:t>•</a:t>
            </a:r>
            <a:endParaRPr sz="2250">
              <a:latin typeface="Times New Roman"/>
              <a:cs typeface="Times New Roman"/>
            </a:endParaRPr>
          </a:p>
          <a:p>
            <a:pPr marL="12700">
              <a:lnSpc>
                <a:spcPts val="2635"/>
              </a:lnSpc>
            </a:pPr>
            <a:r>
              <a:rPr sz="2250" i="1" spc="10" dirty="0">
                <a:solidFill>
                  <a:srgbClr val="24292F"/>
                </a:solidFill>
                <a:latin typeface="Times New Roman"/>
                <a:cs typeface="Times New Roman"/>
              </a:rPr>
              <a:t>•</a:t>
            </a:r>
            <a:endParaRPr sz="2250">
              <a:latin typeface="Times New Roman"/>
              <a:cs typeface="Times New Roman"/>
            </a:endParaRPr>
          </a:p>
        </p:txBody>
      </p:sp>
      <p:sp>
        <p:nvSpPr>
          <p:cNvPr id="5" name="object 5"/>
          <p:cNvSpPr txBox="1"/>
          <p:nvPr/>
        </p:nvSpPr>
        <p:spPr>
          <a:xfrm>
            <a:off x="1824940" y="4890313"/>
            <a:ext cx="14955519" cy="678815"/>
          </a:xfrm>
          <a:prstGeom prst="rect">
            <a:avLst/>
          </a:prstGeom>
        </p:spPr>
        <p:txBody>
          <a:bodyPr vert="horz" wrap="square" lIns="0" tIns="57150" rIns="0" bIns="0" rtlCol="0">
            <a:spAutoFit/>
          </a:bodyPr>
          <a:lstStyle/>
          <a:p>
            <a:pPr marL="12700">
              <a:lnSpc>
                <a:spcPct val="100000"/>
              </a:lnSpc>
              <a:spcBef>
                <a:spcPts val="450"/>
              </a:spcBef>
            </a:pPr>
            <a:r>
              <a:rPr sz="1850" dirty="0">
                <a:solidFill>
                  <a:srgbClr val="24292F"/>
                </a:solidFill>
                <a:latin typeface="Arial"/>
                <a:cs typeface="Arial"/>
              </a:rPr>
              <a:t>If the applicant is likely to </a:t>
            </a:r>
            <a:r>
              <a:rPr sz="1850" spc="5" dirty="0">
                <a:solidFill>
                  <a:srgbClr val="24292F"/>
                </a:solidFill>
                <a:latin typeface="Arial"/>
                <a:cs typeface="Arial"/>
              </a:rPr>
              <a:t>repay </a:t>
            </a:r>
            <a:r>
              <a:rPr sz="1850" dirty="0">
                <a:solidFill>
                  <a:srgbClr val="24292F"/>
                </a:solidFill>
                <a:latin typeface="Arial"/>
                <a:cs typeface="Arial"/>
              </a:rPr>
              <a:t>the loan, then not approving the loan results in </a:t>
            </a:r>
            <a:r>
              <a:rPr sz="1850" spc="5" dirty="0">
                <a:solidFill>
                  <a:srgbClr val="24292F"/>
                </a:solidFill>
                <a:latin typeface="Arial"/>
                <a:cs typeface="Arial"/>
              </a:rPr>
              <a:t>a </a:t>
            </a:r>
            <a:r>
              <a:rPr sz="1850" dirty="0">
                <a:solidFill>
                  <a:srgbClr val="24292F"/>
                </a:solidFill>
                <a:latin typeface="Arial"/>
                <a:cs typeface="Arial"/>
              </a:rPr>
              <a:t>loss of business to the</a:t>
            </a:r>
            <a:r>
              <a:rPr sz="1850" spc="70" dirty="0">
                <a:solidFill>
                  <a:srgbClr val="24292F"/>
                </a:solidFill>
                <a:latin typeface="Arial"/>
                <a:cs typeface="Arial"/>
              </a:rPr>
              <a:t> </a:t>
            </a:r>
            <a:r>
              <a:rPr sz="1850" dirty="0">
                <a:solidFill>
                  <a:srgbClr val="24292F"/>
                </a:solidFill>
                <a:latin typeface="Arial"/>
                <a:cs typeface="Arial"/>
              </a:rPr>
              <a:t>company</a:t>
            </a:r>
            <a:endParaRPr sz="1850">
              <a:latin typeface="Arial"/>
              <a:cs typeface="Arial"/>
            </a:endParaRPr>
          </a:p>
          <a:p>
            <a:pPr marL="12700">
              <a:lnSpc>
                <a:spcPct val="100000"/>
              </a:lnSpc>
              <a:spcBef>
                <a:spcPts val="350"/>
              </a:spcBef>
            </a:pPr>
            <a:r>
              <a:rPr sz="1850" dirty="0">
                <a:solidFill>
                  <a:srgbClr val="24292F"/>
                </a:solidFill>
                <a:latin typeface="Arial"/>
                <a:cs typeface="Arial"/>
              </a:rPr>
              <a:t>If the applicant is not likely to </a:t>
            </a:r>
            <a:r>
              <a:rPr sz="1850" spc="5" dirty="0">
                <a:solidFill>
                  <a:srgbClr val="24292F"/>
                </a:solidFill>
                <a:latin typeface="Arial"/>
                <a:cs typeface="Arial"/>
              </a:rPr>
              <a:t>repay </a:t>
            </a:r>
            <a:r>
              <a:rPr sz="1850" dirty="0">
                <a:solidFill>
                  <a:srgbClr val="24292F"/>
                </a:solidFill>
                <a:latin typeface="Arial"/>
                <a:cs typeface="Arial"/>
              </a:rPr>
              <a:t>the loan, i.e. he/she is likely to default, then approving the loan </a:t>
            </a:r>
            <a:r>
              <a:rPr sz="1850" spc="5" dirty="0">
                <a:solidFill>
                  <a:srgbClr val="24292F"/>
                </a:solidFill>
                <a:latin typeface="Arial"/>
                <a:cs typeface="Arial"/>
              </a:rPr>
              <a:t>may </a:t>
            </a:r>
            <a:r>
              <a:rPr sz="1850" dirty="0">
                <a:solidFill>
                  <a:srgbClr val="24292F"/>
                </a:solidFill>
                <a:latin typeface="Arial"/>
                <a:cs typeface="Arial"/>
              </a:rPr>
              <a:t>lead to </a:t>
            </a:r>
            <a:r>
              <a:rPr sz="1850" spc="5" dirty="0">
                <a:solidFill>
                  <a:srgbClr val="24292F"/>
                </a:solidFill>
                <a:latin typeface="Arial"/>
                <a:cs typeface="Arial"/>
              </a:rPr>
              <a:t>a </a:t>
            </a:r>
            <a:r>
              <a:rPr sz="1850" dirty="0">
                <a:solidFill>
                  <a:srgbClr val="24292F"/>
                </a:solidFill>
                <a:latin typeface="Arial"/>
                <a:cs typeface="Arial"/>
              </a:rPr>
              <a:t>financial loss for the</a:t>
            </a:r>
            <a:r>
              <a:rPr sz="1850" spc="275" dirty="0">
                <a:solidFill>
                  <a:srgbClr val="24292F"/>
                </a:solidFill>
                <a:latin typeface="Arial"/>
                <a:cs typeface="Arial"/>
              </a:rPr>
              <a:t> </a:t>
            </a:r>
            <a:r>
              <a:rPr sz="1850" spc="5" dirty="0">
                <a:solidFill>
                  <a:srgbClr val="24292F"/>
                </a:solidFill>
                <a:latin typeface="Arial"/>
                <a:cs typeface="Arial"/>
              </a:rPr>
              <a:t>company</a:t>
            </a:r>
            <a:endParaRPr sz="1850">
              <a:latin typeface="Arial"/>
              <a:cs typeface="Arial"/>
            </a:endParaRPr>
          </a:p>
        </p:txBody>
      </p:sp>
      <p:sp>
        <p:nvSpPr>
          <p:cNvPr id="6" name="object 6"/>
          <p:cNvSpPr txBox="1"/>
          <p:nvPr/>
        </p:nvSpPr>
        <p:spPr>
          <a:xfrm>
            <a:off x="1463694" y="5913611"/>
            <a:ext cx="10807065" cy="962660"/>
          </a:xfrm>
          <a:prstGeom prst="rect">
            <a:avLst/>
          </a:prstGeom>
        </p:spPr>
        <p:txBody>
          <a:bodyPr vert="horz" wrap="square" lIns="0" tIns="13970" rIns="0" bIns="0" rtlCol="0">
            <a:spAutoFit/>
          </a:bodyPr>
          <a:lstStyle/>
          <a:p>
            <a:pPr marL="12700">
              <a:lnSpc>
                <a:spcPct val="100000"/>
              </a:lnSpc>
              <a:spcBef>
                <a:spcPts val="110"/>
              </a:spcBef>
            </a:pPr>
            <a:r>
              <a:rPr sz="1850" spc="5" dirty="0">
                <a:latin typeface="Arial"/>
                <a:cs typeface="Arial"/>
              </a:rPr>
              <a:t>When a person </a:t>
            </a:r>
            <a:r>
              <a:rPr sz="1850" dirty="0">
                <a:latin typeface="Arial"/>
                <a:cs typeface="Arial"/>
              </a:rPr>
              <a:t>applies for </a:t>
            </a:r>
            <a:r>
              <a:rPr sz="1850" spc="5" dirty="0">
                <a:latin typeface="Arial"/>
                <a:cs typeface="Arial"/>
              </a:rPr>
              <a:t>a </a:t>
            </a:r>
            <a:r>
              <a:rPr sz="1850" dirty="0">
                <a:latin typeface="Arial"/>
                <a:cs typeface="Arial"/>
              </a:rPr>
              <a:t>loan, there are two types of decisions that could </a:t>
            </a:r>
            <a:r>
              <a:rPr sz="1850" spc="5" dirty="0">
                <a:latin typeface="Arial"/>
                <a:cs typeface="Arial"/>
              </a:rPr>
              <a:t>be </a:t>
            </a:r>
            <a:r>
              <a:rPr sz="1850" dirty="0">
                <a:latin typeface="Arial"/>
                <a:cs typeface="Arial"/>
              </a:rPr>
              <a:t>taken </a:t>
            </a:r>
            <a:r>
              <a:rPr sz="1850" spc="5" dirty="0">
                <a:latin typeface="Arial"/>
                <a:cs typeface="Arial"/>
              </a:rPr>
              <a:t>by </a:t>
            </a:r>
            <a:r>
              <a:rPr sz="1850" dirty="0">
                <a:latin typeface="Arial"/>
                <a:cs typeface="Arial"/>
              </a:rPr>
              <a:t>the</a:t>
            </a:r>
            <a:r>
              <a:rPr sz="1850" spc="110" dirty="0">
                <a:latin typeface="Arial"/>
                <a:cs typeface="Arial"/>
              </a:rPr>
              <a:t> </a:t>
            </a:r>
            <a:r>
              <a:rPr sz="1850" spc="5" dirty="0">
                <a:latin typeface="Arial"/>
                <a:cs typeface="Arial"/>
              </a:rPr>
              <a:t>company:</a:t>
            </a:r>
            <a:endParaRPr sz="1850">
              <a:latin typeface="Arial"/>
              <a:cs typeface="Arial"/>
            </a:endParaRPr>
          </a:p>
          <a:p>
            <a:pPr>
              <a:lnSpc>
                <a:spcPct val="100000"/>
              </a:lnSpc>
              <a:spcBef>
                <a:spcPts val="50"/>
              </a:spcBef>
            </a:pPr>
            <a:endParaRPr sz="2500">
              <a:latin typeface="Arial"/>
              <a:cs typeface="Arial"/>
            </a:endParaRPr>
          </a:p>
          <a:p>
            <a:pPr marL="12700">
              <a:lnSpc>
                <a:spcPct val="100000"/>
              </a:lnSpc>
            </a:pPr>
            <a:r>
              <a:rPr sz="1850" b="1" dirty="0">
                <a:latin typeface="Arial"/>
                <a:cs typeface="Arial"/>
              </a:rPr>
              <a:t>Loan accepted: </a:t>
            </a:r>
            <a:r>
              <a:rPr sz="1850" dirty="0">
                <a:latin typeface="Arial"/>
                <a:cs typeface="Arial"/>
              </a:rPr>
              <a:t>If the </a:t>
            </a:r>
            <a:r>
              <a:rPr sz="1850" spc="5" dirty="0">
                <a:latin typeface="Arial"/>
                <a:cs typeface="Arial"/>
              </a:rPr>
              <a:t>company approves </a:t>
            </a:r>
            <a:r>
              <a:rPr sz="1850" dirty="0">
                <a:latin typeface="Arial"/>
                <a:cs typeface="Arial"/>
              </a:rPr>
              <a:t>the loan, there are </a:t>
            </a:r>
            <a:r>
              <a:rPr sz="1850" spc="5" dirty="0">
                <a:latin typeface="Arial"/>
                <a:cs typeface="Arial"/>
              </a:rPr>
              <a:t>3 </a:t>
            </a:r>
            <a:r>
              <a:rPr sz="1850" dirty="0">
                <a:latin typeface="Arial"/>
                <a:cs typeface="Arial"/>
              </a:rPr>
              <a:t>possible scenarios described</a:t>
            </a:r>
            <a:r>
              <a:rPr sz="1850" spc="105" dirty="0">
                <a:latin typeface="Arial"/>
                <a:cs typeface="Arial"/>
              </a:rPr>
              <a:t> </a:t>
            </a:r>
            <a:r>
              <a:rPr sz="1850" dirty="0">
                <a:latin typeface="Arial"/>
                <a:cs typeface="Arial"/>
              </a:rPr>
              <a:t>below:</a:t>
            </a:r>
            <a:endParaRPr sz="1850">
              <a:latin typeface="Arial"/>
              <a:cs typeface="Arial"/>
            </a:endParaRPr>
          </a:p>
        </p:txBody>
      </p:sp>
      <p:sp>
        <p:nvSpPr>
          <p:cNvPr id="7" name="object 7"/>
          <p:cNvSpPr txBox="1"/>
          <p:nvPr/>
        </p:nvSpPr>
        <p:spPr>
          <a:xfrm>
            <a:off x="1578874" y="7054108"/>
            <a:ext cx="127635" cy="1478280"/>
          </a:xfrm>
          <a:prstGeom prst="rect">
            <a:avLst/>
          </a:prstGeom>
        </p:spPr>
        <p:txBody>
          <a:bodyPr vert="horz" wrap="square" lIns="0" tIns="153035" rIns="0" bIns="0" rtlCol="0">
            <a:spAutoFit/>
          </a:bodyPr>
          <a:lstStyle/>
          <a:p>
            <a:pPr marL="12700">
              <a:lnSpc>
                <a:spcPct val="100000"/>
              </a:lnSpc>
              <a:spcBef>
                <a:spcPts val="1205"/>
              </a:spcBef>
            </a:pPr>
            <a:r>
              <a:rPr sz="2250" i="1" spc="10" dirty="0">
                <a:solidFill>
                  <a:srgbClr val="24292F"/>
                </a:solidFill>
                <a:latin typeface="Times New Roman"/>
                <a:cs typeface="Times New Roman"/>
              </a:rPr>
              <a:t>•</a:t>
            </a:r>
            <a:endParaRPr sz="2250">
              <a:latin typeface="Times New Roman"/>
              <a:cs typeface="Times New Roman"/>
            </a:endParaRPr>
          </a:p>
          <a:p>
            <a:pPr marL="12700">
              <a:lnSpc>
                <a:spcPct val="100000"/>
              </a:lnSpc>
              <a:spcBef>
                <a:spcPts val="1110"/>
              </a:spcBef>
            </a:pPr>
            <a:r>
              <a:rPr sz="2250" i="1" spc="10" dirty="0">
                <a:solidFill>
                  <a:srgbClr val="24292F"/>
                </a:solidFill>
                <a:latin typeface="Times New Roman"/>
                <a:cs typeface="Times New Roman"/>
              </a:rPr>
              <a:t>•</a:t>
            </a:r>
            <a:endParaRPr sz="2250">
              <a:latin typeface="Times New Roman"/>
              <a:cs typeface="Times New Roman"/>
            </a:endParaRPr>
          </a:p>
          <a:p>
            <a:pPr marL="12700">
              <a:lnSpc>
                <a:spcPct val="100000"/>
              </a:lnSpc>
              <a:spcBef>
                <a:spcPts val="1115"/>
              </a:spcBef>
            </a:pPr>
            <a:r>
              <a:rPr sz="2250" i="1" spc="10" dirty="0">
                <a:solidFill>
                  <a:srgbClr val="24292F"/>
                </a:solidFill>
                <a:latin typeface="Times New Roman"/>
                <a:cs typeface="Times New Roman"/>
              </a:rPr>
              <a:t>•</a:t>
            </a:r>
            <a:endParaRPr sz="2250">
              <a:latin typeface="Times New Roman"/>
              <a:cs typeface="Times New Roman"/>
            </a:endParaRPr>
          </a:p>
        </p:txBody>
      </p:sp>
      <p:sp>
        <p:nvSpPr>
          <p:cNvPr id="8" name="object 8"/>
          <p:cNvSpPr txBox="1"/>
          <p:nvPr/>
        </p:nvSpPr>
        <p:spPr>
          <a:xfrm>
            <a:off x="1824940" y="7220378"/>
            <a:ext cx="8140700" cy="309245"/>
          </a:xfrm>
          <a:prstGeom prst="rect">
            <a:avLst/>
          </a:prstGeom>
        </p:spPr>
        <p:txBody>
          <a:bodyPr vert="horz" wrap="square" lIns="0" tIns="13970" rIns="0" bIns="0" rtlCol="0">
            <a:spAutoFit/>
          </a:bodyPr>
          <a:lstStyle/>
          <a:p>
            <a:pPr marL="12700">
              <a:lnSpc>
                <a:spcPct val="100000"/>
              </a:lnSpc>
              <a:spcBef>
                <a:spcPts val="110"/>
              </a:spcBef>
            </a:pPr>
            <a:r>
              <a:rPr sz="1850" dirty="0">
                <a:solidFill>
                  <a:srgbClr val="24292F"/>
                </a:solidFill>
                <a:latin typeface="Arial"/>
                <a:cs typeface="Arial"/>
              </a:rPr>
              <a:t>Fully paid: Applicant </a:t>
            </a:r>
            <a:r>
              <a:rPr sz="1850" spc="5" dirty="0">
                <a:solidFill>
                  <a:srgbClr val="24292F"/>
                </a:solidFill>
                <a:latin typeface="Arial"/>
                <a:cs typeface="Arial"/>
              </a:rPr>
              <a:t>has </a:t>
            </a:r>
            <a:r>
              <a:rPr sz="1850" dirty="0">
                <a:solidFill>
                  <a:srgbClr val="24292F"/>
                </a:solidFill>
                <a:latin typeface="Arial"/>
                <a:cs typeface="Arial"/>
              </a:rPr>
              <a:t>fully paid the loan (the principal </a:t>
            </a:r>
            <a:r>
              <a:rPr sz="1850" spc="5" dirty="0">
                <a:solidFill>
                  <a:srgbClr val="24292F"/>
                </a:solidFill>
                <a:latin typeface="Arial"/>
                <a:cs typeface="Arial"/>
              </a:rPr>
              <a:t>and </a:t>
            </a:r>
            <a:r>
              <a:rPr sz="1850" dirty="0">
                <a:solidFill>
                  <a:srgbClr val="24292F"/>
                </a:solidFill>
                <a:latin typeface="Arial"/>
                <a:cs typeface="Arial"/>
              </a:rPr>
              <a:t>the interest</a:t>
            </a:r>
            <a:r>
              <a:rPr sz="1850" spc="25" dirty="0">
                <a:solidFill>
                  <a:srgbClr val="24292F"/>
                </a:solidFill>
                <a:latin typeface="Arial"/>
                <a:cs typeface="Arial"/>
              </a:rPr>
              <a:t> </a:t>
            </a:r>
            <a:r>
              <a:rPr sz="1850" dirty="0">
                <a:solidFill>
                  <a:srgbClr val="24292F"/>
                </a:solidFill>
                <a:latin typeface="Arial"/>
                <a:cs typeface="Arial"/>
              </a:rPr>
              <a:t>rate)</a:t>
            </a:r>
            <a:endParaRPr sz="1850">
              <a:latin typeface="Arial"/>
              <a:cs typeface="Arial"/>
            </a:endParaRPr>
          </a:p>
        </p:txBody>
      </p:sp>
      <p:sp>
        <p:nvSpPr>
          <p:cNvPr id="9" name="object 9"/>
          <p:cNvSpPr txBox="1"/>
          <p:nvPr/>
        </p:nvSpPr>
        <p:spPr>
          <a:xfrm>
            <a:off x="1824940" y="7704552"/>
            <a:ext cx="16447135" cy="309245"/>
          </a:xfrm>
          <a:prstGeom prst="rect">
            <a:avLst/>
          </a:prstGeom>
        </p:spPr>
        <p:txBody>
          <a:bodyPr vert="horz" wrap="square" lIns="0" tIns="13970" rIns="0" bIns="0" rtlCol="0">
            <a:spAutoFit/>
          </a:bodyPr>
          <a:lstStyle/>
          <a:p>
            <a:pPr marL="12700">
              <a:lnSpc>
                <a:spcPct val="100000"/>
              </a:lnSpc>
              <a:spcBef>
                <a:spcPts val="110"/>
              </a:spcBef>
            </a:pPr>
            <a:r>
              <a:rPr sz="1850" dirty="0">
                <a:solidFill>
                  <a:srgbClr val="24292F"/>
                </a:solidFill>
                <a:latin typeface="Arial"/>
                <a:cs typeface="Arial"/>
              </a:rPr>
              <a:t>Current: Applicant is in the </a:t>
            </a:r>
            <a:r>
              <a:rPr sz="1850" spc="5" dirty="0">
                <a:solidFill>
                  <a:srgbClr val="24292F"/>
                </a:solidFill>
                <a:latin typeface="Arial"/>
                <a:cs typeface="Arial"/>
              </a:rPr>
              <a:t>process </a:t>
            </a:r>
            <a:r>
              <a:rPr sz="1850" dirty="0">
                <a:solidFill>
                  <a:srgbClr val="24292F"/>
                </a:solidFill>
                <a:latin typeface="Arial"/>
                <a:cs typeface="Arial"/>
              </a:rPr>
              <a:t>of paying the instalments, i.e. the tenure of the loan is not yet completed. These candidates are not labelled </a:t>
            </a:r>
            <a:r>
              <a:rPr sz="1850" spc="5" dirty="0">
                <a:solidFill>
                  <a:srgbClr val="24292F"/>
                </a:solidFill>
                <a:latin typeface="Arial"/>
                <a:cs typeface="Arial"/>
              </a:rPr>
              <a:t>as</a:t>
            </a:r>
            <a:r>
              <a:rPr sz="1850" spc="254" dirty="0">
                <a:solidFill>
                  <a:srgbClr val="24292F"/>
                </a:solidFill>
                <a:latin typeface="Arial"/>
                <a:cs typeface="Arial"/>
              </a:rPr>
              <a:t> </a:t>
            </a:r>
            <a:r>
              <a:rPr sz="1850" dirty="0">
                <a:solidFill>
                  <a:srgbClr val="24292F"/>
                </a:solidFill>
                <a:latin typeface="Arial"/>
                <a:cs typeface="Arial"/>
              </a:rPr>
              <a:t>'defaulted'.</a:t>
            </a:r>
            <a:endParaRPr sz="1850" dirty="0">
              <a:latin typeface="Arial"/>
              <a:cs typeface="Arial"/>
            </a:endParaRPr>
          </a:p>
        </p:txBody>
      </p:sp>
      <p:sp>
        <p:nvSpPr>
          <p:cNvPr id="10" name="object 10"/>
          <p:cNvSpPr txBox="1"/>
          <p:nvPr/>
        </p:nvSpPr>
        <p:spPr>
          <a:xfrm>
            <a:off x="1824940" y="8188725"/>
            <a:ext cx="13075285" cy="309245"/>
          </a:xfrm>
          <a:prstGeom prst="rect">
            <a:avLst/>
          </a:prstGeom>
        </p:spPr>
        <p:txBody>
          <a:bodyPr vert="horz" wrap="square" lIns="0" tIns="13970" rIns="0" bIns="0" rtlCol="0">
            <a:spAutoFit/>
          </a:bodyPr>
          <a:lstStyle/>
          <a:p>
            <a:pPr marL="12700">
              <a:lnSpc>
                <a:spcPct val="100000"/>
              </a:lnSpc>
              <a:spcBef>
                <a:spcPts val="110"/>
              </a:spcBef>
            </a:pPr>
            <a:r>
              <a:rPr sz="1850" dirty="0">
                <a:solidFill>
                  <a:srgbClr val="24292F"/>
                </a:solidFill>
                <a:latin typeface="Arial"/>
                <a:cs typeface="Arial"/>
              </a:rPr>
              <a:t>Charged-off: Applicant </a:t>
            </a:r>
            <a:r>
              <a:rPr sz="1850" spc="5" dirty="0">
                <a:solidFill>
                  <a:srgbClr val="24292F"/>
                </a:solidFill>
                <a:latin typeface="Arial"/>
                <a:cs typeface="Arial"/>
              </a:rPr>
              <a:t>has </a:t>
            </a:r>
            <a:r>
              <a:rPr sz="1850" dirty="0">
                <a:solidFill>
                  <a:srgbClr val="24292F"/>
                </a:solidFill>
                <a:latin typeface="Arial"/>
                <a:cs typeface="Arial"/>
              </a:rPr>
              <a:t>not paid the instalments in </a:t>
            </a:r>
            <a:r>
              <a:rPr sz="1850" spc="5" dirty="0">
                <a:solidFill>
                  <a:srgbClr val="24292F"/>
                </a:solidFill>
                <a:latin typeface="Arial"/>
                <a:cs typeface="Arial"/>
              </a:rPr>
              <a:t>due </a:t>
            </a:r>
            <a:r>
              <a:rPr sz="1850" dirty="0">
                <a:solidFill>
                  <a:srgbClr val="24292F"/>
                </a:solidFill>
                <a:latin typeface="Arial"/>
                <a:cs typeface="Arial"/>
              </a:rPr>
              <a:t>time for </a:t>
            </a:r>
            <a:r>
              <a:rPr sz="1850" spc="5" dirty="0">
                <a:solidFill>
                  <a:srgbClr val="24292F"/>
                </a:solidFill>
                <a:latin typeface="Arial"/>
                <a:cs typeface="Arial"/>
              </a:rPr>
              <a:t>a </a:t>
            </a:r>
            <a:r>
              <a:rPr sz="1850" dirty="0">
                <a:solidFill>
                  <a:srgbClr val="24292F"/>
                </a:solidFill>
                <a:latin typeface="Arial"/>
                <a:cs typeface="Arial"/>
              </a:rPr>
              <a:t>long period of time, i.e. he/she </a:t>
            </a:r>
            <a:r>
              <a:rPr sz="1850" spc="5" dirty="0">
                <a:solidFill>
                  <a:srgbClr val="24292F"/>
                </a:solidFill>
                <a:latin typeface="Arial"/>
                <a:cs typeface="Arial"/>
              </a:rPr>
              <a:t>has </a:t>
            </a:r>
            <a:r>
              <a:rPr sz="1850" dirty="0">
                <a:solidFill>
                  <a:srgbClr val="24292F"/>
                </a:solidFill>
                <a:latin typeface="Arial"/>
                <a:cs typeface="Arial"/>
              </a:rPr>
              <a:t>defaulted </a:t>
            </a:r>
            <a:r>
              <a:rPr sz="1850" spc="5" dirty="0">
                <a:solidFill>
                  <a:srgbClr val="24292F"/>
                </a:solidFill>
                <a:latin typeface="Arial"/>
                <a:cs typeface="Arial"/>
              </a:rPr>
              <a:t>on </a:t>
            </a:r>
            <a:r>
              <a:rPr sz="1850" dirty="0">
                <a:solidFill>
                  <a:srgbClr val="24292F"/>
                </a:solidFill>
                <a:latin typeface="Arial"/>
                <a:cs typeface="Arial"/>
              </a:rPr>
              <a:t>the</a:t>
            </a:r>
            <a:r>
              <a:rPr sz="1850" spc="105" dirty="0">
                <a:solidFill>
                  <a:srgbClr val="24292F"/>
                </a:solidFill>
                <a:latin typeface="Arial"/>
                <a:cs typeface="Arial"/>
              </a:rPr>
              <a:t> </a:t>
            </a:r>
            <a:r>
              <a:rPr sz="1850" dirty="0">
                <a:solidFill>
                  <a:srgbClr val="24292F"/>
                </a:solidFill>
                <a:latin typeface="Arial"/>
                <a:cs typeface="Arial"/>
              </a:rPr>
              <a:t>loan</a:t>
            </a:r>
            <a:endParaRPr sz="1850">
              <a:latin typeface="Arial"/>
              <a:cs typeface="Arial"/>
            </a:endParaRPr>
          </a:p>
        </p:txBody>
      </p:sp>
      <p:sp>
        <p:nvSpPr>
          <p:cNvPr id="11" name="object 11"/>
          <p:cNvSpPr txBox="1"/>
          <p:nvPr/>
        </p:nvSpPr>
        <p:spPr>
          <a:xfrm>
            <a:off x="1463694" y="8956367"/>
            <a:ext cx="16243300" cy="678815"/>
          </a:xfrm>
          <a:prstGeom prst="rect">
            <a:avLst/>
          </a:prstGeom>
        </p:spPr>
        <p:txBody>
          <a:bodyPr vert="horz" wrap="square" lIns="0" tIns="12065" rIns="0" bIns="0" rtlCol="0">
            <a:spAutoFit/>
          </a:bodyPr>
          <a:lstStyle/>
          <a:p>
            <a:pPr marL="12700" marR="5080">
              <a:lnSpc>
                <a:spcPct val="115900"/>
              </a:lnSpc>
              <a:spcBef>
                <a:spcPts val="95"/>
              </a:spcBef>
            </a:pPr>
            <a:r>
              <a:rPr sz="1850" b="1" dirty="0">
                <a:latin typeface="Arial"/>
                <a:cs typeface="Arial"/>
              </a:rPr>
              <a:t>Loan rejected: </a:t>
            </a:r>
            <a:r>
              <a:rPr sz="1850" dirty="0">
                <a:latin typeface="Arial"/>
                <a:cs typeface="Arial"/>
              </a:rPr>
              <a:t>The </a:t>
            </a:r>
            <a:r>
              <a:rPr sz="1850" spc="5" dirty="0">
                <a:latin typeface="Arial"/>
                <a:cs typeface="Arial"/>
              </a:rPr>
              <a:t>company had </a:t>
            </a:r>
            <a:r>
              <a:rPr sz="1850" dirty="0">
                <a:latin typeface="Arial"/>
                <a:cs typeface="Arial"/>
              </a:rPr>
              <a:t>rejected the loan </a:t>
            </a:r>
            <a:r>
              <a:rPr sz="1850" spc="5" dirty="0">
                <a:latin typeface="Arial"/>
                <a:cs typeface="Arial"/>
              </a:rPr>
              <a:t>(because </a:t>
            </a:r>
            <a:r>
              <a:rPr sz="1850" dirty="0">
                <a:latin typeface="Arial"/>
                <a:cs typeface="Arial"/>
              </a:rPr>
              <a:t>the candidate </a:t>
            </a:r>
            <a:r>
              <a:rPr sz="1850" spc="5" dirty="0">
                <a:latin typeface="Arial"/>
                <a:cs typeface="Arial"/>
              </a:rPr>
              <a:t>does </a:t>
            </a:r>
            <a:r>
              <a:rPr sz="1850" dirty="0">
                <a:latin typeface="Arial"/>
                <a:cs typeface="Arial"/>
              </a:rPr>
              <a:t>not </a:t>
            </a:r>
            <a:r>
              <a:rPr sz="1850" spc="5" dirty="0">
                <a:latin typeface="Arial"/>
                <a:cs typeface="Arial"/>
              </a:rPr>
              <a:t>meet </a:t>
            </a:r>
            <a:r>
              <a:rPr sz="1850" dirty="0">
                <a:latin typeface="Arial"/>
                <a:cs typeface="Arial"/>
              </a:rPr>
              <a:t>their requirements etc.). </a:t>
            </a:r>
            <a:r>
              <a:rPr sz="1850" spc="5" dirty="0">
                <a:latin typeface="Arial"/>
                <a:cs typeface="Arial"/>
              </a:rPr>
              <a:t>Since </a:t>
            </a:r>
            <a:r>
              <a:rPr sz="1850" dirty="0">
                <a:latin typeface="Arial"/>
                <a:cs typeface="Arial"/>
              </a:rPr>
              <a:t>the loan </a:t>
            </a:r>
            <a:r>
              <a:rPr sz="1850" spc="5" dirty="0">
                <a:latin typeface="Arial"/>
                <a:cs typeface="Arial"/>
              </a:rPr>
              <a:t>was </a:t>
            </a:r>
            <a:r>
              <a:rPr sz="1850" dirty="0">
                <a:latin typeface="Arial"/>
                <a:cs typeface="Arial"/>
              </a:rPr>
              <a:t>rejected, there is </a:t>
            </a:r>
            <a:r>
              <a:rPr sz="1850" spc="5" dirty="0">
                <a:latin typeface="Arial"/>
                <a:cs typeface="Arial"/>
              </a:rPr>
              <a:t>no  </a:t>
            </a:r>
            <a:r>
              <a:rPr sz="1850" dirty="0">
                <a:latin typeface="Arial"/>
                <a:cs typeface="Arial"/>
              </a:rPr>
              <a:t>transactional history of those applicants with the </a:t>
            </a:r>
            <a:r>
              <a:rPr sz="1850" spc="5" dirty="0">
                <a:latin typeface="Arial"/>
                <a:cs typeface="Arial"/>
              </a:rPr>
              <a:t>company and so </a:t>
            </a:r>
            <a:r>
              <a:rPr sz="1850" dirty="0">
                <a:latin typeface="Arial"/>
                <a:cs typeface="Arial"/>
              </a:rPr>
              <a:t>this data is not available with the </a:t>
            </a:r>
            <a:r>
              <a:rPr sz="1850" spc="5" dirty="0">
                <a:latin typeface="Arial"/>
                <a:cs typeface="Arial"/>
              </a:rPr>
              <a:t>company (and </a:t>
            </a:r>
            <a:r>
              <a:rPr sz="1850" dirty="0">
                <a:latin typeface="Arial"/>
                <a:cs typeface="Arial"/>
              </a:rPr>
              <a:t>thus in this</a:t>
            </a:r>
            <a:r>
              <a:rPr sz="1850" spc="65" dirty="0">
                <a:latin typeface="Arial"/>
                <a:cs typeface="Arial"/>
              </a:rPr>
              <a:t> </a:t>
            </a:r>
            <a:r>
              <a:rPr sz="1850" dirty="0">
                <a:latin typeface="Arial"/>
                <a:cs typeface="Arial"/>
              </a:rPr>
              <a:t>dataset)</a:t>
            </a:r>
          </a:p>
        </p:txBody>
      </p:sp>
      <p:sp>
        <p:nvSpPr>
          <p:cNvPr id="12" name="object 12"/>
          <p:cNvSpPr/>
          <p:nvPr/>
        </p:nvSpPr>
        <p:spPr>
          <a:xfrm>
            <a:off x="11668588" y="576339"/>
            <a:ext cx="5765990" cy="287807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729" y="2229891"/>
            <a:ext cx="7063105" cy="716915"/>
          </a:xfrm>
          <a:prstGeom prst="rect">
            <a:avLst/>
          </a:prstGeom>
        </p:spPr>
        <p:txBody>
          <a:bodyPr vert="horz" wrap="square" lIns="0" tIns="17145" rIns="0" bIns="0" rtlCol="0">
            <a:spAutoFit/>
          </a:bodyPr>
          <a:lstStyle/>
          <a:p>
            <a:pPr marL="12700">
              <a:lnSpc>
                <a:spcPct val="100000"/>
              </a:lnSpc>
              <a:spcBef>
                <a:spcPts val="135"/>
              </a:spcBef>
            </a:pPr>
            <a:r>
              <a:rPr sz="4500" spc="-45" dirty="0"/>
              <a:t>Business </a:t>
            </a:r>
            <a:r>
              <a:rPr sz="4500" spc="25" dirty="0"/>
              <a:t>Objective </a:t>
            </a:r>
            <a:r>
              <a:rPr sz="4500" spc="-145" dirty="0"/>
              <a:t>&amp;</a:t>
            </a:r>
            <a:r>
              <a:rPr sz="4500" spc="-35" dirty="0"/>
              <a:t> </a:t>
            </a:r>
            <a:r>
              <a:rPr sz="4500" spc="-40" dirty="0"/>
              <a:t>Aim</a:t>
            </a:r>
            <a:endParaRPr sz="4500"/>
          </a:p>
        </p:txBody>
      </p:sp>
      <p:sp>
        <p:nvSpPr>
          <p:cNvPr id="3" name="object 3"/>
          <p:cNvSpPr txBox="1"/>
          <p:nvPr/>
        </p:nvSpPr>
        <p:spPr>
          <a:xfrm>
            <a:off x="1019729" y="3424784"/>
            <a:ext cx="17793335" cy="5736827"/>
          </a:xfrm>
          <a:prstGeom prst="rect">
            <a:avLst/>
          </a:prstGeom>
        </p:spPr>
        <p:txBody>
          <a:bodyPr vert="horz" wrap="square" lIns="0" tIns="8255" rIns="0" bIns="0" rtlCol="0">
            <a:spAutoFit/>
          </a:bodyPr>
          <a:lstStyle/>
          <a:p>
            <a:pPr marL="12700" marR="123189">
              <a:lnSpc>
                <a:spcPct val="101600"/>
              </a:lnSpc>
              <a:spcBef>
                <a:spcPts val="65"/>
              </a:spcBef>
            </a:pPr>
            <a:r>
              <a:rPr sz="2300" dirty="0">
                <a:solidFill>
                  <a:srgbClr val="24292F"/>
                </a:solidFill>
                <a:latin typeface="Arial"/>
                <a:cs typeface="Arial"/>
              </a:rPr>
              <a:t>Like most other lending companies, lending loans to ‘risky’ applicants is the largest source of financial loss (called credit loss). The credit  loss is the amount of </a:t>
            </a:r>
            <a:r>
              <a:rPr sz="2300" spc="5" dirty="0">
                <a:solidFill>
                  <a:srgbClr val="24292F"/>
                </a:solidFill>
                <a:latin typeface="Arial"/>
                <a:cs typeface="Arial"/>
              </a:rPr>
              <a:t>money </a:t>
            </a:r>
            <a:r>
              <a:rPr sz="2300" dirty="0">
                <a:solidFill>
                  <a:srgbClr val="24292F"/>
                </a:solidFill>
                <a:latin typeface="Arial"/>
                <a:cs typeface="Arial"/>
              </a:rPr>
              <a:t>lost by the lender </a:t>
            </a:r>
            <a:r>
              <a:rPr sz="2300" spc="5" dirty="0">
                <a:solidFill>
                  <a:srgbClr val="24292F"/>
                </a:solidFill>
                <a:latin typeface="Arial"/>
                <a:cs typeface="Arial"/>
              </a:rPr>
              <a:t>when </a:t>
            </a:r>
            <a:r>
              <a:rPr sz="2300" dirty="0">
                <a:solidFill>
                  <a:srgbClr val="24292F"/>
                </a:solidFill>
                <a:latin typeface="Arial"/>
                <a:cs typeface="Arial"/>
              </a:rPr>
              <a:t>the borrower refuses to pay or runs </a:t>
            </a:r>
            <a:r>
              <a:rPr sz="2300" spc="5" dirty="0">
                <a:solidFill>
                  <a:srgbClr val="24292F"/>
                </a:solidFill>
                <a:latin typeface="Arial"/>
                <a:cs typeface="Arial"/>
              </a:rPr>
              <a:t>away </a:t>
            </a:r>
            <a:r>
              <a:rPr sz="2300" dirty="0">
                <a:solidFill>
                  <a:srgbClr val="24292F"/>
                </a:solidFill>
                <a:latin typeface="Arial"/>
                <a:cs typeface="Arial"/>
              </a:rPr>
              <a:t>with the </a:t>
            </a:r>
            <a:r>
              <a:rPr sz="2300" spc="5" dirty="0">
                <a:solidFill>
                  <a:srgbClr val="24292F"/>
                </a:solidFill>
                <a:latin typeface="Arial"/>
                <a:cs typeface="Arial"/>
              </a:rPr>
              <a:t>money </a:t>
            </a:r>
            <a:r>
              <a:rPr sz="2300" dirty="0">
                <a:solidFill>
                  <a:srgbClr val="24292F"/>
                </a:solidFill>
                <a:latin typeface="Arial"/>
                <a:cs typeface="Arial"/>
              </a:rPr>
              <a:t>owed. In other words,  borrowers </a:t>
            </a:r>
            <a:r>
              <a:rPr sz="2300" spc="5" dirty="0">
                <a:solidFill>
                  <a:srgbClr val="24292F"/>
                </a:solidFill>
                <a:latin typeface="Arial"/>
                <a:cs typeface="Arial"/>
              </a:rPr>
              <a:t>who </a:t>
            </a:r>
            <a:r>
              <a:rPr sz="2300" dirty="0">
                <a:solidFill>
                  <a:srgbClr val="24292F"/>
                </a:solidFill>
                <a:latin typeface="Arial"/>
                <a:cs typeface="Arial"/>
              </a:rPr>
              <a:t>default cause the largest amount of loss to the lenders. In this case, the customers labelled as </a:t>
            </a:r>
            <a:r>
              <a:rPr sz="2300" spc="-5" dirty="0">
                <a:solidFill>
                  <a:srgbClr val="24292F"/>
                </a:solidFill>
                <a:latin typeface="Arial"/>
                <a:cs typeface="Arial"/>
              </a:rPr>
              <a:t>'charged-off' </a:t>
            </a:r>
            <a:r>
              <a:rPr sz="2300" dirty="0">
                <a:solidFill>
                  <a:srgbClr val="24292F"/>
                </a:solidFill>
                <a:latin typeface="Arial"/>
                <a:cs typeface="Arial"/>
              </a:rPr>
              <a:t>are the  'defaulters'.</a:t>
            </a:r>
            <a:endParaRPr sz="2300" dirty="0">
              <a:latin typeface="Arial"/>
              <a:cs typeface="Arial"/>
            </a:endParaRPr>
          </a:p>
          <a:p>
            <a:pPr marL="389255" marR="804545" indent="-262255">
              <a:lnSpc>
                <a:spcPct val="101600"/>
              </a:lnSpc>
              <a:spcBef>
                <a:spcPts val="1315"/>
              </a:spcBef>
              <a:buSzPct val="121739"/>
              <a:buFont typeface="Times New Roman"/>
              <a:buChar char="•"/>
              <a:tabLst>
                <a:tab pos="389255" algn="l"/>
                <a:tab pos="389890" algn="l"/>
              </a:tabLst>
            </a:pPr>
            <a:r>
              <a:rPr sz="2300" dirty="0">
                <a:solidFill>
                  <a:srgbClr val="24292F"/>
                </a:solidFill>
                <a:latin typeface="Arial"/>
                <a:cs typeface="Arial"/>
              </a:rPr>
              <a:t>The company wants to understand the driving factors (or driver variables) behind loan default, </a:t>
            </a:r>
            <a:r>
              <a:rPr lang="en-IN" sz="2300" dirty="0">
                <a:solidFill>
                  <a:srgbClr val="24292F"/>
                </a:solidFill>
                <a:latin typeface="Arial"/>
                <a:cs typeface="Arial"/>
              </a:rPr>
              <a:t>that is, </a:t>
            </a:r>
            <a:r>
              <a:rPr sz="2300" dirty="0">
                <a:solidFill>
                  <a:srgbClr val="24292F"/>
                </a:solidFill>
                <a:latin typeface="Arial"/>
                <a:cs typeface="Arial"/>
              </a:rPr>
              <a:t>the variables which are strong  indicators of</a:t>
            </a:r>
            <a:r>
              <a:rPr sz="2300" spc="-5" dirty="0">
                <a:solidFill>
                  <a:srgbClr val="24292F"/>
                </a:solidFill>
                <a:latin typeface="Arial"/>
                <a:cs typeface="Arial"/>
              </a:rPr>
              <a:t> </a:t>
            </a:r>
            <a:r>
              <a:rPr sz="2300" dirty="0">
                <a:solidFill>
                  <a:srgbClr val="24292F"/>
                </a:solidFill>
                <a:latin typeface="Arial"/>
                <a:cs typeface="Arial"/>
              </a:rPr>
              <a:t>default</a:t>
            </a:r>
            <a:r>
              <a:rPr lang="en-IN" sz="2300" dirty="0">
                <a:solidFill>
                  <a:srgbClr val="24292F"/>
                </a:solidFill>
                <a:latin typeface="Arial"/>
                <a:cs typeface="Arial"/>
              </a:rPr>
              <a:t>ers.</a:t>
            </a:r>
            <a:endParaRPr sz="2300" dirty="0">
              <a:latin typeface="Arial"/>
              <a:cs typeface="Arial"/>
            </a:endParaRPr>
          </a:p>
          <a:p>
            <a:pPr marL="389255" indent="-262255">
              <a:lnSpc>
                <a:spcPct val="100000"/>
              </a:lnSpc>
              <a:spcBef>
                <a:spcPts val="1365"/>
              </a:spcBef>
              <a:buSzPct val="121739"/>
              <a:buFont typeface="Times New Roman"/>
              <a:buChar char="•"/>
              <a:tabLst>
                <a:tab pos="389255" algn="l"/>
                <a:tab pos="389890" algn="l"/>
              </a:tabLst>
            </a:pPr>
            <a:r>
              <a:rPr sz="2300" dirty="0">
                <a:solidFill>
                  <a:srgbClr val="24292F"/>
                </a:solidFill>
                <a:latin typeface="Arial"/>
                <a:cs typeface="Arial"/>
              </a:rPr>
              <a:t>The company </a:t>
            </a:r>
            <a:r>
              <a:rPr lang="en-IN" sz="2300" dirty="0">
                <a:solidFill>
                  <a:srgbClr val="24292F"/>
                </a:solidFill>
                <a:latin typeface="Arial"/>
                <a:cs typeface="Arial"/>
              </a:rPr>
              <a:t>would be able to</a:t>
            </a:r>
            <a:r>
              <a:rPr sz="2300" dirty="0">
                <a:solidFill>
                  <a:srgbClr val="24292F"/>
                </a:solidFill>
                <a:latin typeface="Arial"/>
                <a:cs typeface="Arial"/>
              </a:rPr>
              <a:t> utilise this knowledge for its risk</a:t>
            </a:r>
            <a:r>
              <a:rPr sz="2300" spc="10" dirty="0">
                <a:solidFill>
                  <a:srgbClr val="24292F"/>
                </a:solidFill>
                <a:latin typeface="Arial"/>
                <a:cs typeface="Arial"/>
              </a:rPr>
              <a:t> </a:t>
            </a:r>
            <a:r>
              <a:rPr sz="2300" dirty="0">
                <a:solidFill>
                  <a:srgbClr val="24292F"/>
                </a:solidFill>
                <a:latin typeface="Arial"/>
                <a:cs typeface="Arial"/>
              </a:rPr>
              <a:t>assessment</a:t>
            </a:r>
            <a:r>
              <a:rPr lang="en-IN" sz="2300" dirty="0">
                <a:solidFill>
                  <a:srgbClr val="24292F"/>
                </a:solidFill>
                <a:latin typeface="Arial"/>
                <a:cs typeface="Arial"/>
              </a:rPr>
              <a:t> and portfolio.</a:t>
            </a:r>
            <a:endParaRPr sz="2300" dirty="0">
              <a:latin typeface="Arial"/>
              <a:cs typeface="Arial"/>
            </a:endParaRPr>
          </a:p>
          <a:p>
            <a:pPr marL="389255" marR="412115" indent="-262255">
              <a:lnSpc>
                <a:spcPct val="101600"/>
              </a:lnSpc>
              <a:spcBef>
                <a:spcPts val="1315"/>
              </a:spcBef>
              <a:buSzPct val="121739"/>
              <a:buFont typeface="Times New Roman"/>
              <a:buChar char="•"/>
              <a:tabLst>
                <a:tab pos="389255" algn="l"/>
                <a:tab pos="389890" algn="l"/>
              </a:tabLst>
            </a:pPr>
            <a:r>
              <a:rPr sz="2300" spc="-5" dirty="0">
                <a:solidFill>
                  <a:srgbClr val="24292F"/>
                </a:solidFill>
                <a:latin typeface="Arial"/>
                <a:cs typeface="Arial"/>
              </a:rPr>
              <a:t>If </a:t>
            </a:r>
            <a:r>
              <a:rPr sz="2300" dirty="0">
                <a:solidFill>
                  <a:srgbClr val="24292F"/>
                </a:solidFill>
                <a:latin typeface="Arial"/>
                <a:cs typeface="Arial"/>
              </a:rPr>
              <a:t>one is able to identify these risky loan applicants, then such loans can be reduced thereby cutting </a:t>
            </a:r>
            <a:r>
              <a:rPr sz="2300" spc="5" dirty="0">
                <a:solidFill>
                  <a:srgbClr val="24292F"/>
                </a:solidFill>
                <a:latin typeface="Arial"/>
                <a:cs typeface="Arial"/>
              </a:rPr>
              <a:t>down </a:t>
            </a:r>
            <a:r>
              <a:rPr sz="2300" dirty="0">
                <a:solidFill>
                  <a:srgbClr val="24292F"/>
                </a:solidFill>
                <a:latin typeface="Arial"/>
                <a:cs typeface="Arial"/>
              </a:rPr>
              <a:t>the amount of credit loss.  Identification of such applicants using </a:t>
            </a:r>
            <a:r>
              <a:rPr sz="2300" spc="5" dirty="0">
                <a:solidFill>
                  <a:srgbClr val="24292F"/>
                </a:solidFill>
                <a:latin typeface="Arial"/>
                <a:cs typeface="Arial"/>
              </a:rPr>
              <a:t>EDA </a:t>
            </a:r>
            <a:r>
              <a:rPr sz="2300" dirty="0">
                <a:solidFill>
                  <a:srgbClr val="24292F"/>
                </a:solidFill>
                <a:latin typeface="Arial"/>
                <a:cs typeface="Arial"/>
              </a:rPr>
              <a:t>is the aim of this case</a:t>
            </a:r>
            <a:r>
              <a:rPr sz="2300" spc="-125" dirty="0">
                <a:solidFill>
                  <a:srgbClr val="24292F"/>
                </a:solidFill>
                <a:latin typeface="Arial"/>
                <a:cs typeface="Arial"/>
              </a:rPr>
              <a:t> </a:t>
            </a:r>
            <a:r>
              <a:rPr sz="2300" spc="-30" dirty="0">
                <a:solidFill>
                  <a:srgbClr val="24292F"/>
                </a:solidFill>
                <a:latin typeface="Arial"/>
                <a:cs typeface="Arial"/>
              </a:rPr>
              <a:t>study.</a:t>
            </a:r>
            <a:endParaRPr sz="2300" dirty="0">
              <a:latin typeface="Arial"/>
              <a:cs typeface="Arial"/>
            </a:endParaRPr>
          </a:p>
          <a:p>
            <a:pPr marL="389255" marR="5080" indent="-262255">
              <a:lnSpc>
                <a:spcPct val="101600"/>
              </a:lnSpc>
              <a:spcBef>
                <a:spcPts val="1320"/>
              </a:spcBef>
              <a:buSzPct val="121739"/>
              <a:buFont typeface="Times New Roman"/>
              <a:buChar char="•"/>
              <a:tabLst>
                <a:tab pos="389255" algn="l"/>
                <a:tab pos="389890" algn="l"/>
              </a:tabLst>
            </a:pPr>
            <a:r>
              <a:rPr sz="2300" dirty="0">
                <a:solidFill>
                  <a:srgbClr val="24292F"/>
                </a:solidFill>
                <a:latin typeface="Arial"/>
                <a:cs typeface="Arial"/>
              </a:rPr>
              <a:t>Our aim is to identify the loan application which can be defaulted or deliquanted which </a:t>
            </a:r>
            <a:r>
              <a:rPr sz="2300" spc="5" dirty="0">
                <a:solidFill>
                  <a:srgbClr val="24292F"/>
                </a:solidFill>
                <a:latin typeface="Arial"/>
                <a:cs typeface="Arial"/>
              </a:rPr>
              <a:t>may </a:t>
            </a:r>
            <a:r>
              <a:rPr sz="2300" dirty="0">
                <a:solidFill>
                  <a:srgbClr val="24292F"/>
                </a:solidFill>
                <a:latin typeface="Arial"/>
                <a:cs typeface="Arial"/>
              </a:rPr>
              <a:t>be used for taking actions such as denying  the loan, reducing the amount of loan, lending (to risky applicants) at a higher interest</a:t>
            </a:r>
            <a:r>
              <a:rPr sz="2300" spc="30" dirty="0">
                <a:solidFill>
                  <a:srgbClr val="24292F"/>
                </a:solidFill>
                <a:latin typeface="Arial"/>
                <a:cs typeface="Arial"/>
              </a:rPr>
              <a:t> </a:t>
            </a:r>
            <a:r>
              <a:rPr sz="2300" dirty="0">
                <a:solidFill>
                  <a:srgbClr val="24292F"/>
                </a:solidFill>
                <a:latin typeface="Arial"/>
                <a:cs typeface="Arial"/>
              </a:rPr>
              <a:t>rate</a:t>
            </a:r>
            <a:endParaRPr sz="2300" dirty="0">
              <a:latin typeface="Arial"/>
              <a:cs typeface="Arial"/>
            </a:endParaRPr>
          </a:p>
          <a:p>
            <a:pPr>
              <a:lnSpc>
                <a:spcPct val="100000"/>
              </a:lnSpc>
            </a:pPr>
            <a:endParaRPr sz="2300" dirty="0">
              <a:latin typeface="Arial"/>
              <a:cs typeface="Arial"/>
            </a:endParaRPr>
          </a:p>
          <a:p>
            <a:pPr>
              <a:lnSpc>
                <a:spcPct val="100000"/>
              </a:lnSpc>
              <a:spcBef>
                <a:spcPts val="20"/>
              </a:spcBef>
            </a:pPr>
            <a:endParaRPr sz="2450" dirty="0">
              <a:latin typeface="Arial"/>
              <a:cs typeface="Arial"/>
            </a:endParaRPr>
          </a:p>
          <a:p>
            <a:pPr marL="12700">
              <a:lnSpc>
                <a:spcPct val="100000"/>
              </a:lnSpc>
              <a:spcBef>
                <a:spcPts val="5"/>
              </a:spcBef>
            </a:pPr>
            <a:r>
              <a:rPr sz="2300" b="1" dirty="0">
                <a:solidFill>
                  <a:srgbClr val="24292F"/>
                </a:solidFill>
                <a:latin typeface="Arial"/>
                <a:cs typeface="Arial"/>
              </a:rPr>
              <a:t>Dataset : Loan data 2007 -</a:t>
            </a:r>
            <a:r>
              <a:rPr sz="2300" b="1" spc="-5" dirty="0">
                <a:solidFill>
                  <a:srgbClr val="24292F"/>
                </a:solidFill>
                <a:latin typeface="Arial"/>
                <a:cs typeface="Arial"/>
              </a:rPr>
              <a:t> </a:t>
            </a:r>
            <a:r>
              <a:rPr sz="2300" b="1" spc="-30" dirty="0">
                <a:solidFill>
                  <a:srgbClr val="24292F"/>
                </a:solidFill>
                <a:latin typeface="Arial"/>
                <a:cs typeface="Arial"/>
              </a:rPr>
              <a:t>2011</a:t>
            </a:r>
            <a:endParaRPr sz="23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729" y="2421309"/>
            <a:ext cx="12032615" cy="716915"/>
          </a:xfrm>
          <a:prstGeom prst="rect">
            <a:avLst/>
          </a:prstGeom>
        </p:spPr>
        <p:txBody>
          <a:bodyPr vert="horz" wrap="square" lIns="0" tIns="17145" rIns="0" bIns="0" rtlCol="0">
            <a:spAutoFit/>
          </a:bodyPr>
          <a:lstStyle/>
          <a:p>
            <a:pPr marL="12700">
              <a:lnSpc>
                <a:spcPct val="100000"/>
              </a:lnSpc>
              <a:spcBef>
                <a:spcPts val="135"/>
              </a:spcBef>
            </a:pPr>
            <a:r>
              <a:rPr sz="4500" spc="-10" dirty="0"/>
              <a:t>Exploratory </a:t>
            </a:r>
            <a:r>
              <a:rPr sz="4500" spc="100" dirty="0"/>
              <a:t>Data </a:t>
            </a:r>
            <a:r>
              <a:rPr sz="4500" spc="-70" dirty="0"/>
              <a:t>Analysis </a:t>
            </a:r>
            <a:r>
              <a:rPr sz="4500" spc="20" dirty="0"/>
              <a:t>and</a:t>
            </a:r>
            <a:r>
              <a:rPr sz="4500" spc="30" dirty="0"/>
              <a:t> Methodology</a:t>
            </a:r>
            <a:endParaRPr sz="4500"/>
          </a:p>
        </p:txBody>
      </p:sp>
      <p:sp>
        <p:nvSpPr>
          <p:cNvPr id="3" name="object 3"/>
          <p:cNvSpPr txBox="1"/>
          <p:nvPr/>
        </p:nvSpPr>
        <p:spPr>
          <a:xfrm>
            <a:off x="1042188" y="3538029"/>
            <a:ext cx="6114262" cy="6118342"/>
          </a:xfrm>
          <a:prstGeom prst="rect">
            <a:avLst/>
          </a:prstGeom>
        </p:spPr>
        <p:txBody>
          <a:bodyPr vert="horz" wrap="square" lIns="0" tIns="16510" rIns="0" bIns="0" rtlCol="0">
            <a:spAutoFit/>
          </a:bodyPr>
          <a:lstStyle/>
          <a:p>
            <a:pPr marL="12700">
              <a:lnSpc>
                <a:spcPct val="100000"/>
              </a:lnSpc>
              <a:spcBef>
                <a:spcPts val="130"/>
              </a:spcBef>
            </a:pPr>
            <a:r>
              <a:rPr sz="2400" b="1" spc="15" dirty="0">
                <a:latin typeface="Arial"/>
                <a:cs typeface="Arial"/>
              </a:rPr>
              <a:t>Steps</a:t>
            </a:r>
            <a:endParaRPr lang="en-IN" sz="2400" b="1" spc="15" dirty="0">
              <a:latin typeface="Arial"/>
              <a:cs typeface="Arial"/>
            </a:endParaRPr>
          </a:p>
          <a:p>
            <a:pPr marL="12700">
              <a:lnSpc>
                <a:spcPct val="100000"/>
              </a:lnSpc>
              <a:spcBef>
                <a:spcPts val="130"/>
              </a:spcBef>
            </a:pPr>
            <a:endParaRPr lang="en-IN" sz="2400" b="1" spc="15" dirty="0">
              <a:latin typeface="Arial"/>
              <a:cs typeface="Arial"/>
            </a:endParaRPr>
          </a:p>
          <a:p>
            <a:pPr marL="298450" indent="-285750">
              <a:lnSpc>
                <a:spcPct val="100000"/>
              </a:lnSpc>
              <a:spcBef>
                <a:spcPts val="130"/>
              </a:spcBef>
              <a:buFont typeface="Arial" panose="020B0604020202020204" pitchFamily="34" charset="0"/>
              <a:buChar char="•"/>
            </a:pPr>
            <a:r>
              <a:rPr lang="en-IN" sz="2400" dirty="0">
                <a:latin typeface="Arial"/>
                <a:cs typeface="Arial"/>
              </a:rPr>
              <a:t>Import Required Libraries</a:t>
            </a:r>
          </a:p>
          <a:p>
            <a:pPr marL="298450" indent="-285750">
              <a:lnSpc>
                <a:spcPct val="100000"/>
              </a:lnSpc>
              <a:spcBef>
                <a:spcPts val="130"/>
              </a:spcBef>
              <a:buFont typeface="Arial" panose="020B0604020202020204" pitchFamily="34" charset="0"/>
              <a:buChar char="•"/>
            </a:pPr>
            <a:r>
              <a:rPr lang="en-IN" sz="2400" dirty="0">
                <a:latin typeface="Arial"/>
                <a:cs typeface="Arial"/>
              </a:rPr>
              <a:t>Data Overview</a:t>
            </a:r>
          </a:p>
          <a:p>
            <a:pPr marL="298450" indent="-285750">
              <a:lnSpc>
                <a:spcPct val="100000"/>
              </a:lnSpc>
              <a:spcBef>
                <a:spcPts val="130"/>
              </a:spcBef>
              <a:buFont typeface="Arial" panose="020B0604020202020204" pitchFamily="34" charset="0"/>
              <a:buChar char="•"/>
            </a:pPr>
            <a:r>
              <a:rPr lang="en-IN" sz="2400" dirty="0">
                <a:latin typeface="Arial"/>
                <a:cs typeface="Arial"/>
              </a:rPr>
              <a:t>Data Cleaning</a:t>
            </a:r>
          </a:p>
          <a:p>
            <a:pPr marL="12700">
              <a:lnSpc>
                <a:spcPct val="100000"/>
              </a:lnSpc>
              <a:spcBef>
                <a:spcPts val="130"/>
              </a:spcBef>
            </a:pPr>
            <a:r>
              <a:rPr lang="en-IN" sz="2400" dirty="0">
                <a:latin typeface="Arial"/>
                <a:cs typeface="Arial"/>
              </a:rPr>
              <a:t>	a. Missing Data Treatment</a:t>
            </a:r>
          </a:p>
          <a:p>
            <a:pPr marL="12700">
              <a:lnSpc>
                <a:spcPct val="100000"/>
              </a:lnSpc>
              <a:spcBef>
                <a:spcPts val="130"/>
              </a:spcBef>
            </a:pPr>
            <a:r>
              <a:rPr lang="en-IN" sz="2400" dirty="0">
                <a:latin typeface="Arial"/>
                <a:cs typeface="Arial"/>
              </a:rPr>
              <a:t>	b. Standardizing Values</a:t>
            </a:r>
          </a:p>
          <a:p>
            <a:pPr marL="12700">
              <a:lnSpc>
                <a:spcPct val="100000"/>
              </a:lnSpc>
              <a:spcBef>
                <a:spcPts val="130"/>
              </a:spcBef>
            </a:pPr>
            <a:r>
              <a:rPr lang="en-IN" sz="2400" dirty="0">
                <a:latin typeface="Arial"/>
                <a:cs typeface="Arial"/>
              </a:rPr>
              <a:t>	c. Remove Irrelevant Variables</a:t>
            </a:r>
          </a:p>
          <a:p>
            <a:pPr marL="12700">
              <a:lnSpc>
                <a:spcPct val="100000"/>
              </a:lnSpc>
              <a:spcBef>
                <a:spcPts val="130"/>
              </a:spcBef>
            </a:pPr>
            <a:r>
              <a:rPr lang="en-IN" sz="2400" dirty="0">
                <a:latin typeface="Arial"/>
                <a:cs typeface="Arial"/>
              </a:rPr>
              <a:t>	d. Outliers Analysis and Treatments</a:t>
            </a:r>
          </a:p>
          <a:p>
            <a:pPr marL="12700">
              <a:lnSpc>
                <a:spcPct val="100000"/>
              </a:lnSpc>
              <a:spcBef>
                <a:spcPts val="130"/>
              </a:spcBef>
            </a:pPr>
            <a:r>
              <a:rPr lang="en-IN" sz="2400" dirty="0">
                <a:latin typeface="Arial"/>
                <a:cs typeface="Arial"/>
              </a:rPr>
              <a:t>	e. Derived Metrics &amp; Binning</a:t>
            </a:r>
          </a:p>
          <a:p>
            <a:pPr marL="298450" indent="-285750">
              <a:lnSpc>
                <a:spcPct val="100000"/>
              </a:lnSpc>
              <a:spcBef>
                <a:spcPts val="130"/>
              </a:spcBef>
              <a:buFont typeface="Arial" panose="020B0604020202020204" pitchFamily="34" charset="0"/>
              <a:buChar char="•"/>
            </a:pPr>
            <a:r>
              <a:rPr lang="en-IN" sz="2400" dirty="0">
                <a:latin typeface="Arial"/>
                <a:cs typeface="Arial"/>
              </a:rPr>
              <a:t>Data Analysis</a:t>
            </a:r>
          </a:p>
          <a:p>
            <a:pPr marL="12700">
              <a:lnSpc>
                <a:spcPct val="100000"/>
              </a:lnSpc>
              <a:spcBef>
                <a:spcPts val="130"/>
              </a:spcBef>
            </a:pPr>
            <a:r>
              <a:rPr lang="en-IN" sz="2400" dirty="0">
                <a:latin typeface="Arial"/>
                <a:cs typeface="Arial"/>
              </a:rPr>
              <a:t>	a. Univariate Analysis</a:t>
            </a:r>
          </a:p>
          <a:p>
            <a:pPr marL="12700">
              <a:lnSpc>
                <a:spcPct val="100000"/>
              </a:lnSpc>
              <a:spcBef>
                <a:spcPts val="130"/>
              </a:spcBef>
            </a:pPr>
            <a:r>
              <a:rPr lang="en-IN" sz="2400" dirty="0">
                <a:latin typeface="Arial"/>
                <a:cs typeface="Arial"/>
              </a:rPr>
              <a:t>	b. Bivariate Analysis</a:t>
            </a:r>
          </a:p>
          <a:p>
            <a:pPr marL="12700">
              <a:lnSpc>
                <a:spcPct val="100000"/>
              </a:lnSpc>
              <a:spcBef>
                <a:spcPts val="130"/>
              </a:spcBef>
            </a:pPr>
            <a:r>
              <a:rPr lang="en-IN" sz="2400" dirty="0">
                <a:latin typeface="Arial"/>
                <a:cs typeface="Arial"/>
              </a:rPr>
              <a:t>	c. Multivariate Analysis</a:t>
            </a:r>
          </a:p>
          <a:p>
            <a:pPr marL="298450" indent="-285750">
              <a:lnSpc>
                <a:spcPct val="100000"/>
              </a:lnSpc>
              <a:spcBef>
                <a:spcPts val="130"/>
              </a:spcBef>
              <a:buFont typeface="Arial" panose="020B0604020202020204" pitchFamily="34" charset="0"/>
              <a:buChar char="•"/>
            </a:pPr>
            <a:r>
              <a:rPr lang="en-IN" sz="2400" dirty="0">
                <a:latin typeface="Arial"/>
                <a:cs typeface="Arial"/>
              </a:rPr>
              <a:t>Insights</a:t>
            </a:r>
          </a:p>
          <a:p>
            <a:pPr marL="298450" indent="-285750">
              <a:lnSpc>
                <a:spcPct val="100000"/>
              </a:lnSpc>
              <a:spcBef>
                <a:spcPts val="130"/>
              </a:spcBef>
              <a:buFont typeface="Arial" panose="020B0604020202020204" pitchFamily="34" charset="0"/>
              <a:buChar char="•"/>
            </a:pPr>
            <a:r>
              <a:rPr lang="en-IN" sz="2400" dirty="0">
                <a:latin typeface="Arial"/>
                <a:cs typeface="Arial"/>
              </a:rPr>
              <a:t>Recommendations</a:t>
            </a:r>
          </a:p>
        </p:txBody>
      </p:sp>
      <p:sp>
        <p:nvSpPr>
          <p:cNvPr id="31" name="object 31"/>
          <p:cNvSpPr txBox="1"/>
          <p:nvPr/>
        </p:nvSpPr>
        <p:spPr>
          <a:xfrm>
            <a:off x="15984718" y="9519638"/>
            <a:ext cx="1664335" cy="452755"/>
          </a:xfrm>
          <a:prstGeom prst="rect">
            <a:avLst/>
          </a:prstGeom>
        </p:spPr>
        <p:txBody>
          <a:bodyPr vert="horz" wrap="square" lIns="0" tIns="12700" rIns="0" bIns="0" rtlCol="0">
            <a:spAutoFit/>
          </a:bodyPr>
          <a:lstStyle/>
          <a:p>
            <a:pPr marL="12700">
              <a:lnSpc>
                <a:spcPct val="100000"/>
              </a:lnSpc>
              <a:spcBef>
                <a:spcPts val="100"/>
              </a:spcBef>
              <a:tabLst>
                <a:tab pos="879475" algn="l"/>
              </a:tabLst>
            </a:pPr>
            <a:r>
              <a:rPr sz="2800" spc="10" dirty="0">
                <a:latin typeface="Arial"/>
                <a:cs typeface="Arial"/>
              </a:rPr>
              <a:t>	</a:t>
            </a:r>
            <a:endParaRPr sz="2800" dirty="0">
              <a:latin typeface="Arial"/>
              <a:cs typeface="Arial"/>
            </a:endParaRPr>
          </a:p>
        </p:txBody>
      </p:sp>
      <p:pic>
        <p:nvPicPr>
          <p:cNvPr id="105" name="Picture 2" descr="Explanatory Data Analysis - DS Life cycle">
            <a:extLst>
              <a:ext uri="{FF2B5EF4-FFF2-40B4-BE49-F238E27FC236}">
                <a16:creationId xmlns:a16="http://schemas.microsoft.com/office/drawing/2014/main" id="{87601264-E15F-68AC-4B4E-38F7AF407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49" y="3648181"/>
            <a:ext cx="10708721" cy="57094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439679" y="553572"/>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5323" y="1508616"/>
            <a:ext cx="7051121" cy="1276632"/>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br>
              <a:rPr lang="en-IN" sz="4500" b="1" spc="-70" dirty="0">
                <a:latin typeface="Arial"/>
                <a:cs typeface="Arial"/>
              </a:rPr>
            </a:br>
            <a:endParaRPr lang="en-IN" sz="1200" b="1" spc="-70" dirty="0">
              <a:latin typeface="Arial"/>
              <a:cs typeface="Arial"/>
            </a:endParaRPr>
          </a:p>
          <a:p>
            <a:pPr marL="12700">
              <a:lnSpc>
                <a:spcPct val="100000"/>
              </a:lnSpc>
              <a:spcBef>
                <a:spcPts val="135"/>
              </a:spcBef>
            </a:pPr>
            <a:r>
              <a:rPr lang="en-IN" sz="2400" b="1" spc="-70" dirty="0">
                <a:latin typeface="Arial"/>
                <a:cs typeface="Arial"/>
              </a:rPr>
              <a:t>Univariate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0" name="object 10"/>
          <p:cNvSpPr txBox="1"/>
          <p:nvPr/>
        </p:nvSpPr>
        <p:spPr>
          <a:xfrm>
            <a:off x="11106782" y="749191"/>
            <a:ext cx="4867910" cy="304165"/>
          </a:xfrm>
          <a:prstGeom prst="rect">
            <a:avLst/>
          </a:prstGeom>
          <a:solidFill>
            <a:srgbClr val="88FA4E"/>
          </a:solidFill>
        </p:spPr>
        <p:txBody>
          <a:bodyPr vert="horz" wrap="square" lIns="0" tIns="0" rIns="0" bIns="0" rtlCol="0">
            <a:spAutoFit/>
          </a:bodyPr>
          <a:lstStyle/>
          <a:p>
            <a:pPr>
              <a:lnSpc>
                <a:spcPts val="2305"/>
              </a:lnSpc>
            </a:pPr>
            <a:r>
              <a:rPr sz="1950" spc="15" dirty="0">
                <a:solidFill>
                  <a:srgbClr val="5E5E5E"/>
                </a:solidFill>
                <a:latin typeface="Arial"/>
                <a:cs typeface="Arial"/>
              </a:rPr>
              <a:t>15 </a:t>
            </a:r>
            <a:r>
              <a:rPr sz="1950" spc="25" dirty="0">
                <a:solidFill>
                  <a:srgbClr val="5E5E5E"/>
                </a:solidFill>
                <a:latin typeface="Arial"/>
                <a:cs typeface="Arial"/>
              </a:rPr>
              <a:t>percent </a:t>
            </a:r>
            <a:r>
              <a:rPr sz="1950" spc="45" dirty="0">
                <a:solidFill>
                  <a:srgbClr val="5E5E5E"/>
                </a:solidFill>
                <a:latin typeface="Arial"/>
                <a:cs typeface="Arial"/>
              </a:rPr>
              <a:t>of </a:t>
            </a:r>
            <a:r>
              <a:rPr sz="1950" spc="35" dirty="0">
                <a:solidFill>
                  <a:srgbClr val="5E5E5E"/>
                </a:solidFill>
                <a:latin typeface="Arial"/>
                <a:cs typeface="Arial"/>
              </a:rPr>
              <a:t>total population </a:t>
            </a:r>
            <a:r>
              <a:rPr sz="1950" spc="-25" dirty="0">
                <a:solidFill>
                  <a:srgbClr val="5E5E5E"/>
                </a:solidFill>
                <a:latin typeface="Arial"/>
                <a:cs typeface="Arial"/>
              </a:rPr>
              <a:t>are</a:t>
            </a:r>
            <a:r>
              <a:rPr sz="1950" spc="-105" dirty="0">
                <a:solidFill>
                  <a:srgbClr val="5E5E5E"/>
                </a:solidFill>
                <a:latin typeface="Arial"/>
                <a:cs typeface="Arial"/>
              </a:rPr>
              <a:t> </a:t>
            </a:r>
            <a:r>
              <a:rPr sz="1950" spc="25" dirty="0">
                <a:solidFill>
                  <a:srgbClr val="5E5E5E"/>
                </a:solidFill>
                <a:latin typeface="Arial"/>
                <a:cs typeface="Arial"/>
              </a:rPr>
              <a:t>defaulted</a:t>
            </a:r>
            <a:endParaRPr sz="1950">
              <a:latin typeface="Arial"/>
              <a:cs typeface="Arial"/>
            </a:endParaRPr>
          </a:p>
        </p:txBody>
      </p:sp>
      <p:sp>
        <p:nvSpPr>
          <p:cNvPr id="11" name="object 11"/>
          <p:cNvSpPr txBox="1"/>
          <p:nvPr/>
        </p:nvSpPr>
        <p:spPr>
          <a:xfrm>
            <a:off x="7594554" y="1356534"/>
            <a:ext cx="11892280" cy="304165"/>
          </a:xfrm>
          <a:prstGeom prst="rect">
            <a:avLst/>
          </a:prstGeom>
          <a:solidFill>
            <a:srgbClr val="88FA4E"/>
          </a:solidFill>
        </p:spPr>
        <p:txBody>
          <a:bodyPr vert="horz" wrap="square" lIns="0" tIns="0" rIns="0" bIns="0" rtlCol="0">
            <a:spAutoFit/>
          </a:bodyPr>
          <a:lstStyle/>
          <a:p>
            <a:pPr>
              <a:lnSpc>
                <a:spcPts val="2305"/>
              </a:lnSpc>
            </a:pPr>
            <a:r>
              <a:rPr sz="1950" spc="-25" dirty="0">
                <a:solidFill>
                  <a:srgbClr val="333333"/>
                </a:solidFill>
                <a:latin typeface="Arial"/>
                <a:cs typeface="Arial"/>
              </a:rPr>
              <a:t>The </a:t>
            </a:r>
            <a:r>
              <a:rPr sz="1950" spc="60" dirty="0">
                <a:solidFill>
                  <a:srgbClr val="333333"/>
                </a:solidFill>
                <a:latin typeface="Arial"/>
                <a:cs typeface="Arial"/>
              </a:rPr>
              <a:t>Most </a:t>
            </a:r>
            <a:r>
              <a:rPr sz="1950" spc="45" dirty="0">
                <a:solidFill>
                  <a:srgbClr val="333333"/>
                </a:solidFill>
                <a:latin typeface="Arial"/>
                <a:cs typeface="Arial"/>
              </a:rPr>
              <a:t>of </a:t>
            </a:r>
            <a:r>
              <a:rPr sz="1950" spc="10" dirty="0">
                <a:solidFill>
                  <a:srgbClr val="333333"/>
                </a:solidFill>
                <a:latin typeface="Arial"/>
                <a:cs typeface="Arial"/>
              </a:rPr>
              <a:t>loan </a:t>
            </a:r>
            <a:r>
              <a:rPr sz="1950" spc="30" dirty="0">
                <a:solidFill>
                  <a:srgbClr val="333333"/>
                </a:solidFill>
                <a:latin typeface="Arial"/>
                <a:cs typeface="Arial"/>
              </a:rPr>
              <a:t>applied </a:t>
            </a:r>
            <a:r>
              <a:rPr sz="1950" spc="50" dirty="0">
                <a:solidFill>
                  <a:srgbClr val="333333"/>
                </a:solidFill>
                <a:latin typeface="Arial"/>
                <a:cs typeface="Arial"/>
              </a:rPr>
              <a:t>by </a:t>
            </a:r>
            <a:r>
              <a:rPr sz="1950" spc="25" dirty="0">
                <a:solidFill>
                  <a:srgbClr val="333333"/>
                </a:solidFill>
                <a:latin typeface="Arial"/>
                <a:cs typeface="Arial"/>
              </a:rPr>
              <a:t>the Customers </a:t>
            </a:r>
            <a:r>
              <a:rPr sz="1950" spc="-25" dirty="0">
                <a:solidFill>
                  <a:srgbClr val="333333"/>
                </a:solidFill>
                <a:latin typeface="Arial"/>
                <a:cs typeface="Arial"/>
              </a:rPr>
              <a:t>are </a:t>
            </a:r>
            <a:r>
              <a:rPr sz="1950" spc="5" dirty="0">
                <a:solidFill>
                  <a:srgbClr val="333333"/>
                </a:solidFill>
                <a:latin typeface="Arial"/>
                <a:cs typeface="Arial"/>
              </a:rPr>
              <a:t>usually </a:t>
            </a:r>
            <a:r>
              <a:rPr sz="1950" spc="15" dirty="0">
                <a:solidFill>
                  <a:srgbClr val="333333"/>
                </a:solidFill>
                <a:latin typeface="Arial"/>
                <a:cs typeface="Arial"/>
              </a:rPr>
              <a:t>living </a:t>
            </a:r>
            <a:r>
              <a:rPr sz="1950" spc="30" dirty="0">
                <a:solidFill>
                  <a:srgbClr val="333333"/>
                </a:solidFill>
                <a:latin typeface="Arial"/>
                <a:cs typeface="Arial"/>
              </a:rPr>
              <a:t>on </a:t>
            </a:r>
            <a:r>
              <a:rPr sz="1950" spc="5" dirty="0">
                <a:solidFill>
                  <a:srgbClr val="333333"/>
                </a:solidFill>
                <a:latin typeface="Arial"/>
                <a:cs typeface="Arial"/>
              </a:rPr>
              <a:t>Rent </a:t>
            </a:r>
            <a:r>
              <a:rPr sz="1950" spc="-5" dirty="0">
                <a:solidFill>
                  <a:srgbClr val="333333"/>
                </a:solidFill>
                <a:latin typeface="Arial"/>
                <a:cs typeface="Arial"/>
              </a:rPr>
              <a:t>i.e </a:t>
            </a:r>
            <a:r>
              <a:rPr sz="1950" spc="60" dirty="0">
                <a:solidFill>
                  <a:srgbClr val="333333"/>
                </a:solidFill>
                <a:latin typeface="Arial"/>
                <a:cs typeface="Arial"/>
              </a:rPr>
              <a:t>47.9% </a:t>
            </a:r>
            <a:r>
              <a:rPr sz="1950" spc="25" dirty="0">
                <a:solidFill>
                  <a:srgbClr val="333333"/>
                </a:solidFill>
                <a:latin typeface="Arial"/>
                <a:cs typeface="Arial"/>
              </a:rPr>
              <a:t>and </a:t>
            </a:r>
            <a:r>
              <a:rPr sz="1950" spc="20" dirty="0">
                <a:solidFill>
                  <a:srgbClr val="333333"/>
                </a:solidFill>
                <a:latin typeface="Arial"/>
                <a:cs typeface="Arial"/>
              </a:rPr>
              <a:t>then </a:t>
            </a:r>
            <a:r>
              <a:rPr sz="1950" spc="10" dirty="0">
                <a:solidFill>
                  <a:srgbClr val="333333"/>
                </a:solidFill>
                <a:latin typeface="Arial"/>
                <a:cs typeface="Arial"/>
              </a:rPr>
              <a:t>having</a:t>
            </a:r>
            <a:r>
              <a:rPr sz="1950" spc="-170" dirty="0">
                <a:solidFill>
                  <a:srgbClr val="333333"/>
                </a:solidFill>
                <a:latin typeface="Arial"/>
                <a:cs typeface="Arial"/>
              </a:rPr>
              <a:t> </a:t>
            </a:r>
            <a:r>
              <a:rPr sz="1950" spc="35" dirty="0">
                <a:solidFill>
                  <a:srgbClr val="333333"/>
                </a:solidFill>
                <a:latin typeface="Arial"/>
                <a:cs typeface="Arial"/>
              </a:rPr>
              <a:t>Mortgage</a:t>
            </a:r>
            <a:endParaRPr sz="1950">
              <a:latin typeface="Arial"/>
              <a:cs typeface="Arial"/>
            </a:endParaRPr>
          </a:p>
        </p:txBody>
      </p:sp>
      <p:sp>
        <p:nvSpPr>
          <p:cNvPr id="12" name="object 12"/>
          <p:cNvSpPr txBox="1"/>
          <p:nvPr/>
        </p:nvSpPr>
        <p:spPr>
          <a:xfrm>
            <a:off x="10299309" y="1963846"/>
            <a:ext cx="6470650"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15" dirty="0">
                <a:solidFill>
                  <a:srgbClr val="333333"/>
                </a:solidFill>
                <a:latin typeface="Arial"/>
                <a:cs typeface="Arial"/>
              </a:rPr>
              <a:t>44 </a:t>
            </a:r>
            <a:r>
              <a:rPr sz="1950" spc="240" dirty="0">
                <a:solidFill>
                  <a:srgbClr val="333333"/>
                </a:solidFill>
                <a:latin typeface="Arial"/>
                <a:cs typeface="Arial"/>
              </a:rPr>
              <a:t>% </a:t>
            </a:r>
            <a:r>
              <a:rPr sz="1950" spc="45" dirty="0">
                <a:solidFill>
                  <a:srgbClr val="333333"/>
                </a:solidFill>
                <a:latin typeface="Arial"/>
                <a:cs typeface="Arial"/>
              </a:rPr>
              <a:t>of </a:t>
            </a:r>
            <a:r>
              <a:rPr sz="1950" spc="10" dirty="0">
                <a:solidFill>
                  <a:srgbClr val="333333"/>
                </a:solidFill>
                <a:latin typeface="Arial"/>
                <a:cs typeface="Arial"/>
              </a:rPr>
              <a:t>loan </a:t>
            </a:r>
            <a:r>
              <a:rPr sz="1950" spc="35" dirty="0">
                <a:solidFill>
                  <a:srgbClr val="333333"/>
                </a:solidFill>
                <a:latin typeface="Arial"/>
                <a:cs typeface="Arial"/>
              </a:rPr>
              <a:t>application </a:t>
            </a:r>
            <a:r>
              <a:rPr sz="1950" spc="-25" dirty="0">
                <a:solidFill>
                  <a:srgbClr val="333333"/>
                </a:solidFill>
                <a:latin typeface="Arial"/>
                <a:cs typeface="Arial"/>
              </a:rPr>
              <a:t>are </a:t>
            </a:r>
            <a:r>
              <a:rPr sz="1950" spc="10" dirty="0">
                <a:solidFill>
                  <a:srgbClr val="333333"/>
                </a:solidFill>
                <a:latin typeface="Arial"/>
                <a:cs typeface="Arial"/>
              </a:rPr>
              <a:t>in </a:t>
            </a:r>
            <a:r>
              <a:rPr sz="1950" spc="50" dirty="0">
                <a:solidFill>
                  <a:srgbClr val="333333"/>
                </a:solidFill>
                <a:latin typeface="Arial"/>
                <a:cs typeface="Arial"/>
              </a:rPr>
              <a:t>Not</a:t>
            </a:r>
            <a:r>
              <a:rPr sz="1950" spc="-320" dirty="0">
                <a:solidFill>
                  <a:srgbClr val="333333"/>
                </a:solidFill>
                <a:latin typeface="Arial"/>
                <a:cs typeface="Arial"/>
              </a:rPr>
              <a:t> </a:t>
            </a:r>
            <a:r>
              <a:rPr sz="1950" spc="-15" dirty="0">
                <a:solidFill>
                  <a:srgbClr val="333333"/>
                </a:solidFill>
                <a:latin typeface="Arial"/>
                <a:cs typeface="Arial"/>
              </a:rPr>
              <a:t>Verified </a:t>
            </a:r>
            <a:r>
              <a:rPr sz="1950" spc="25" dirty="0">
                <a:solidFill>
                  <a:srgbClr val="333333"/>
                </a:solidFill>
                <a:latin typeface="Arial"/>
                <a:cs typeface="Arial"/>
              </a:rPr>
              <a:t>Status</a:t>
            </a:r>
            <a:endParaRPr sz="1950">
              <a:latin typeface="Arial"/>
              <a:cs typeface="Arial"/>
            </a:endParaRPr>
          </a:p>
        </p:txBody>
      </p:sp>
      <p:sp>
        <p:nvSpPr>
          <p:cNvPr id="13" name="object 13"/>
          <p:cNvSpPr txBox="1"/>
          <p:nvPr/>
        </p:nvSpPr>
        <p:spPr>
          <a:xfrm>
            <a:off x="9075221" y="2571157"/>
            <a:ext cx="8931275"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90" dirty="0">
                <a:solidFill>
                  <a:srgbClr val="333333"/>
                </a:solidFill>
                <a:latin typeface="Arial"/>
                <a:cs typeface="Arial"/>
              </a:rPr>
              <a:t>60% </a:t>
            </a:r>
            <a:r>
              <a:rPr sz="1950" spc="45" dirty="0">
                <a:solidFill>
                  <a:srgbClr val="333333"/>
                </a:solidFill>
                <a:latin typeface="Arial"/>
                <a:cs typeface="Arial"/>
              </a:rPr>
              <a:t>of </a:t>
            </a:r>
            <a:r>
              <a:rPr sz="1950" spc="10" dirty="0">
                <a:solidFill>
                  <a:srgbClr val="333333"/>
                </a:solidFill>
                <a:latin typeface="Arial"/>
                <a:cs typeface="Arial"/>
              </a:rPr>
              <a:t>loans </a:t>
            </a:r>
            <a:r>
              <a:rPr sz="1950" spc="-25" dirty="0">
                <a:solidFill>
                  <a:srgbClr val="333333"/>
                </a:solidFill>
                <a:latin typeface="Arial"/>
                <a:cs typeface="Arial"/>
              </a:rPr>
              <a:t>are </a:t>
            </a:r>
            <a:r>
              <a:rPr sz="1950" spc="20" dirty="0">
                <a:solidFill>
                  <a:srgbClr val="333333"/>
                </a:solidFill>
                <a:latin typeface="Arial"/>
                <a:cs typeface="Arial"/>
              </a:rPr>
              <a:t>take </a:t>
            </a:r>
            <a:r>
              <a:rPr sz="1950" spc="30" dirty="0">
                <a:solidFill>
                  <a:srgbClr val="333333"/>
                </a:solidFill>
                <a:latin typeface="Arial"/>
                <a:cs typeface="Arial"/>
              </a:rPr>
              <a:t>for Debt </a:t>
            </a:r>
            <a:r>
              <a:rPr sz="1950" spc="25" dirty="0">
                <a:solidFill>
                  <a:srgbClr val="333333"/>
                </a:solidFill>
                <a:latin typeface="Arial"/>
                <a:cs typeface="Arial"/>
              </a:rPr>
              <a:t>Consolidation </a:t>
            </a:r>
            <a:r>
              <a:rPr sz="1950" spc="-55" dirty="0">
                <a:solidFill>
                  <a:srgbClr val="333333"/>
                </a:solidFill>
                <a:latin typeface="Arial"/>
                <a:cs typeface="Arial"/>
              </a:rPr>
              <a:t>&amp; </a:t>
            </a:r>
            <a:r>
              <a:rPr sz="1950" spc="30" dirty="0">
                <a:solidFill>
                  <a:srgbClr val="333333"/>
                </a:solidFill>
                <a:latin typeface="Arial"/>
                <a:cs typeface="Arial"/>
              </a:rPr>
              <a:t>for </a:t>
            </a:r>
            <a:r>
              <a:rPr sz="1950" spc="20" dirty="0">
                <a:solidFill>
                  <a:srgbClr val="333333"/>
                </a:solidFill>
                <a:latin typeface="Arial"/>
                <a:cs typeface="Arial"/>
              </a:rPr>
              <a:t>Credit </a:t>
            </a:r>
            <a:r>
              <a:rPr sz="1950" spc="10" dirty="0">
                <a:solidFill>
                  <a:srgbClr val="333333"/>
                </a:solidFill>
                <a:latin typeface="Arial"/>
                <a:cs typeface="Arial"/>
              </a:rPr>
              <a:t>Card</a:t>
            </a:r>
            <a:r>
              <a:rPr sz="1950" spc="-60" dirty="0">
                <a:solidFill>
                  <a:srgbClr val="333333"/>
                </a:solidFill>
                <a:latin typeface="Arial"/>
                <a:cs typeface="Arial"/>
              </a:rPr>
              <a:t> </a:t>
            </a:r>
            <a:r>
              <a:rPr sz="1950" spc="15" dirty="0">
                <a:solidFill>
                  <a:srgbClr val="333333"/>
                </a:solidFill>
                <a:latin typeface="Arial"/>
                <a:cs typeface="Arial"/>
              </a:rPr>
              <a:t>Purpose</a:t>
            </a:r>
            <a:endParaRPr sz="195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470010" y="3230468"/>
            <a:ext cx="8824522" cy="2308324"/>
          </a:xfrm>
          <a:prstGeom prst="rect">
            <a:avLst/>
          </a:prstGeom>
          <a:noFill/>
        </p:spPr>
        <p:txBody>
          <a:bodyPr wrap="square" rtlCol="0">
            <a:spAutoFit/>
          </a:bodyPr>
          <a:lstStyle/>
          <a:p>
            <a:r>
              <a:rPr lang="en-IN" dirty="0"/>
              <a:t>1. </a:t>
            </a:r>
            <a:r>
              <a:rPr lang="en-IN" b="1" u="sng" dirty="0"/>
              <a:t>Annual income</a:t>
            </a:r>
          </a:p>
          <a:p>
            <a:endParaRPr lang="en-IN" dirty="0"/>
          </a:p>
          <a:p>
            <a:r>
              <a:rPr lang="en-US" dirty="0"/>
              <a:t>After removing the outliers, maximum number of loan applications are under the slab between $50000 and $60000.</a:t>
            </a:r>
          </a:p>
          <a:p>
            <a:r>
              <a:rPr lang="en-US" dirty="0"/>
              <a:t>The clients with Charged Off Accounts whose annual income is in the range of 31K to 58K are having the highest defaulters.</a:t>
            </a:r>
          </a:p>
          <a:p>
            <a:endParaRPr lang="en-IN" dirty="0"/>
          </a:p>
          <a:p>
            <a:endParaRPr lang="en-IN" dirty="0"/>
          </a:p>
        </p:txBody>
      </p:sp>
      <p:pic>
        <p:nvPicPr>
          <p:cNvPr id="2050" name="Picture 2">
            <a:extLst>
              <a:ext uri="{FF2B5EF4-FFF2-40B4-BE49-F238E27FC236}">
                <a16:creationId xmlns:a16="http://schemas.microsoft.com/office/drawing/2014/main" id="{8FE2B168-6600-220B-D72E-818E17B99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72" y="5005959"/>
            <a:ext cx="4343400" cy="42052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566F612-1F6A-0646-8039-98A6959749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528" y="4678625"/>
            <a:ext cx="4724400" cy="333947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2CA315C-B0C0-D526-8043-9E3E98CA5263}"/>
              </a:ext>
            </a:extLst>
          </p:cNvPr>
          <p:cNvSpPr txBox="1"/>
          <p:nvPr/>
        </p:nvSpPr>
        <p:spPr>
          <a:xfrm>
            <a:off x="9823450" y="3251031"/>
            <a:ext cx="9448800" cy="1754326"/>
          </a:xfrm>
          <a:prstGeom prst="rect">
            <a:avLst/>
          </a:prstGeom>
          <a:noFill/>
        </p:spPr>
        <p:txBody>
          <a:bodyPr wrap="square" rtlCol="0">
            <a:spAutoFit/>
          </a:bodyPr>
          <a:lstStyle/>
          <a:p>
            <a:r>
              <a:rPr lang="en-IN" dirty="0"/>
              <a:t>2. </a:t>
            </a:r>
            <a:r>
              <a:rPr lang="en-IN" b="1" u="sng" dirty="0"/>
              <a:t>Loan amount</a:t>
            </a:r>
          </a:p>
          <a:p>
            <a:endParaRPr lang="en-IN" dirty="0"/>
          </a:p>
          <a:p>
            <a:r>
              <a:rPr lang="en-US" dirty="0"/>
              <a:t>Maximum loan applications are of the loan amount around 5000.</a:t>
            </a:r>
          </a:p>
          <a:p>
            <a:r>
              <a:rPr lang="en-US" b="0" i="0" dirty="0">
                <a:effectLst/>
                <a:latin typeface="Arial" panose="020B0604020202020204" pitchFamily="34" charset="0"/>
              </a:rPr>
              <a:t>Out of the charged-off accounts, the loan amount range between 0 and 7000 has highest number of defaulters, and similar to the loan amount range between 7000 and 14000.</a:t>
            </a:r>
            <a:endParaRPr lang="en-IN" dirty="0"/>
          </a:p>
          <a:p>
            <a:endParaRPr lang="en-IN" dirty="0"/>
          </a:p>
        </p:txBody>
      </p:sp>
      <p:pic>
        <p:nvPicPr>
          <p:cNvPr id="2054" name="Picture 6">
            <a:extLst>
              <a:ext uri="{FF2B5EF4-FFF2-40B4-BE49-F238E27FC236}">
                <a16:creationId xmlns:a16="http://schemas.microsoft.com/office/drawing/2014/main" id="{6F00574D-C0D9-C516-92AB-C33EF4F68F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7846" y="4928378"/>
            <a:ext cx="3819525" cy="36957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0531BBE-76D4-7AF3-1318-1F071200A9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51137" y="5005357"/>
            <a:ext cx="4383479" cy="33007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9CDAD94-43F5-4AC6-3E5E-CB40875C41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18277" y="8624078"/>
            <a:ext cx="4529773" cy="26574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B8F2D3B8-5FA2-F645-DFEC-0494A4FA84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9106" y="8018097"/>
            <a:ext cx="4108371" cy="29806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298148" y="315544"/>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08050" y="1513131"/>
            <a:ext cx="5298521" cy="179728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endParaRPr lang="en-IN" sz="4500" b="1" spc="-70" dirty="0">
              <a:latin typeface="Arial"/>
              <a:cs typeface="Arial"/>
            </a:endParaRPr>
          </a:p>
          <a:p>
            <a:pPr marL="12700">
              <a:lnSpc>
                <a:spcPct val="100000"/>
              </a:lnSpc>
              <a:spcBef>
                <a:spcPts val="135"/>
              </a:spcBef>
            </a:pPr>
            <a:r>
              <a:rPr lang="en-IN" sz="2400" b="1" spc="-70" dirty="0">
                <a:latin typeface="Arial"/>
                <a:cs typeface="Arial"/>
              </a:rPr>
              <a:t>Univariate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0" name="object 10"/>
          <p:cNvSpPr txBox="1"/>
          <p:nvPr/>
        </p:nvSpPr>
        <p:spPr>
          <a:xfrm>
            <a:off x="11106782" y="749191"/>
            <a:ext cx="4867910" cy="304165"/>
          </a:xfrm>
          <a:prstGeom prst="rect">
            <a:avLst/>
          </a:prstGeom>
          <a:solidFill>
            <a:srgbClr val="88FA4E"/>
          </a:solidFill>
        </p:spPr>
        <p:txBody>
          <a:bodyPr vert="horz" wrap="square" lIns="0" tIns="0" rIns="0" bIns="0" rtlCol="0">
            <a:spAutoFit/>
          </a:bodyPr>
          <a:lstStyle/>
          <a:p>
            <a:pPr>
              <a:lnSpc>
                <a:spcPts val="2305"/>
              </a:lnSpc>
            </a:pPr>
            <a:r>
              <a:rPr sz="1950" spc="15" dirty="0">
                <a:solidFill>
                  <a:srgbClr val="5E5E5E"/>
                </a:solidFill>
                <a:latin typeface="Arial"/>
                <a:cs typeface="Arial"/>
              </a:rPr>
              <a:t>15 </a:t>
            </a:r>
            <a:r>
              <a:rPr sz="1950" spc="25" dirty="0">
                <a:solidFill>
                  <a:srgbClr val="5E5E5E"/>
                </a:solidFill>
                <a:latin typeface="Arial"/>
                <a:cs typeface="Arial"/>
              </a:rPr>
              <a:t>percent </a:t>
            </a:r>
            <a:r>
              <a:rPr sz="1950" spc="45" dirty="0">
                <a:solidFill>
                  <a:srgbClr val="5E5E5E"/>
                </a:solidFill>
                <a:latin typeface="Arial"/>
                <a:cs typeface="Arial"/>
              </a:rPr>
              <a:t>of </a:t>
            </a:r>
            <a:r>
              <a:rPr sz="1950" spc="35" dirty="0">
                <a:solidFill>
                  <a:srgbClr val="5E5E5E"/>
                </a:solidFill>
                <a:latin typeface="Arial"/>
                <a:cs typeface="Arial"/>
              </a:rPr>
              <a:t>total population </a:t>
            </a:r>
            <a:r>
              <a:rPr sz="1950" spc="-25" dirty="0">
                <a:solidFill>
                  <a:srgbClr val="5E5E5E"/>
                </a:solidFill>
                <a:latin typeface="Arial"/>
                <a:cs typeface="Arial"/>
              </a:rPr>
              <a:t>are</a:t>
            </a:r>
            <a:r>
              <a:rPr sz="1950" spc="-105" dirty="0">
                <a:solidFill>
                  <a:srgbClr val="5E5E5E"/>
                </a:solidFill>
                <a:latin typeface="Arial"/>
                <a:cs typeface="Arial"/>
              </a:rPr>
              <a:t> </a:t>
            </a:r>
            <a:r>
              <a:rPr sz="1950" spc="25" dirty="0">
                <a:solidFill>
                  <a:srgbClr val="5E5E5E"/>
                </a:solidFill>
                <a:latin typeface="Arial"/>
                <a:cs typeface="Arial"/>
              </a:rPr>
              <a:t>defaulted</a:t>
            </a:r>
            <a:endParaRPr sz="1950">
              <a:latin typeface="Arial"/>
              <a:cs typeface="Arial"/>
            </a:endParaRPr>
          </a:p>
        </p:txBody>
      </p:sp>
      <p:sp>
        <p:nvSpPr>
          <p:cNvPr id="11" name="object 11"/>
          <p:cNvSpPr txBox="1"/>
          <p:nvPr/>
        </p:nvSpPr>
        <p:spPr>
          <a:xfrm>
            <a:off x="7594554" y="1356534"/>
            <a:ext cx="11892280" cy="304165"/>
          </a:xfrm>
          <a:prstGeom prst="rect">
            <a:avLst/>
          </a:prstGeom>
          <a:solidFill>
            <a:srgbClr val="88FA4E"/>
          </a:solidFill>
        </p:spPr>
        <p:txBody>
          <a:bodyPr vert="horz" wrap="square" lIns="0" tIns="0" rIns="0" bIns="0" rtlCol="0">
            <a:spAutoFit/>
          </a:bodyPr>
          <a:lstStyle/>
          <a:p>
            <a:pPr>
              <a:lnSpc>
                <a:spcPts val="2305"/>
              </a:lnSpc>
            </a:pPr>
            <a:r>
              <a:rPr sz="1950" spc="-25" dirty="0">
                <a:solidFill>
                  <a:srgbClr val="333333"/>
                </a:solidFill>
                <a:latin typeface="Arial"/>
                <a:cs typeface="Arial"/>
              </a:rPr>
              <a:t>The </a:t>
            </a:r>
            <a:r>
              <a:rPr sz="1950" spc="60" dirty="0">
                <a:solidFill>
                  <a:srgbClr val="333333"/>
                </a:solidFill>
                <a:latin typeface="Arial"/>
                <a:cs typeface="Arial"/>
              </a:rPr>
              <a:t>Most </a:t>
            </a:r>
            <a:r>
              <a:rPr sz="1950" spc="45" dirty="0">
                <a:solidFill>
                  <a:srgbClr val="333333"/>
                </a:solidFill>
                <a:latin typeface="Arial"/>
                <a:cs typeface="Arial"/>
              </a:rPr>
              <a:t>of </a:t>
            </a:r>
            <a:r>
              <a:rPr sz="1950" spc="10" dirty="0">
                <a:solidFill>
                  <a:srgbClr val="333333"/>
                </a:solidFill>
                <a:latin typeface="Arial"/>
                <a:cs typeface="Arial"/>
              </a:rPr>
              <a:t>loan </a:t>
            </a:r>
            <a:r>
              <a:rPr sz="1950" spc="30" dirty="0">
                <a:solidFill>
                  <a:srgbClr val="333333"/>
                </a:solidFill>
                <a:latin typeface="Arial"/>
                <a:cs typeface="Arial"/>
              </a:rPr>
              <a:t>applied </a:t>
            </a:r>
            <a:r>
              <a:rPr sz="1950" spc="50" dirty="0">
                <a:solidFill>
                  <a:srgbClr val="333333"/>
                </a:solidFill>
                <a:latin typeface="Arial"/>
                <a:cs typeface="Arial"/>
              </a:rPr>
              <a:t>by </a:t>
            </a:r>
            <a:r>
              <a:rPr sz="1950" spc="25" dirty="0">
                <a:solidFill>
                  <a:srgbClr val="333333"/>
                </a:solidFill>
                <a:latin typeface="Arial"/>
                <a:cs typeface="Arial"/>
              </a:rPr>
              <a:t>the Customers </a:t>
            </a:r>
            <a:r>
              <a:rPr sz="1950" spc="-25" dirty="0">
                <a:solidFill>
                  <a:srgbClr val="333333"/>
                </a:solidFill>
                <a:latin typeface="Arial"/>
                <a:cs typeface="Arial"/>
              </a:rPr>
              <a:t>are </a:t>
            </a:r>
            <a:r>
              <a:rPr sz="1950" spc="5" dirty="0">
                <a:solidFill>
                  <a:srgbClr val="333333"/>
                </a:solidFill>
                <a:latin typeface="Arial"/>
                <a:cs typeface="Arial"/>
              </a:rPr>
              <a:t>usually </a:t>
            </a:r>
            <a:r>
              <a:rPr sz="1950" spc="15" dirty="0">
                <a:solidFill>
                  <a:srgbClr val="333333"/>
                </a:solidFill>
                <a:latin typeface="Arial"/>
                <a:cs typeface="Arial"/>
              </a:rPr>
              <a:t>living </a:t>
            </a:r>
            <a:r>
              <a:rPr sz="1950" spc="30" dirty="0">
                <a:solidFill>
                  <a:srgbClr val="333333"/>
                </a:solidFill>
                <a:latin typeface="Arial"/>
                <a:cs typeface="Arial"/>
              </a:rPr>
              <a:t>on </a:t>
            </a:r>
            <a:r>
              <a:rPr sz="1950" spc="5" dirty="0">
                <a:solidFill>
                  <a:srgbClr val="333333"/>
                </a:solidFill>
                <a:latin typeface="Arial"/>
                <a:cs typeface="Arial"/>
              </a:rPr>
              <a:t>Rent </a:t>
            </a:r>
            <a:r>
              <a:rPr sz="1950" spc="-5" dirty="0">
                <a:solidFill>
                  <a:srgbClr val="333333"/>
                </a:solidFill>
                <a:latin typeface="Arial"/>
                <a:cs typeface="Arial"/>
              </a:rPr>
              <a:t>i.e </a:t>
            </a:r>
            <a:r>
              <a:rPr sz="1950" spc="60" dirty="0">
                <a:solidFill>
                  <a:srgbClr val="333333"/>
                </a:solidFill>
                <a:latin typeface="Arial"/>
                <a:cs typeface="Arial"/>
              </a:rPr>
              <a:t>47.9% </a:t>
            </a:r>
            <a:r>
              <a:rPr sz="1950" spc="25" dirty="0">
                <a:solidFill>
                  <a:srgbClr val="333333"/>
                </a:solidFill>
                <a:latin typeface="Arial"/>
                <a:cs typeface="Arial"/>
              </a:rPr>
              <a:t>and </a:t>
            </a:r>
            <a:r>
              <a:rPr sz="1950" spc="20" dirty="0">
                <a:solidFill>
                  <a:srgbClr val="333333"/>
                </a:solidFill>
                <a:latin typeface="Arial"/>
                <a:cs typeface="Arial"/>
              </a:rPr>
              <a:t>then </a:t>
            </a:r>
            <a:r>
              <a:rPr sz="1950" spc="10" dirty="0">
                <a:solidFill>
                  <a:srgbClr val="333333"/>
                </a:solidFill>
                <a:latin typeface="Arial"/>
                <a:cs typeface="Arial"/>
              </a:rPr>
              <a:t>having</a:t>
            </a:r>
            <a:r>
              <a:rPr sz="1950" spc="-170" dirty="0">
                <a:solidFill>
                  <a:srgbClr val="333333"/>
                </a:solidFill>
                <a:latin typeface="Arial"/>
                <a:cs typeface="Arial"/>
              </a:rPr>
              <a:t> </a:t>
            </a:r>
            <a:r>
              <a:rPr sz="1950" spc="35" dirty="0">
                <a:solidFill>
                  <a:srgbClr val="333333"/>
                </a:solidFill>
                <a:latin typeface="Arial"/>
                <a:cs typeface="Arial"/>
              </a:rPr>
              <a:t>Mortgage</a:t>
            </a:r>
            <a:endParaRPr sz="1950">
              <a:latin typeface="Arial"/>
              <a:cs typeface="Arial"/>
            </a:endParaRPr>
          </a:p>
        </p:txBody>
      </p:sp>
      <p:sp>
        <p:nvSpPr>
          <p:cNvPr id="12" name="object 12"/>
          <p:cNvSpPr txBox="1"/>
          <p:nvPr/>
        </p:nvSpPr>
        <p:spPr>
          <a:xfrm>
            <a:off x="10299309" y="1963846"/>
            <a:ext cx="6470650"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15" dirty="0">
                <a:solidFill>
                  <a:srgbClr val="333333"/>
                </a:solidFill>
                <a:latin typeface="Arial"/>
                <a:cs typeface="Arial"/>
              </a:rPr>
              <a:t>44 </a:t>
            </a:r>
            <a:r>
              <a:rPr sz="1950" spc="240" dirty="0">
                <a:solidFill>
                  <a:srgbClr val="333333"/>
                </a:solidFill>
                <a:latin typeface="Arial"/>
                <a:cs typeface="Arial"/>
              </a:rPr>
              <a:t>% </a:t>
            </a:r>
            <a:r>
              <a:rPr sz="1950" spc="45" dirty="0">
                <a:solidFill>
                  <a:srgbClr val="333333"/>
                </a:solidFill>
                <a:latin typeface="Arial"/>
                <a:cs typeface="Arial"/>
              </a:rPr>
              <a:t>of </a:t>
            </a:r>
            <a:r>
              <a:rPr sz="1950" spc="10" dirty="0">
                <a:solidFill>
                  <a:srgbClr val="333333"/>
                </a:solidFill>
                <a:latin typeface="Arial"/>
                <a:cs typeface="Arial"/>
              </a:rPr>
              <a:t>loan </a:t>
            </a:r>
            <a:r>
              <a:rPr sz="1950" spc="35" dirty="0">
                <a:solidFill>
                  <a:srgbClr val="333333"/>
                </a:solidFill>
                <a:latin typeface="Arial"/>
                <a:cs typeface="Arial"/>
              </a:rPr>
              <a:t>application </a:t>
            </a:r>
            <a:r>
              <a:rPr sz="1950" spc="-25" dirty="0">
                <a:solidFill>
                  <a:srgbClr val="333333"/>
                </a:solidFill>
                <a:latin typeface="Arial"/>
                <a:cs typeface="Arial"/>
              </a:rPr>
              <a:t>are </a:t>
            </a:r>
            <a:r>
              <a:rPr sz="1950" spc="10" dirty="0">
                <a:solidFill>
                  <a:srgbClr val="333333"/>
                </a:solidFill>
                <a:latin typeface="Arial"/>
                <a:cs typeface="Arial"/>
              </a:rPr>
              <a:t>in </a:t>
            </a:r>
            <a:r>
              <a:rPr sz="1950" spc="50" dirty="0">
                <a:solidFill>
                  <a:srgbClr val="333333"/>
                </a:solidFill>
                <a:latin typeface="Arial"/>
                <a:cs typeface="Arial"/>
              </a:rPr>
              <a:t>Not</a:t>
            </a:r>
            <a:r>
              <a:rPr sz="1950" spc="-320" dirty="0">
                <a:solidFill>
                  <a:srgbClr val="333333"/>
                </a:solidFill>
                <a:latin typeface="Arial"/>
                <a:cs typeface="Arial"/>
              </a:rPr>
              <a:t> </a:t>
            </a:r>
            <a:r>
              <a:rPr sz="1950" spc="-15" dirty="0">
                <a:solidFill>
                  <a:srgbClr val="333333"/>
                </a:solidFill>
                <a:latin typeface="Arial"/>
                <a:cs typeface="Arial"/>
              </a:rPr>
              <a:t>Verified </a:t>
            </a:r>
            <a:r>
              <a:rPr sz="1950" spc="25" dirty="0">
                <a:solidFill>
                  <a:srgbClr val="333333"/>
                </a:solidFill>
                <a:latin typeface="Arial"/>
                <a:cs typeface="Arial"/>
              </a:rPr>
              <a:t>Status</a:t>
            </a:r>
            <a:endParaRPr sz="1950">
              <a:latin typeface="Arial"/>
              <a:cs typeface="Arial"/>
            </a:endParaRPr>
          </a:p>
        </p:txBody>
      </p:sp>
      <p:sp>
        <p:nvSpPr>
          <p:cNvPr id="13" name="object 13"/>
          <p:cNvSpPr txBox="1"/>
          <p:nvPr/>
        </p:nvSpPr>
        <p:spPr>
          <a:xfrm>
            <a:off x="9075221" y="2571157"/>
            <a:ext cx="8931275"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90" dirty="0">
                <a:solidFill>
                  <a:srgbClr val="333333"/>
                </a:solidFill>
                <a:latin typeface="Arial"/>
                <a:cs typeface="Arial"/>
              </a:rPr>
              <a:t>60% </a:t>
            </a:r>
            <a:r>
              <a:rPr sz="1950" spc="45" dirty="0">
                <a:solidFill>
                  <a:srgbClr val="333333"/>
                </a:solidFill>
                <a:latin typeface="Arial"/>
                <a:cs typeface="Arial"/>
              </a:rPr>
              <a:t>of </a:t>
            </a:r>
            <a:r>
              <a:rPr sz="1950" spc="10" dirty="0">
                <a:solidFill>
                  <a:srgbClr val="333333"/>
                </a:solidFill>
                <a:latin typeface="Arial"/>
                <a:cs typeface="Arial"/>
              </a:rPr>
              <a:t>loans </a:t>
            </a:r>
            <a:r>
              <a:rPr sz="1950" spc="-25" dirty="0">
                <a:solidFill>
                  <a:srgbClr val="333333"/>
                </a:solidFill>
                <a:latin typeface="Arial"/>
                <a:cs typeface="Arial"/>
              </a:rPr>
              <a:t>are </a:t>
            </a:r>
            <a:r>
              <a:rPr sz="1950" spc="20" dirty="0">
                <a:solidFill>
                  <a:srgbClr val="333333"/>
                </a:solidFill>
                <a:latin typeface="Arial"/>
                <a:cs typeface="Arial"/>
              </a:rPr>
              <a:t>take </a:t>
            </a:r>
            <a:r>
              <a:rPr sz="1950" spc="30" dirty="0">
                <a:solidFill>
                  <a:srgbClr val="333333"/>
                </a:solidFill>
                <a:latin typeface="Arial"/>
                <a:cs typeface="Arial"/>
              </a:rPr>
              <a:t>for Debt </a:t>
            </a:r>
            <a:r>
              <a:rPr sz="1950" spc="25" dirty="0">
                <a:solidFill>
                  <a:srgbClr val="333333"/>
                </a:solidFill>
                <a:latin typeface="Arial"/>
                <a:cs typeface="Arial"/>
              </a:rPr>
              <a:t>Consolidation </a:t>
            </a:r>
            <a:r>
              <a:rPr sz="1950" spc="-55" dirty="0">
                <a:solidFill>
                  <a:srgbClr val="333333"/>
                </a:solidFill>
                <a:latin typeface="Arial"/>
                <a:cs typeface="Arial"/>
              </a:rPr>
              <a:t>&amp; </a:t>
            </a:r>
            <a:r>
              <a:rPr sz="1950" spc="30" dirty="0">
                <a:solidFill>
                  <a:srgbClr val="333333"/>
                </a:solidFill>
                <a:latin typeface="Arial"/>
                <a:cs typeface="Arial"/>
              </a:rPr>
              <a:t>for </a:t>
            </a:r>
            <a:r>
              <a:rPr sz="1950" spc="20" dirty="0">
                <a:solidFill>
                  <a:srgbClr val="333333"/>
                </a:solidFill>
                <a:latin typeface="Arial"/>
                <a:cs typeface="Arial"/>
              </a:rPr>
              <a:t>Credit </a:t>
            </a:r>
            <a:r>
              <a:rPr sz="1950" spc="10" dirty="0">
                <a:solidFill>
                  <a:srgbClr val="333333"/>
                </a:solidFill>
                <a:latin typeface="Arial"/>
                <a:cs typeface="Arial"/>
              </a:rPr>
              <a:t>Card</a:t>
            </a:r>
            <a:r>
              <a:rPr sz="1950" spc="-60" dirty="0">
                <a:solidFill>
                  <a:srgbClr val="333333"/>
                </a:solidFill>
                <a:latin typeface="Arial"/>
                <a:cs typeface="Arial"/>
              </a:rPr>
              <a:t> </a:t>
            </a:r>
            <a:r>
              <a:rPr sz="1950" spc="15" dirty="0">
                <a:solidFill>
                  <a:srgbClr val="333333"/>
                </a:solidFill>
                <a:latin typeface="Arial"/>
                <a:cs typeface="Arial"/>
              </a:rPr>
              <a:t>Purpose</a:t>
            </a:r>
            <a:endParaRPr sz="195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226886" y="3489078"/>
            <a:ext cx="8824522" cy="1477328"/>
          </a:xfrm>
          <a:prstGeom prst="rect">
            <a:avLst/>
          </a:prstGeom>
          <a:noFill/>
        </p:spPr>
        <p:txBody>
          <a:bodyPr wrap="square" rtlCol="0">
            <a:spAutoFit/>
          </a:bodyPr>
          <a:lstStyle/>
          <a:p>
            <a:r>
              <a:rPr lang="en-IN" b="1" u="sng" dirty="0"/>
              <a:t>3. Funded amount investor</a:t>
            </a:r>
          </a:p>
          <a:p>
            <a:endParaRPr lang="en-IN" dirty="0"/>
          </a:p>
          <a:p>
            <a:r>
              <a:rPr lang="en-US" dirty="0"/>
              <a:t>Maximum loan applications are of the funded loan investor amount around 5000.</a:t>
            </a:r>
          </a:p>
          <a:p>
            <a:r>
              <a:rPr lang="en-US" dirty="0"/>
              <a:t>The clients whose funded amount by investor is in the range of 5K to 10K are having highest defaulters</a:t>
            </a:r>
            <a:endParaRPr lang="en-IN" dirty="0"/>
          </a:p>
        </p:txBody>
      </p:sp>
      <p:sp>
        <p:nvSpPr>
          <p:cNvPr id="21" name="TextBox 20">
            <a:extLst>
              <a:ext uri="{FF2B5EF4-FFF2-40B4-BE49-F238E27FC236}">
                <a16:creationId xmlns:a16="http://schemas.microsoft.com/office/drawing/2014/main" id="{E2CA315C-B0C0-D526-8043-9E3E98CA5263}"/>
              </a:ext>
            </a:extLst>
          </p:cNvPr>
          <p:cNvSpPr txBox="1"/>
          <p:nvPr/>
        </p:nvSpPr>
        <p:spPr>
          <a:xfrm>
            <a:off x="9935358" y="3501939"/>
            <a:ext cx="9448800" cy="1200329"/>
          </a:xfrm>
          <a:prstGeom prst="rect">
            <a:avLst/>
          </a:prstGeom>
          <a:noFill/>
        </p:spPr>
        <p:txBody>
          <a:bodyPr wrap="square" rtlCol="0">
            <a:spAutoFit/>
          </a:bodyPr>
          <a:lstStyle/>
          <a:p>
            <a:r>
              <a:rPr lang="en-IN" b="1" u="sng" dirty="0"/>
              <a:t>4. Term</a:t>
            </a:r>
          </a:p>
          <a:p>
            <a:endParaRPr lang="en-IN" dirty="0"/>
          </a:p>
          <a:p>
            <a:r>
              <a:rPr lang="en-US" dirty="0"/>
              <a:t>Here, we have only two terms of 36 months &amp; 60 months</a:t>
            </a:r>
          </a:p>
          <a:p>
            <a:r>
              <a:rPr lang="en-US" dirty="0"/>
              <a:t>Maximum number of loan applications are in the term of 36 months.</a:t>
            </a:r>
            <a:endParaRPr lang="en-IN" dirty="0"/>
          </a:p>
        </p:txBody>
      </p:sp>
      <p:pic>
        <p:nvPicPr>
          <p:cNvPr id="3074" name="Picture 2">
            <a:extLst>
              <a:ext uri="{FF2B5EF4-FFF2-40B4-BE49-F238E27FC236}">
                <a16:creationId xmlns:a16="http://schemas.microsoft.com/office/drawing/2014/main" id="{C1820991-2F82-C9DD-F300-CDCDF8507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1" y="4287265"/>
            <a:ext cx="3190462" cy="44916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940D5C3-CE67-402A-AF54-22396F506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1713" y="4278030"/>
            <a:ext cx="4153536" cy="328135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4B7D55B-3B08-BE88-A52C-C001E9D2F9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08104" y="5057036"/>
            <a:ext cx="7503307" cy="428846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E1AD8E7-FA79-00B4-2D4E-09C35874E4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6994" y="7497654"/>
            <a:ext cx="6755056" cy="36957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BD175C9D-6728-35B1-583C-E029D0E66C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01017" y="8376297"/>
            <a:ext cx="376237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671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24961" y="585172"/>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24961" y="1591092"/>
            <a:ext cx="5298521" cy="1474121"/>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endParaRPr lang="en-IN" sz="2400" b="1" spc="-70" dirty="0">
              <a:latin typeface="Arial"/>
              <a:cs typeface="Arial"/>
            </a:endParaRPr>
          </a:p>
          <a:p>
            <a:pPr marL="12700">
              <a:lnSpc>
                <a:spcPct val="100000"/>
              </a:lnSpc>
              <a:spcBef>
                <a:spcPts val="135"/>
              </a:spcBef>
            </a:pPr>
            <a:r>
              <a:rPr lang="en-IN" sz="2400" b="1" spc="-70" dirty="0">
                <a:latin typeface="Arial"/>
                <a:cs typeface="Arial"/>
              </a:rPr>
              <a:t>Univariate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0" name="object 10"/>
          <p:cNvSpPr txBox="1"/>
          <p:nvPr/>
        </p:nvSpPr>
        <p:spPr>
          <a:xfrm>
            <a:off x="11106782" y="749191"/>
            <a:ext cx="4867910" cy="304165"/>
          </a:xfrm>
          <a:prstGeom prst="rect">
            <a:avLst/>
          </a:prstGeom>
          <a:solidFill>
            <a:srgbClr val="88FA4E"/>
          </a:solidFill>
        </p:spPr>
        <p:txBody>
          <a:bodyPr vert="horz" wrap="square" lIns="0" tIns="0" rIns="0" bIns="0" rtlCol="0">
            <a:spAutoFit/>
          </a:bodyPr>
          <a:lstStyle/>
          <a:p>
            <a:pPr>
              <a:lnSpc>
                <a:spcPts val="2305"/>
              </a:lnSpc>
            </a:pPr>
            <a:r>
              <a:rPr sz="1950" spc="15" dirty="0">
                <a:solidFill>
                  <a:srgbClr val="5E5E5E"/>
                </a:solidFill>
                <a:latin typeface="Arial"/>
                <a:cs typeface="Arial"/>
              </a:rPr>
              <a:t>15 </a:t>
            </a:r>
            <a:r>
              <a:rPr sz="1950" spc="25" dirty="0">
                <a:solidFill>
                  <a:srgbClr val="5E5E5E"/>
                </a:solidFill>
                <a:latin typeface="Arial"/>
                <a:cs typeface="Arial"/>
              </a:rPr>
              <a:t>percent </a:t>
            </a:r>
            <a:r>
              <a:rPr sz="1950" spc="45" dirty="0">
                <a:solidFill>
                  <a:srgbClr val="5E5E5E"/>
                </a:solidFill>
                <a:latin typeface="Arial"/>
                <a:cs typeface="Arial"/>
              </a:rPr>
              <a:t>of </a:t>
            </a:r>
            <a:r>
              <a:rPr sz="1950" spc="35" dirty="0">
                <a:solidFill>
                  <a:srgbClr val="5E5E5E"/>
                </a:solidFill>
                <a:latin typeface="Arial"/>
                <a:cs typeface="Arial"/>
              </a:rPr>
              <a:t>total population </a:t>
            </a:r>
            <a:r>
              <a:rPr sz="1950" spc="-25" dirty="0">
                <a:solidFill>
                  <a:srgbClr val="5E5E5E"/>
                </a:solidFill>
                <a:latin typeface="Arial"/>
                <a:cs typeface="Arial"/>
              </a:rPr>
              <a:t>are</a:t>
            </a:r>
            <a:r>
              <a:rPr sz="1950" spc="-105" dirty="0">
                <a:solidFill>
                  <a:srgbClr val="5E5E5E"/>
                </a:solidFill>
                <a:latin typeface="Arial"/>
                <a:cs typeface="Arial"/>
              </a:rPr>
              <a:t> </a:t>
            </a:r>
            <a:r>
              <a:rPr sz="1950" spc="25" dirty="0">
                <a:solidFill>
                  <a:srgbClr val="5E5E5E"/>
                </a:solidFill>
                <a:latin typeface="Arial"/>
                <a:cs typeface="Arial"/>
              </a:rPr>
              <a:t>defaulted</a:t>
            </a:r>
            <a:endParaRPr sz="1950">
              <a:latin typeface="Arial"/>
              <a:cs typeface="Arial"/>
            </a:endParaRPr>
          </a:p>
        </p:txBody>
      </p:sp>
      <p:sp>
        <p:nvSpPr>
          <p:cNvPr id="11" name="object 11"/>
          <p:cNvSpPr txBox="1"/>
          <p:nvPr/>
        </p:nvSpPr>
        <p:spPr>
          <a:xfrm>
            <a:off x="7594554" y="1356534"/>
            <a:ext cx="11892280" cy="304165"/>
          </a:xfrm>
          <a:prstGeom prst="rect">
            <a:avLst/>
          </a:prstGeom>
          <a:solidFill>
            <a:srgbClr val="88FA4E"/>
          </a:solidFill>
        </p:spPr>
        <p:txBody>
          <a:bodyPr vert="horz" wrap="square" lIns="0" tIns="0" rIns="0" bIns="0" rtlCol="0">
            <a:spAutoFit/>
          </a:bodyPr>
          <a:lstStyle/>
          <a:p>
            <a:pPr>
              <a:lnSpc>
                <a:spcPts val="2305"/>
              </a:lnSpc>
            </a:pPr>
            <a:r>
              <a:rPr sz="1950" spc="-25" dirty="0">
                <a:solidFill>
                  <a:srgbClr val="333333"/>
                </a:solidFill>
                <a:latin typeface="Arial"/>
                <a:cs typeface="Arial"/>
              </a:rPr>
              <a:t>The </a:t>
            </a:r>
            <a:r>
              <a:rPr sz="1950" spc="60" dirty="0">
                <a:solidFill>
                  <a:srgbClr val="333333"/>
                </a:solidFill>
                <a:latin typeface="Arial"/>
                <a:cs typeface="Arial"/>
              </a:rPr>
              <a:t>Most </a:t>
            </a:r>
            <a:r>
              <a:rPr sz="1950" spc="45" dirty="0">
                <a:solidFill>
                  <a:srgbClr val="333333"/>
                </a:solidFill>
                <a:latin typeface="Arial"/>
                <a:cs typeface="Arial"/>
              </a:rPr>
              <a:t>of </a:t>
            </a:r>
            <a:r>
              <a:rPr sz="1950" spc="10" dirty="0">
                <a:solidFill>
                  <a:srgbClr val="333333"/>
                </a:solidFill>
                <a:latin typeface="Arial"/>
                <a:cs typeface="Arial"/>
              </a:rPr>
              <a:t>loan </a:t>
            </a:r>
            <a:r>
              <a:rPr sz="1950" spc="30" dirty="0">
                <a:solidFill>
                  <a:srgbClr val="333333"/>
                </a:solidFill>
                <a:latin typeface="Arial"/>
                <a:cs typeface="Arial"/>
              </a:rPr>
              <a:t>applied </a:t>
            </a:r>
            <a:r>
              <a:rPr sz="1950" spc="50" dirty="0">
                <a:solidFill>
                  <a:srgbClr val="333333"/>
                </a:solidFill>
                <a:latin typeface="Arial"/>
                <a:cs typeface="Arial"/>
              </a:rPr>
              <a:t>by </a:t>
            </a:r>
            <a:r>
              <a:rPr sz="1950" spc="25" dirty="0">
                <a:solidFill>
                  <a:srgbClr val="333333"/>
                </a:solidFill>
                <a:latin typeface="Arial"/>
                <a:cs typeface="Arial"/>
              </a:rPr>
              <a:t>the Customers </a:t>
            </a:r>
            <a:r>
              <a:rPr sz="1950" spc="-25" dirty="0">
                <a:solidFill>
                  <a:srgbClr val="333333"/>
                </a:solidFill>
                <a:latin typeface="Arial"/>
                <a:cs typeface="Arial"/>
              </a:rPr>
              <a:t>are </a:t>
            </a:r>
            <a:r>
              <a:rPr sz="1950" spc="5" dirty="0">
                <a:solidFill>
                  <a:srgbClr val="333333"/>
                </a:solidFill>
                <a:latin typeface="Arial"/>
                <a:cs typeface="Arial"/>
              </a:rPr>
              <a:t>usually </a:t>
            </a:r>
            <a:r>
              <a:rPr sz="1950" spc="15" dirty="0">
                <a:solidFill>
                  <a:srgbClr val="333333"/>
                </a:solidFill>
                <a:latin typeface="Arial"/>
                <a:cs typeface="Arial"/>
              </a:rPr>
              <a:t>living </a:t>
            </a:r>
            <a:r>
              <a:rPr sz="1950" spc="30" dirty="0">
                <a:solidFill>
                  <a:srgbClr val="333333"/>
                </a:solidFill>
                <a:latin typeface="Arial"/>
                <a:cs typeface="Arial"/>
              </a:rPr>
              <a:t>on </a:t>
            </a:r>
            <a:r>
              <a:rPr sz="1950" spc="5" dirty="0">
                <a:solidFill>
                  <a:srgbClr val="333333"/>
                </a:solidFill>
                <a:latin typeface="Arial"/>
                <a:cs typeface="Arial"/>
              </a:rPr>
              <a:t>Rent </a:t>
            </a:r>
            <a:r>
              <a:rPr sz="1950" spc="-5" dirty="0">
                <a:solidFill>
                  <a:srgbClr val="333333"/>
                </a:solidFill>
                <a:latin typeface="Arial"/>
                <a:cs typeface="Arial"/>
              </a:rPr>
              <a:t>i.e </a:t>
            </a:r>
            <a:r>
              <a:rPr sz="1950" spc="60" dirty="0">
                <a:solidFill>
                  <a:srgbClr val="333333"/>
                </a:solidFill>
                <a:latin typeface="Arial"/>
                <a:cs typeface="Arial"/>
              </a:rPr>
              <a:t>47.9% </a:t>
            </a:r>
            <a:r>
              <a:rPr sz="1950" spc="25" dirty="0">
                <a:solidFill>
                  <a:srgbClr val="333333"/>
                </a:solidFill>
                <a:latin typeface="Arial"/>
                <a:cs typeface="Arial"/>
              </a:rPr>
              <a:t>and </a:t>
            </a:r>
            <a:r>
              <a:rPr sz="1950" spc="20" dirty="0">
                <a:solidFill>
                  <a:srgbClr val="333333"/>
                </a:solidFill>
                <a:latin typeface="Arial"/>
                <a:cs typeface="Arial"/>
              </a:rPr>
              <a:t>then </a:t>
            </a:r>
            <a:r>
              <a:rPr sz="1950" spc="10" dirty="0">
                <a:solidFill>
                  <a:srgbClr val="333333"/>
                </a:solidFill>
                <a:latin typeface="Arial"/>
                <a:cs typeface="Arial"/>
              </a:rPr>
              <a:t>having</a:t>
            </a:r>
            <a:r>
              <a:rPr sz="1950" spc="-170" dirty="0">
                <a:solidFill>
                  <a:srgbClr val="333333"/>
                </a:solidFill>
                <a:latin typeface="Arial"/>
                <a:cs typeface="Arial"/>
              </a:rPr>
              <a:t> </a:t>
            </a:r>
            <a:r>
              <a:rPr sz="1950" spc="35" dirty="0">
                <a:solidFill>
                  <a:srgbClr val="333333"/>
                </a:solidFill>
                <a:latin typeface="Arial"/>
                <a:cs typeface="Arial"/>
              </a:rPr>
              <a:t>Mortgage</a:t>
            </a:r>
            <a:endParaRPr sz="1950">
              <a:latin typeface="Arial"/>
              <a:cs typeface="Arial"/>
            </a:endParaRPr>
          </a:p>
        </p:txBody>
      </p:sp>
      <p:sp>
        <p:nvSpPr>
          <p:cNvPr id="12" name="object 12"/>
          <p:cNvSpPr txBox="1"/>
          <p:nvPr/>
        </p:nvSpPr>
        <p:spPr>
          <a:xfrm>
            <a:off x="10299309" y="1963846"/>
            <a:ext cx="6470650"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15" dirty="0">
                <a:solidFill>
                  <a:srgbClr val="333333"/>
                </a:solidFill>
                <a:latin typeface="Arial"/>
                <a:cs typeface="Arial"/>
              </a:rPr>
              <a:t>44 </a:t>
            </a:r>
            <a:r>
              <a:rPr sz="1950" spc="240" dirty="0">
                <a:solidFill>
                  <a:srgbClr val="333333"/>
                </a:solidFill>
                <a:latin typeface="Arial"/>
                <a:cs typeface="Arial"/>
              </a:rPr>
              <a:t>% </a:t>
            </a:r>
            <a:r>
              <a:rPr sz="1950" spc="45" dirty="0">
                <a:solidFill>
                  <a:srgbClr val="333333"/>
                </a:solidFill>
                <a:latin typeface="Arial"/>
                <a:cs typeface="Arial"/>
              </a:rPr>
              <a:t>of </a:t>
            </a:r>
            <a:r>
              <a:rPr sz="1950" spc="10" dirty="0">
                <a:solidFill>
                  <a:srgbClr val="333333"/>
                </a:solidFill>
                <a:latin typeface="Arial"/>
                <a:cs typeface="Arial"/>
              </a:rPr>
              <a:t>loan </a:t>
            </a:r>
            <a:r>
              <a:rPr sz="1950" spc="35" dirty="0">
                <a:solidFill>
                  <a:srgbClr val="333333"/>
                </a:solidFill>
                <a:latin typeface="Arial"/>
                <a:cs typeface="Arial"/>
              </a:rPr>
              <a:t>application </a:t>
            </a:r>
            <a:r>
              <a:rPr sz="1950" spc="-25" dirty="0">
                <a:solidFill>
                  <a:srgbClr val="333333"/>
                </a:solidFill>
                <a:latin typeface="Arial"/>
                <a:cs typeface="Arial"/>
              </a:rPr>
              <a:t>are </a:t>
            </a:r>
            <a:r>
              <a:rPr sz="1950" spc="10" dirty="0">
                <a:solidFill>
                  <a:srgbClr val="333333"/>
                </a:solidFill>
                <a:latin typeface="Arial"/>
                <a:cs typeface="Arial"/>
              </a:rPr>
              <a:t>in </a:t>
            </a:r>
            <a:r>
              <a:rPr sz="1950" spc="50" dirty="0">
                <a:solidFill>
                  <a:srgbClr val="333333"/>
                </a:solidFill>
                <a:latin typeface="Arial"/>
                <a:cs typeface="Arial"/>
              </a:rPr>
              <a:t>Not</a:t>
            </a:r>
            <a:r>
              <a:rPr sz="1950" spc="-320" dirty="0">
                <a:solidFill>
                  <a:srgbClr val="333333"/>
                </a:solidFill>
                <a:latin typeface="Arial"/>
                <a:cs typeface="Arial"/>
              </a:rPr>
              <a:t> </a:t>
            </a:r>
            <a:r>
              <a:rPr sz="1950" spc="-15" dirty="0">
                <a:solidFill>
                  <a:srgbClr val="333333"/>
                </a:solidFill>
                <a:latin typeface="Arial"/>
                <a:cs typeface="Arial"/>
              </a:rPr>
              <a:t>Verified </a:t>
            </a:r>
            <a:r>
              <a:rPr sz="1950" spc="25" dirty="0">
                <a:solidFill>
                  <a:srgbClr val="333333"/>
                </a:solidFill>
                <a:latin typeface="Arial"/>
                <a:cs typeface="Arial"/>
              </a:rPr>
              <a:t>Status</a:t>
            </a:r>
            <a:endParaRPr sz="1950">
              <a:latin typeface="Arial"/>
              <a:cs typeface="Arial"/>
            </a:endParaRPr>
          </a:p>
        </p:txBody>
      </p:sp>
      <p:sp>
        <p:nvSpPr>
          <p:cNvPr id="13" name="object 13"/>
          <p:cNvSpPr txBox="1"/>
          <p:nvPr/>
        </p:nvSpPr>
        <p:spPr>
          <a:xfrm>
            <a:off x="9075221" y="2571157"/>
            <a:ext cx="8931275"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90" dirty="0">
                <a:solidFill>
                  <a:srgbClr val="333333"/>
                </a:solidFill>
                <a:latin typeface="Arial"/>
                <a:cs typeface="Arial"/>
              </a:rPr>
              <a:t>60% </a:t>
            </a:r>
            <a:r>
              <a:rPr sz="1950" spc="45" dirty="0">
                <a:solidFill>
                  <a:srgbClr val="333333"/>
                </a:solidFill>
                <a:latin typeface="Arial"/>
                <a:cs typeface="Arial"/>
              </a:rPr>
              <a:t>of </a:t>
            </a:r>
            <a:r>
              <a:rPr sz="1950" spc="10" dirty="0">
                <a:solidFill>
                  <a:srgbClr val="333333"/>
                </a:solidFill>
                <a:latin typeface="Arial"/>
                <a:cs typeface="Arial"/>
              </a:rPr>
              <a:t>loans </a:t>
            </a:r>
            <a:r>
              <a:rPr sz="1950" spc="-25" dirty="0">
                <a:solidFill>
                  <a:srgbClr val="333333"/>
                </a:solidFill>
                <a:latin typeface="Arial"/>
                <a:cs typeface="Arial"/>
              </a:rPr>
              <a:t>are </a:t>
            </a:r>
            <a:r>
              <a:rPr sz="1950" spc="20" dirty="0">
                <a:solidFill>
                  <a:srgbClr val="333333"/>
                </a:solidFill>
                <a:latin typeface="Arial"/>
                <a:cs typeface="Arial"/>
              </a:rPr>
              <a:t>take </a:t>
            </a:r>
            <a:r>
              <a:rPr sz="1950" spc="30" dirty="0">
                <a:solidFill>
                  <a:srgbClr val="333333"/>
                </a:solidFill>
                <a:latin typeface="Arial"/>
                <a:cs typeface="Arial"/>
              </a:rPr>
              <a:t>for Debt </a:t>
            </a:r>
            <a:r>
              <a:rPr sz="1950" spc="25" dirty="0">
                <a:solidFill>
                  <a:srgbClr val="333333"/>
                </a:solidFill>
                <a:latin typeface="Arial"/>
                <a:cs typeface="Arial"/>
              </a:rPr>
              <a:t>Consolidation </a:t>
            </a:r>
            <a:r>
              <a:rPr sz="1950" spc="-55" dirty="0">
                <a:solidFill>
                  <a:srgbClr val="333333"/>
                </a:solidFill>
                <a:latin typeface="Arial"/>
                <a:cs typeface="Arial"/>
              </a:rPr>
              <a:t>&amp; </a:t>
            </a:r>
            <a:r>
              <a:rPr sz="1950" spc="30" dirty="0">
                <a:solidFill>
                  <a:srgbClr val="333333"/>
                </a:solidFill>
                <a:latin typeface="Arial"/>
                <a:cs typeface="Arial"/>
              </a:rPr>
              <a:t>for </a:t>
            </a:r>
            <a:r>
              <a:rPr sz="1950" spc="20" dirty="0">
                <a:solidFill>
                  <a:srgbClr val="333333"/>
                </a:solidFill>
                <a:latin typeface="Arial"/>
                <a:cs typeface="Arial"/>
              </a:rPr>
              <a:t>Credit </a:t>
            </a:r>
            <a:r>
              <a:rPr sz="1950" spc="10" dirty="0">
                <a:solidFill>
                  <a:srgbClr val="333333"/>
                </a:solidFill>
                <a:latin typeface="Arial"/>
                <a:cs typeface="Arial"/>
              </a:rPr>
              <a:t>Card</a:t>
            </a:r>
            <a:r>
              <a:rPr sz="1950" spc="-60" dirty="0">
                <a:solidFill>
                  <a:srgbClr val="333333"/>
                </a:solidFill>
                <a:latin typeface="Arial"/>
                <a:cs typeface="Arial"/>
              </a:rPr>
              <a:t> </a:t>
            </a:r>
            <a:r>
              <a:rPr sz="1950" spc="15" dirty="0">
                <a:solidFill>
                  <a:srgbClr val="333333"/>
                </a:solidFill>
                <a:latin typeface="Arial"/>
                <a:cs typeface="Arial"/>
              </a:rPr>
              <a:t>Purpose</a:t>
            </a:r>
            <a:endParaRPr sz="195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638916" y="3279172"/>
            <a:ext cx="8824522" cy="1477328"/>
          </a:xfrm>
          <a:prstGeom prst="rect">
            <a:avLst/>
          </a:prstGeom>
          <a:noFill/>
        </p:spPr>
        <p:txBody>
          <a:bodyPr wrap="square" rtlCol="0">
            <a:spAutoFit/>
          </a:bodyPr>
          <a:lstStyle/>
          <a:p>
            <a:r>
              <a:rPr lang="en-IN" b="1" u="sng" dirty="0"/>
              <a:t>5. Instalment</a:t>
            </a:r>
          </a:p>
          <a:p>
            <a:endParaRPr lang="en-IN" dirty="0"/>
          </a:p>
          <a:p>
            <a:r>
              <a:rPr lang="en-US" dirty="0"/>
              <a:t>Maximum number of loan applications are roughly between 150 and 275 installments.</a:t>
            </a:r>
          </a:p>
          <a:p>
            <a:r>
              <a:rPr lang="en-US" dirty="0"/>
              <a:t>From the charged-off accounts, the clients whose installments are between 131-262 are having the highest defaulters.</a:t>
            </a:r>
            <a:endParaRPr lang="en-IN" dirty="0"/>
          </a:p>
        </p:txBody>
      </p:sp>
      <p:sp>
        <p:nvSpPr>
          <p:cNvPr id="21" name="TextBox 20">
            <a:extLst>
              <a:ext uri="{FF2B5EF4-FFF2-40B4-BE49-F238E27FC236}">
                <a16:creationId xmlns:a16="http://schemas.microsoft.com/office/drawing/2014/main" id="{E2CA315C-B0C0-D526-8043-9E3E98CA5263}"/>
              </a:ext>
            </a:extLst>
          </p:cNvPr>
          <p:cNvSpPr txBox="1"/>
          <p:nvPr/>
        </p:nvSpPr>
        <p:spPr>
          <a:xfrm>
            <a:off x="10299309" y="3246460"/>
            <a:ext cx="9448800" cy="2031325"/>
          </a:xfrm>
          <a:prstGeom prst="rect">
            <a:avLst/>
          </a:prstGeom>
          <a:noFill/>
        </p:spPr>
        <p:txBody>
          <a:bodyPr wrap="square" rtlCol="0">
            <a:spAutoFit/>
          </a:bodyPr>
          <a:lstStyle/>
          <a:p>
            <a:r>
              <a:rPr lang="en-IN" b="1" u="sng" dirty="0"/>
              <a:t>6. Interest Rate</a:t>
            </a:r>
          </a:p>
          <a:p>
            <a:endParaRPr lang="en-IN" dirty="0"/>
          </a:p>
          <a:p>
            <a:r>
              <a:rPr lang="en-US" dirty="0"/>
              <a:t>Maximum number of loan applications are in the range of roughly between 11.75 %and 14.25% interest rate.</a:t>
            </a:r>
            <a:endParaRPr lang="en-IN" b="1" u="sng" dirty="0"/>
          </a:p>
          <a:p>
            <a:r>
              <a:rPr lang="en-US" dirty="0"/>
              <a:t>The interest rate range between 10% and 15% has highest number of defaulters out of the charged-off accounts.</a:t>
            </a:r>
          </a:p>
          <a:p>
            <a:endParaRPr lang="en-IN" dirty="0"/>
          </a:p>
        </p:txBody>
      </p:sp>
      <p:pic>
        <p:nvPicPr>
          <p:cNvPr id="4098" name="Picture 2">
            <a:extLst>
              <a:ext uri="{FF2B5EF4-FFF2-40B4-BE49-F238E27FC236}">
                <a16:creationId xmlns:a16="http://schemas.microsoft.com/office/drawing/2014/main" id="{22BAC9BF-DC75-B128-58F9-F42FA4E12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79" y="4756500"/>
            <a:ext cx="3273468" cy="320717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FCA4D8C-B2A3-2D23-60F4-3904F38847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2957" y="4756500"/>
            <a:ext cx="4068223" cy="312853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F0B9134-CE55-0C66-DB85-9D61B165F9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7202" y="4818977"/>
            <a:ext cx="3733800" cy="36957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D7EC39B6-D23B-BA08-0866-AAB11A514E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09125" y="4636931"/>
            <a:ext cx="4938984" cy="348931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FDA8635B-BED9-D749-703D-72B7D6F9C7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48000" y="7935234"/>
            <a:ext cx="5180899" cy="334427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DF230BE3-799F-C586-0E80-683BC1313B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6099" y="7732599"/>
            <a:ext cx="7899141" cy="3416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32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146551" y="1019855"/>
            <a:ext cx="3089140" cy="9234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19729" y="2171275"/>
            <a:ext cx="5298521" cy="1797287"/>
          </a:xfrm>
          <a:prstGeom prst="rect">
            <a:avLst/>
          </a:prstGeom>
        </p:spPr>
        <p:txBody>
          <a:bodyPr vert="horz" wrap="square" lIns="0" tIns="17145" rIns="0" bIns="0" rtlCol="0">
            <a:spAutoFit/>
          </a:bodyPr>
          <a:lstStyle/>
          <a:p>
            <a:pPr marL="12700">
              <a:lnSpc>
                <a:spcPct val="100000"/>
              </a:lnSpc>
              <a:spcBef>
                <a:spcPts val="135"/>
              </a:spcBef>
            </a:pPr>
            <a:r>
              <a:rPr sz="4500" b="1" spc="-70" dirty="0">
                <a:latin typeface="Arial"/>
                <a:cs typeface="Arial"/>
              </a:rPr>
              <a:t>Analysis</a:t>
            </a:r>
            <a:endParaRPr lang="en-IN" sz="4500" b="1" spc="-70" dirty="0">
              <a:latin typeface="Arial"/>
              <a:cs typeface="Arial"/>
            </a:endParaRPr>
          </a:p>
          <a:p>
            <a:pPr marL="12700">
              <a:lnSpc>
                <a:spcPct val="100000"/>
              </a:lnSpc>
              <a:spcBef>
                <a:spcPts val="135"/>
              </a:spcBef>
            </a:pPr>
            <a:endParaRPr lang="en-IN" sz="4500" b="1" spc="-70" dirty="0">
              <a:latin typeface="Arial"/>
              <a:cs typeface="Arial"/>
            </a:endParaRPr>
          </a:p>
          <a:p>
            <a:pPr marL="12700">
              <a:lnSpc>
                <a:spcPct val="100000"/>
              </a:lnSpc>
              <a:spcBef>
                <a:spcPts val="135"/>
              </a:spcBef>
            </a:pPr>
            <a:r>
              <a:rPr lang="en-IN" sz="2400" b="1" spc="-70" dirty="0">
                <a:latin typeface="Arial"/>
                <a:cs typeface="Arial"/>
              </a:rPr>
              <a:t>Univariate Analysis</a:t>
            </a:r>
            <a:endParaRPr sz="2400" dirty="0">
              <a:latin typeface="Arial"/>
              <a:cs typeface="Arial"/>
            </a:endParaRPr>
          </a:p>
        </p:txBody>
      </p:sp>
      <p:sp>
        <p:nvSpPr>
          <p:cNvPr id="9" name="object 9"/>
          <p:cNvSpPr txBox="1"/>
          <p:nvPr/>
        </p:nvSpPr>
        <p:spPr>
          <a:xfrm>
            <a:off x="12882090" y="119756"/>
            <a:ext cx="1304925" cy="327025"/>
          </a:xfrm>
          <a:prstGeom prst="rect">
            <a:avLst/>
          </a:prstGeom>
        </p:spPr>
        <p:txBody>
          <a:bodyPr vert="horz" wrap="square" lIns="0" tIns="15875" rIns="0" bIns="0" rtlCol="0">
            <a:spAutoFit/>
          </a:bodyPr>
          <a:lstStyle/>
          <a:p>
            <a:pPr marL="12700">
              <a:lnSpc>
                <a:spcPct val="100000"/>
              </a:lnSpc>
              <a:spcBef>
                <a:spcPts val="125"/>
              </a:spcBef>
            </a:pPr>
            <a:r>
              <a:rPr sz="1950" b="1" spc="-10" dirty="0">
                <a:solidFill>
                  <a:srgbClr val="5E5E5E"/>
                </a:solidFill>
                <a:latin typeface="Arial"/>
                <a:cs typeface="Arial"/>
              </a:rPr>
              <a:t>Highlights:</a:t>
            </a:r>
            <a:endParaRPr sz="1950">
              <a:latin typeface="Arial"/>
              <a:cs typeface="Arial"/>
            </a:endParaRPr>
          </a:p>
        </p:txBody>
      </p:sp>
      <p:sp>
        <p:nvSpPr>
          <p:cNvPr id="10" name="object 10"/>
          <p:cNvSpPr txBox="1"/>
          <p:nvPr/>
        </p:nvSpPr>
        <p:spPr>
          <a:xfrm>
            <a:off x="11106782" y="749191"/>
            <a:ext cx="4867910" cy="304165"/>
          </a:xfrm>
          <a:prstGeom prst="rect">
            <a:avLst/>
          </a:prstGeom>
          <a:solidFill>
            <a:srgbClr val="88FA4E"/>
          </a:solidFill>
        </p:spPr>
        <p:txBody>
          <a:bodyPr vert="horz" wrap="square" lIns="0" tIns="0" rIns="0" bIns="0" rtlCol="0">
            <a:spAutoFit/>
          </a:bodyPr>
          <a:lstStyle/>
          <a:p>
            <a:pPr>
              <a:lnSpc>
                <a:spcPts val="2305"/>
              </a:lnSpc>
            </a:pPr>
            <a:r>
              <a:rPr sz="1950" spc="15" dirty="0">
                <a:solidFill>
                  <a:srgbClr val="5E5E5E"/>
                </a:solidFill>
                <a:latin typeface="Arial"/>
                <a:cs typeface="Arial"/>
              </a:rPr>
              <a:t>15 </a:t>
            </a:r>
            <a:r>
              <a:rPr sz="1950" spc="25" dirty="0">
                <a:solidFill>
                  <a:srgbClr val="5E5E5E"/>
                </a:solidFill>
                <a:latin typeface="Arial"/>
                <a:cs typeface="Arial"/>
              </a:rPr>
              <a:t>percent </a:t>
            </a:r>
            <a:r>
              <a:rPr sz="1950" spc="45" dirty="0">
                <a:solidFill>
                  <a:srgbClr val="5E5E5E"/>
                </a:solidFill>
                <a:latin typeface="Arial"/>
                <a:cs typeface="Arial"/>
              </a:rPr>
              <a:t>of </a:t>
            </a:r>
            <a:r>
              <a:rPr sz="1950" spc="35" dirty="0">
                <a:solidFill>
                  <a:srgbClr val="5E5E5E"/>
                </a:solidFill>
                <a:latin typeface="Arial"/>
                <a:cs typeface="Arial"/>
              </a:rPr>
              <a:t>total population </a:t>
            </a:r>
            <a:r>
              <a:rPr sz="1950" spc="-25" dirty="0">
                <a:solidFill>
                  <a:srgbClr val="5E5E5E"/>
                </a:solidFill>
                <a:latin typeface="Arial"/>
                <a:cs typeface="Arial"/>
              </a:rPr>
              <a:t>are</a:t>
            </a:r>
            <a:r>
              <a:rPr sz="1950" spc="-105" dirty="0">
                <a:solidFill>
                  <a:srgbClr val="5E5E5E"/>
                </a:solidFill>
                <a:latin typeface="Arial"/>
                <a:cs typeface="Arial"/>
              </a:rPr>
              <a:t> </a:t>
            </a:r>
            <a:r>
              <a:rPr sz="1950" spc="25" dirty="0">
                <a:solidFill>
                  <a:srgbClr val="5E5E5E"/>
                </a:solidFill>
                <a:latin typeface="Arial"/>
                <a:cs typeface="Arial"/>
              </a:rPr>
              <a:t>defaulted</a:t>
            </a:r>
            <a:endParaRPr sz="1950">
              <a:latin typeface="Arial"/>
              <a:cs typeface="Arial"/>
            </a:endParaRPr>
          </a:p>
        </p:txBody>
      </p:sp>
      <p:sp>
        <p:nvSpPr>
          <p:cNvPr id="11" name="object 11"/>
          <p:cNvSpPr txBox="1"/>
          <p:nvPr/>
        </p:nvSpPr>
        <p:spPr>
          <a:xfrm>
            <a:off x="7594554" y="1356534"/>
            <a:ext cx="11892280" cy="304165"/>
          </a:xfrm>
          <a:prstGeom prst="rect">
            <a:avLst/>
          </a:prstGeom>
          <a:solidFill>
            <a:srgbClr val="88FA4E"/>
          </a:solidFill>
        </p:spPr>
        <p:txBody>
          <a:bodyPr vert="horz" wrap="square" lIns="0" tIns="0" rIns="0" bIns="0" rtlCol="0">
            <a:spAutoFit/>
          </a:bodyPr>
          <a:lstStyle/>
          <a:p>
            <a:pPr>
              <a:lnSpc>
                <a:spcPts val="2305"/>
              </a:lnSpc>
            </a:pPr>
            <a:r>
              <a:rPr sz="1950" spc="-25" dirty="0">
                <a:solidFill>
                  <a:srgbClr val="333333"/>
                </a:solidFill>
                <a:latin typeface="Arial"/>
                <a:cs typeface="Arial"/>
              </a:rPr>
              <a:t>The </a:t>
            </a:r>
            <a:r>
              <a:rPr sz="1950" spc="60" dirty="0">
                <a:solidFill>
                  <a:srgbClr val="333333"/>
                </a:solidFill>
                <a:latin typeface="Arial"/>
                <a:cs typeface="Arial"/>
              </a:rPr>
              <a:t>Most </a:t>
            </a:r>
            <a:r>
              <a:rPr sz="1950" spc="45" dirty="0">
                <a:solidFill>
                  <a:srgbClr val="333333"/>
                </a:solidFill>
                <a:latin typeface="Arial"/>
                <a:cs typeface="Arial"/>
              </a:rPr>
              <a:t>of </a:t>
            </a:r>
            <a:r>
              <a:rPr sz="1950" spc="10" dirty="0">
                <a:solidFill>
                  <a:srgbClr val="333333"/>
                </a:solidFill>
                <a:latin typeface="Arial"/>
                <a:cs typeface="Arial"/>
              </a:rPr>
              <a:t>loan </a:t>
            </a:r>
            <a:r>
              <a:rPr sz="1950" spc="30" dirty="0">
                <a:solidFill>
                  <a:srgbClr val="333333"/>
                </a:solidFill>
                <a:latin typeface="Arial"/>
                <a:cs typeface="Arial"/>
              </a:rPr>
              <a:t>applied </a:t>
            </a:r>
            <a:r>
              <a:rPr sz="1950" spc="50" dirty="0">
                <a:solidFill>
                  <a:srgbClr val="333333"/>
                </a:solidFill>
                <a:latin typeface="Arial"/>
                <a:cs typeface="Arial"/>
              </a:rPr>
              <a:t>by </a:t>
            </a:r>
            <a:r>
              <a:rPr sz="1950" spc="25" dirty="0">
                <a:solidFill>
                  <a:srgbClr val="333333"/>
                </a:solidFill>
                <a:latin typeface="Arial"/>
                <a:cs typeface="Arial"/>
              </a:rPr>
              <a:t>the Customers </a:t>
            </a:r>
            <a:r>
              <a:rPr sz="1950" spc="-25" dirty="0">
                <a:solidFill>
                  <a:srgbClr val="333333"/>
                </a:solidFill>
                <a:latin typeface="Arial"/>
                <a:cs typeface="Arial"/>
              </a:rPr>
              <a:t>are </a:t>
            </a:r>
            <a:r>
              <a:rPr sz="1950" spc="5" dirty="0">
                <a:solidFill>
                  <a:srgbClr val="333333"/>
                </a:solidFill>
                <a:latin typeface="Arial"/>
                <a:cs typeface="Arial"/>
              </a:rPr>
              <a:t>usually </a:t>
            </a:r>
            <a:r>
              <a:rPr sz="1950" spc="15" dirty="0">
                <a:solidFill>
                  <a:srgbClr val="333333"/>
                </a:solidFill>
                <a:latin typeface="Arial"/>
                <a:cs typeface="Arial"/>
              </a:rPr>
              <a:t>living </a:t>
            </a:r>
            <a:r>
              <a:rPr sz="1950" spc="30" dirty="0">
                <a:solidFill>
                  <a:srgbClr val="333333"/>
                </a:solidFill>
                <a:latin typeface="Arial"/>
                <a:cs typeface="Arial"/>
              </a:rPr>
              <a:t>on </a:t>
            </a:r>
            <a:r>
              <a:rPr sz="1950" spc="5" dirty="0">
                <a:solidFill>
                  <a:srgbClr val="333333"/>
                </a:solidFill>
                <a:latin typeface="Arial"/>
                <a:cs typeface="Arial"/>
              </a:rPr>
              <a:t>Rent </a:t>
            </a:r>
            <a:r>
              <a:rPr sz="1950" spc="-5" dirty="0">
                <a:solidFill>
                  <a:srgbClr val="333333"/>
                </a:solidFill>
                <a:latin typeface="Arial"/>
                <a:cs typeface="Arial"/>
              </a:rPr>
              <a:t>i.e </a:t>
            </a:r>
            <a:r>
              <a:rPr sz="1950" spc="60" dirty="0">
                <a:solidFill>
                  <a:srgbClr val="333333"/>
                </a:solidFill>
                <a:latin typeface="Arial"/>
                <a:cs typeface="Arial"/>
              </a:rPr>
              <a:t>47.9% </a:t>
            </a:r>
            <a:r>
              <a:rPr sz="1950" spc="25" dirty="0">
                <a:solidFill>
                  <a:srgbClr val="333333"/>
                </a:solidFill>
                <a:latin typeface="Arial"/>
                <a:cs typeface="Arial"/>
              </a:rPr>
              <a:t>and </a:t>
            </a:r>
            <a:r>
              <a:rPr sz="1950" spc="20" dirty="0">
                <a:solidFill>
                  <a:srgbClr val="333333"/>
                </a:solidFill>
                <a:latin typeface="Arial"/>
                <a:cs typeface="Arial"/>
              </a:rPr>
              <a:t>then </a:t>
            </a:r>
            <a:r>
              <a:rPr sz="1950" spc="10" dirty="0">
                <a:solidFill>
                  <a:srgbClr val="333333"/>
                </a:solidFill>
                <a:latin typeface="Arial"/>
                <a:cs typeface="Arial"/>
              </a:rPr>
              <a:t>having</a:t>
            </a:r>
            <a:r>
              <a:rPr sz="1950" spc="-170" dirty="0">
                <a:solidFill>
                  <a:srgbClr val="333333"/>
                </a:solidFill>
                <a:latin typeface="Arial"/>
                <a:cs typeface="Arial"/>
              </a:rPr>
              <a:t> </a:t>
            </a:r>
            <a:r>
              <a:rPr sz="1950" spc="35" dirty="0">
                <a:solidFill>
                  <a:srgbClr val="333333"/>
                </a:solidFill>
                <a:latin typeface="Arial"/>
                <a:cs typeface="Arial"/>
              </a:rPr>
              <a:t>Mortgage</a:t>
            </a:r>
            <a:endParaRPr sz="1950">
              <a:latin typeface="Arial"/>
              <a:cs typeface="Arial"/>
            </a:endParaRPr>
          </a:p>
        </p:txBody>
      </p:sp>
      <p:sp>
        <p:nvSpPr>
          <p:cNvPr id="12" name="object 12"/>
          <p:cNvSpPr txBox="1"/>
          <p:nvPr/>
        </p:nvSpPr>
        <p:spPr>
          <a:xfrm>
            <a:off x="10299309" y="1963846"/>
            <a:ext cx="6470650"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15" dirty="0">
                <a:solidFill>
                  <a:srgbClr val="333333"/>
                </a:solidFill>
                <a:latin typeface="Arial"/>
                <a:cs typeface="Arial"/>
              </a:rPr>
              <a:t>44 </a:t>
            </a:r>
            <a:r>
              <a:rPr sz="1950" spc="240" dirty="0">
                <a:solidFill>
                  <a:srgbClr val="333333"/>
                </a:solidFill>
                <a:latin typeface="Arial"/>
                <a:cs typeface="Arial"/>
              </a:rPr>
              <a:t>% </a:t>
            </a:r>
            <a:r>
              <a:rPr sz="1950" spc="45" dirty="0">
                <a:solidFill>
                  <a:srgbClr val="333333"/>
                </a:solidFill>
                <a:latin typeface="Arial"/>
                <a:cs typeface="Arial"/>
              </a:rPr>
              <a:t>of </a:t>
            </a:r>
            <a:r>
              <a:rPr sz="1950" spc="10" dirty="0">
                <a:solidFill>
                  <a:srgbClr val="333333"/>
                </a:solidFill>
                <a:latin typeface="Arial"/>
                <a:cs typeface="Arial"/>
              </a:rPr>
              <a:t>loan </a:t>
            </a:r>
            <a:r>
              <a:rPr sz="1950" spc="35" dirty="0">
                <a:solidFill>
                  <a:srgbClr val="333333"/>
                </a:solidFill>
                <a:latin typeface="Arial"/>
                <a:cs typeface="Arial"/>
              </a:rPr>
              <a:t>application </a:t>
            </a:r>
            <a:r>
              <a:rPr sz="1950" spc="-25" dirty="0">
                <a:solidFill>
                  <a:srgbClr val="333333"/>
                </a:solidFill>
                <a:latin typeface="Arial"/>
                <a:cs typeface="Arial"/>
              </a:rPr>
              <a:t>are </a:t>
            </a:r>
            <a:r>
              <a:rPr sz="1950" spc="10" dirty="0">
                <a:solidFill>
                  <a:srgbClr val="333333"/>
                </a:solidFill>
                <a:latin typeface="Arial"/>
                <a:cs typeface="Arial"/>
              </a:rPr>
              <a:t>in </a:t>
            </a:r>
            <a:r>
              <a:rPr sz="1950" spc="50" dirty="0">
                <a:solidFill>
                  <a:srgbClr val="333333"/>
                </a:solidFill>
                <a:latin typeface="Arial"/>
                <a:cs typeface="Arial"/>
              </a:rPr>
              <a:t>Not</a:t>
            </a:r>
            <a:r>
              <a:rPr sz="1950" spc="-320" dirty="0">
                <a:solidFill>
                  <a:srgbClr val="333333"/>
                </a:solidFill>
                <a:latin typeface="Arial"/>
                <a:cs typeface="Arial"/>
              </a:rPr>
              <a:t> </a:t>
            </a:r>
            <a:r>
              <a:rPr sz="1950" spc="-15" dirty="0">
                <a:solidFill>
                  <a:srgbClr val="333333"/>
                </a:solidFill>
                <a:latin typeface="Arial"/>
                <a:cs typeface="Arial"/>
              </a:rPr>
              <a:t>Verified </a:t>
            </a:r>
            <a:r>
              <a:rPr sz="1950" spc="25" dirty="0">
                <a:solidFill>
                  <a:srgbClr val="333333"/>
                </a:solidFill>
                <a:latin typeface="Arial"/>
                <a:cs typeface="Arial"/>
              </a:rPr>
              <a:t>Status</a:t>
            </a:r>
            <a:endParaRPr sz="1950">
              <a:latin typeface="Arial"/>
              <a:cs typeface="Arial"/>
            </a:endParaRPr>
          </a:p>
        </p:txBody>
      </p:sp>
      <p:sp>
        <p:nvSpPr>
          <p:cNvPr id="13" name="object 13"/>
          <p:cNvSpPr txBox="1"/>
          <p:nvPr/>
        </p:nvSpPr>
        <p:spPr>
          <a:xfrm>
            <a:off x="9075221" y="2571157"/>
            <a:ext cx="8931275" cy="304165"/>
          </a:xfrm>
          <a:prstGeom prst="rect">
            <a:avLst/>
          </a:prstGeom>
          <a:solidFill>
            <a:srgbClr val="88FA4E"/>
          </a:solidFill>
        </p:spPr>
        <p:txBody>
          <a:bodyPr vert="horz" wrap="square" lIns="0" tIns="0" rIns="0" bIns="0" rtlCol="0">
            <a:spAutoFit/>
          </a:bodyPr>
          <a:lstStyle/>
          <a:p>
            <a:pPr>
              <a:lnSpc>
                <a:spcPts val="2305"/>
              </a:lnSpc>
            </a:pPr>
            <a:r>
              <a:rPr sz="1950" spc="20" dirty="0">
                <a:solidFill>
                  <a:srgbClr val="333333"/>
                </a:solidFill>
                <a:latin typeface="Arial"/>
                <a:cs typeface="Arial"/>
              </a:rPr>
              <a:t>Around </a:t>
            </a:r>
            <a:r>
              <a:rPr sz="1950" spc="90" dirty="0">
                <a:solidFill>
                  <a:srgbClr val="333333"/>
                </a:solidFill>
                <a:latin typeface="Arial"/>
                <a:cs typeface="Arial"/>
              </a:rPr>
              <a:t>60% </a:t>
            </a:r>
            <a:r>
              <a:rPr sz="1950" spc="45" dirty="0">
                <a:solidFill>
                  <a:srgbClr val="333333"/>
                </a:solidFill>
                <a:latin typeface="Arial"/>
                <a:cs typeface="Arial"/>
              </a:rPr>
              <a:t>of </a:t>
            </a:r>
            <a:r>
              <a:rPr sz="1950" spc="10" dirty="0">
                <a:solidFill>
                  <a:srgbClr val="333333"/>
                </a:solidFill>
                <a:latin typeface="Arial"/>
                <a:cs typeface="Arial"/>
              </a:rPr>
              <a:t>loans </a:t>
            </a:r>
            <a:r>
              <a:rPr sz="1950" spc="-25" dirty="0">
                <a:solidFill>
                  <a:srgbClr val="333333"/>
                </a:solidFill>
                <a:latin typeface="Arial"/>
                <a:cs typeface="Arial"/>
              </a:rPr>
              <a:t>are </a:t>
            </a:r>
            <a:r>
              <a:rPr sz="1950" spc="20" dirty="0">
                <a:solidFill>
                  <a:srgbClr val="333333"/>
                </a:solidFill>
                <a:latin typeface="Arial"/>
                <a:cs typeface="Arial"/>
              </a:rPr>
              <a:t>take </a:t>
            </a:r>
            <a:r>
              <a:rPr sz="1950" spc="30" dirty="0">
                <a:solidFill>
                  <a:srgbClr val="333333"/>
                </a:solidFill>
                <a:latin typeface="Arial"/>
                <a:cs typeface="Arial"/>
              </a:rPr>
              <a:t>for Debt </a:t>
            </a:r>
            <a:r>
              <a:rPr sz="1950" spc="25" dirty="0">
                <a:solidFill>
                  <a:srgbClr val="333333"/>
                </a:solidFill>
                <a:latin typeface="Arial"/>
                <a:cs typeface="Arial"/>
              </a:rPr>
              <a:t>Consolidation </a:t>
            </a:r>
            <a:r>
              <a:rPr sz="1950" spc="-55" dirty="0">
                <a:solidFill>
                  <a:srgbClr val="333333"/>
                </a:solidFill>
                <a:latin typeface="Arial"/>
                <a:cs typeface="Arial"/>
              </a:rPr>
              <a:t>&amp; </a:t>
            </a:r>
            <a:r>
              <a:rPr sz="1950" spc="30" dirty="0">
                <a:solidFill>
                  <a:srgbClr val="333333"/>
                </a:solidFill>
                <a:latin typeface="Arial"/>
                <a:cs typeface="Arial"/>
              </a:rPr>
              <a:t>for </a:t>
            </a:r>
            <a:r>
              <a:rPr sz="1950" spc="20" dirty="0">
                <a:solidFill>
                  <a:srgbClr val="333333"/>
                </a:solidFill>
                <a:latin typeface="Arial"/>
                <a:cs typeface="Arial"/>
              </a:rPr>
              <a:t>Credit </a:t>
            </a:r>
            <a:r>
              <a:rPr sz="1950" spc="10" dirty="0">
                <a:solidFill>
                  <a:srgbClr val="333333"/>
                </a:solidFill>
                <a:latin typeface="Arial"/>
                <a:cs typeface="Arial"/>
              </a:rPr>
              <a:t>Card</a:t>
            </a:r>
            <a:r>
              <a:rPr sz="1950" spc="-60" dirty="0">
                <a:solidFill>
                  <a:srgbClr val="333333"/>
                </a:solidFill>
                <a:latin typeface="Arial"/>
                <a:cs typeface="Arial"/>
              </a:rPr>
              <a:t> </a:t>
            </a:r>
            <a:r>
              <a:rPr sz="1950" spc="15" dirty="0">
                <a:solidFill>
                  <a:srgbClr val="333333"/>
                </a:solidFill>
                <a:latin typeface="Arial"/>
                <a:cs typeface="Arial"/>
              </a:rPr>
              <a:t>Purpose</a:t>
            </a:r>
            <a:endParaRPr sz="1950">
              <a:latin typeface="Arial"/>
              <a:cs typeface="Arial"/>
            </a:endParaRPr>
          </a:p>
        </p:txBody>
      </p:sp>
      <p:sp>
        <p:nvSpPr>
          <p:cNvPr id="20" name="TextBox 19">
            <a:extLst>
              <a:ext uri="{FF2B5EF4-FFF2-40B4-BE49-F238E27FC236}">
                <a16:creationId xmlns:a16="http://schemas.microsoft.com/office/drawing/2014/main" id="{CA2B0E67-7C8C-F256-7E02-E2BF2A976CA4}"/>
              </a:ext>
            </a:extLst>
          </p:cNvPr>
          <p:cNvSpPr txBox="1"/>
          <p:nvPr/>
        </p:nvSpPr>
        <p:spPr>
          <a:xfrm>
            <a:off x="642938" y="4469811"/>
            <a:ext cx="8824522" cy="1200329"/>
          </a:xfrm>
          <a:prstGeom prst="rect">
            <a:avLst/>
          </a:prstGeom>
          <a:noFill/>
        </p:spPr>
        <p:txBody>
          <a:bodyPr wrap="square" rtlCol="0">
            <a:spAutoFit/>
          </a:bodyPr>
          <a:lstStyle/>
          <a:p>
            <a:r>
              <a:rPr lang="en-IN" b="1" u="sng" dirty="0"/>
              <a:t>7. Debt-to-Income ratio (</a:t>
            </a:r>
            <a:r>
              <a:rPr lang="en-IN" b="1" u="sng" dirty="0" err="1"/>
              <a:t>dti</a:t>
            </a:r>
            <a:r>
              <a:rPr lang="en-IN" b="1" u="sng" dirty="0"/>
              <a:t>)</a:t>
            </a:r>
          </a:p>
          <a:p>
            <a:endParaRPr lang="en-IN" b="1" u="sng" dirty="0"/>
          </a:p>
          <a:p>
            <a:r>
              <a:rPr lang="en-US" dirty="0"/>
              <a:t>Maximum number of loan applicants have their dti roughly between 12 to 18 and they are moderately risky clients.</a:t>
            </a:r>
            <a:endParaRPr lang="en-IN" dirty="0"/>
          </a:p>
        </p:txBody>
      </p:sp>
      <p:sp>
        <p:nvSpPr>
          <p:cNvPr id="21" name="TextBox 20">
            <a:extLst>
              <a:ext uri="{FF2B5EF4-FFF2-40B4-BE49-F238E27FC236}">
                <a16:creationId xmlns:a16="http://schemas.microsoft.com/office/drawing/2014/main" id="{E2CA315C-B0C0-D526-8043-9E3E98CA5263}"/>
              </a:ext>
            </a:extLst>
          </p:cNvPr>
          <p:cNvSpPr txBox="1"/>
          <p:nvPr/>
        </p:nvSpPr>
        <p:spPr>
          <a:xfrm>
            <a:off x="10326826" y="4331311"/>
            <a:ext cx="9448800" cy="1477328"/>
          </a:xfrm>
          <a:prstGeom prst="rect">
            <a:avLst/>
          </a:prstGeom>
          <a:noFill/>
        </p:spPr>
        <p:txBody>
          <a:bodyPr wrap="square" rtlCol="0">
            <a:spAutoFit/>
          </a:bodyPr>
          <a:lstStyle/>
          <a:p>
            <a:r>
              <a:rPr lang="en-IN" b="1" u="sng" dirty="0"/>
              <a:t>8. Revolving Credit</a:t>
            </a:r>
          </a:p>
          <a:p>
            <a:endParaRPr lang="en-IN" dirty="0"/>
          </a:p>
          <a:p>
            <a:r>
              <a:rPr lang="en-US" dirty="0"/>
              <a:t>There is no major difference in the utilization of revolving credit , except for in the range of 0-4%.</a:t>
            </a:r>
            <a:br>
              <a:rPr lang="en-US" dirty="0"/>
            </a:br>
            <a:r>
              <a:rPr lang="en-US" dirty="0"/>
              <a:t>At the same time there are good number of users utilizing the maximum credit which could be risky.</a:t>
            </a:r>
            <a:endParaRPr lang="en-IN" dirty="0"/>
          </a:p>
        </p:txBody>
      </p:sp>
      <p:pic>
        <p:nvPicPr>
          <p:cNvPr id="5122" name="Picture 2">
            <a:extLst>
              <a:ext uri="{FF2B5EF4-FFF2-40B4-BE49-F238E27FC236}">
                <a16:creationId xmlns:a16="http://schemas.microsoft.com/office/drawing/2014/main" id="{00A83144-2ABE-DE78-A4AF-915767EA0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056" y="5749799"/>
            <a:ext cx="3638550" cy="36861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E439F29-63E2-E2B6-8C7D-CBE1B7089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455" y="5703908"/>
            <a:ext cx="4289766" cy="343416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38E0895B-2642-3307-72B1-1B254BA06C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8032" y="5730249"/>
            <a:ext cx="3705225" cy="36957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B05C7128-AF14-A0D7-690C-F0E66D4F9B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26455" y="5885444"/>
            <a:ext cx="4521995" cy="346006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87E78528-BDF7-2BA7-A399-65792C5DA7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6184" y="7588124"/>
            <a:ext cx="588645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389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TotalTime>
  <Words>2597</Words>
  <Application>Microsoft Office PowerPoint</Application>
  <PresentationFormat>Custom</PresentationFormat>
  <Paragraphs>252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Lending Club Case Study Exploratory Data Analysis</vt:lpstr>
      <vt:lpstr>Table of Contents</vt:lpstr>
      <vt:lpstr>Problem Statement</vt:lpstr>
      <vt:lpstr>Business Objective &amp; Aim</vt:lpstr>
      <vt:lpstr>Exploratory Data Analysis and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Sreedhar K</cp:lastModifiedBy>
  <cp:revision>126</cp:revision>
  <dcterms:created xsi:type="dcterms:W3CDTF">2022-07-03T03:04:09Z</dcterms:created>
  <dcterms:modified xsi:type="dcterms:W3CDTF">2022-07-04T18:05:46Z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2021-11-09T00:00:00Z</vt:filetime>
  </property>
  <property fmtid="{D5CDD505-2E9C-101B-9397-08002B2CF9AE}" pid="3" name="Creator">
    <vt:lpwstr>Keynote</vt:lpwstr>
  </property>
  <property fmtid="{D5CDD505-2E9C-101B-9397-08002B2CF9AE}" pid="4" name="LastSaved">
    <vt:filetime>2022-07-03T00:00:00Z</vt:filetime>
  </property>
</Properties>
</file>