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notesSlides/notesSlide24.xml" ContentType="application/vnd.openxmlformats-officedocument.presentationml.notesSlide+xml"/>
  <Override PartName="/ppt/tags/tag32.xml" ContentType="application/vnd.openxmlformats-officedocument.presentationml.tags+xml"/>
  <Override PartName="/ppt/notesSlides/notesSlide25.xml" ContentType="application/vnd.openxmlformats-officedocument.presentationml.notesSlide+xml"/>
  <Override PartName="/ppt/tags/tag33.xml" ContentType="application/vnd.openxmlformats-officedocument.presentationml.tags+xml"/>
  <Override PartName="/ppt/notesSlides/notesSlide26.xml" ContentType="application/vnd.openxmlformats-officedocument.presentationml.notesSlide+xml"/>
  <Override PartName="/ppt/tags/tag34.xml" ContentType="application/vnd.openxmlformats-officedocument.presentationml.tags+xml"/>
  <Override PartName="/ppt/notesSlides/notesSlide27.xml" ContentType="application/vnd.openxmlformats-officedocument.presentationml.notesSlide+xml"/>
  <Override PartName="/ppt/tags/tag35.xml" ContentType="application/vnd.openxmlformats-officedocument.presentationml.tags+xml"/>
  <Override PartName="/ppt/notesSlides/notesSlide28.xml" ContentType="application/vnd.openxmlformats-officedocument.presentationml.notesSlide+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notesSlides/notesSlide30.xml" ContentType="application/vnd.openxmlformats-officedocument.presentationml.notesSlide+xml"/>
  <Override PartName="/ppt/tags/tag38.xml" ContentType="application/vnd.openxmlformats-officedocument.presentationml.tags+xml"/>
  <Override PartName="/ppt/notesSlides/notesSlide31.xml" ContentType="application/vnd.openxmlformats-officedocument.presentationml.notesSlide+xml"/>
  <Override PartName="/ppt/tags/tag39.xml" ContentType="application/vnd.openxmlformats-officedocument.presentationml.tags+xml"/>
  <Override PartName="/ppt/notesSlides/notesSlide32.xml" ContentType="application/vnd.openxmlformats-officedocument.presentationml.notesSlide+xml"/>
  <Override PartName="/ppt/tags/tag40.xml" ContentType="application/vnd.openxmlformats-officedocument.presentationml.tags+xml"/>
  <Override PartName="/ppt/notesSlides/notesSlide33.xml" ContentType="application/vnd.openxmlformats-officedocument.presentationml.notesSlide+xml"/>
  <Override PartName="/ppt/tags/tag41.xml" ContentType="application/vnd.openxmlformats-officedocument.presentationml.tags+xml"/>
  <Override PartName="/ppt/notesSlides/notesSlide34.xml" ContentType="application/vnd.openxmlformats-officedocument.presentationml.notesSlide+xml"/>
  <Override PartName="/ppt/tags/tag42.xml" ContentType="application/vnd.openxmlformats-officedocument.presentationml.tags+xml"/>
  <Override PartName="/ppt/notesSlides/notesSlide35.xml" ContentType="application/vnd.openxmlformats-officedocument.presentationml.notesSlide+xml"/>
  <Override PartName="/ppt/tags/tag43.xml" ContentType="application/vnd.openxmlformats-officedocument.presentationml.tags+xml"/>
  <Override PartName="/ppt/notesSlides/notesSlide36.xml" ContentType="application/vnd.openxmlformats-officedocument.presentationml.notesSlide+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notesSlides/notesSlide39.xml" ContentType="application/vnd.openxmlformats-officedocument.presentationml.notesSlide+xml"/>
  <Override PartName="/ppt/tags/tag47.xml" ContentType="application/vnd.openxmlformats-officedocument.presentationml.tags+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ppt/tags/tag49.xml" ContentType="application/vnd.openxmlformats-officedocument.presentationml.tags+xml"/>
  <Override PartName="/ppt/notesSlides/notesSlide4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3.xml" ContentType="application/vnd.openxmlformats-officedocument.presentationml.notesSlide+xml"/>
  <Override PartName="/ppt/tags/tag52.xml" ContentType="application/vnd.openxmlformats-officedocument.presentationml.tags+xml"/>
  <Override PartName="/ppt/notesSlides/notesSlide44.xml" ContentType="application/vnd.openxmlformats-officedocument.presentationml.notesSlide+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handoutMasterIdLst>
    <p:handoutMasterId r:id="rId52"/>
  </p:handoutMasterIdLst>
  <p:sldIdLst>
    <p:sldId id="364" r:id="rId3"/>
    <p:sldId id="312" r:id="rId4"/>
    <p:sldId id="314" r:id="rId5"/>
    <p:sldId id="326" r:id="rId6"/>
    <p:sldId id="309" r:id="rId7"/>
    <p:sldId id="323" r:id="rId8"/>
    <p:sldId id="322" r:id="rId9"/>
    <p:sldId id="324" r:id="rId10"/>
    <p:sldId id="325" r:id="rId11"/>
    <p:sldId id="363" r:id="rId12"/>
    <p:sldId id="331" r:id="rId13"/>
    <p:sldId id="334" r:id="rId14"/>
    <p:sldId id="333" r:id="rId15"/>
    <p:sldId id="332" r:id="rId16"/>
    <p:sldId id="335" r:id="rId17"/>
    <p:sldId id="336" r:id="rId18"/>
    <p:sldId id="459" r:id="rId19"/>
    <p:sldId id="460" r:id="rId20"/>
    <p:sldId id="461" r:id="rId21"/>
    <p:sldId id="385" r:id="rId22"/>
    <p:sldId id="465" r:id="rId23"/>
    <p:sldId id="466" r:id="rId24"/>
    <p:sldId id="387" r:id="rId25"/>
    <p:sldId id="388" r:id="rId26"/>
    <p:sldId id="396" r:id="rId27"/>
    <p:sldId id="397" r:id="rId28"/>
    <p:sldId id="395" r:id="rId29"/>
    <p:sldId id="398" r:id="rId30"/>
    <p:sldId id="399" r:id="rId31"/>
    <p:sldId id="402" r:id="rId32"/>
    <p:sldId id="401" r:id="rId33"/>
    <p:sldId id="405" r:id="rId34"/>
    <p:sldId id="467" r:id="rId35"/>
    <p:sldId id="424" r:id="rId36"/>
    <p:sldId id="425" r:id="rId37"/>
    <p:sldId id="407" r:id="rId38"/>
    <p:sldId id="408" r:id="rId39"/>
    <p:sldId id="414" r:id="rId40"/>
    <p:sldId id="409" r:id="rId41"/>
    <p:sldId id="421" r:id="rId42"/>
    <p:sldId id="420" r:id="rId43"/>
    <p:sldId id="411" r:id="rId44"/>
    <p:sldId id="412" r:id="rId45"/>
    <p:sldId id="413" r:id="rId46"/>
    <p:sldId id="416" r:id="rId47"/>
    <p:sldId id="394" r:id="rId48"/>
    <p:sldId id="393" r:id="rId49"/>
    <p:sldId id="277" r:id="rId50"/>
  </p:sldIdLst>
  <p:sldSz cx="9144000" cy="5143500" type="screen16x9"/>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2A40"/>
    <a:srgbClr val="A4BDDC"/>
    <a:srgbClr val="A2D7DA"/>
    <a:srgbClr val="B11919"/>
    <a:srgbClr val="319F36"/>
    <a:srgbClr val="604A7B"/>
    <a:srgbClr val="BEB0D0"/>
    <a:srgbClr val="FD9203"/>
    <a:srgbClr val="FFFFFF"/>
    <a:srgbClr val="6E6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81183" autoAdjust="0"/>
  </p:normalViewPr>
  <p:slideViewPr>
    <p:cSldViewPr>
      <p:cViewPr varScale="1">
        <p:scale>
          <a:sx n="101" d="100"/>
          <a:sy n="101" d="100"/>
        </p:scale>
        <p:origin x="546" y="90"/>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1554"/>
    </p:cViewPr>
  </p:sorterViewPr>
  <p:notesViewPr>
    <p:cSldViewPr>
      <p:cViewPr varScale="1">
        <p:scale>
          <a:sx n="71" d="100"/>
          <a:sy n="71" d="100"/>
        </p:scale>
        <p:origin x="236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E43CDA-D378-4F8E-BE6F-9C3B8DF4099C}" type="datetimeFigureOut">
              <a:rPr lang="en-IN" smtClean="0"/>
              <a:t>05-11-2017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1B14FC-562F-4B8B-911F-9BF5BCAD17DE}" type="slidenum">
              <a:rPr lang="en-IN" smtClean="0"/>
              <a:t>‹#›</a:t>
            </a:fld>
            <a:endParaRPr lang="en-IN"/>
          </a:p>
        </p:txBody>
      </p:sp>
    </p:spTree>
    <p:extLst>
      <p:ext uri="{BB962C8B-B14F-4D97-AF65-F5344CB8AC3E}">
        <p14:creationId xmlns:p14="http://schemas.microsoft.com/office/powerpoint/2010/main" val="1067787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758D2-7649-4605-BE45-5524BE2CBB47}" type="datetimeFigureOut">
              <a:rPr lang="en-US" smtClean="0"/>
              <a:pPr/>
              <a:t>11/5/2017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75781-9E88-440B-8F36-9A7676887EE0}" type="slidenum">
              <a:rPr lang="en-US" smtClean="0"/>
              <a:pPr/>
              <a:t>‹#›</a:t>
            </a:fld>
            <a:endParaRPr lang="en-US" dirty="0"/>
          </a:p>
        </p:txBody>
      </p:sp>
    </p:spTree>
    <p:extLst>
      <p:ext uri="{BB962C8B-B14F-4D97-AF65-F5344CB8AC3E}">
        <p14:creationId xmlns:p14="http://schemas.microsoft.com/office/powerpoint/2010/main" val="374632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1</a:t>
            </a:fld>
            <a:endParaRPr lang="en-US" dirty="0"/>
          </a:p>
        </p:txBody>
      </p:sp>
    </p:spTree>
    <p:extLst>
      <p:ext uri="{BB962C8B-B14F-4D97-AF65-F5344CB8AC3E}">
        <p14:creationId xmlns:p14="http://schemas.microsoft.com/office/powerpoint/2010/main" val="261487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ltLang="zh-CN" sz="1200" dirty="0" smtClean="0">
                <a:latin typeface="Arial" pitchFamily="34" charset="0"/>
                <a:cs typeface="Arial" pitchFamily="34" charset="0"/>
              </a:rPr>
              <a:t>The account number, ATM PIN number, amount withdrawn and balance amount in the account are operational data elements.</a:t>
            </a:r>
          </a:p>
          <a:p>
            <a:endParaRPr lang="en-US" altLang="zh-CN" dirty="0" smtClean="0"/>
          </a:p>
        </p:txBody>
      </p:sp>
      <p:sp>
        <p:nvSpPr>
          <p:cNvPr id="4" name="Slide Number Placeholder 3"/>
          <p:cNvSpPr>
            <a:spLocks noGrp="1"/>
          </p:cNvSpPr>
          <p:nvPr>
            <p:ph type="sldNum" sz="quarter" idx="10"/>
          </p:nvPr>
        </p:nvSpPr>
        <p:spPr/>
        <p:txBody>
          <a:bodyPr/>
          <a:lstStyle/>
          <a:p>
            <a:fld id="{53F75781-9E88-440B-8F36-9A7676887EE0}" type="slidenum">
              <a:rPr lang="en-US" smtClean="0"/>
              <a:pPr/>
              <a:t>12</a:t>
            </a:fld>
            <a:endParaRPr lang="en-US" dirty="0"/>
          </a:p>
        </p:txBody>
      </p:sp>
    </p:spTree>
    <p:extLst>
      <p:ext uri="{BB962C8B-B14F-4D97-AF65-F5344CB8AC3E}">
        <p14:creationId xmlns:p14="http://schemas.microsoft.com/office/powerpoint/2010/main" val="303661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To prevent data redundancy and to prevent update anomalies the database tables are normalized, which makes the write operation in the database tables more efficient.</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lgn="just"/>
            <a:r>
              <a:rPr lang="en-US" altLang="zh-CN" dirty="0" smtClean="0"/>
              <a:t>OLTP systems must provide atomicity, which is the ability to fully process or completely undo an order. Partial processing is never an option. </a:t>
            </a:r>
          </a:p>
          <a:p>
            <a:pPr lvl="0" algn="just"/>
            <a:r>
              <a:rPr lang="en-US" altLang="zh-CN" dirty="0" smtClean="0"/>
              <a:t>Example: When airline passenger seats are booked, atomicity combines the two system actions of reserving and paying for the seat. Both actions must happen together or not at all.</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altLang="zh-CN" dirty="0" smtClean="0"/>
          </a:p>
        </p:txBody>
      </p:sp>
      <p:sp>
        <p:nvSpPr>
          <p:cNvPr id="4" name="Slide Number Placeholder 3"/>
          <p:cNvSpPr>
            <a:spLocks noGrp="1"/>
          </p:cNvSpPr>
          <p:nvPr>
            <p:ph type="sldNum" sz="quarter" idx="10"/>
          </p:nvPr>
        </p:nvSpPr>
        <p:spPr/>
        <p:txBody>
          <a:bodyPr/>
          <a:lstStyle/>
          <a:p>
            <a:fld id="{53F75781-9E88-440B-8F36-9A7676887EE0}" type="slidenum">
              <a:rPr lang="en-US" smtClean="0"/>
              <a:pPr/>
              <a:t>13</a:t>
            </a:fld>
            <a:endParaRPr lang="en-US" dirty="0"/>
          </a:p>
        </p:txBody>
      </p:sp>
    </p:spTree>
    <p:extLst>
      <p:ext uri="{BB962C8B-B14F-4D97-AF65-F5344CB8AC3E}">
        <p14:creationId xmlns:p14="http://schemas.microsoft.com/office/powerpoint/2010/main" val="303661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Such systems have a large number of users who conduct short transactions. </a:t>
            </a:r>
          </a:p>
        </p:txBody>
      </p:sp>
      <p:sp>
        <p:nvSpPr>
          <p:cNvPr id="4" name="Slide Number Placeholder 3"/>
          <p:cNvSpPr>
            <a:spLocks noGrp="1"/>
          </p:cNvSpPr>
          <p:nvPr>
            <p:ph type="sldNum" sz="quarter" idx="10"/>
          </p:nvPr>
        </p:nvSpPr>
        <p:spPr/>
        <p:txBody>
          <a:bodyPr/>
          <a:lstStyle/>
          <a:p>
            <a:fld id="{53F75781-9E88-440B-8F36-9A7676887EE0}" type="slidenum">
              <a:rPr lang="en-US" smtClean="0"/>
              <a:pPr/>
              <a:t>14</a:t>
            </a:fld>
            <a:endParaRPr lang="en-US" dirty="0"/>
          </a:p>
        </p:txBody>
      </p:sp>
    </p:spTree>
    <p:extLst>
      <p:ext uri="{BB962C8B-B14F-4D97-AF65-F5344CB8AC3E}">
        <p14:creationId xmlns:p14="http://schemas.microsoft.com/office/powerpoint/2010/main" val="303661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53F75781-9E88-440B-8F36-9A7676887EE0}" type="slidenum">
              <a:rPr lang="en-US" smtClean="0"/>
              <a:pPr/>
              <a:t>15</a:t>
            </a:fld>
            <a:endParaRPr lang="en-US" dirty="0"/>
          </a:p>
        </p:txBody>
      </p:sp>
    </p:spTree>
    <p:extLst>
      <p:ext uri="{BB962C8B-B14F-4D97-AF65-F5344CB8AC3E}">
        <p14:creationId xmlns:p14="http://schemas.microsoft.com/office/powerpoint/2010/main" val="303661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pPr>
            <a:r>
              <a:rPr lang="en-IN" altLang="zh-CN" sz="1200" dirty="0" smtClean="0">
                <a:latin typeface="Arial" pitchFamily="34" charset="0"/>
                <a:cs typeface="Arial" pitchFamily="34" charset="0"/>
              </a:rPr>
              <a:t>The multidimensional database is optimized for fast retrieval.</a:t>
            </a:r>
          </a:p>
          <a:p>
            <a:pPr lvl="0">
              <a:lnSpc>
                <a:spcPct val="150000"/>
              </a:lnSpc>
            </a:pPr>
            <a:r>
              <a:rPr lang="en-IN" altLang="zh-CN" sz="1200" dirty="0" smtClean="0">
                <a:latin typeface="Arial" pitchFamily="34" charset="0"/>
                <a:cs typeface="Arial" pitchFamily="34" charset="0"/>
              </a:rPr>
              <a:t>Several techniques for the quickening of data retrieval and analysis are used on the procedural side of the database management.</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smtClean="0"/>
              <a:t>Multidimensional models take advantage of inherent relationships in data to populate data in multidimensional matrices called </a:t>
            </a:r>
            <a:r>
              <a:rPr lang="en-US" i="1" dirty="0" smtClean="0"/>
              <a:t>Data Cubes or </a:t>
            </a:r>
            <a:r>
              <a:rPr lang="en-US" i="1" dirty="0" err="1" smtClean="0"/>
              <a:t>Hypercubes</a:t>
            </a:r>
            <a:r>
              <a:rPr lang="en-US" i="1" dirty="0" smtClean="0"/>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i="1" dirty="0" smtClean="0"/>
          </a:p>
          <a:p>
            <a:pPr marL="0" marR="0" lvl="0" indent="0" algn="l" defTabSz="914400" rtl="0" eaLnBrk="1" fontAlgn="auto" latinLnBrk="0" hangingPunct="1">
              <a:lnSpc>
                <a:spcPct val="150000"/>
              </a:lnSpc>
              <a:spcBef>
                <a:spcPts val="0"/>
              </a:spcBef>
              <a:spcAft>
                <a:spcPts val="0"/>
              </a:spcAft>
              <a:buClrTx/>
              <a:buSzTx/>
              <a:buFontTx/>
              <a:buNone/>
              <a:tabLst/>
              <a:defRPr/>
            </a:pPr>
            <a:r>
              <a:rPr lang="en-IN" altLang="zh-CN" sz="1200" dirty="0" smtClean="0">
                <a:latin typeface="Arial" pitchFamily="34" charset="0"/>
                <a:cs typeface="Arial" pitchFamily="34" charset="0"/>
              </a:rPr>
              <a:t>Changing from one dimension hierarchy to another is easily achieved in a data cube by a technique called pivoting (also called rotation). </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i="1" dirty="0" smtClean="0"/>
          </a:p>
          <a:p>
            <a:pPr lvl="1">
              <a:lnSpc>
                <a:spcPct val="150000"/>
              </a:lnSpc>
            </a:pPr>
            <a:endParaRPr lang="en-IN" altLang="zh-CN" sz="1200" dirty="0" smtClean="0">
              <a:latin typeface="Arial" pitchFamily="34" charset="0"/>
              <a:cs typeface="Arial" pitchFamily="34" charset="0"/>
            </a:endParaRPr>
          </a:p>
          <a:p>
            <a:endParaRPr lang="en-US" altLang="zh-CN" dirty="0" smtClean="0"/>
          </a:p>
        </p:txBody>
      </p:sp>
      <p:sp>
        <p:nvSpPr>
          <p:cNvPr id="4" name="Slide Number Placeholder 3"/>
          <p:cNvSpPr>
            <a:spLocks noGrp="1"/>
          </p:cNvSpPr>
          <p:nvPr>
            <p:ph type="sldNum" sz="quarter" idx="10"/>
          </p:nvPr>
        </p:nvSpPr>
        <p:spPr/>
        <p:txBody>
          <a:bodyPr/>
          <a:lstStyle/>
          <a:p>
            <a:fld id="{53F75781-9E88-440B-8F36-9A7676887EE0}" type="slidenum">
              <a:rPr lang="en-US" smtClean="0"/>
              <a:pPr/>
              <a:t>16</a:t>
            </a:fld>
            <a:endParaRPr lang="en-US" dirty="0"/>
          </a:p>
        </p:txBody>
      </p:sp>
    </p:spTree>
    <p:extLst>
      <p:ext uri="{BB962C8B-B14F-4D97-AF65-F5344CB8AC3E}">
        <p14:creationId xmlns:p14="http://schemas.microsoft.com/office/powerpoint/2010/main" val="3036616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table shows a set of sales records from three electrical stores displayed in a transactional database table. There are two field columns "Products" and "Store" that contain textual information about each data record and a third value column "Volume".</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cube, the horizontal dimension contains the product names and is referred to as the "Products dimension". The vertical dimension contains the store names and is referred to as the "Store dimension".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two-dimensional layout, often referred to as "a spreadsheet view" as it resembles a typical spreadsheet. </a:t>
            </a:r>
          </a:p>
          <a:p>
            <a:endParaRPr lang="en-US" dirty="0" smtClean="0"/>
          </a:p>
          <a:p>
            <a:endParaRPr lang="en-IN"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17</a:t>
            </a:fld>
            <a:endParaRPr lang="en-US" dirty="0"/>
          </a:p>
        </p:txBody>
      </p:sp>
    </p:spTree>
    <p:extLst>
      <p:ext uri="{BB962C8B-B14F-4D97-AF65-F5344CB8AC3E}">
        <p14:creationId xmlns:p14="http://schemas.microsoft.com/office/powerpoint/2010/main" val="239471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18</a:t>
            </a:fld>
            <a:endParaRPr lang="en-US" dirty="0"/>
          </a:p>
        </p:txBody>
      </p:sp>
    </p:spTree>
    <p:extLst>
      <p:ext uri="{BB962C8B-B14F-4D97-AF65-F5344CB8AC3E}">
        <p14:creationId xmlns:p14="http://schemas.microsoft.com/office/powerpoint/2010/main" val="3036616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itchFamily="34" charset="0"/>
              <a:buChar char="•"/>
            </a:pPr>
            <a:r>
              <a:rPr lang="en-IN" sz="1200" dirty="0" smtClean="0">
                <a:latin typeface="Arial" pitchFamily="34" charset="0"/>
                <a:cs typeface="Arial" pitchFamily="34" charset="0"/>
              </a:rPr>
              <a:t>OLAP helps managers in decision-making through the multidimensional data views, thus increasing their productivity</a:t>
            </a:r>
          </a:p>
          <a:p>
            <a:pPr marL="285750" indent="-285750">
              <a:lnSpc>
                <a:spcPct val="150000"/>
              </a:lnSpc>
              <a:buFont typeface="Arial" pitchFamily="34" charset="0"/>
              <a:buChar char="•"/>
            </a:pPr>
            <a:r>
              <a:rPr lang="en-IN" sz="1200" dirty="0" smtClean="0">
                <a:latin typeface="Arial" pitchFamily="34" charset="0"/>
                <a:cs typeface="Arial" pitchFamily="34" charset="0"/>
              </a:rPr>
              <a:t>OLAP applications are self-sufficient owing to the inherent flexibility provided to the organized databases.</a:t>
            </a:r>
          </a:p>
          <a:p>
            <a:pPr marL="285750" indent="-285750">
              <a:lnSpc>
                <a:spcPct val="150000"/>
              </a:lnSpc>
              <a:buFont typeface="Arial" pitchFamily="34" charset="0"/>
              <a:buChar char="•"/>
            </a:pPr>
            <a:r>
              <a:rPr lang="en-IN" sz="1200" dirty="0" smtClean="0">
                <a:latin typeface="Arial" pitchFamily="34" charset="0"/>
                <a:cs typeface="Arial" pitchFamily="34" charset="0"/>
              </a:rPr>
              <a:t>It enables simulation of business models and problems, through extensive usage of analysis-capabilities.</a:t>
            </a:r>
          </a:p>
          <a:p>
            <a:pPr marL="285750" indent="-285750">
              <a:lnSpc>
                <a:spcPct val="150000"/>
              </a:lnSpc>
              <a:buFont typeface="Arial" pitchFamily="34" charset="0"/>
              <a:buChar char="•"/>
            </a:pPr>
            <a:r>
              <a:rPr lang="en-IN" sz="1200" dirty="0" smtClean="0">
                <a:latin typeface="Arial" pitchFamily="34" charset="0"/>
                <a:cs typeface="Arial" pitchFamily="34" charset="0"/>
              </a:rPr>
              <a:t>In conjunction with data warehousing, OLAP can be used to provide reduction in the application backlog, faster information retrieval and reduction in query drag</a:t>
            </a:r>
          </a:p>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19</a:t>
            </a:fld>
            <a:endParaRPr lang="en-US" dirty="0"/>
          </a:p>
        </p:txBody>
      </p:sp>
    </p:spTree>
    <p:extLst>
      <p:ext uri="{BB962C8B-B14F-4D97-AF65-F5344CB8AC3E}">
        <p14:creationId xmlns:p14="http://schemas.microsoft.com/office/powerpoint/2010/main" val="3036616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20</a:t>
            </a:fld>
            <a:endParaRPr lang="en-US" dirty="0"/>
          </a:p>
        </p:txBody>
      </p:sp>
    </p:spTree>
    <p:extLst>
      <p:ext uri="{BB962C8B-B14F-4D97-AF65-F5344CB8AC3E}">
        <p14:creationId xmlns:p14="http://schemas.microsoft.com/office/powerpoint/2010/main" val="1392769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21</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a:t>
            </a:fld>
            <a:endParaRPr lang="en-US" dirty="0"/>
          </a:p>
        </p:txBody>
      </p:sp>
    </p:spTree>
    <p:extLst>
      <p:ext uri="{BB962C8B-B14F-4D97-AF65-F5344CB8AC3E}">
        <p14:creationId xmlns:p14="http://schemas.microsoft.com/office/powerpoint/2010/main" val="3504480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IN" sz="1200" dirty="0" smtClean="0">
                <a:latin typeface="Arial" pitchFamily="34" charset="0"/>
                <a:cs typeface="Arial" pitchFamily="34" charset="0"/>
              </a:rPr>
              <a:t>To solve this problem, companies use the Extract, Transform and Load (ETL) process to extract this data, transform it into an appropriate structure and load it into the database.</a:t>
            </a:r>
            <a:endParaRPr lang="en-IN" sz="12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3F75781-9E88-440B-8F36-9A7676887EE0}" type="slidenum">
              <a:rPr lang="en-US" smtClean="0"/>
              <a:pPr/>
              <a:t>22</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23</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24</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25</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26</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27</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28</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29</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30</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31</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5</a:t>
            </a:fld>
            <a:endParaRPr lang="en-US" dirty="0"/>
          </a:p>
        </p:txBody>
      </p:sp>
    </p:spTree>
    <p:extLst>
      <p:ext uri="{BB962C8B-B14F-4D97-AF65-F5344CB8AC3E}">
        <p14:creationId xmlns:p14="http://schemas.microsoft.com/office/powerpoint/2010/main" val="3504480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32</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33</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34</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35</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5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36</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50000"/>
              </a:lnSpc>
              <a:spcBef>
                <a:spcPts val="0"/>
              </a:spcBef>
              <a:spcAft>
                <a:spcPts val="0"/>
              </a:spcAft>
              <a:buClrTx/>
              <a:buSzTx/>
              <a:buFontTx/>
              <a:buNone/>
              <a:tabLst/>
              <a:defRPr/>
            </a:pPr>
            <a:r>
              <a:rPr lang="en-IN" sz="1400" dirty="0" smtClean="0">
                <a:latin typeface="Arial" pitchFamily="34" charset="0"/>
                <a:cs typeface="Arial" pitchFamily="34" charset="0"/>
              </a:rPr>
              <a:t>Data quality rules can be the responsibility of the owner of the source system or the responsibility of the DW administrator.</a:t>
            </a:r>
          </a:p>
          <a:p>
            <a:pPr>
              <a:lnSpc>
                <a:spcPct val="150000"/>
              </a:lnSpc>
            </a:pPr>
            <a:endParaRPr lang="en-IN" sz="1200" dirty="0" smtClean="0">
              <a:latin typeface="Arial" pitchFamily="34" charset="0"/>
              <a:cs typeface="Arial" pitchFamily="34" charset="0"/>
            </a:endParaRPr>
          </a:p>
          <a:p>
            <a:pPr>
              <a:lnSpc>
                <a:spcPct val="150000"/>
              </a:lnSpc>
            </a:pPr>
            <a:endParaRPr lang="en-IN"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53F75781-9E88-440B-8F36-9A7676887EE0}" type="slidenum">
              <a:rPr lang="en-US" smtClean="0"/>
              <a:pPr/>
              <a:t>37</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IN" sz="1200" dirty="0" smtClean="0">
                <a:latin typeface="Arial" pitchFamily="34" charset="0"/>
                <a:cs typeface="Arial" pitchFamily="34" charset="0"/>
              </a:rPr>
              <a:t>During the transformation phase, the extracted data is submitted to several validations.</a:t>
            </a:r>
          </a:p>
          <a:p>
            <a:pPr>
              <a:lnSpc>
                <a:spcPct val="150000"/>
              </a:lnSpc>
            </a:pPr>
            <a:r>
              <a:rPr lang="en-IN" sz="1200" dirty="0" smtClean="0">
                <a:latin typeface="Arial" pitchFamily="34" charset="0"/>
                <a:cs typeface="Arial" pitchFamily="34" charset="0"/>
              </a:rPr>
              <a:t>Checks and conversions are performed, like data format, data width, case and data type conversions, data lookups, data splitting and joining, null value handling etc. </a:t>
            </a:r>
          </a:p>
          <a:p>
            <a:pPr>
              <a:lnSpc>
                <a:spcPct val="150000"/>
              </a:lnSpc>
            </a:pPr>
            <a:endParaRPr lang="en-US" sz="1200" dirty="0" smtClean="0">
              <a:latin typeface="Arial" pitchFamily="34" charset="0"/>
              <a:cs typeface="Arial" pitchFamily="34" charset="0"/>
            </a:endParaRPr>
          </a:p>
          <a:p>
            <a:r>
              <a:rPr lang="en-IN" sz="1200" b="0" i="0" kern="1200" dirty="0" smtClean="0">
                <a:solidFill>
                  <a:schemeClr val="tx1"/>
                </a:solidFill>
                <a:effectLst/>
                <a:latin typeface="+mn-lt"/>
                <a:ea typeface="+mn-ea"/>
                <a:cs typeface="+mn-cs"/>
              </a:rPr>
              <a:t>If data does not meet the data quality rules then there are a number of options:</a:t>
            </a:r>
          </a:p>
          <a:p>
            <a:pPr marL="171450" indent="-171450">
              <a:buFont typeface="Arial" pitchFamily="34" charset="0"/>
              <a:buChar char="•"/>
            </a:pPr>
            <a:r>
              <a:rPr lang="en-IN" sz="1200" b="0" i="0" kern="1200" dirty="0" smtClean="0">
                <a:solidFill>
                  <a:schemeClr val="tx1"/>
                </a:solidFill>
                <a:effectLst/>
                <a:latin typeface="+mn-lt"/>
                <a:ea typeface="+mn-ea"/>
                <a:cs typeface="+mn-cs"/>
              </a:rPr>
              <a:t>Reject the data so it doesn't enter the DW</a:t>
            </a:r>
          </a:p>
          <a:p>
            <a:pPr marL="171450" indent="-171450">
              <a:buFont typeface="Arial" pitchFamily="34" charset="0"/>
              <a:buChar char="•"/>
            </a:pPr>
            <a:r>
              <a:rPr lang="en-IN" sz="1200" b="0" i="0" kern="1200" dirty="0" smtClean="0">
                <a:solidFill>
                  <a:schemeClr val="tx1"/>
                </a:solidFill>
                <a:effectLst/>
                <a:latin typeface="+mn-lt"/>
                <a:ea typeface="+mn-ea"/>
                <a:cs typeface="+mn-cs"/>
              </a:rPr>
              <a:t>Keep the data in a holding area so that it can be fixed before insertion into data warehouse</a:t>
            </a:r>
          </a:p>
          <a:p>
            <a:pPr marL="171450" indent="-171450">
              <a:buFont typeface="Arial" pitchFamily="34" charset="0"/>
              <a:buChar char="•"/>
            </a:pPr>
            <a:r>
              <a:rPr lang="en-IN" sz="1200" b="0" i="0" kern="1200" dirty="0" smtClean="0">
                <a:solidFill>
                  <a:schemeClr val="tx1"/>
                </a:solidFill>
                <a:effectLst/>
                <a:latin typeface="+mn-lt"/>
                <a:ea typeface="+mn-ea"/>
                <a:cs typeface="+mn-cs"/>
              </a:rPr>
              <a:t>Added to the data warehouse with its errors – this can lead to major problems down the line</a:t>
            </a:r>
          </a:p>
          <a:p>
            <a:pPr>
              <a:lnSpc>
                <a:spcPct val="150000"/>
              </a:lnSpc>
            </a:pPr>
            <a:endParaRPr lang="en-IN" sz="1200" dirty="0" smtClean="0">
              <a:latin typeface="Arial" pitchFamily="34" charset="0"/>
              <a:cs typeface="Arial" pitchFamily="34" charset="0"/>
            </a:endParaRPr>
          </a:p>
          <a:p>
            <a:r>
              <a:rPr lang="en-IN" sz="1200" b="0" i="0" kern="1200" dirty="0" smtClean="0">
                <a:solidFill>
                  <a:schemeClr val="tx1"/>
                </a:solidFill>
                <a:effectLst/>
                <a:latin typeface="+mn-lt"/>
                <a:ea typeface="+mn-ea"/>
                <a:cs typeface="+mn-cs"/>
              </a:rPr>
              <a:t>When data is rejected or placed in a holding area the administrator of the source system must be informed and be given details of/access to the rejected data so that they can try and fix the issues that are causing the problems.</a:t>
            </a: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38</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5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39</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5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40</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5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41</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50000"/>
              </a:lnSpc>
            </a:pPr>
            <a:endParaRPr lang="en-IN"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6</a:t>
            </a:fld>
            <a:endParaRPr lang="en-US" dirty="0"/>
          </a:p>
        </p:txBody>
      </p:sp>
    </p:spTree>
    <p:extLst>
      <p:ext uri="{BB962C8B-B14F-4D97-AF65-F5344CB8AC3E}">
        <p14:creationId xmlns:p14="http://schemas.microsoft.com/office/powerpoint/2010/main" val="23729615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5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42</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5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43</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5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44</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46</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47</a:t>
            </a:fld>
            <a:endParaRPr lang="en-US" dirty="0"/>
          </a:p>
        </p:txBody>
      </p:sp>
    </p:spTree>
    <p:extLst>
      <p:ext uri="{BB962C8B-B14F-4D97-AF65-F5344CB8AC3E}">
        <p14:creationId xmlns:p14="http://schemas.microsoft.com/office/powerpoint/2010/main" val="570450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50000"/>
              </a:lnSpc>
            </a:pPr>
            <a:endParaRPr lang="en-IN"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7</a:t>
            </a:fld>
            <a:endParaRPr lang="en-US" dirty="0"/>
          </a:p>
        </p:txBody>
      </p:sp>
    </p:spTree>
    <p:extLst>
      <p:ext uri="{BB962C8B-B14F-4D97-AF65-F5344CB8AC3E}">
        <p14:creationId xmlns:p14="http://schemas.microsoft.com/office/powerpoint/2010/main" val="2372961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pPr>
            <a:endParaRPr lang="en-IN"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8</a:t>
            </a:fld>
            <a:endParaRPr lang="en-US" dirty="0"/>
          </a:p>
        </p:txBody>
      </p:sp>
    </p:spTree>
    <p:extLst>
      <p:ext uri="{BB962C8B-B14F-4D97-AF65-F5344CB8AC3E}">
        <p14:creationId xmlns:p14="http://schemas.microsoft.com/office/powerpoint/2010/main" val="237296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50000"/>
              </a:lnSpc>
            </a:pPr>
            <a:endParaRPr lang="en-IN"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9</a:t>
            </a:fld>
            <a:endParaRPr lang="en-US" dirty="0"/>
          </a:p>
        </p:txBody>
      </p:sp>
    </p:spTree>
    <p:extLst>
      <p:ext uri="{BB962C8B-B14F-4D97-AF65-F5344CB8AC3E}">
        <p14:creationId xmlns:p14="http://schemas.microsoft.com/office/powerpoint/2010/main" val="2372961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10</a:t>
            </a:fld>
            <a:endParaRPr lang="en-US" dirty="0"/>
          </a:p>
        </p:txBody>
      </p:sp>
    </p:spTree>
    <p:extLst>
      <p:ext uri="{BB962C8B-B14F-4D97-AF65-F5344CB8AC3E}">
        <p14:creationId xmlns:p14="http://schemas.microsoft.com/office/powerpoint/2010/main" val="3937470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itchFamily="2" charset="2"/>
              <a:buNone/>
            </a:pPr>
            <a:r>
              <a:rPr lang="en-US" altLang="zh-CN" sz="1200" dirty="0" smtClean="0"/>
              <a:t>OLTP (online transaction processing) is a class of software programs capable of supporting transaction-oriented applications on the Internet.</a:t>
            </a:r>
          </a:p>
          <a:p>
            <a:pPr marL="0" indent="0">
              <a:buFont typeface="Wingdings" pitchFamily="2" charset="2"/>
              <a:buNone/>
            </a:pPr>
            <a:endParaRPr lang="en-US" sz="1200" dirty="0" smtClean="0"/>
          </a:p>
          <a:p>
            <a:pPr marL="0" indent="0">
              <a:buFont typeface="Wingdings" pitchFamily="2" charset="2"/>
              <a:buNone/>
            </a:pPr>
            <a:r>
              <a:rPr lang="en-US" sz="1200" dirty="0" smtClean="0"/>
              <a:t>It deals with operational data, where the  data is involved in the operation of a particular system and it is characterized by a large number of short on-line transactions (INSERT, UPDATE, and DELETE).</a:t>
            </a:r>
            <a:endParaRPr lang="en-US" altLang="zh-CN" sz="1200" dirty="0" smtClean="0"/>
          </a:p>
          <a:p>
            <a:pPr marL="0" indent="0">
              <a:buFont typeface="Wingdings" pitchFamily="2" charset="2"/>
              <a:buNone/>
            </a:pPr>
            <a:r>
              <a:rPr lang="en-US" altLang="zh-CN" sz="1100" dirty="0" smtClean="0"/>
              <a:t> </a:t>
            </a:r>
          </a:p>
          <a:p>
            <a:pPr marL="0" indent="0">
              <a:buFont typeface="Wingdings" pitchFamily="2" charset="2"/>
              <a:buNone/>
            </a:pPr>
            <a:r>
              <a:rPr lang="en-US" altLang="zh-CN" dirty="0" smtClean="0"/>
              <a:t> </a:t>
            </a:r>
            <a:endParaRPr lang="en-US" altLang="zh-CN" sz="800" dirty="0" smtClean="0"/>
          </a:p>
          <a:p>
            <a:endParaRPr lang="en-IN" dirty="0"/>
          </a:p>
        </p:txBody>
      </p:sp>
      <p:sp>
        <p:nvSpPr>
          <p:cNvPr id="4" name="Slide Number Placeholder 3"/>
          <p:cNvSpPr>
            <a:spLocks noGrp="1"/>
          </p:cNvSpPr>
          <p:nvPr>
            <p:ph type="sldNum" sz="quarter" idx="10"/>
          </p:nvPr>
        </p:nvSpPr>
        <p:spPr/>
        <p:txBody>
          <a:bodyPr/>
          <a:lstStyle/>
          <a:p>
            <a:fld id="{53F75781-9E88-440B-8F36-9A7676887EE0}" type="slidenum">
              <a:rPr lang="en-US" smtClean="0"/>
              <a:pPr/>
              <a:t>11</a:t>
            </a:fld>
            <a:endParaRPr lang="en-US" dirty="0"/>
          </a:p>
        </p:txBody>
      </p:sp>
    </p:spTree>
    <p:extLst>
      <p:ext uri="{BB962C8B-B14F-4D97-AF65-F5344CB8AC3E}">
        <p14:creationId xmlns:p14="http://schemas.microsoft.com/office/powerpoint/2010/main" val="303661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9050"/>
            <a:ext cx="9144000" cy="533400"/>
          </a:xfrm>
          <a:prstGeom prst="rect">
            <a:avLst/>
          </a:prstGeom>
          <a:solidFill>
            <a:schemeClr val="accent3">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userDrawn="1"/>
        </p:nvSpPr>
        <p:spPr>
          <a:xfrm>
            <a:off x="0" y="-19050"/>
            <a:ext cx="9144000" cy="304800"/>
          </a:xfrm>
          <a:custGeom>
            <a:avLst/>
            <a:gdLst>
              <a:gd name="connsiteX0" fmla="*/ 0 w 9144000"/>
              <a:gd name="connsiteY0" fmla="*/ 0 h 304800"/>
              <a:gd name="connsiteX1" fmla="*/ 9144000 w 9144000"/>
              <a:gd name="connsiteY1" fmla="*/ 0 h 304800"/>
              <a:gd name="connsiteX2" fmla="*/ 9144000 w 9144000"/>
              <a:gd name="connsiteY2" fmla="*/ 304800 h 304800"/>
              <a:gd name="connsiteX3" fmla="*/ 0 w 9144000"/>
              <a:gd name="connsiteY3" fmla="*/ 304800 h 304800"/>
              <a:gd name="connsiteX4" fmla="*/ 0 w 9144000"/>
              <a:gd name="connsiteY4" fmla="*/ 0 h 304800"/>
              <a:gd name="connsiteX0" fmla="*/ 0 w 9144000"/>
              <a:gd name="connsiteY0" fmla="*/ 0 h 304800"/>
              <a:gd name="connsiteX1" fmla="*/ 9144000 w 9144000"/>
              <a:gd name="connsiteY1" fmla="*/ 0 h 304800"/>
              <a:gd name="connsiteX2" fmla="*/ 8915400 w 9144000"/>
              <a:gd name="connsiteY2" fmla="*/ 304800 h 304800"/>
              <a:gd name="connsiteX3" fmla="*/ 0 w 9144000"/>
              <a:gd name="connsiteY3" fmla="*/ 304800 h 304800"/>
              <a:gd name="connsiteX4" fmla="*/ 0 w 9144000"/>
              <a:gd name="connsiteY4" fmla="*/ 0 h 304800"/>
              <a:gd name="connsiteX0" fmla="*/ 0 w 9144000"/>
              <a:gd name="connsiteY0" fmla="*/ 0 h 304800"/>
              <a:gd name="connsiteX1" fmla="*/ 9144000 w 9144000"/>
              <a:gd name="connsiteY1" fmla="*/ 0 h 304800"/>
              <a:gd name="connsiteX2" fmla="*/ 8763000 w 9144000"/>
              <a:gd name="connsiteY2" fmla="*/ 304800 h 304800"/>
              <a:gd name="connsiteX3" fmla="*/ 0 w 9144000"/>
              <a:gd name="connsiteY3" fmla="*/ 304800 h 304800"/>
              <a:gd name="connsiteX4" fmla="*/ 0 w 9144000"/>
              <a:gd name="connsiteY4" fmla="*/ 0 h 304800"/>
              <a:gd name="connsiteX0" fmla="*/ 0 w 9144000"/>
              <a:gd name="connsiteY0" fmla="*/ 0 h 304800"/>
              <a:gd name="connsiteX1" fmla="*/ 9144000 w 9144000"/>
              <a:gd name="connsiteY1" fmla="*/ 0 h 304800"/>
              <a:gd name="connsiteX2" fmla="*/ 8763000 w 9144000"/>
              <a:gd name="connsiteY2" fmla="*/ 304800 h 304800"/>
              <a:gd name="connsiteX3" fmla="*/ 0 w 9144000"/>
              <a:gd name="connsiteY3" fmla="*/ 304800 h 304800"/>
              <a:gd name="connsiteX4" fmla="*/ 0 w 9144000"/>
              <a:gd name="connsiteY4" fmla="*/ 0 h 304800"/>
              <a:gd name="connsiteX0" fmla="*/ 0 w 9144000"/>
              <a:gd name="connsiteY0" fmla="*/ 0 h 304800"/>
              <a:gd name="connsiteX1" fmla="*/ 9144000 w 9144000"/>
              <a:gd name="connsiteY1" fmla="*/ 0 h 304800"/>
              <a:gd name="connsiteX2" fmla="*/ 8763000 w 9144000"/>
              <a:gd name="connsiteY2" fmla="*/ 304800 h 304800"/>
              <a:gd name="connsiteX3" fmla="*/ 0 w 9144000"/>
              <a:gd name="connsiteY3" fmla="*/ 304800 h 304800"/>
              <a:gd name="connsiteX4" fmla="*/ 0 w 9144000"/>
              <a:gd name="connsiteY4" fmla="*/ 0 h 304800"/>
              <a:gd name="connsiteX0" fmla="*/ 0 w 9144000"/>
              <a:gd name="connsiteY0" fmla="*/ 0 h 304800"/>
              <a:gd name="connsiteX1" fmla="*/ 9144000 w 9144000"/>
              <a:gd name="connsiteY1" fmla="*/ 0 h 304800"/>
              <a:gd name="connsiteX2" fmla="*/ 8763000 w 9144000"/>
              <a:gd name="connsiteY2" fmla="*/ 304800 h 304800"/>
              <a:gd name="connsiteX3" fmla="*/ 0 w 9144000"/>
              <a:gd name="connsiteY3" fmla="*/ 304800 h 304800"/>
              <a:gd name="connsiteX4" fmla="*/ 0 w 9144000"/>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04800">
                <a:moveTo>
                  <a:pt x="0" y="0"/>
                </a:moveTo>
                <a:lnTo>
                  <a:pt x="9144000" y="0"/>
                </a:lnTo>
                <a:cubicBezTo>
                  <a:pt x="9017000" y="101600"/>
                  <a:pt x="8985707" y="296164"/>
                  <a:pt x="8763000" y="304800"/>
                </a:cubicBezTo>
                <a:lnTo>
                  <a:pt x="0" y="304800"/>
                </a:lnTo>
                <a:lnTo>
                  <a:pt x="0" y="0"/>
                </a:lnTo>
                <a:close/>
              </a:path>
            </a:pathLst>
          </a:custGeom>
          <a:solidFill>
            <a:srgbClr val="FFFFFF">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9" name="Freeform 8"/>
          <p:cNvSpPr/>
          <p:nvPr userDrawn="1"/>
        </p:nvSpPr>
        <p:spPr>
          <a:xfrm>
            <a:off x="0" y="-19050"/>
            <a:ext cx="1295400" cy="685800"/>
          </a:xfrm>
          <a:custGeom>
            <a:avLst/>
            <a:gdLst>
              <a:gd name="connsiteX0" fmla="*/ 0 w 1600200"/>
              <a:gd name="connsiteY0" fmla="*/ 0 h 533400"/>
              <a:gd name="connsiteX1" fmla="*/ 1600200 w 1600200"/>
              <a:gd name="connsiteY1" fmla="*/ 0 h 533400"/>
              <a:gd name="connsiteX2" fmla="*/ 1600200 w 1600200"/>
              <a:gd name="connsiteY2" fmla="*/ 533400 h 533400"/>
              <a:gd name="connsiteX3" fmla="*/ 0 w 1600200"/>
              <a:gd name="connsiteY3" fmla="*/ 533400 h 533400"/>
              <a:gd name="connsiteX4" fmla="*/ 0 w 1600200"/>
              <a:gd name="connsiteY4" fmla="*/ 0 h 533400"/>
              <a:gd name="connsiteX0" fmla="*/ 0 w 1905000"/>
              <a:gd name="connsiteY0" fmla="*/ 0 h 533400"/>
              <a:gd name="connsiteX1" fmla="*/ 1905000 w 1905000"/>
              <a:gd name="connsiteY1" fmla="*/ 0 h 533400"/>
              <a:gd name="connsiteX2" fmla="*/ 1600200 w 1905000"/>
              <a:gd name="connsiteY2" fmla="*/ 533400 h 533400"/>
              <a:gd name="connsiteX3" fmla="*/ 0 w 1905000"/>
              <a:gd name="connsiteY3" fmla="*/ 533400 h 533400"/>
              <a:gd name="connsiteX4" fmla="*/ 0 w 1905000"/>
              <a:gd name="connsiteY4" fmla="*/ 0 h 533400"/>
              <a:gd name="connsiteX0" fmla="*/ 0 w 1905000"/>
              <a:gd name="connsiteY0" fmla="*/ 0 h 533400"/>
              <a:gd name="connsiteX1" fmla="*/ 1905000 w 1905000"/>
              <a:gd name="connsiteY1" fmla="*/ 0 h 533400"/>
              <a:gd name="connsiteX2" fmla="*/ 1600200 w 1905000"/>
              <a:gd name="connsiteY2" fmla="*/ 533400 h 533400"/>
              <a:gd name="connsiteX3" fmla="*/ 0 w 1905000"/>
              <a:gd name="connsiteY3" fmla="*/ 533400 h 533400"/>
              <a:gd name="connsiteX4" fmla="*/ 0 w 1905000"/>
              <a:gd name="connsiteY4" fmla="*/ 0 h 533400"/>
              <a:gd name="connsiteX0" fmla="*/ 0 w 1905000"/>
              <a:gd name="connsiteY0" fmla="*/ 0 h 533400"/>
              <a:gd name="connsiteX1" fmla="*/ 1905000 w 1905000"/>
              <a:gd name="connsiteY1" fmla="*/ 0 h 533400"/>
              <a:gd name="connsiteX2" fmla="*/ 1039906 w 1905000"/>
              <a:gd name="connsiteY2" fmla="*/ 533400 h 533400"/>
              <a:gd name="connsiteX3" fmla="*/ 0 w 1905000"/>
              <a:gd name="connsiteY3" fmla="*/ 533400 h 533400"/>
              <a:gd name="connsiteX4" fmla="*/ 0 w 1905000"/>
              <a:gd name="connsiteY4" fmla="*/ 0 h 533400"/>
              <a:gd name="connsiteX0" fmla="*/ 0 w 1905000"/>
              <a:gd name="connsiteY0" fmla="*/ 0 h 533400"/>
              <a:gd name="connsiteX1" fmla="*/ 1905000 w 1905000"/>
              <a:gd name="connsiteY1" fmla="*/ 0 h 533400"/>
              <a:gd name="connsiteX2" fmla="*/ 1039906 w 1905000"/>
              <a:gd name="connsiteY2" fmla="*/ 533400 h 533400"/>
              <a:gd name="connsiteX3" fmla="*/ 0 w 1905000"/>
              <a:gd name="connsiteY3" fmla="*/ 533400 h 533400"/>
              <a:gd name="connsiteX4" fmla="*/ 0 w 1905000"/>
              <a:gd name="connsiteY4" fmla="*/ 0 h 533400"/>
              <a:gd name="connsiteX0" fmla="*/ 0 w 2017059"/>
              <a:gd name="connsiteY0" fmla="*/ 0 h 533400"/>
              <a:gd name="connsiteX1" fmla="*/ 2017059 w 2017059"/>
              <a:gd name="connsiteY1" fmla="*/ 0 h 533400"/>
              <a:gd name="connsiteX2" fmla="*/ 1039906 w 2017059"/>
              <a:gd name="connsiteY2" fmla="*/ 533400 h 533400"/>
              <a:gd name="connsiteX3" fmla="*/ 0 w 2017059"/>
              <a:gd name="connsiteY3" fmla="*/ 533400 h 533400"/>
              <a:gd name="connsiteX4" fmla="*/ 0 w 2017059"/>
              <a:gd name="connsiteY4" fmla="*/ 0 h 533400"/>
              <a:gd name="connsiteX0" fmla="*/ 0 w 2017059"/>
              <a:gd name="connsiteY0" fmla="*/ 0 h 533400"/>
              <a:gd name="connsiteX1" fmla="*/ 2017059 w 2017059"/>
              <a:gd name="connsiteY1" fmla="*/ 0 h 533400"/>
              <a:gd name="connsiteX2" fmla="*/ 1039906 w 2017059"/>
              <a:gd name="connsiteY2" fmla="*/ 533400 h 533400"/>
              <a:gd name="connsiteX3" fmla="*/ 0 w 2017059"/>
              <a:gd name="connsiteY3" fmla="*/ 533400 h 533400"/>
              <a:gd name="connsiteX4" fmla="*/ 0 w 2017059"/>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059" h="533400">
                <a:moveTo>
                  <a:pt x="0" y="0"/>
                </a:moveTo>
                <a:lnTo>
                  <a:pt x="2017059" y="0"/>
                </a:lnTo>
                <a:cubicBezTo>
                  <a:pt x="1641250" y="122223"/>
                  <a:pt x="1577003" y="528973"/>
                  <a:pt x="1039906" y="533400"/>
                </a:cubicBezTo>
                <a:lnTo>
                  <a:pt x="0" y="533400"/>
                </a:lnTo>
                <a:lnTo>
                  <a:pt x="0" y="0"/>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1" name="Slide Number Placeholder 4"/>
          <p:cNvSpPr>
            <a:spLocks noGrp="1"/>
          </p:cNvSpPr>
          <p:nvPr>
            <p:ph type="sldNum" sz="quarter" idx="12"/>
          </p:nvPr>
        </p:nvSpPr>
        <p:spPr>
          <a:xfrm>
            <a:off x="6553200" y="4767263"/>
            <a:ext cx="2133600" cy="273844"/>
          </a:xfrm>
        </p:spPr>
        <p:txBody>
          <a:bodyPr/>
          <a:lstStyle/>
          <a:p>
            <a:fld id="{F83C362F-CB67-4A02-98EC-3A2EB46D102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335A6-B416-4390-8C17-1452816522D4}" type="datetimeFigureOut">
              <a:rPr lang="en-US" smtClean="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3C362F-CB67-4A02-98EC-3A2EB46D10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335A6-B416-4390-8C17-1452816522D4}" type="datetimeFigureOut">
              <a:rPr lang="en-US" smtClean="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3C362F-CB67-4A02-98EC-3A2EB46D102D}" type="slidenum">
              <a:rPr lang="en-US" smtClean="0"/>
              <a:pPr/>
              <a:t>‹#›</a:t>
            </a:fld>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ustDataLst>
      <p:tags r:id="rId1"/>
    </p:custData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9" name="Freeform 8"/>
          <p:cNvSpPr/>
          <p:nvPr userDrawn="1"/>
        </p:nvSpPr>
        <p:spPr>
          <a:xfrm>
            <a:off x="0" y="-19050"/>
            <a:ext cx="1295400" cy="685800"/>
          </a:xfrm>
          <a:custGeom>
            <a:avLst/>
            <a:gdLst>
              <a:gd name="connsiteX0" fmla="*/ 0 w 1600200"/>
              <a:gd name="connsiteY0" fmla="*/ 0 h 533400"/>
              <a:gd name="connsiteX1" fmla="*/ 1600200 w 1600200"/>
              <a:gd name="connsiteY1" fmla="*/ 0 h 533400"/>
              <a:gd name="connsiteX2" fmla="*/ 1600200 w 1600200"/>
              <a:gd name="connsiteY2" fmla="*/ 533400 h 533400"/>
              <a:gd name="connsiteX3" fmla="*/ 0 w 1600200"/>
              <a:gd name="connsiteY3" fmla="*/ 533400 h 533400"/>
              <a:gd name="connsiteX4" fmla="*/ 0 w 1600200"/>
              <a:gd name="connsiteY4" fmla="*/ 0 h 533400"/>
              <a:gd name="connsiteX0" fmla="*/ 0 w 1905000"/>
              <a:gd name="connsiteY0" fmla="*/ 0 h 533400"/>
              <a:gd name="connsiteX1" fmla="*/ 1905000 w 1905000"/>
              <a:gd name="connsiteY1" fmla="*/ 0 h 533400"/>
              <a:gd name="connsiteX2" fmla="*/ 1600200 w 1905000"/>
              <a:gd name="connsiteY2" fmla="*/ 533400 h 533400"/>
              <a:gd name="connsiteX3" fmla="*/ 0 w 1905000"/>
              <a:gd name="connsiteY3" fmla="*/ 533400 h 533400"/>
              <a:gd name="connsiteX4" fmla="*/ 0 w 1905000"/>
              <a:gd name="connsiteY4" fmla="*/ 0 h 533400"/>
              <a:gd name="connsiteX0" fmla="*/ 0 w 1905000"/>
              <a:gd name="connsiteY0" fmla="*/ 0 h 533400"/>
              <a:gd name="connsiteX1" fmla="*/ 1905000 w 1905000"/>
              <a:gd name="connsiteY1" fmla="*/ 0 h 533400"/>
              <a:gd name="connsiteX2" fmla="*/ 1600200 w 1905000"/>
              <a:gd name="connsiteY2" fmla="*/ 533400 h 533400"/>
              <a:gd name="connsiteX3" fmla="*/ 0 w 1905000"/>
              <a:gd name="connsiteY3" fmla="*/ 533400 h 533400"/>
              <a:gd name="connsiteX4" fmla="*/ 0 w 1905000"/>
              <a:gd name="connsiteY4" fmla="*/ 0 h 533400"/>
              <a:gd name="connsiteX0" fmla="*/ 0 w 1905000"/>
              <a:gd name="connsiteY0" fmla="*/ 0 h 533400"/>
              <a:gd name="connsiteX1" fmla="*/ 1905000 w 1905000"/>
              <a:gd name="connsiteY1" fmla="*/ 0 h 533400"/>
              <a:gd name="connsiteX2" fmla="*/ 1039906 w 1905000"/>
              <a:gd name="connsiteY2" fmla="*/ 533400 h 533400"/>
              <a:gd name="connsiteX3" fmla="*/ 0 w 1905000"/>
              <a:gd name="connsiteY3" fmla="*/ 533400 h 533400"/>
              <a:gd name="connsiteX4" fmla="*/ 0 w 1905000"/>
              <a:gd name="connsiteY4" fmla="*/ 0 h 533400"/>
              <a:gd name="connsiteX0" fmla="*/ 0 w 1905000"/>
              <a:gd name="connsiteY0" fmla="*/ 0 h 533400"/>
              <a:gd name="connsiteX1" fmla="*/ 1905000 w 1905000"/>
              <a:gd name="connsiteY1" fmla="*/ 0 h 533400"/>
              <a:gd name="connsiteX2" fmla="*/ 1039906 w 1905000"/>
              <a:gd name="connsiteY2" fmla="*/ 533400 h 533400"/>
              <a:gd name="connsiteX3" fmla="*/ 0 w 1905000"/>
              <a:gd name="connsiteY3" fmla="*/ 533400 h 533400"/>
              <a:gd name="connsiteX4" fmla="*/ 0 w 1905000"/>
              <a:gd name="connsiteY4" fmla="*/ 0 h 533400"/>
              <a:gd name="connsiteX0" fmla="*/ 0 w 2017059"/>
              <a:gd name="connsiteY0" fmla="*/ 0 h 533400"/>
              <a:gd name="connsiteX1" fmla="*/ 2017059 w 2017059"/>
              <a:gd name="connsiteY1" fmla="*/ 0 h 533400"/>
              <a:gd name="connsiteX2" fmla="*/ 1039906 w 2017059"/>
              <a:gd name="connsiteY2" fmla="*/ 533400 h 533400"/>
              <a:gd name="connsiteX3" fmla="*/ 0 w 2017059"/>
              <a:gd name="connsiteY3" fmla="*/ 533400 h 533400"/>
              <a:gd name="connsiteX4" fmla="*/ 0 w 2017059"/>
              <a:gd name="connsiteY4" fmla="*/ 0 h 533400"/>
              <a:gd name="connsiteX0" fmla="*/ 0 w 2017059"/>
              <a:gd name="connsiteY0" fmla="*/ 0 h 533400"/>
              <a:gd name="connsiteX1" fmla="*/ 2017059 w 2017059"/>
              <a:gd name="connsiteY1" fmla="*/ 0 h 533400"/>
              <a:gd name="connsiteX2" fmla="*/ 1039906 w 2017059"/>
              <a:gd name="connsiteY2" fmla="*/ 533400 h 533400"/>
              <a:gd name="connsiteX3" fmla="*/ 0 w 2017059"/>
              <a:gd name="connsiteY3" fmla="*/ 533400 h 533400"/>
              <a:gd name="connsiteX4" fmla="*/ 0 w 2017059"/>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059" h="533400">
                <a:moveTo>
                  <a:pt x="0" y="0"/>
                </a:moveTo>
                <a:lnTo>
                  <a:pt x="2017059" y="0"/>
                </a:lnTo>
                <a:cubicBezTo>
                  <a:pt x="1641250" y="122223"/>
                  <a:pt x="1577003" y="528973"/>
                  <a:pt x="1039906" y="533400"/>
                </a:cubicBezTo>
                <a:lnTo>
                  <a:pt x="0" y="533400"/>
                </a:lnTo>
                <a:lnTo>
                  <a:pt x="0" y="0"/>
                </a:ln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1" name="Slide Number Placeholder 4"/>
          <p:cNvSpPr>
            <a:spLocks noGrp="1"/>
          </p:cNvSpPr>
          <p:nvPr>
            <p:ph type="sldNum" sz="quarter" idx="12"/>
          </p:nvPr>
        </p:nvSpPr>
        <p:spPr>
          <a:xfrm>
            <a:off x="6553200" y="4767263"/>
            <a:ext cx="2133600" cy="273844"/>
          </a:xfrm>
        </p:spPr>
        <p:txBody>
          <a:bodyPr/>
          <a:lstStyle/>
          <a:p>
            <a:fld id="{F83C362F-CB67-4A02-98EC-3A2EB46D102D}"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45B00-D155-4B3F-8E17-0229564133D3}" type="datetimeFigureOut">
              <a:rPr lang="en-US" smtClean="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2B3E3F-CA2A-490B-AB84-19A86CD4FD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7335A6-B416-4390-8C17-1452816522D4}" type="datetimeFigureOut">
              <a:rPr lang="en-US" smtClean="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3C362F-CB67-4A02-98EC-3A2EB46D102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00113"/>
            <a:ext cx="4038600" cy="2545556"/>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207335A6-B416-4390-8C17-1452816522D4}" type="datetimeFigureOut">
              <a:rPr lang="en-US" smtClean="0"/>
              <a:pPr/>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3C362F-CB67-4A02-98EC-3A2EB46D102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7335A6-B416-4390-8C17-1452816522D4}" type="datetimeFigureOut">
              <a:rPr lang="en-US" smtClean="0"/>
              <a:pPr/>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3C362F-CB67-4A02-98EC-3A2EB46D102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7335A6-B416-4390-8C17-1452816522D4}" type="datetimeFigureOut">
              <a:rPr lang="en-US" smtClean="0"/>
              <a:pPr/>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3C362F-CB67-4A02-98EC-3A2EB46D102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335A6-B416-4390-8C17-1452816522D4}" type="datetimeFigureOut">
              <a:rPr lang="en-US" smtClean="0"/>
              <a:pPr/>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3C362F-CB67-4A02-98EC-3A2EB46D102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335A6-B416-4390-8C17-1452816522D4}" type="datetimeFigureOut">
              <a:rPr lang="en-US" smtClean="0"/>
              <a:pPr/>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3C362F-CB67-4A02-98EC-3A2EB46D10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335A6-B416-4390-8C17-1452816522D4}" type="datetimeFigureOut">
              <a:rPr lang="en-US" smtClean="0"/>
              <a:pPr/>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3C362F-CB67-4A02-98EC-3A2EB46D10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82A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ound Same Side Corner Rectangle 6"/>
          <p:cNvSpPr/>
          <p:nvPr userDrawn="1"/>
        </p:nvSpPr>
        <p:spPr>
          <a:xfrm>
            <a:off x="0" y="4953000"/>
            <a:ext cx="9144000" cy="190500"/>
          </a:xfrm>
          <a:prstGeom prst="round2SameRect">
            <a:avLst>
              <a:gd name="adj1" fmla="val 0"/>
              <a:gd name="adj2" fmla="val 275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 Same Side Corner Rectangle 7"/>
          <p:cNvSpPr/>
          <p:nvPr userDrawn="1"/>
        </p:nvSpPr>
        <p:spPr>
          <a:xfrm>
            <a:off x="2819400" y="4953000"/>
            <a:ext cx="3505200" cy="190500"/>
          </a:xfrm>
          <a:prstGeom prst="round2SameRect">
            <a:avLst>
              <a:gd name="adj1" fmla="val 32786"/>
              <a:gd name="adj2" fmla="val 2756"/>
            </a:avLst>
          </a:prstGeom>
          <a:solidFill>
            <a:schemeClr val="accent3">
              <a:lumMod val="40000"/>
              <a:lumOff val="60000"/>
            </a:schemeClr>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9" name="Round Same Side Corner Rectangle 8"/>
          <p:cNvSpPr/>
          <p:nvPr userDrawn="1"/>
        </p:nvSpPr>
        <p:spPr>
          <a:xfrm>
            <a:off x="2895600" y="4953000"/>
            <a:ext cx="3352800" cy="190500"/>
          </a:xfrm>
          <a:prstGeom prst="round2SameRect">
            <a:avLst>
              <a:gd name="adj1" fmla="val 32786"/>
              <a:gd name="adj2" fmla="val 2756"/>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2895600" y="4954801"/>
            <a:ext cx="3352800" cy="207749"/>
          </a:xfrm>
          <a:prstGeom prst="rect">
            <a:avLst/>
          </a:prstGeom>
          <a:noFill/>
        </p:spPr>
        <p:txBody>
          <a:bodyPr wrap="square" rtlCol="0">
            <a:spAutoFit/>
          </a:bodyPr>
          <a:lstStyle/>
          <a:p>
            <a:pPr algn="ctr"/>
            <a:r>
              <a:rPr lang="en-US" sz="700" dirty="0" smtClean="0">
                <a:solidFill>
                  <a:schemeClr val="tx1">
                    <a:lumMod val="50000"/>
                    <a:lumOff val="50000"/>
                  </a:schemeClr>
                </a:solidFill>
                <a:latin typeface="Arial" pitchFamily="34" charset="0"/>
                <a:cs typeface="Arial" pitchFamily="34" charset="0"/>
              </a:rPr>
              <a:t>© 2013~15. Pelican Brown. Confidential.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7335A6-B416-4390-8C17-1452816522D4}" type="datetimeFigureOut">
              <a:rPr lang="en-US" smtClean="0"/>
              <a:pPr/>
              <a:t>11/5/2017</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3C362F-CB67-4A02-98EC-3A2EB46D102D}" type="slidenum">
              <a:rPr lang="en-US" smtClean="0"/>
              <a:pPr/>
              <a:t>‹#›</a:t>
            </a:fld>
            <a:endParaRPr 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82A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1745B00-D155-4B3F-8E17-0229564133D3}" type="datetimeFigureOut">
              <a:rPr lang="en-US" smtClean="0"/>
              <a:pPr/>
              <a:t>11/5/2017</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42B3E3F-CA2A-490B-AB84-19A86CD4FDB3}" type="slidenum">
              <a:rPr lang="en-US" smtClean="0"/>
              <a:pPr/>
              <a:t>‹#›</a:t>
            </a:fld>
            <a:endParaRPr lang="en-US" dirty="0"/>
          </a:p>
        </p:txBody>
      </p:sp>
    </p:spTree>
    <p:custDataLst>
      <p:tags r:id="rId13"/>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2.xml"/><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9.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30.xml"/><Relationship Id="rId5" Type="http://schemas.microsoft.com/office/2007/relationships/hdphoto" Target="../media/hdphoto1.wdp"/><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46.xml"/><Relationship Id="rId5" Type="http://schemas.microsoft.com/office/2007/relationships/hdphoto" Target="../media/hdphoto2.wdp"/><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50.xml"/><Relationship Id="rId4" Type="http://schemas.microsoft.com/office/2007/relationships/hdphoto" Target="../media/hdphoto3.wdp"/></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4.xml"/><Relationship Id="rId7"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tags" Target="../tags/tag5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14400" y="3028950"/>
            <a:ext cx="4572000" cy="114300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pitchFamily="34" charset="0"/>
                <a:cs typeface="Arial" pitchFamily="34" charset="0"/>
              </a:rPr>
              <a:t>Overview of Data Warehousing</a:t>
            </a:r>
            <a:endParaRPr lang="en-US" sz="3200" dirty="0">
              <a:solidFill>
                <a:schemeClr val="tx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57172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810000" y="3621282"/>
            <a:ext cx="3124200" cy="114300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Arial" pitchFamily="34" charset="0"/>
                <a:cs typeface="Arial" pitchFamily="34" charset="0"/>
              </a:rPr>
              <a:t>OLTP</a:t>
            </a:r>
            <a:r>
              <a:rPr lang="en-US" sz="3200" dirty="0">
                <a:solidFill>
                  <a:schemeClr val="tx1"/>
                </a:solidFill>
                <a:latin typeface="Arial" pitchFamily="34" charset="0"/>
                <a:cs typeface="Arial" pitchFamily="34" charset="0"/>
              </a:rPr>
              <a:t> </a:t>
            </a:r>
            <a:r>
              <a:rPr lang="en-US" sz="3200" dirty="0" smtClean="0">
                <a:solidFill>
                  <a:schemeClr val="tx1"/>
                </a:solidFill>
                <a:latin typeface="Arial" pitchFamily="34" charset="0"/>
                <a:cs typeface="Arial" pitchFamily="34" charset="0"/>
              </a:rPr>
              <a:t>Vs. OLAP Systems</a:t>
            </a:r>
            <a:endParaRPr lang="en-US" sz="3200" dirty="0">
              <a:solidFill>
                <a:schemeClr val="tx1"/>
              </a:solidFill>
              <a:latin typeface="Arial" pitchFamily="34" charset="0"/>
              <a:cs typeface="Arial"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18711"/>
            <a:ext cx="9144000" cy="5024789"/>
          </a:xfrm>
          <a:prstGeom prst="rect">
            <a:avLst/>
          </a:prstGeom>
        </p:spPr>
      </p:pic>
    </p:spTree>
    <p:custDataLst>
      <p:tags r:id="rId1"/>
    </p:custDataLst>
    <p:extLst>
      <p:ext uri="{BB962C8B-B14F-4D97-AF65-F5344CB8AC3E}">
        <p14:creationId xmlns:p14="http://schemas.microsoft.com/office/powerpoint/2010/main" val="123638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4117409"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Online Transaction Processing (OLTP)</a:t>
            </a:r>
            <a:endParaRPr lang="en-US" dirty="0">
              <a:solidFill>
                <a:schemeClr val="bg1"/>
              </a:solidFill>
              <a:latin typeface="Arial" pitchFamily="34" charset="0"/>
              <a:cs typeface="Arial" pitchFamily="34" charset="0"/>
            </a:endParaRPr>
          </a:p>
        </p:txBody>
      </p:sp>
      <p:sp>
        <p:nvSpPr>
          <p:cNvPr id="3" name="Content Placeholder 2"/>
          <p:cNvSpPr txBox="1">
            <a:spLocks noChangeArrowheads="1"/>
          </p:cNvSpPr>
          <p:nvPr/>
        </p:nvSpPr>
        <p:spPr bwMode="auto">
          <a:xfrm>
            <a:off x="414270" y="725489"/>
            <a:ext cx="4157730" cy="276066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indent="-108000">
              <a:lnSpc>
                <a:spcPct val="150000"/>
              </a:lnSpc>
              <a:buFont typeface="Wingdings" pitchFamily="2" charset="2"/>
              <a:buNone/>
            </a:pPr>
            <a:r>
              <a:rPr lang="en-US" altLang="zh-CN" sz="1400" dirty="0" smtClean="0">
                <a:solidFill>
                  <a:schemeClr val="bg1"/>
                </a:solidFill>
                <a:latin typeface="Arial" pitchFamily="34" charset="0"/>
                <a:cs typeface="Arial" pitchFamily="34" charset="0"/>
              </a:rPr>
              <a:t>OLTP:</a:t>
            </a:r>
          </a:p>
          <a:p>
            <a:pPr marL="180000" indent="-180000">
              <a:spcBef>
                <a:spcPts val="600"/>
              </a:spcBef>
              <a:spcAft>
                <a:spcPts val="600"/>
              </a:spcAft>
            </a:pPr>
            <a:r>
              <a:rPr lang="en-US" altLang="zh-CN" sz="1400" dirty="0" smtClean="0">
                <a:solidFill>
                  <a:schemeClr val="bg1"/>
                </a:solidFill>
                <a:latin typeface="Arial" pitchFamily="34" charset="0"/>
                <a:cs typeface="Arial" pitchFamily="34" charset="0"/>
              </a:rPr>
              <a:t>Is a class of software programs.</a:t>
            </a:r>
          </a:p>
          <a:p>
            <a:pPr marL="180000" indent="-180000">
              <a:spcBef>
                <a:spcPts val="600"/>
              </a:spcBef>
              <a:spcAft>
                <a:spcPts val="600"/>
              </a:spcAft>
            </a:pPr>
            <a:r>
              <a:rPr lang="en-US" altLang="zh-CN" sz="1400" dirty="0" smtClean="0">
                <a:solidFill>
                  <a:schemeClr val="bg1"/>
                </a:solidFill>
                <a:latin typeface="Arial" pitchFamily="34" charset="0"/>
                <a:cs typeface="Arial" pitchFamily="34" charset="0"/>
              </a:rPr>
              <a:t>Supports transaction-oriented applications on the internet.</a:t>
            </a:r>
          </a:p>
          <a:p>
            <a:pPr marL="180000" indent="-180000">
              <a:spcBef>
                <a:spcPts val="600"/>
              </a:spcBef>
              <a:spcAft>
                <a:spcPts val="600"/>
              </a:spcAft>
              <a:buFont typeface="Wingdings" pitchFamily="2" charset="2"/>
              <a:buNone/>
            </a:pPr>
            <a:r>
              <a:rPr lang="en-US" sz="1400" dirty="0" smtClean="0">
                <a:solidFill>
                  <a:schemeClr val="bg1"/>
                </a:solidFill>
                <a:latin typeface="Arial" pitchFamily="34" charset="0"/>
                <a:cs typeface="Arial" pitchFamily="34" charset="0"/>
              </a:rPr>
              <a:t>It deals with: </a:t>
            </a:r>
          </a:p>
          <a:p>
            <a:pPr marL="180000" indent="-180000">
              <a:spcBef>
                <a:spcPts val="600"/>
              </a:spcBef>
              <a:spcAft>
                <a:spcPts val="600"/>
              </a:spcAft>
            </a:pPr>
            <a:r>
              <a:rPr lang="en-US" sz="1400" dirty="0" smtClean="0">
                <a:solidFill>
                  <a:schemeClr val="bg1"/>
                </a:solidFill>
                <a:latin typeface="Arial" pitchFamily="34" charset="0"/>
                <a:cs typeface="Arial" pitchFamily="34" charset="0"/>
              </a:rPr>
              <a:t>Operational data.</a:t>
            </a:r>
          </a:p>
          <a:p>
            <a:pPr marL="180000" indent="-180000">
              <a:spcBef>
                <a:spcPts val="600"/>
              </a:spcBef>
              <a:spcAft>
                <a:spcPts val="600"/>
              </a:spcAft>
            </a:pPr>
            <a:r>
              <a:rPr lang="en-US" sz="1400" dirty="0" smtClean="0">
                <a:solidFill>
                  <a:schemeClr val="bg1"/>
                </a:solidFill>
                <a:latin typeface="Arial" pitchFamily="34" charset="0"/>
                <a:cs typeface="Arial" pitchFamily="34" charset="0"/>
              </a:rPr>
              <a:t>On-line transactions (insert, update, and delete).</a:t>
            </a:r>
            <a:endParaRPr lang="en-US" altLang="zh-CN" sz="1400" dirty="0" smtClean="0">
              <a:solidFill>
                <a:schemeClr val="bg1"/>
              </a:solidFill>
              <a:latin typeface="Arial" pitchFamily="34" charset="0"/>
              <a:cs typeface="Arial" pitchFamily="34" charset="0"/>
            </a:endParaRPr>
          </a:p>
        </p:txBody>
      </p:sp>
      <p:grpSp>
        <p:nvGrpSpPr>
          <p:cNvPr id="6" name="Group 5"/>
          <p:cNvGrpSpPr/>
          <p:nvPr/>
        </p:nvGrpSpPr>
        <p:grpSpPr>
          <a:xfrm>
            <a:off x="4572000" y="1381919"/>
            <a:ext cx="4495800" cy="2485231"/>
            <a:chOff x="4575945" y="1381919"/>
            <a:chExt cx="4491855" cy="2438400"/>
          </a:xfrm>
        </p:grpSpPr>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5945" y="1381919"/>
              <a:ext cx="449185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747956" y="1757994"/>
              <a:ext cx="1066800" cy="369332"/>
            </a:xfrm>
            <a:prstGeom prst="rect">
              <a:avLst/>
            </a:prstGeom>
            <a:noFill/>
          </p:spPr>
          <p:txBody>
            <a:bodyPr wrap="square" rtlCol="0">
              <a:spAutoFit/>
            </a:bodyPr>
            <a:lstStyle/>
            <a:p>
              <a:r>
                <a:rPr lang="en-US" dirty="0" smtClean="0">
                  <a:solidFill>
                    <a:schemeClr val="bg1"/>
                  </a:solidFill>
                </a:rPr>
                <a:t>Database</a:t>
              </a:r>
              <a:endParaRPr lang="en-IN" dirty="0">
                <a:solidFill>
                  <a:schemeClr val="bg1"/>
                </a:solidFill>
              </a:endParaRPr>
            </a:p>
          </p:txBody>
        </p:sp>
      </p:grpSp>
    </p:spTree>
    <p:custDataLst>
      <p:tags r:id="rId1"/>
    </p:custDataLst>
    <p:extLst>
      <p:ext uri="{BB962C8B-B14F-4D97-AF65-F5344CB8AC3E}">
        <p14:creationId xmlns:p14="http://schemas.microsoft.com/office/powerpoint/2010/main" val="331046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868973"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OLTP - Example</a:t>
            </a:r>
            <a:endParaRPr lang="en-US" dirty="0">
              <a:solidFill>
                <a:schemeClr val="bg1"/>
              </a:solidFill>
              <a:latin typeface="Arial" pitchFamily="34" charset="0"/>
              <a:cs typeface="Arial" pitchFamily="34" charset="0"/>
            </a:endParaRPr>
          </a:p>
        </p:txBody>
      </p:sp>
      <p:sp>
        <p:nvSpPr>
          <p:cNvPr id="3" name="Content Placeholder 2"/>
          <p:cNvSpPr txBox="1">
            <a:spLocks noChangeArrowheads="1"/>
          </p:cNvSpPr>
          <p:nvPr/>
        </p:nvSpPr>
        <p:spPr bwMode="auto">
          <a:xfrm>
            <a:off x="1338031" y="666750"/>
            <a:ext cx="4157730" cy="4750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itchFamily="2" charset="2"/>
              <a:buNone/>
            </a:pPr>
            <a:r>
              <a:rPr lang="en-IN" altLang="zh-CN" sz="1400" dirty="0" smtClean="0">
                <a:solidFill>
                  <a:schemeClr val="bg1"/>
                </a:solidFill>
                <a:latin typeface="Arial" pitchFamily="34" charset="0"/>
                <a:cs typeface="Arial" pitchFamily="34" charset="0"/>
              </a:rPr>
              <a:t>Cash withdrawing process </a:t>
            </a:r>
            <a:r>
              <a:rPr lang="en-IN" altLang="zh-CN" sz="1400" dirty="0">
                <a:solidFill>
                  <a:schemeClr val="bg1"/>
                </a:solidFill>
                <a:latin typeface="Arial" pitchFamily="34" charset="0"/>
                <a:cs typeface="Arial" pitchFamily="34" charset="0"/>
              </a:rPr>
              <a:t>through an </a:t>
            </a:r>
            <a:r>
              <a:rPr lang="en-IN" altLang="zh-CN" sz="1400" dirty="0" smtClean="0">
                <a:solidFill>
                  <a:schemeClr val="bg1"/>
                </a:solidFill>
                <a:latin typeface="Arial" pitchFamily="34" charset="0"/>
                <a:cs typeface="Arial" pitchFamily="34" charset="0"/>
              </a:rPr>
              <a:t>ATM.</a:t>
            </a: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1865" y="1613338"/>
            <a:ext cx="3392129" cy="241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600" y="1504950"/>
            <a:ext cx="2021144" cy="263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7599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176814"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OLTP - Advantages</a:t>
            </a:r>
            <a:endParaRPr lang="en-US" dirty="0">
              <a:solidFill>
                <a:schemeClr val="bg1"/>
              </a:solidFill>
              <a:latin typeface="Arial" pitchFamily="34" charset="0"/>
              <a:cs typeface="Arial" pitchFamily="34" charset="0"/>
            </a:endParaRPr>
          </a:p>
        </p:txBody>
      </p:sp>
      <p:sp>
        <p:nvSpPr>
          <p:cNvPr id="3" name="Content Placeholder 2"/>
          <p:cNvSpPr txBox="1">
            <a:spLocks noChangeArrowheads="1"/>
          </p:cNvSpPr>
          <p:nvPr/>
        </p:nvSpPr>
        <p:spPr bwMode="auto">
          <a:xfrm>
            <a:off x="457200" y="742951"/>
            <a:ext cx="6858000" cy="2590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000" indent="-180000">
              <a:spcBef>
                <a:spcPts val="600"/>
              </a:spcBef>
              <a:spcAft>
                <a:spcPts val="600"/>
              </a:spcAft>
            </a:pPr>
            <a:r>
              <a:rPr lang="en-IN" altLang="zh-CN" sz="1400" dirty="0" smtClean="0">
                <a:solidFill>
                  <a:schemeClr val="bg1"/>
                </a:solidFill>
                <a:latin typeface="Arial" pitchFamily="34" charset="0"/>
                <a:cs typeface="Arial" pitchFamily="34" charset="0"/>
              </a:rPr>
              <a:t>Fast query processing.</a:t>
            </a:r>
          </a:p>
          <a:p>
            <a:pPr marL="180000" indent="-180000">
              <a:spcBef>
                <a:spcPts val="600"/>
              </a:spcBef>
              <a:spcAft>
                <a:spcPts val="600"/>
              </a:spcAft>
            </a:pPr>
            <a:r>
              <a:rPr lang="en-US" sz="1400" dirty="0" smtClean="0">
                <a:solidFill>
                  <a:schemeClr val="bg1"/>
                </a:solidFill>
                <a:latin typeface="Arial" pitchFamily="34" charset="0"/>
                <a:cs typeface="Arial" pitchFamily="34" charset="0"/>
              </a:rPr>
              <a:t>data integrity in multi-access environments.</a:t>
            </a:r>
          </a:p>
          <a:p>
            <a:pPr marL="180000" indent="-180000">
              <a:spcBef>
                <a:spcPts val="600"/>
              </a:spcBef>
              <a:spcAft>
                <a:spcPts val="600"/>
              </a:spcAft>
            </a:pPr>
            <a:r>
              <a:rPr lang="en-US" sz="1400" dirty="0" smtClean="0">
                <a:solidFill>
                  <a:schemeClr val="bg1"/>
                </a:solidFill>
                <a:latin typeface="Arial" pitchFamily="34" charset="0"/>
                <a:cs typeface="Arial" pitchFamily="34" charset="0"/>
              </a:rPr>
              <a:t>High effectiveness measured by number of transactions per second.</a:t>
            </a:r>
          </a:p>
          <a:p>
            <a:pPr marL="180000" indent="-180000">
              <a:spcBef>
                <a:spcPts val="600"/>
              </a:spcBef>
              <a:spcAft>
                <a:spcPts val="600"/>
              </a:spcAft>
            </a:pPr>
            <a:r>
              <a:rPr lang="en-US" sz="1400" dirty="0" smtClean="0">
                <a:solidFill>
                  <a:schemeClr val="bg1"/>
                </a:solidFill>
                <a:latin typeface="Arial" pitchFamily="34" charset="0"/>
                <a:cs typeface="Arial" pitchFamily="34" charset="0"/>
              </a:rPr>
              <a:t>Frequent updating and querying of data with efficient write operation.</a:t>
            </a:r>
          </a:p>
          <a:p>
            <a:pPr marL="180000" indent="-180000">
              <a:spcBef>
                <a:spcPts val="600"/>
              </a:spcBef>
              <a:spcAft>
                <a:spcPts val="600"/>
              </a:spcAft>
            </a:pPr>
            <a:r>
              <a:rPr lang="en-US" altLang="zh-CN" sz="1400" dirty="0" smtClean="0">
                <a:solidFill>
                  <a:schemeClr val="bg1"/>
                </a:solidFill>
                <a:latin typeface="Arial" pitchFamily="34" charset="0"/>
                <a:cs typeface="Arial" pitchFamily="34" charset="0"/>
              </a:rPr>
              <a:t>Concurrency.</a:t>
            </a:r>
          </a:p>
          <a:p>
            <a:pPr marL="180000" indent="-180000">
              <a:spcBef>
                <a:spcPts val="600"/>
              </a:spcBef>
              <a:spcAft>
                <a:spcPts val="600"/>
              </a:spcAft>
            </a:pPr>
            <a:r>
              <a:rPr lang="en-US" altLang="zh-CN" sz="1400" dirty="0" smtClean="0">
                <a:solidFill>
                  <a:schemeClr val="bg1"/>
                </a:solidFill>
                <a:latin typeface="Arial" pitchFamily="34" charset="0"/>
                <a:cs typeface="Arial" pitchFamily="34" charset="0"/>
              </a:rPr>
              <a:t>Decentralized system to avoid single points of failure.</a:t>
            </a:r>
          </a:p>
          <a:p>
            <a:pPr marL="180000" indent="-180000">
              <a:spcBef>
                <a:spcPts val="600"/>
              </a:spcBef>
              <a:spcAft>
                <a:spcPts val="600"/>
              </a:spcAft>
            </a:pPr>
            <a:r>
              <a:rPr lang="en-US" altLang="zh-CN" sz="1400" dirty="0" smtClean="0">
                <a:solidFill>
                  <a:schemeClr val="bg1"/>
                </a:solidFill>
                <a:latin typeface="Arial" pitchFamily="34" charset="0"/>
                <a:cs typeface="Arial" pitchFamily="34" charset="0"/>
              </a:rPr>
              <a:t>Atomicity.</a:t>
            </a:r>
            <a:endParaRPr lang="en-US" altLang="zh-C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32799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279342"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Application of OLTP</a:t>
            </a:r>
            <a:endParaRPr lang="en-US" dirty="0">
              <a:solidFill>
                <a:schemeClr val="bg1"/>
              </a:solidFill>
              <a:latin typeface="Arial" pitchFamily="34" charset="0"/>
              <a:cs typeface="Arial" pitchFamily="34" charset="0"/>
            </a:endParaRPr>
          </a:p>
        </p:txBody>
      </p:sp>
      <p:sp>
        <p:nvSpPr>
          <p:cNvPr id="3" name="Content Placeholder 2"/>
          <p:cNvSpPr txBox="1">
            <a:spLocks noChangeArrowheads="1"/>
          </p:cNvSpPr>
          <p:nvPr/>
        </p:nvSpPr>
        <p:spPr bwMode="auto">
          <a:xfrm>
            <a:off x="490470" y="745495"/>
            <a:ext cx="4157730" cy="298926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itchFamily="2" charset="2"/>
              <a:buNone/>
            </a:pPr>
            <a:r>
              <a:rPr lang="en-US" altLang="zh-CN" sz="1400" dirty="0" smtClean="0">
                <a:solidFill>
                  <a:schemeClr val="bg1"/>
                </a:solidFill>
                <a:latin typeface="Arial" pitchFamily="34" charset="0"/>
                <a:cs typeface="Arial" pitchFamily="34" charset="0"/>
              </a:rPr>
              <a:t>OLTP systems are used for:</a:t>
            </a:r>
          </a:p>
          <a:p>
            <a:pPr marL="180000" indent="-180000">
              <a:spcBef>
                <a:spcPts val="600"/>
              </a:spcBef>
              <a:spcAft>
                <a:spcPts val="600"/>
              </a:spcAft>
            </a:pPr>
            <a:r>
              <a:rPr lang="en-IN" altLang="zh-CN" sz="1400" dirty="0" smtClean="0">
                <a:solidFill>
                  <a:schemeClr val="bg1"/>
                </a:solidFill>
                <a:latin typeface="Arial" pitchFamily="34" charset="0"/>
                <a:cs typeface="Arial" pitchFamily="34" charset="0"/>
              </a:rPr>
              <a:t>Order entry.</a:t>
            </a:r>
            <a:endParaRPr lang="en-IN" altLang="zh-CN" sz="1400" dirty="0">
              <a:solidFill>
                <a:schemeClr val="bg1"/>
              </a:solidFill>
              <a:latin typeface="Arial" pitchFamily="34" charset="0"/>
              <a:cs typeface="Arial" pitchFamily="34" charset="0"/>
            </a:endParaRPr>
          </a:p>
          <a:p>
            <a:pPr marL="180000" indent="-180000">
              <a:spcBef>
                <a:spcPts val="600"/>
              </a:spcBef>
              <a:spcAft>
                <a:spcPts val="600"/>
              </a:spcAft>
            </a:pPr>
            <a:r>
              <a:rPr lang="en-IN" altLang="zh-CN" sz="1400" dirty="0" smtClean="0">
                <a:solidFill>
                  <a:schemeClr val="bg1"/>
                </a:solidFill>
                <a:latin typeface="Arial" pitchFamily="34" charset="0"/>
                <a:cs typeface="Arial" pitchFamily="34" charset="0"/>
              </a:rPr>
              <a:t>Financial transactions.</a:t>
            </a:r>
            <a:endParaRPr lang="en-IN" altLang="zh-CN" sz="1400" dirty="0">
              <a:solidFill>
                <a:schemeClr val="bg1"/>
              </a:solidFill>
              <a:latin typeface="Arial" pitchFamily="34" charset="0"/>
              <a:cs typeface="Arial" pitchFamily="34" charset="0"/>
            </a:endParaRPr>
          </a:p>
          <a:p>
            <a:pPr marL="180000" indent="-180000">
              <a:spcBef>
                <a:spcPts val="600"/>
              </a:spcBef>
              <a:spcAft>
                <a:spcPts val="600"/>
              </a:spcAft>
            </a:pPr>
            <a:r>
              <a:rPr lang="en-IN" altLang="zh-CN" sz="1400" dirty="0" smtClean="0">
                <a:solidFill>
                  <a:schemeClr val="bg1"/>
                </a:solidFill>
                <a:latin typeface="Arial" pitchFamily="34" charset="0"/>
                <a:cs typeface="Arial" pitchFamily="34" charset="0"/>
              </a:rPr>
              <a:t>Customer </a:t>
            </a:r>
            <a:r>
              <a:rPr lang="en-IN" altLang="zh-CN" sz="1400" dirty="0">
                <a:solidFill>
                  <a:schemeClr val="bg1"/>
                </a:solidFill>
                <a:latin typeface="Arial" pitchFamily="34" charset="0"/>
                <a:cs typeface="Arial" pitchFamily="34" charset="0"/>
              </a:rPr>
              <a:t>relationship management (CRM</a:t>
            </a:r>
            <a:r>
              <a:rPr lang="en-IN" altLang="zh-CN" sz="1400" dirty="0" smtClean="0">
                <a:solidFill>
                  <a:schemeClr val="bg1"/>
                </a:solidFill>
                <a:latin typeface="Arial" pitchFamily="34" charset="0"/>
                <a:cs typeface="Arial" pitchFamily="34" charset="0"/>
              </a:rPr>
              <a:t>). </a:t>
            </a:r>
            <a:endParaRPr lang="en-IN" altLang="zh-CN" sz="1400" dirty="0">
              <a:solidFill>
                <a:schemeClr val="bg1"/>
              </a:solidFill>
              <a:latin typeface="Arial" pitchFamily="34" charset="0"/>
              <a:cs typeface="Arial" pitchFamily="34" charset="0"/>
            </a:endParaRPr>
          </a:p>
          <a:p>
            <a:pPr marL="180000" indent="-180000">
              <a:spcBef>
                <a:spcPts val="600"/>
              </a:spcBef>
              <a:spcAft>
                <a:spcPts val="600"/>
              </a:spcAft>
            </a:pPr>
            <a:r>
              <a:rPr lang="en-IN" altLang="zh-CN" sz="1400" dirty="0" smtClean="0">
                <a:solidFill>
                  <a:schemeClr val="bg1"/>
                </a:solidFill>
                <a:latin typeface="Arial" pitchFamily="34" charset="0"/>
                <a:cs typeface="Arial" pitchFamily="34" charset="0"/>
              </a:rPr>
              <a:t>Retail sales.</a:t>
            </a:r>
          </a:p>
          <a:p>
            <a:pPr>
              <a:lnSpc>
                <a:spcPct val="150000"/>
              </a:lnSpc>
            </a:pPr>
            <a:endParaRPr lang="en-US" altLang="zh-CN" sz="1400" dirty="0">
              <a:solidFill>
                <a:schemeClr val="bg1"/>
              </a:solidFill>
              <a:latin typeface="Arial" pitchFamily="34" charset="0"/>
              <a:cs typeface="Arial" pitchFamily="34" charset="0"/>
            </a:endParaRPr>
          </a:p>
          <a:p>
            <a:pPr marL="0" indent="0">
              <a:lnSpc>
                <a:spcPct val="150000"/>
              </a:lnSpc>
              <a:buNone/>
            </a:pPr>
            <a:endParaRPr lang="en-US" altLang="zh-CN" sz="1600" dirty="0" smtClean="0">
              <a:solidFill>
                <a:schemeClr val="bg1"/>
              </a:solidFill>
              <a:latin typeface="Arial" pitchFamily="34" charset="0"/>
              <a:cs typeface="Arial" pitchFamily="34" charset="0"/>
            </a:endParaRPr>
          </a:p>
        </p:txBody>
      </p:sp>
      <p:pic>
        <p:nvPicPr>
          <p:cNvPr id="5" name="Picture 2" descr="http://www.dataprix.com/files/uploads/250image/HEFESTO%20v2_0/arquitectura-ola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8392" y="1298902"/>
            <a:ext cx="4345858" cy="18824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6162" y="3181350"/>
            <a:ext cx="3886200" cy="533400"/>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smtClean="0">
                <a:solidFill>
                  <a:schemeClr val="bg1"/>
                </a:solidFill>
                <a:latin typeface="Arial" pitchFamily="34" charset="0"/>
                <a:cs typeface="Arial" pitchFamily="34" charset="0"/>
              </a:rPr>
              <a:t>IBM's </a:t>
            </a:r>
            <a:r>
              <a:rPr lang="en-IN" sz="1400" dirty="0">
                <a:solidFill>
                  <a:schemeClr val="bg1"/>
                </a:solidFill>
                <a:latin typeface="Arial" pitchFamily="34" charset="0"/>
                <a:cs typeface="Arial" pitchFamily="34" charset="0"/>
              </a:rPr>
              <a:t>CICS (Customer Information Control System) is a well-known OLTP </a:t>
            </a:r>
            <a:r>
              <a:rPr lang="en-IN" sz="1400" dirty="0" smtClean="0">
                <a:solidFill>
                  <a:schemeClr val="bg1"/>
                </a:solidFill>
                <a:latin typeface="Arial" pitchFamily="34" charset="0"/>
                <a:cs typeface="Arial" pitchFamily="34" charset="0"/>
              </a:rPr>
              <a:t>product.</a:t>
            </a:r>
            <a:endParaRPr lang="en-IN" sz="1400" dirty="0">
              <a:solidFill>
                <a:schemeClr val="bg1"/>
              </a:solidFill>
              <a:latin typeface="Arial" pitchFamily="34" charset="0"/>
              <a:cs typeface="Arial" pitchFamily="34" charset="0"/>
            </a:endParaRPr>
          </a:p>
        </p:txBody>
      </p:sp>
      <p:sp>
        <p:nvSpPr>
          <p:cNvPr id="6" name="Rectangle 5"/>
          <p:cNvSpPr/>
          <p:nvPr/>
        </p:nvSpPr>
        <p:spPr>
          <a:xfrm>
            <a:off x="5842956" y="142875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custDataLst>
      <p:tags r:id="rId1"/>
    </p:custDataLst>
    <p:extLst>
      <p:ext uri="{BB962C8B-B14F-4D97-AF65-F5344CB8AC3E}">
        <p14:creationId xmlns:p14="http://schemas.microsoft.com/office/powerpoint/2010/main" val="144703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3929345"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Online Analytical Processing (OLAP)</a:t>
            </a:r>
            <a:endParaRPr lang="en-US" dirty="0">
              <a:solidFill>
                <a:schemeClr val="bg1"/>
              </a:solidFill>
              <a:latin typeface="Arial" pitchFamily="34" charset="0"/>
              <a:cs typeface="Arial" pitchFamily="34" charset="0"/>
            </a:endParaRPr>
          </a:p>
        </p:txBody>
      </p:sp>
      <p:sp>
        <p:nvSpPr>
          <p:cNvPr id="3" name="Content Placeholder 2"/>
          <p:cNvSpPr txBox="1">
            <a:spLocks noChangeArrowheads="1"/>
          </p:cNvSpPr>
          <p:nvPr/>
        </p:nvSpPr>
        <p:spPr bwMode="auto">
          <a:xfrm>
            <a:off x="476250" y="1504950"/>
            <a:ext cx="6858000" cy="18749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indent="-108000">
              <a:lnSpc>
                <a:spcPct val="150000"/>
              </a:lnSpc>
              <a:buNone/>
            </a:pPr>
            <a:r>
              <a:rPr lang="en-IN" altLang="zh-CN" sz="1400" dirty="0">
                <a:solidFill>
                  <a:schemeClr val="bg1"/>
                </a:solidFill>
                <a:latin typeface="Arial" pitchFamily="34" charset="0"/>
                <a:cs typeface="Arial" pitchFamily="34" charset="0"/>
              </a:rPr>
              <a:t>OLAP is a category of software technology </a:t>
            </a:r>
            <a:r>
              <a:rPr lang="en-IN" altLang="zh-CN" sz="1400" dirty="0" smtClean="0">
                <a:solidFill>
                  <a:schemeClr val="bg1"/>
                </a:solidFill>
                <a:latin typeface="Arial" pitchFamily="34" charset="0"/>
                <a:cs typeface="Arial" pitchFamily="34" charset="0"/>
              </a:rPr>
              <a:t>that:</a:t>
            </a:r>
          </a:p>
          <a:p>
            <a:pPr marL="180000" indent="-180000">
              <a:spcBef>
                <a:spcPts val="600"/>
              </a:spcBef>
              <a:spcAft>
                <a:spcPts val="600"/>
              </a:spcAft>
            </a:pPr>
            <a:r>
              <a:rPr lang="en-IN" altLang="zh-CN" sz="1400" dirty="0">
                <a:solidFill>
                  <a:schemeClr val="bg1"/>
                </a:solidFill>
                <a:latin typeface="Arial" pitchFamily="34" charset="0"/>
                <a:cs typeface="Arial" pitchFamily="34" charset="0"/>
              </a:rPr>
              <a:t>E</a:t>
            </a:r>
            <a:r>
              <a:rPr lang="en-IN" altLang="zh-CN" sz="1400" dirty="0" smtClean="0">
                <a:solidFill>
                  <a:schemeClr val="bg1"/>
                </a:solidFill>
                <a:latin typeface="Arial" pitchFamily="34" charset="0"/>
                <a:cs typeface="Arial" pitchFamily="34" charset="0"/>
              </a:rPr>
              <a:t>nables analysts, managers </a:t>
            </a:r>
            <a:r>
              <a:rPr lang="en-IN" altLang="zh-CN" sz="1400" dirty="0">
                <a:solidFill>
                  <a:schemeClr val="bg1"/>
                </a:solidFill>
                <a:latin typeface="Arial" pitchFamily="34" charset="0"/>
                <a:cs typeface="Arial" pitchFamily="34" charset="0"/>
              </a:rPr>
              <a:t>and </a:t>
            </a:r>
            <a:r>
              <a:rPr lang="en-IN" altLang="zh-CN" sz="1400" dirty="0" smtClean="0">
                <a:solidFill>
                  <a:schemeClr val="bg1"/>
                </a:solidFill>
                <a:latin typeface="Arial" pitchFamily="34" charset="0"/>
                <a:cs typeface="Arial" pitchFamily="34" charset="0"/>
              </a:rPr>
              <a:t>executives </a:t>
            </a:r>
            <a:r>
              <a:rPr lang="en-IN" altLang="zh-CN" sz="1400" dirty="0">
                <a:solidFill>
                  <a:schemeClr val="bg1"/>
                </a:solidFill>
                <a:latin typeface="Arial" pitchFamily="34" charset="0"/>
                <a:cs typeface="Arial" pitchFamily="34" charset="0"/>
              </a:rPr>
              <a:t>to gain insight into </a:t>
            </a:r>
            <a:r>
              <a:rPr lang="en-IN" altLang="zh-CN" sz="1400" dirty="0" smtClean="0">
                <a:solidFill>
                  <a:schemeClr val="bg1"/>
                </a:solidFill>
                <a:latin typeface="Arial" pitchFamily="34" charset="0"/>
                <a:cs typeface="Arial" pitchFamily="34" charset="0"/>
              </a:rPr>
              <a:t>data. </a:t>
            </a:r>
          </a:p>
          <a:p>
            <a:pPr marL="180000" indent="-180000">
              <a:spcBef>
                <a:spcPts val="600"/>
              </a:spcBef>
              <a:spcAft>
                <a:spcPts val="600"/>
              </a:spcAft>
            </a:pPr>
            <a:r>
              <a:rPr lang="en-IN" altLang="zh-CN" sz="1400" dirty="0" smtClean="0">
                <a:solidFill>
                  <a:schemeClr val="bg1"/>
                </a:solidFill>
                <a:latin typeface="Arial" pitchFamily="34" charset="0"/>
                <a:cs typeface="Arial" pitchFamily="34" charset="0"/>
              </a:rPr>
              <a:t>Through </a:t>
            </a:r>
            <a:r>
              <a:rPr lang="en-IN" altLang="zh-CN" sz="1400" dirty="0">
                <a:solidFill>
                  <a:schemeClr val="bg1"/>
                </a:solidFill>
                <a:latin typeface="Arial" pitchFamily="34" charset="0"/>
                <a:cs typeface="Arial" pitchFamily="34" charset="0"/>
              </a:rPr>
              <a:t>fast, consistent, interactive access to a wide variety of possible views of </a:t>
            </a:r>
            <a:r>
              <a:rPr lang="en-IN" altLang="zh-CN" sz="1400" dirty="0" smtClean="0">
                <a:solidFill>
                  <a:schemeClr val="bg1"/>
                </a:solidFill>
                <a:latin typeface="Arial" pitchFamily="34" charset="0"/>
                <a:cs typeface="Arial" pitchFamily="34" charset="0"/>
              </a:rPr>
              <a:t>information.</a:t>
            </a:r>
          </a:p>
          <a:p>
            <a:pPr marL="180000" indent="-180000">
              <a:spcBef>
                <a:spcPts val="600"/>
              </a:spcBef>
              <a:spcAft>
                <a:spcPts val="600"/>
              </a:spcAft>
            </a:pPr>
            <a:r>
              <a:rPr lang="en-IN" altLang="zh-CN" sz="1400" dirty="0" smtClean="0">
                <a:solidFill>
                  <a:schemeClr val="bg1"/>
                </a:solidFill>
                <a:latin typeface="Arial" pitchFamily="34" charset="0"/>
                <a:cs typeface="Arial" pitchFamily="34" charset="0"/>
              </a:rPr>
              <a:t>To </a:t>
            </a:r>
            <a:r>
              <a:rPr lang="en-IN" altLang="zh-CN" sz="1400" dirty="0">
                <a:solidFill>
                  <a:schemeClr val="bg1"/>
                </a:solidFill>
                <a:latin typeface="Arial" pitchFamily="34" charset="0"/>
                <a:cs typeface="Arial" pitchFamily="34" charset="0"/>
              </a:rPr>
              <a:t>reflect the dimensionality of the enterprise as understood by the </a:t>
            </a:r>
            <a:r>
              <a:rPr lang="en-IN" altLang="zh-CN" sz="1400" dirty="0" smtClean="0">
                <a:solidFill>
                  <a:schemeClr val="bg1"/>
                </a:solidFill>
                <a:latin typeface="Arial" pitchFamily="34" charset="0"/>
                <a:cs typeface="Arial" pitchFamily="34" charset="0"/>
              </a:rPr>
              <a:t>user. </a:t>
            </a:r>
            <a:endParaRPr lang="en-IN" altLang="zh-CN" sz="1400" dirty="0">
              <a:solidFill>
                <a:schemeClr val="bg1"/>
              </a:solidFill>
              <a:latin typeface="Arial" pitchFamily="34" charset="0"/>
              <a:cs typeface="Arial" pitchFamily="34" charset="0"/>
            </a:endParaRPr>
          </a:p>
        </p:txBody>
      </p:sp>
      <p:sp>
        <p:nvSpPr>
          <p:cNvPr id="4" name="Rectangle 3"/>
          <p:cNvSpPr/>
          <p:nvPr/>
        </p:nvSpPr>
        <p:spPr>
          <a:xfrm>
            <a:off x="457200" y="819150"/>
            <a:ext cx="7509294" cy="533400"/>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bg1"/>
                </a:solidFill>
                <a:latin typeface="Arial" pitchFamily="34" charset="0"/>
                <a:cs typeface="Arial" pitchFamily="34" charset="0"/>
              </a:rPr>
              <a:t>OLAP is the technology used to perform complex analysis of the data in a data warehouse.</a:t>
            </a:r>
          </a:p>
        </p:txBody>
      </p:sp>
    </p:spTree>
    <p:custDataLst>
      <p:tags r:id="rId1"/>
    </p:custDataLst>
    <p:extLst>
      <p:ext uri="{BB962C8B-B14F-4D97-AF65-F5344CB8AC3E}">
        <p14:creationId xmlns:p14="http://schemas.microsoft.com/office/powerpoint/2010/main" val="176779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437527"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OLAP Implementation</a:t>
            </a:r>
            <a:endParaRPr lang="en-US" dirty="0">
              <a:solidFill>
                <a:schemeClr val="bg1"/>
              </a:solidFill>
              <a:latin typeface="Arial" pitchFamily="34" charset="0"/>
              <a:cs typeface="Arial" pitchFamily="34" charset="0"/>
            </a:endParaRPr>
          </a:p>
        </p:txBody>
      </p:sp>
      <p:sp>
        <p:nvSpPr>
          <p:cNvPr id="3" name="Content Placeholder 2"/>
          <p:cNvSpPr txBox="1">
            <a:spLocks noChangeArrowheads="1"/>
          </p:cNvSpPr>
          <p:nvPr/>
        </p:nvSpPr>
        <p:spPr bwMode="auto">
          <a:xfrm>
            <a:off x="457200" y="704850"/>
            <a:ext cx="4114800" cy="3543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indent="-108000">
              <a:lnSpc>
                <a:spcPct val="150000"/>
              </a:lnSpc>
              <a:buNone/>
            </a:pPr>
            <a:r>
              <a:rPr lang="en-IN" altLang="zh-CN" sz="1400" dirty="0">
                <a:solidFill>
                  <a:schemeClr val="bg1"/>
                </a:solidFill>
                <a:latin typeface="Arial" pitchFamily="34" charset="0"/>
                <a:cs typeface="Arial" pitchFamily="34" charset="0"/>
              </a:rPr>
              <a:t>OLAP is implemented in many different ways. </a:t>
            </a:r>
          </a:p>
          <a:p>
            <a:pPr marL="180000" indent="-180000">
              <a:spcBef>
                <a:spcPts val="600"/>
              </a:spcBef>
              <a:spcAft>
                <a:spcPts val="600"/>
              </a:spcAft>
            </a:pPr>
            <a:r>
              <a:rPr lang="en-IN" altLang="zh-CN" sz="1400" dirty="0">
                <a:solidFill>
                  <a:schemeClr val="bg1"/>
                </a:solidFill>
                <a:latin typeface="Arial" pitchFamily="34" charset="0"/>
                <a:cs typeface="Arial" pitchFamily="34" charset="0"/>
              </a:rPr>
              <a:t>Data from different corporate databases is staged – stored temporarily into OLAP multi-dimensional databases for retrieval by the front-end </a:t>
            </a:r>
            <a:r>
              <a:rPr lang="en-IN" altLang="zh-CN" sz="1400" dirty="0" smtClean="0">
                <a:solidFill>
                  <a:schemeClr val="bg1"/>
                </a:solidFill>
                <a:latin typeface="Arial" pitchFamily="34" charset="0"/>
                <a:cs typeface="Arial" pitchFamily="34" charset="0"/>
              </a:rPr>
              <a:t>systems.</a:t>
            </a:r>
          </a:p>
          <a:p>
            <a:pPr marL="180000" indent="-180000">
              <a:spcBef>
                <a:spcPts val="600"/>
              </a:spcBef>
              <a:spcAft>
                <a:spcPts val="600"/>
              </a:spcAft>
            </a:pPr>
            <a:r>
              <a:rPr lang="en-IN" altLang="zh-CN" sz="1400" dirty="0">
                <a:solidFill>
                  <a:schemeClr val="bg1"/>
                </a:solidFill>
                <a:latin typeface="Arial" pitchFamily="34" charset="0"/>
                <a:cs typeface="Arial" pitchFamily="34" charset="0"/>
              </a:rPr>
              <a:t>OLAP is basically concerned with multidimensionality of </a:t>
            </a:r>
            <a:r>
              <a:rPr lang="en-IN" altLang="zh-CN" sz="1400" dirty="0" smtClean="0">
                <a:solidFill>
                  <a:schemeClr val="bg1"/>
                </a:solidFill>
                <a:latin typeface="Arial" pitchFamily="34" charset="0"/>
                <a:cs typeface="Arial" pitchFamily="34" charset="0"/>
              </a:rPr>
              <a:t>data.</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1519" y="1065213"/>
            <a:ext cx="4436281" cy="264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3325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898918"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OLAP - Example</a:t>
            </a:r>
            <a:endParaRPr lang="en-US" dirty="0">
              <a:solidFill>
                <a:schemeClr val="bg1"/>
              </a:solidFill>
              <a:latin typeface="Arial" pitchFamily="34" charset="0"/>
              <a:cs typeface="Arial" pitchFamily="34" charset="0"/>
            </a:endParaRPr>
          </a:p>
        </p:txBody>
      </p:sp>
      <p:sp>
        <p:nvSpPr>
          <p:cNvPr id="3" name="Rectangle 3"/>
          <p:cNvSpPr txBox="1">
            <a:spLocks noChangeArrowheads="1"/>
          </p:cNvSpPr>
          <p:nvPr/>
        </p:nvSpPr>
        <p:spPr>
          <a:xfrm>
            <a:off x="436563" y="742950"/>
            <a:ext cx="4135437" cy="990600"/>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400">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endParaRPr lang="en-IN" dirty="0" smtClean="0">
              <a:solidFill>
                <a:schemeClr val="bg1"/>
              </a:solidFill>
            </a:endParaRPr>
          </a:p>
          <a:p>
            <a:pPr>
              <a:lnSpc>
                <a:spcPct val="150000"/>
              </a:lnSpc>
            </a:pPr>
            <a:r>
              <a:rPr lang="en-IN" dirty="0" smtClean="0">
                <a:solidFill>
                  <a:schemeClr val="bg1"/>
                </a:solidFill>
              </a:rPr>
              <a:t>The </a:t>
            </a:r>
            <a:r>
              <a:rPr lang="en-IN" dirty="0">
                <a:solidFill>
                  <a:schemeClr val="bg1"/>
                </a:solidFill>
              </a:rPr>
              <a:t>table shows a set of sales records from three electrical stores displayed in a transactional database table. </a:t>
            </a:r>
          </a:p>
          <a:p>
            <a:pPr lvl="1">
              <a:lnSpc>
                <a:spcPct val="150000"/>
              </a:lnSpc>
            </a:pPr>
            <a:endParaRPr lang="en-US" dirty="0">
              <a:solidFill>
                <a:schemeClr val="bg1"/>
              </a:solidFill>
            </a:endParaRPr>
          </a:p>
        </p:txBody>
      </p:sp>
      <p:pic>
        <p:nvPicPr>
          <p:cNvPr id="112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1885950"/>
            <a:ext cx="4333875"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7"/>
          <p:cNvSpPr txBox="1">
            <a:spLocks/>
          </p:cNvSpPr>
          <p:nvPr/>
        </p:nvSpPr>
        <p:spPr>
          <a:xfrm>
            <a:off x="5257800" y="742950"/>
            <a:ext cx="3600450" cy="946204"/>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200">
                <a:solidFill>
                  <a:schemeClr val="tx1"/>
                </a:solidFill>
                <a:latin typeface="Arial" pitchFamily="34" charset="0"/>
                <a:cs typeface="Arial" pitchFamily="34" charset="0"/>
              </a:defRPr>
            </a:lvl1pPr>
          </a:lstStyle>
          <a:p>
            <a:pPr>
              <a:lnSpc>
                <a:spcPct val="150000"/>
              </a:lnSpc>
            </a:pPr>
            <a:r>
              <a:rPr lang="en-US" sz="1400" dirty="0">
                <a:solidFill>
                  <a:schemeClr val="bg1"/>
                </a:solidFill>
              </a:rPr>
              <a:t>This figure shows the same data now arranged in a "cube".</a:t>
            </a:r>
          </a:p>
          <a:p>
            <a:endParaRPr lang="en-US" dirty="0">
              <a:solidFill>
                <a:schemeClr val="bg1"/>
              </a:solidFill>
            </a:endParaRPr>
          </a:p>
        </p:txBody>
      </p:sp>
      <p:pic>
        <p:nvPicPr>
          <p:cNvPr id="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383"/>
          <a:stretch/>
        </p:blipFill>
        <p:spPr bwMode="auto">
          <a:xfrm>
            <a:off x="4838807" y="1989846"/>
            <a:ext cx="4227559" cy="21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8932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309287"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Application of OLAP</a:t>
            </a:r>
            <a:endParaRPr lang="en-US" dirty="0">
              <a:solidFill>
                <a:schemeClr val="bg1"/>
              </a:solidFill>
              <a:latin typeface="Arial" pitchFamily="34" charset="0"/>
              <a:cs typeface="Arial" pitchFamily="34" charset="0"/>
            </a:endParaRPr>
          </a:p>
        </p:txBody>
      </p:sp>
      <p:sp>
        <p:nvSpPr>
          <p:cNvPr id="5" name="TextBox 4"/>
          <p:cNvSpPr txBox="1"/>
          <p:nvPr/>
        </p:nvSpPr>
        <p:spPr>
          <a:xfrm>
            <a:off x="419100" y="652790"/>
            <a:ext cx="8420100" cy="3908762"/>
          </a:xfrm>
          <a:prstGeom prst="rect">
            <a:avLst/>
          </a:prstGeom>
          <a:noFill/>
        </p:spPr>
        <p:txBody>
          <a:bodyPr wrap="square" rtlCol="0">
            <a:spAutoFit/>
          </a:bodyPr>
          <a:lstStyle/>
          <a:p>
            <a:pPr>
              <a:spcBef>
                <a:spcPts val="400"/>
              </a:spcBef>
              <a:spcAft>
                <a:spcPts val="400"/>
              </a:spcAft>
            </a:pPr>
            <a:r>
              <a:rPr lang="en-IN" sz="1400" dirty="0">
                <a:solidFill>
                  <a:schemeClr val="bg1"/>
                </a:solidFill>
                <a:latin typeface="Arial" pitchFamily="34" charset="0"/>
                <a:cs typeface="Arial" pitchFamily="34" charset="0"/>
              </a:rPr>
              <a:t>OLAP is widely used in several realms of data management. Some of </a:t>
            </a:r>
            <a:r>
              <a:rPr lang="en-IN" sz="1400" dirty="0" smtClean="0">
                <a:solidFill>
                  <a:schemeClr val="bg1"/>
                </a:solidFill>
                <a:latin typeface="Arial" pitchFamily="34" charset="0"/>
                <a:cs typeface="Arial" pitchFamily="34" charset="0"/>
              </a:rPr>
              <a:t>these applications </a:t>
            </a:r>
            <a:r>
              <a:rPr lang="en-IN" sz="1400" dirty="0">
                <a:solidFill>
                  <a:schemeClr val="bg1"/>
                </a:solidFill>
                <a:latin typeface="Arial" pitchFamily="34" charset="0"/>
                <a:cs typeface="Arial" pitchFamily="34" charset="0"/>
              </a:rPr>
              <a:t>include</a:t>
            </a:r>
            <a:r>
              <a:rPr lang="en-IN" sz="1400" dirty="0" smtClean="0">
                <a:solidFill>
                  <a:schemeClr val="bg1"/>
                </a:solidFill>
                <a:latin typeface="Arial" pitchFamily="34" charset="0"/>
                <a:cs typeface="Arial" pitchFamily="34" charset="0"/>
              </a:rPr>
              <a:t>:</a:t>
            </a:r>
            <a:endParaRPr lang="en-IN" sz="1400" dirty="0">
              <a:solidFill>
                <a:schemeClr val="bg1"/>
              </a:solidFill>
              <a:latin typeface="Arial" pitchFamily="34" charset="0"/>
              <a:cs typeface="Arial" pitchFamily="34" charset="0"/>
            </a:endParaRPr>
          </a:p>
          <a:p>
            <a:pPr marL="180000" indent="-180000">
              <a:spcBef>
                <a:spcPts val="400"/>
              </a:spcBef>
              <a:spcAft>
                <a:spcPts val="400"/>
              </a:spcAft>
              <a:buFont typeface="Arial" pitchFamily="34" charset="0"/>
              <a:buChar char="•"/>
            </a:pPr>
            <a:r>
              <a:rPr lang="en-IN" sz="1400" dirty="0">
                <a:solidFill>
                  <a:schemeClr val="bg1"/>
                </a:solidFill>
                <a:latin typeface="Arial" pitchFamily="34" charset="0"/>
                <a:cs typeface="Arial" pitchFamily="34" charset="0"/>
              </a:rPr>
              <a:t>Financial </a:t>
            </a:r>
            <a:r>
              <a:rPr lang="en-IN" sz="1400" dirty="0" smtClean="0">
                <a:solidFill>
                  <a:schemeClr val="bg1"/>
                </a:solidFill>
                <a:latin typeface="Arial" pitchFamily="34" charset="0"/>
                <a:cs typeface="Arial" pitchFamily="34" charset="0"/>
              </a:rPr>
              <a:t>applications</a:t>
            </a:r>
            <a:endParaRPr lang="en-IN" sz="1400" dirty="0">
              <a:solidFill>
                <a:schemeClr val="bg1"/>
              </a:solidFill>
              <a:latin typeface="Arial" pitchFamily="34" charset="0"/>
              <a:cs typeface="Arial" pitchFamily="34" charset="0"/>
            </a:endParaRPr>
          </a:p>
          <a:p>
            <a:pPr marL="637200" lvl="2" indent="-180000">
              <a:spcBef>
                <a:spcPts val="400"/>
              </a:spcBef>
              <a:spcAft>
                <a:spcPts val="400"/>
              </a:spcAft>
              <a:buFont typeface="Wingdings" pitchFamily="2" charset="2"/>
              <a:buChar char="§"/>
            </a:pPr>
            <a:r>
              <a:rPr lang="en-IN" sz="1200" dirty="0">
                <a:solidFill>
                  <a:schemeClr val="bg1"/>
                </a:solidFill>
                <a:latin typeface="Arial" pitchFamily="34" charset="0"/>
                <a:cs typeface="Arial" pitchFamily="34" charset="0"/>
              </a:rPr>
              <a:t>Activity-based costing (resource allocation</a:t>
            </a:r>
            <a:r>
              <a:rPr lang="en-IN" sz="1200" dirty="0" smtClean="0">
                <a:solidFill>
                  <a:schemeClr val="bg1"/>
                </a:solidFill>
                <a:latin typeface="Arial" pitchFamily="34" charset="0"/>
                <a:cs typeface="Arial" pitchFamily="34" charset="0"/>
              </a:rPr>
              <a:t>).</a:t>
            </a:r>
            <a:endParaRPr lang="en-IN" sz="1200" dirty="0">
              <a:solidFill>
                <a:schemeClr val="bg1"/>
              </a:solidFill>
              <a:latin typeface="Arial" pitchFamily="34" charset="0"/>
              <a:cs typeface="Arial" pitchFamily="34" charset="0"/>
            </a:endParaRPr>
          </a:p>
          <a:p>
            <a:pPr marL="637200" lvl="2" indent="-180000">
              <a:spcBef>
                <a:spcPts val="400"/>
              </a:spcBef>
              <a:spcAft>
                <a:spcPts val="400"/>
              </a:spcAft>
              <a:buFont typeface="Wingdings" pitchFamily="2" charset="2"/>
              <a:buChar char="§"/>
            </a:pPr>
            <a:r>
              <a:rPr lang="en-IN" sz="1200" dirty="0" smtClean="0">
                <a:solidFill>
                  <a:schemeClr val="bg1"/>
                </a:solidFill>
                <a:latin typeface="Arial" pitchFamily="34" charset="0"/>
                <a:cs typeface="Arial" pitchFamily="34" charset="0"/>
              </a:rPr>
              <a:t>Budgeting.</a:t>
            </a:r>
            <a:endParaRPr lang="en-IN" sz="1200" dirty="0">
              <a:solidFill>
                <a:schemeClr val="bg1"/>
              </a:solidFill>
              <a:latin typeface="Arial" pitchFamily="34" charset="0"/>
              <a:cs typeface="Arial" pitchFamily="34" charset="0"/>
            </a:endParaRPr>
          </a:p>
          <a:p>
            <a:pPr marL="180000" indent="-180000">
              <a:spcBef>
                <a:spcPts val="400"/>
              </a:spcBef>
              <a:spcAft>
                <a:spcPts val="400"/>
              </a:spcAft>
              <a:buFont typeface="Arial" pitchFamily="34" charset="0"/>
              <a:buChar char="•"/>
            </a:pPr>
            <a:r>
              <a:rPr lang="en-IN" sz="1400" dirty="0" smtClean="0">
                <a:solidFill>
                  <a:schemeClr val="bg1"/>
                </a:solidFill>
                <a:latin typeface="Arial" pitchFamily="34" charset="0"/>
                <a:cs typeface="Arial" pitchFamily="34" charset="0"/>
              </a:rPr>
              <a:t>Marketing/sales applications</a:t>
            </a:r>
            <a:endParaRPr lang="en-IN" sz="1400" dirty="0">
              <a:solidFill>
                <a:schemeClr val="bg1"/>
              </a:solidFill>
              <a:latin typeface="Arial" pitchFamily="34" charset="0"/>
              <a:cs typeface="Arial" pitchFamily="34" charset="0"/>
            </a:endParaRPr>
          </a:p>
          <a:p>
            <a:pPr marL="637200" lvl="2" indent="-180000">
              <a:spcBef>
                <a:spcPts val="400"/>
              </a:spcBef>
              <a:spcAft>
                <a:spcPts val="400"/>
              </a:spcAft>
              <a:buFont typeface="Wingdings" pitchFamily="2" charset="2"/>
              <a:buChar char="§"/>
            </a:pPr>
            <a:r>
              <a:rPr lang="en-IN" sz="1200" dirty="0">
                <a:solidFill>
                  <a:schemeClr val="bg1"/>
                </a:solidFill>
                <a:latin typeface="Arial" pitchFamily="34" charset="0"/>
                <a:cs typeface="Arial" pitchFamily="34" charset="0"/>
              </a:rPr>
              <a:t>Market </a:t>
            </a:r>
            <a:r>
              <a:rPr lang="en-IN" sz="1200" dirty="0" smtClean="0">
                <a:solidFill>
                  <a:schemeClr val="bg1"/>
                </a:solidFill>
                <a:latin typeface="Arial" pitchFamily="34" charset="0"/>
                <a:cs typeface="Arial" pitchFamily="34" charset="0"/>
              </a:rPr>
              <a:t>research analysis</a:t>
            </a:r>
            <a:endParaRPr lang="en-IN" sz="1200" dirty="0">
              <a:solidFill>
                <a:schemeClr val="bg1"/>
              </a:solidFill>
              <a:latin typeface="Arial" pitchFamily="34" charset="0"/>
              <a:cs typeface="Arial" pitchFamily="34" charset="0"/>
            </a:endParaRPr>
          </a:p>
          <a:p>
            <a:pPr marL="637200" lvl="2" indent="-180000">
              <a:spcBef>
                <a:spcPts val="400"/>
              </a:spcBef>
              <a:spcAft>
                <a:spcPts val="400"/>
              </a:spcAft>
              <a:buFont typeface="Wingdings" pitchFamily="2" charset="2"/>
              <a:buChar char="§"/>
            </a:pPr>
            <a:r>
              <a:rPr lang="en-IN" sz="1200" dirty="0">
                <a:solidFill>
                  <a:schemeClr val="bg1"/>
                </a:solidFill>
                <a:latin typeface="Arial" pitchFamily="34" charset="0"/>
                <a:cs typeface="Arial" pitchFamily="34" charset="0"/>
              </a:rPr>
              <a:t>Sales </a:t>
            </a:r>
            <a:r>
              <a:rPr lang="en-IN" sz="1200" dirty="0" smtClean="0">
                <a:solidFill>
                  <a:schemeClr val="bg1"/>
                </a:solidFill>
                <a:latin typeface="Arial" pitchFamily="34" charset="0"/>
                <a:cs typeface="Arial" pitchFamily="34" charset="0"/>
              </a:rPr>
              <a:t>forecasting</a:t>
            </a:r>
            <a:endParaRPr lang="en-IN" sz="1200" dirty="0">
              <a:solidFill>
                <a:schemeClr val="bg1"/>
              </a:solidFill>
              <a:latin typeface="Arial" pitchFamily="34" charset="0"/>
              <a:cs typeface="Arial" pitchFamily="34" charset="0"/>
            </a:endParaRPr>
          </a:p>
          <a:p>
            <a:pPr marL="637200" lvl="2" indent="-180000">
              <a:spcBef>
                <a:spcPts val="400"/>
              </a:spcBef>
              <a:spcAft>
                <a:spcPts val="400"/>
              </a:spcAft>
              <a:buFont typeface="Wingdings" pitchFamily="2" charset="2"/>
              <a:buChar char="§"/>
            </a:pPr>
            <a:r>
              <a:rPr lang="en-IN" sz="1200" dirty="0">
                <a:solidFill>
                  <a:schemeClr val="bg1"/>
                </a:solidFill>
                <a:latin typeface="Arial" pitchFamily="34" charset="0"/>
                <a:cs typeface="Arial" pitchFamily="34" charset="0"/>
              </a:rPr>
              <a:t>Promotions </a:t>
            </a:r>
            <a:r>
              <a:rPr lang="en-IN" sz="1200" dirty="0" smtClean="0">
                <a:solidFill>
                  <a:schemeClr val="bg1"/>
                </a:solidFill>
                <a:latin typeface="Arial" pitchFamily="34" charset="0"/>
                <a:cs typeface="Arial" pitchFamily="34" charset="0"/>
              </a:rPr>
              <a:t>analysis</a:t>
            </a:r>
          </a:p>
          <a:p>
            <a:pPr marL="637200" lvl="2" indent="-180000">
              <a:spcBef>
                <a:spcPts val="400"/>
              </a:spcBef>
              <a:spcAft>
                <a:spcPts val="400"/>
              </a:spcAft>
              <a:buFont typeface="Wingdings" pitchFamily="2" charset="2"/>
              <a:buChar char="§"/>
            </a:pPr>
            <a:r>
              <a:rPr lang="en-IN" sz="1200" dirty="0">
                <a:solidFill>
                  <a:schemeClr val="bg1"/>
                </a:solidFill>
                <a:latin typeface="Arial" pitchFamily="34" charset="0"/>
                <a:cs typeface="Arial" pitchFamily="34" charset="0"/>
              </a:rPr>
              <a:t>Customer </a:t>
            </a:r>
            <a:r>
              <a:rPr lang="en-IN" sz="1200" dirty="0" smtClean="0">
                <a:solidFill>
                  <a:schemeClr val="bg1"/>
                </a:solidFill>
                <a:latin typeface="Arial" pitchFamily="34" charset="0"/>
                <a:cs typeface="Arial" pitchFamily="34" charset="0"/>
              </a:rPr>
              <a:t>analyses</a:t>
            </a:r>
            <a:endParaRPr lang="en-IN" sz="1200" dirty="0">
              <a:solidFill>
                <a:schemeClr val="bg1"/>
              </a:solidFill>
              <a:latin typeface="Arial" pitchFamily="34" charset="0"/>
              <a:cs typeface="Arial" pitchFamily="34" charset="0"/>
            </a:endParaRPr>
          </a:p>
          <a:p>
            <a:pPr marL="637200" lvl="2" indent="-180000">
              <a:spcBef>
                <a:spcPts val="400"/>
              </a:spcBef>
              <a:spcAft>
                <a:spcPts val="400"/>
              </a:spcAft>
              <a:buFont typeface="Wingdings" pitchFamily="2" charset="2"/>
              <a:buChar char="§"/>
            </a:pPr>
            <a:r>
              <a:rPr lang="en-IN" sz="1200" dirty="0" smtClean="0">
                <a:solidFill>
                  <a:schemeClr val="bg1"/>
                </a:solidFill>
                <a:latin typeface="Arial" pitchFamily="34" charset="0"/>
                <a:cs typeface="Arial" pitchFamily="34" charset="0"/>
              </a:rPr>
              <a:t>Market/customer segmentation</a:t>
            </a:r>
            <a:endParaRPr lang="en-IN" sz="1400" dirty="0">
              <a:solidFill>
                <a:schemeClr val="bg1"/>
              </a:solidFill>
              <a:latin typeface="Arial" pitchFamily="34" charset="0"/>
              <a:cs typeface="Arial" pitchFamily="34" charset="0"/>
            </a:endParaRPr>
          </a:p>
          <a:p>
            <a:pPr marL="180000" indent="-180000">
              <a:spcBef>
                <a:spcPts val="400"/>
              </a:spcBef>
              <a:spcAft>
                <a:spcPts val="400"/>
              </a:spcAft>
              <a:buFont typeface="Arial" pitchFamily="34" charset="0"/>
              <a:buChar char="•"/>
            </a:pPr>
            <a:r>
              <a:rPr lang="en-IN" sz="1400" dirty="0">
                <a:solidFill>
                  <a:schemeClr val="bg1"/>
                </a:solidFill>
                <a:latin typeface="Arial" pitchFamily="34" charset="0"/>
                <a:cs typeface="Arial" pitchFamily="34" charset="0"/>
              </a:rPr>
              <a:t>Business </a:t>
            </a:r>
            <a:r>
              <a:rPr lang="en-IN" sz="1400" dirty="0" smtClean="0">
                <a:solidFill>
                  <a:schemeClr val="bg1"/>
                </a:solidFill>
                <a:latin typeface="Arial" pitchFamily="34" charset="0"/>
                <a:cs typeface="Arial" pitchFamily="34" charset="0"/>
              </a:rPr>
              <a:t>modelling</a:t>
            </a:r>
            <a:endParaRPr lang="en-IN" sz="1400" dirty="0">
              <a:solidFill>
                <a:schemeClr val="bg1"/>
              </a:solidFill>
              <a:latin typeface="Arial" pitchFamily="34" charset="0"/>
              <a:cs typeface="Arial" pitchFamily="34" charset="0"/>
            </a:endParaRPr>
          </a:p>
          <a:p>
            <a:pPr marL="637200" lvl="2" indent="-180000">
              <a:spcBef>
                <a:spcPts val="400"/>
              </a:spcBef>
              <a:spcAft>
                <a:spcPts val="400"/>
              </a:spcAft>
              <a:buFont typeface="Wingdings" pitchFamily="2" charset="2"/>
              <a:buChar char="§"/>
            </a:pPr>
            <a:r>
              <a:rPr lang="en-IN" sz="1200" dirty="0">
                <a:solidFill>
                  <a:schemeClr val="bg1"/>
                </a:solidFill>
                <a:latin typeface="Arial" pitchFamily="34" charset="0"/>
                <a:cs typeface="Arial" pitchFamily="34" charset="0"/>
              </a:rPr>
              <a:t>Simulating business </a:t>
            </a:r>
            <a:r>
              <a:rPr lang="en-IN" sz="1200" dirty="0" smtClean="0">
                <a:solidFill>
                  <a:schemeClr val="bg1"/>
                </a:solidFill>
                <a:latin typeface="Arial" pitchFamily="34" charset="0"/>
                <a:cs typeface="Arial" pitchFamily="34" charset="0"/>
              </a:rPr>
              <a:t>behaviour.</a:t>
            </a:r>
            <a:endParaRPr lang="en-IN" sz="1200" dirty="0">
              <a:solidFill>
                <a:schemeClr val="bg1"/>
              </a:solidFill>
              <a:latin typeface="Arial" pitchFamily="34" charset="0"/>
              <a:cs typeface="Arial" pitchFamily="34" charset="0"/>
            </a:endParaRPr>
          </a:p>
          <a:p>
            <a:pPr marL="637200" lvl="2" indent="-180000">
              <a:spcBef>
                <a:spcPts val="400"/>
              </a:spcBef>
              <a:spcAft>
                <a:spcPts val="400"/>
              </a:spcAft>
              <a:buFont typeface="Wingdings" pitchFamily="2" charset="2"/>
              <a:buChar char="§"/>
            </a:pPr>
            <a:r>
              <a:rPr lang="en-IN" sz="1200" dirty="0">
                <a:solidFill>
                  <a:schemeClr val="bg1"/>
                </a:solidFill>
                <a:latin typeface="Arial" pitchFamily="34" charset="0"/>
                <a:cs typeface="Arial" pitchFamily="34" charset="0"/>
              </a:rPr>
              <a:t>Extensive, real-time decision support system for </a:t>
            </a:r>
            <a:r>
              <a:rPr lang="en-IN" sz="1200" dirty="0" smtClean="0">
                <a:solidFill>
                  <a:schemeClr val="bg1"/>
                </a:solidFill>
                <a:latin typeface="Arial" pitchFamily="34" charset="0"/>
                <a:cs typeface="Arial" pitchFamily="34" charset="0"/>
              </a:rPr>
              <a:t>managers</a:t>
            </a:r>
            <a:endParaRPr lang="en-IN" sz="12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65059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950214"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Benefits of OLAP</a:t>
            </a:r>
            <a:endParaRPr lang="en-US" dirty="0">
              <a:solidFill>
                <a:schemeClr val="bg1"/>
              </a:solidFill>
              <a:latin typeface="Arial" pitchFamily="34" charset="0"/>
              <a:cs typeface="Arial" pitchFamily="34" charset="0"/>
            </a:endParaRPr>
          </a:p>
        </p:txBody>
      </p:sp>
      <p:sp>
        <p:nvSpPr>
          <p:cNvPr id="5" name="TextBox 4"/>
          <p:cNvSpPr txBox="1"/>
          <p:nvPr/>
        </p:nvSpPr>
        <p:spPr>
          <a:xfrm>
            <a:off x="457200" y="742950"/>
            <a:ext cx="7010400" cy="2031325"/>
          </a:xfrm>
          <a:prstGeom prst="rect">
            <a:avLst/>
          </a:prstGeom>
          <a:noFill/>
        </p:spPr>
        <p:txBody>
          <a:bodyPr wrap="square" rtlCol="0">
            <a:spAutoFit/>
          </a:bodyPr>
          <a:lstStyle/>
          <a:p>
            <a:pPr>
              <a:lnSpc>
                <a:spcPct val="150000"/>
              </a:lnSpc>
            </a:pPr>
            <a:r>
              <a:rPr lang="en-IN" sz="1400" dirty="0">
                <a:solidFill>
                  <a:schemeClr val="bg1"/>
                </a:solidFill>
                <a:latin typeface="Arial" pitchFamily="34" charset="0"/>
                <a:cs typeface="Arial" pitchFamily="34" charset="0"/>
              </a:rPr>
              <a:t>OLAP holds several benefits for businesses</a:t>
            </a:r>
            <a:r>
              <a:rPr lang="en-IN" sz="1400" dirty="0" smtClean="0">
                <a:solidFill>
                  <a:schemeClr val="bg1"/>
                </a:solidFill>
                <a:latin typeface="Arial" pitchFamily="34" charset="0"/>
                <a:cs typeface="Arial" pitchFamily="34" charset="0"/>
              </a:rPr>
              <a:t>:</a:t>
            </a:r>
            <a:endParaRPr lang="en-IN" sz="1400" dirty="0">
              <a:solidFill>
                <a:schemeClr val="bg1"/>
              </a:solidFill>
              <a:latin typeface="Arial" pitchFamily="34" charset="0"/>
              <a:cs typeface="Arial" pitchFamily="34" charset="0"/>
            </a:endParaRPr>
          </a:p>
          <a:p>
            <a:pPr marL="108000" indent="-108000">
              <a:lnSpc>
                <a:spcPct val="150000"/>
              </a:lnSpc>
              <a:buFont typeface="Arial" pitchFamily="34" charset="0"/>
              <a:buChar char="•"/>
            </a:pPr>
            <a:r>
              <a:rPr lang="en-IN" sz="1400" dirty="0" smtClean="0">
                <a:solidFill>
                  <a:schemeClr val="bg1"/>
                </a:solidFill>
                <a:latin typeface="Arial" pitchFamily="34" charset="0"/>
                <a:cs typeface="Arial" pitchFamily="34" charset="0"/>
              </a:rPr>
              <a:t>Increased productivity through multidimensional data views</a:t>
            </a:r>
          </a:p>
          <a:p>
            <a:pPr marL="108000" indent="-108000">
              <a:lnSpc>
                <a:spcPct val="150000"/>
              </a:lnSpc>
              <a:buFont typeface="Arial" pitchFamily="34" charset="0"/>
              <a:buChar char="•"/>
            </a:pPr>
            <a:r>
              <a:rPr lang="en-IN" sz="1400" dirty="0" smtClean="0">
                <a:solidFill>
                  <a:schemeClr val="bg1"/>
                </a:solidFill>
                <a:latin typeface="Arial" pitchFamily="34" charset="0"/>
                <a:cs typeface="Arial" pitchFamily="34" charset="0"/>
              </a:rPr>
              <a:t>Inherent flexibility to the organized databases</a:t>
            </a:r>
          </a:p>
          <a:p>
            <a:pPr marL="108000" indent="-108000">
              <a:lnSpc>
                <a:spcPct val="150000"/>
              </a:lnSpc>
              <a:buFont typeface="Arial" pitchFamily="34" charset="0"/>
              <a:buChar char="•"/>
            </a:pPr>
            <a:r>
              <a:rPr lang="en-IN" sz="1400" dirty="0" smtClean="0">
                <a:solidFill>
                  <a:schemeClr val="bg1"/>
                </a:solidFill>
                <a:latin typeface="Arial" pitchFamily="34" charset="0"/>
                <a:cs typeface="Arial" pitchFamily="34" charset="0"/>
              </a:rPr>
              <a:t>Simulation of business models and problems</a:t>
            </a:r>
          </a:p>
          <a:p>
            <a:pPr marL="108000" indent="-108000">
              <a:lnSpc>
                <a:spcPct val="150000"/>
              </a:lnSpc>
              <a:buFont typeface="Arial" pitchFamily="34" charset="0"/>
              <a:buChar char="•"/>
            </a:pPr>
            <a:r>
              <a:rPr lang="en-IN" sz="1400" dirty="0" smtClean="0">
                <a:solidFill>
                  <a:schemeClr val="bg1"/>
                </a:solidFill>
                <a:latin typeface="Arial" pitchFamily="34" charset="0"/>
                <a:cs typeface="Arial" pitchFamily="34" charset="0"/>
              </a:rPr>
              <a:t>Reduced application backlog and query drag</a:t>
            </a:r>
          </a:p>
          <a:p>
            <a:pPr marL="108000" indent="-108000">
              <a:lnSpc>
                <a:spcPct val="150000"/>
              </a:lnSpc>
              <a:buFont typeface="Arial" pitchFamily="34" charset="0"/>
              <a:buChar char="•"/>
            </a:pPr>
            <a:r>
              <a:rPr lang="en-IN" sz="1400" dirty="0" smtClean="0">
                <a:solidFill>
                  <a:schemeClr val="bg1"/>
                </a:solidFill>
                <a:latin typeface="Arial" pitchFamily="34" charset="0"/>
                <a:cs typeface="Arial" pitchFamily="34" charset="0"/>
              </a:rPr>
              <a:t>Faster information retrieval</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72792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TextBox 19"/>
          <p:cNvSpPr txBox="1"/>
          <p:nvPr/>
        </p:nvSpPr>
        <p:spPr>
          <a:xfrm>
            <a:off x="4020518" y="3257550"/>
            <a:ext cx="1254960" cy="338554"/>
          </a:xfrm>
          <a:prstGeom prst="rect">
            <a:avLst/>
          </a:prstGeom>
          <a:noFill/>
        </p:spPr>
        <p:txBody>
          <a:bodyPr wrap="none" rtlCol="0">
            <a:spAutoFit/>
          </a:bodyPr>
          <a:lstStyle/>
          <a:p>
            <a:pPr algn="ctr"/>
            <a:r>
              <a:rPr lang="en-US" sz="1600" b="1" dirty="0" smtClean="0">
                <a:solidFill>
                  <a:schemeClr val="bg1"/>
                </a:solidFill>
                <a:latin typeface="Arial" pitchFamily="34" charset="0"/>
                <a:cs typeface="Arial" pitchFamily="34" charset="0"/>
              </a:rPr>
              <a:t>Image Title</a:t>
            </a:r>
            <a:endParaRPr lang="en-US" sz="1600" b="1" dirty="0">
              <a:solidFill>
                <a:schemeClr val="bg1"/>
              </a:solidFill>
              <a:latin typeface="Arial" pitchFamily="34" charset="0"/>
              <a:cs typeface="Arial" pitchFamily="34" charset="0"/>
            </a:endParaRPr>
          </a:p>
        </p:txBody>
      </p:sp>
      <p:sp>
        <p:nvSpPr>
          <p:cNvPr id="21" name="TextBox 20"/>
          <p:cNvSpPr txBox="1"/>
          <p:nvPr/>
        </p:nvSpPr>
        <p:spPr>
          <a:xfrm>
            <a:off x="6077918" y="3257550"/>
            <a:ext cx="1254960" cy="338554"/>
          </a:xfrm>
          <a:prstGeom prst="rect">
            <a:avLst/>
          </a:prstGeom>
          <a:noFill/>
        </p:spPr>
        <p:txBody>
          <a:bodyPr wrap="none" rtlCol="0">
            <a:spAutoFit/>
          </a:bodyPr>
          <a:lstStyle/>
          <a:p>
            <a:pPr algn="ctr"/>
            <a:r>
              <a:rPr lang="en-US" sz="1600" b="1" dirty="0" smtClean="0">
                <a:solidFill>
                  <a:schemeClr val="bg1"/>
                </a:solidFill>
                <a:latin typeface="Arial" pitchFamily="34" charset="0"/>
                <a:cs typeface="Arial" pitchFamily="34" charset="0"/>
              </a:rPr>
              <a:t>Image Title</a:t>
            </a:r>
            <a:endParaRPr lang="en-US" sz="1600" b="1" dirty="0">
              <a:solidFill>
                <a:schemeClr val="bg1"/>
              </a:solidFill>
              <a:latin typeface="Arial" pitchFamily="34" charset="0"/>
              <a:cs typeface="Arial" pitchFamily="34" charset="0"/>
            </a:endParaRPr>
          </a:p>
        </p:txBody>
      </p:sp>
      <p:sp>
        <p:nvSpPr>
          <p:cNvPr id="48" name="TextBox 47"/>
          <p:cNvSpPr txBox="1"/>
          <p:nvPr/>
        </p:nvSpPr>
        <p:spPr>
          <a:xfrm>
            <a:off x="1338031" y="57150"/>
            <a:ext cx="3677032" cy="369332"/>
          </a:xfrm>
          <a:prstGeom prst="rect">
            <a:avLst/>
          </a:prstGeom>
          <a:noFill/>
        </p:spPr>
        <p:txBody>
          <a:bodyPr wrap="none" rtlCol="0">
            <a:spAutoFit/>
          </a:bodyPr>
          <a:lstStyle/>
          <a:p>
            <a:r>
              <a:rPr lang="en-US" b="1" dirty="0" smtClean="0">
                <a:solidFill>
                  <a:schemeClr val="bg1"/>
                </a:solidFill>
                <a:latin typeface="Arial" pitchFamily="34" charset="0"/>
                <a:cs typeface="Arial" pitchFamily="34" charset="0"/>
              </a:rPr>
              <a:t>Introduction to Data Warehouse</a:t>
            </a:r>
            <a:endParaRPr lang="en-US" b="1" dirty="0">
              <a:solidFill>
                <a:schemeClr val="bg1"/>
              </a:solidFill>
              <a:latin typeface="Arial" pitchFamily="34" charset="0"/>
              <a:cs typeface="Arial" pitchFamily="34" charset="0"/>
            </a:endParaRPr>
          </a:p>
        </p:txBody>
      </p:sp>
      <p:sp>
        <p:nvSpPr>
          <p:cNvPr id="24" name="TextBox 23"/>
          <p:cNvSpPr txBox="1"/>
          <p:nvPr/>
        </p:nvSpPr>
        <p:spPr>
          <a:xfrm>
            <a:off x="457200" y="733425"/>
            <a:ext cx="4114800" cy="2846933"/>
          </a:xfrm>
          <a:prstGeom prst="rect">
            <a:avLst/>
          </a:prstGeom>
          <a:noFill/>
        </p:spPr>
        <p:txBody>
          <a:bodyPr wrap="square" rtlCol="0">
            <a:spAutoFit/>
          </a:bodyPr>
          <a:lstStyle/>
          <a:p>
            <a:pPr>
              <a:lnSpc>
                <a:spcPct val="150000"/>
              </a:lnSpc>
            </a:pPr>
            <a:r>
              <a:rPr lang="en-US" sz="1400" b="1" dirty="0" smtClean="0">
                <a:solidFill>
                  <a:schemeClr val="bg1"/>
                </a:solidFill>
                <a:latin typeface="Arial" pitchFamily="34" charset="0"/>
                <a:cs typeface="Arial" pitchFamily="34" charset="0"/>
              </a:rPr>
              <a:t>To understand data warehousing imagine a scenario.</a:t>
            </a:r>
          </a:p>
          <a:p>
            <a:pPr marL="180000" indent="-180000">
              <a:spcBef>
                <a:spcPts val="600"/>
              </a:spcBef>
              <a:spcAft>
                <a:spcPts val="600"/>
              </a:spcAft>
              <a:buFont typeface="Arial" pitchFamily="34" charset="0"/>
              <a:buChar char="•"/>
            </a:pPr>
            <a:r>
              <a:rPr lang="en-US" sz="1400" b="1" dirty="0">
                <a:solidFill>
                  <a:schemeClr val="bg1"/>
                </a:solidFill>
                <a:latin typeface="Arial" pitchFamily="34" charset="0"/>
                <a:cs typeface="Arial" pitchFamily="34" charset="0"/>
              </a:rPr>
              <a:t>A bank has its branches located at different regions like California, Dallas, Florida, New </a:t>
            </a:r>
            <a:r>
              <a:rPr lang="en-US" sz="1400" b="1" dirty="0" smtClean="0">
                <a:solidFill>
                  <a:schemeClr val="bg1"/>
                </a:solidFill>
                <a:latin typeface="Arial" pitchFamily="34" charset="0"/>
                <a:cs typeface="Arial" pitchFamily="34" charset="0"/>
              </a:rPr>
              <a:t>York.</a:t>
            </a:r>
            <a:endParaRPr lang="en-US" sz="1400" b="1" dirty="0">
              <a:solidFill>
                <a:schemeClr val="bg1"/>
              </a:solidFill>
              <a:latin typeface="Arial" pitchFamily="34" charset="0"/>
              <a:cs typeface="Arial" pitchFamily="34" charset="0"/>
            </a:endParaRPr>
          </a:p>
          <a:p>
            <a:pPr marL="180000" indent="-180000">
              <a:spcBef>
                <a:spcPts val="600"/>
              </a:spcBef>
              <a:spcAft>
                <a:spcPts val="600"/>
              </a:spcAft>
              <a:buFont typeface="Arial" pitchFamily="34" charset="0"/>
              <a:buChar char="•"/>
            </a:pPr>
            <a:r>
              <a:rPr lang="en-US" sz="1400" b="1" dirty="0">
                <a:solidFill>
                  <a:schemeClr val="bg1"/>
                </a:solidFill>
                <a:latin typeface="Arial" pitchFamily="34" charset="0"/>
                <a:cs typeface="Arial" pitchFamily="34" charset="0"/>
              </a:rPr>
              <a:t>Each branch has its own operational </a:t>
            </a:r>
            <a:r>
              <a:rPr lang="en-US" sz="1400" b="1" dirty="0" smtClean="0">
                <a:solidFill>
                  <a:schemeClr val="bg1"/>
                </a:solidFill>
                <a:latin typeface="Arial" pitchFamily="34" charset="0"/>
                <a:cs typeface="Arial" pitchFamily="34" charset="0"/>
              </a:rPr>
              <a:t>system.</a:t>
            </a:r>
            <a:endParaRPr lang="en-US" sz="1400" b="1" dirty="0">
              <a:solidFill>
                <a:schemeClr val="bg1"/>
              </a:solidFill>
              <a:latin typeface="Arial" pitchFamily="34" charset="0"/>
              <a:cs typeface="Arial" pitchFamily="34" charset="0"/>
            </a:endParaRPr>
          </a:p>
          <a:p>
            <a:pPr marL="180000" indent="-180000">
              <a:spcBef>
                <a:spcPts val="600"/>
              </a:spcBef>
              <a:spcAft>
                <a:spcPts val="600"/>
              </a:spcAft>
              <a:buFont typeface="Arial" pitchFamily="34" charset="0"/>
              <a:buChar char="•"/>
            </a:pPr>
            <a:r>
              <a:rPr lang="en-US" sz="1400" b="1" dirty="0">
                <a:solidFill>
                  <a:schemeClr val="bg1"/>
                </a:solidFill>
                <a:latin typeface="Arial" pitchFamily="34" charset="0"/>
                <a:cs typeface="Arial" pitchFamily="34" charset="0"/>
              </a:rPr>
              <a:t>The sales manager has connectivity and  performance issues  while  generating a sales </a:t>
            </a:r>
            <a:r>
              <a:rPr lang="en-US" sz="1400" b="1" dirty="0" smtClean="0">
                <a:solidFill>
                  <a:schemeClr val="bg1"/>
                </a:solidFill>
                <a:latin typeface="Arial" pitchFamily="34" charset="0"/>
                <a:cs typeface="Arial" pitchFamily="34" charset="0"/>
              </a:rPr>
              <a:t>report.</a:t>
            </a:r>
          </a:p>
        </p:txBody>
      </p:sp>
      <p:sp>
        <p:nvSpPr>
          <p:cNvPr id="15" name="TextBox 14"/>
          <p:cNvSpPr txBox="1"/>
          <p:nvPr/>
        </p:nvSpPr>
        <p:spPr>
          <a:xfrm>
            <a:off x="3944520" y="3615124"/>
            <a:ext cx="1254960" cy="338554"/>
          </a:xfrm>
          <a:prstGeom prst="rect">
            <a:avLst/>
          </a:prstGeom>
          <a:noFill/>
        </p:spPr>
        <p:txBody>
          <a:bodyPr wrap="none" rtlCol="0">
            <a:spAutoFit/>
          </a:bodyPr>
          <a:lstStyle/>
          <a:p>
            <a:pPr algn="ctr"/>
            <a:r>
              <a:rPr lang="en-US" sz="1600" b="1" dirty="0" smtClean="0">
                <a:solidFill>
                  <a:schemeClr val="bg1"/>
                </a:solidFill>
                <a:latin typeface="Arial" pitchFamily="34" charset="0"/>
                <a:cs typeface="Arial" pitchFamily="34" charset="0"/>
              </a:rPr>
              <a:t>Image Title</a:t>
            </a:r>
            <a:endParaRPr lang="en-US" sz="1600" b="1" dirty="0">
              <a:solidFill>
                <a:schemeClr val="bg1"/>
              </a:solidFill>
              <a:latin typeface="Arial" pitchFamily="34" charset="0"/>
              <a:cs typeface="Arial" pitchFamily="34" charset="0"/>
            </a:endParaRPr>
          </a:p>
        </p:txBody>
      </p:sp>
      <p:grpSp>
        <p:nvGrpSpPr>
          <p:cNvPr id="2" name="Group 27"/>
          <p:cNvGrpSpPr/>
          <p:nvPr/>
        </p:nvGrpSpPr>
        <p:grpSpPr>
          <a:xfrm>
            <a:off x="4647998" y="742950"/>
            <a:ext cx="4343602" cy="3557914"/>
            <a:chOff x="4236883" y="1470120"/>
            <a:chExt cx="4669782" cy="3937000"/>
          </a:xfrm>
        </p:grpSpPr>
        <p:pic>
          <p:nvPicPr>
            <p:cNvPr id="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6883" y="1470120"/>
              <a:ext cx="4669782"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85482" y="4408014"/>
              <a:ext cx="643128" cy="62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54973" y="3197722"/>
              <a:ext cx="564480" cy="46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94174" y="2113533"/>
              <a:ext cx="667775" cy="62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81163" y="4265596"/>
              <a:ext cx="490611" cy="476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TextBox 15"/>
          <p:cNvSpPr txBox="1"/>
          <p:nvPr/>
        </p:nvSpPr>
        <p:spPr>
          <a:xfrm>
            <a:off x="1524000" y="3962310"/>
            <a:ext cx="2262158" cy="338554"/>
          </a:xfrm>
          <a:prstGeom prst="rect">
            <a:avLst/>
          </a:prstGeom>
          <a:solidFill>
            <a:srgbClr val="A4BDDC"/>
          </a:solidFill>
        </p:spPr>
        <p:txBody>
          <a:bodyPr wrap="none" rtlCol="0">
            <a:spAutoFit/>
          </a:bodyPr>
          <a:lstStyle/>
          <a:p>
            <a:r>
              <a:rPr lang="en-US" sz="1600" b="1" dirty="0" smtClean="0">
                <a:solidFill>
                  <a:schemeClr val="bg1"/>
                </a:solidFill>
                <a:latin typeface="Arial" pitchFamily="34" charset="0"/>
                <a:cs typeface="Arial" pitchFamily="34" charset="0"/>
              </a:rPr>
              <a:t>What is the solution?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28600" y="4400550"/>
            <a:ext cx="4572000" cy="53340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rgbClr val="FF0000"/>
                  </a:solidFill>
                </a:ln>
                <a:solidFill>
                  <a:srgbClr val="FF0000"/>
                </a:solidFill>
                <a:latin typeface="Arial" pitchFamily="34" charset="0"/>
                <a:cs typeface="Arial" pitchFamily="34" charset="0"/>
              </a:rPr>
              <a:t>E</a:t>
            </a:r>
            <a:r>
              <a:rPr lang="en-US" sz="3200" dirty="0" smtClean="0">
                <a:solidFill>
                  <a:schemeClr val="tx1"/>
                </a:solidFill>
                <a:latin typeface="Arial" pitchFamily="34" charset="0"/>
                <a:cs typeface="Arial" pitchFamily="34" charset="0"/>
              </a:rPr>
              <a:t>xtract </a:t>
            </a:r>
            <a:r>
              <a:rPr lang="en-US" sz="3200" b="1" dirty="0">
                <a:ln>
                  <a:solidFill>
                    <a:srgbClr val="FF0000"/>
                  </a:solidFill>
                </a:ln>
                <a:solidFill>
                  <a:srgbClr val="FF0000"/>
                </a:solidFill>
                <a:latin typeface="Arial" pitchFamily="34" charset="0"/>
                <a:cs typeface="Arial" pitchFamily="34" charset="0"/>
              </a:rPr>
              <a:t>T</a:t>
            </a:r>
            <a:r>
              <a:rPr lang="en-US" sz="3200" dirty="0" smtClean="0">
                <a:solidFill>
                  <a:schemeClr val="tx1"/>
                </a:solidFill>
                <a:latin typeface="Arial" pitchFamily="34" charset="0"/>
                <a:cs typeface="Arial" pitchFamily="34" charset="0"/>
              </a:rPr>
              <a:t>ransform </a:t>
            </a:r>
            <a:r>
              <a:rPr lang="en-US" sz="3200" b="1" dirty="0">
                <a:ln>
                  <a:solidFill>
                    <a:srgbClr val="FF0000"/>
                  </a:solidFill>
                </a:ln>
                <a:solidFill>
                  <a:srgbClr val="FF0000"/>
                </a:solidFill>
                <a:latin typeface="Arial" pitchFamily="34" charset="0"/>
                <a:cs typeface="Arial" pitchFamily="34" charset="0"/>
              </a:rPr>
              <a:t>L</a:t>
            </a:r>
            <a:r>
              <a:rPr lang="en-US" sz="3200" dirty="0" smtClean="0">
                <a:solidFill>
                  <a:schemeClr val="tx1"/>
                </a:solidFill>
                <a:latin typeface="Arial" pitchFamily="34" charset="0"/>
                <a:cs typeface="Arial" pitchFamily="34" charset="0"/>
              </a:rPr>
              <a:t>oad</a:t>
            </a:r>
            <a:endParaRPr lang="en-US" sz="3200" dirty="0">
              <a:solidFill>
                <a:schemeClr val="tx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84192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394695" cy="369332"/>
          </a:xfrm>
          <a:prstGeom prst="rect">
            <a:avLst/>
          </a:prstGeom>
          <a:noFill/>
        </p:spPr>
        <p:txBody>
          <a:bodyPr wrap="none" rtlCol="0">
            <a:spAutoFit/>
          </a:bodyPr>
          <a:lstStyle/>
          <a:p>
            <a:r>
              <a:rPr lang="en-US" dirty="0" smtClean="0">
                <a:solidFill>
                  <a:schemeClr val="bg1"/>
                </a:solidFill>
                <a:latin typeface="Arial" pitchFamily="34" charset="0"/>
                <a:cs typeface="Arial" pitchFamily="34" charset="0"/>
              </a:rPr>
              <a:t>ETL – An Introduction</a:t>
            </a:r>
            <a:endParaRPr lang="en-US" dirty="0">
              <a:solidFill>
                <a:schemeClr val="bg1"/>
              </a:solidFill>
              <a:latin typeface="Arial" pitchFamily="34" charset="0"/>
              <a:cs typeface="Arial" pitchFamily="34" charset="0"/>
            </a:endParaRPr>
          </a:p>
        </p:txBody>
      </p:sp>
      <p:sp>
        <p:nvSpPr>
          <p:cNvPr id="4" name="TextBox 3"/>
          <p:cNvSpPr txBox="1"/>
          <p:nvPr/>
        </p:nvSpPr>
        <p:spPr>
          <a:xfrm>
            <a:off x="457200" y="666750"/>
            <a:ext cx="8382000" cy="1708160"/>
          </a:xfrm>
          <a:prstGeom prst="rect">
            <a:avLst/>
          </a:prstGeom>
          <a:noFill/>
        </p:spPr>
        <p:txBody>
          <a:bodyPr wrap="square" rtlCol="0">
            <a:spAutoFit/>
          </a:bodyPr>
          <a:lstStyle/>
          <a:p>
            <a:pPr>
              <a:lnSpc>
                <a:spcPct val="150000"/>
              </a:lnSpc>
            </a:pPr>
            <a:r>
              <a:rPr lang="en-IN" sz="1400" dirty="0">
                <a:solidFill>
                  <a:schemeClr val="bg1"/>
                </a:solidFill>
                <a:latin typeface="Arial" pitchFamily="34" charset="0"/>
                <a:cs typeface="Arial" pitchFamily="34" charset="0"/>
              </a:rPr>
              <a:t>Over a period, a company went through various changes in both internal operations and external customer interactions. </a:t>
            </a:r>
          </a:p>
          <a:p>
            <a:pPr>
              <a:lnSpc>
                <a:spcPct val="150000"/>
              </a:lnSpc>
            </a:pPr>
            <a:r>
              <a:rPr lang="en-IN" sz="1400" dirty="0">
                <a:solidFill>
                  <a:schemeClr val="bg1"/>
                </a:solidFill>
                <a:latin typeface="Arial" pitchFamily="34" charset="0"/>
                <a:cs typeface="Arial" pitchFamily="34" charset="0"/>
              </a:rPr>
              <a:t>The company acquired several specialized tools and systems from different technological background and vendors. </a:t>
            </a:r>
          </a:p>
          <a:p>
            <a:pPr>
              <a:lnSpc>
                <a:spcPct val="150000"/>
              </a:lnSpc>
            </a:pPr>
            <a:r>
              <a:rPr lang="en-IN" sz="1400" dirty="0">
                <a:solidFill>
                  <a:schemeClr val="bg1"/>
                </a:solidFill>
                <a:latin typeface="Arial" pitchFamily="34" charset="0"/>
                <a:cs typeface="Arial" pitchFamily="34" charset="0"/>
              </a:rPr>
              <a:t>The company ended up </a:t>
            </a:r>
            <a:r>
              <a:rPr lang="en-IN" sz="1400" dirty="0" smtClean="0">
                <a:solidFill>
                  <a:schemeClr val="bg1"/>
                </a:solidFill>
                <a:latin typeface="Arial" pitchFamily="34" charset="0"/>
                <a:cs typeface="Arial" pitchFamily="34" charset="0"/>
              </a:rPr>
              <a:t>having </a:t>
            </a:r>
            <a:r>
              <a:rPr lang="en-IN" sz="1400" dirty="0">
                <a:solidFill>
                  <a:schemeClr val="bg1"/>
                </a:solidFill>
                <a:latin typeface="Arial" pitchFamily="34" charset="0"/>
                <a:cs typeface="Arial" pitchFamily="34" charset="0"/>
              </a:rPr>
              <a:t>various disconnected systems </a:t>
            </a:r>
            <a:r>
              <a:rPr lang="en-IN" sz="1400" dirty="0" smtClean="0">
                <a:solidFill>
                  <a:schemeClr val="bg1"/>
                </a:solidFill>
                <a:latin typeface="Arial" pitchFamily="34" charset="0"/>
                <a:cs typeface="Arial" pitchFamily="34" charset="0"/>
              </a:rPr>
              <a:t>with silos </a:t>
            </a:r>
            <a:r>
              <a:rPr lang="en-IN" sz="1400" dirty="0">
                <a:solidFill>
                  <a:schemeClr val="bg1"/>
                </a:solidFill>
                <a:latin typeface="Arial" pitchFamily="34" charset="0"/>
                <a:cs typeface="Arial" pitchFamily="34" charset="0"/>
              </a:rPr>
              <a:t>of data</a:t>
            </a:r>
            <a:r>
              <a:rPr lang="en-IN" sz="1400" dirty="0" smtClean="0">
                <a:solidFill>
                  <a:schemeClr val="bg1"/>
                </a:solidFill>
                <a:latin typeface="Arial" pitchFamily="34" charset="0"/>
                <a:cs typeface="Arial" pitchFamily="34" charset="0"/>
              </a:rPr>
              <a:t>.</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81630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3279552" cy="369332"/>
          </a:xfrm>
          <a:prstGeom prst="rect">
            <a:avLst/>
          </a:prstGeom>
          <a:noFill/>
        </p:spPr>
        <p:txBody>
          <a:bodyPr wrap="none" rtlCol="0">
            <a:spAutoFit/>
          </a:bodyPr>
          <a:lstStyle/>
          <a:p>
            <a:r>
              <a:rPr lang="en-US" dirty="0" smtClean="0">
                <a:solidFill>
                  <a:schemeClr val="bg1"/>
                </a:solidFill>
                <a:latin typeface="Arial" pitchFamily="34" charset="0"/>
                <a:cs typeface="Arial" pitchFamily="34" charset="0"/>
              </a:rPr>
              <a:t>ETL – An Introduction (Cont’d)</a:t>
            </a:r>
            <a:endParaRPr lang="en-US" dirty="0">
              <a:solidFill>
                <a:schemeClr val="bg1"/>
              </a:solidFill>
              <a:latin typeface="Arial" pitchFamily="34" charset="0"/>
              <a:cs typeface="Arial" pitchFamily="34" charset="0"/>
            </a:endParaRPr>
          </a:p>
        </p:txBody>
      </p:sp>
      <p:sp>
        <p:nvSpPr>
          <p:cNvPr id="4" name="TextBox 3"/>
          <p:cNvSpPr txBox="1"/>
          <p:nvPr/>
        </p:nvSpPr>
        <p:spPr>
          <a:xfrm>
            <a:off x="494022" y="742950"/>
            <a:ext cx="4001778" cy="1723549"/>
          </a:xfrm>
          <a:prstGeom prst="rect">
            <a:avLst/>
          </a:prstGeom>
          <a:noFill/>
        </p:spPr>
        <p:txBody>
          <a:bodyPr wrap="square" rtlCol="0">
            <a:spAutoFit/>
          </a:bodyPr>
          <a:lstStyle/>
          <a:p>
            <a:pPr marL="108000" indent="-108000">
              <a:lnSpc>
                <a:spcPct val="150000"/>
              </a:lnSpc>
            </a:pPr>
            <a:r>
              <a:rPr lang="en-IN" sz="1400" dirty="0">
                <a:solidFill>
                  <a:schemeClr val="bg1"/>
                </a:solidFill>
                <a:latin typeface="Arial" pitchFamily="34" charset="0"/>
                <a:cs typeface="Arial" pitchFamily="34" charset="0"/>
              </a:rPr>
              <a:t>There are two ways to address this challenge:</a:t>
            </a: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Pull data from all these systems manually, then analyze via manual means. </a:t>
            </a: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Pull data from all these systems via automated means, convert data in a format that supports analysis, and save it</a:t>
            </a:r>
            <a:r>
              <a:rPr lang="en-IN" sz="1400" dirty="0" smtClean="0">
                <a:solidFill>
                  <a:schemeClr val="bg1"/>
                </a:solidFill>
                <a:latin typeface="Arial" pitchFamily="34" charset="0"/>
                <a:cs typeface="Arial" pitchFamily="34" charset="0"/>
              </a:rPr>
              <a:t>.</a:t>
            </a:r>
            <a:endParaRPr lang="en-IN" sz="1400" dirty="0">
              <a:solidFill>
                <a:schemeClr val="bg1"/>
              </a:solidFill>
              <a:latin typeface="Arial" pitchFamily="34" charset="0"/>
              <a:cs typeface="Arial" pitchFamily="34" charset="0"/>
            </a:endParaRPr>
          </a:p>
        </p:txBody>
      </p:sp>
      <p:pic>
        <p:nvPicPr>
          <p:cNvPr id="1945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7404" y="666751"/>
            <a:ext cx="443309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6494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817549" cy="369332"/>
          </a:xfrm>
          <a:prstGeom prst="rect">
            <a:avLst/>
          </a:prstGeom>
          <a:noFill/>
        </p:spPr>
        <p:txBody>
          <a:bodyPr wrap="none" rtlCol="0">
            <a:spAutoFit/>
          </a:bodyPr>
          <a:lstStyle/>
          <a:p>
            <a:r>
              <a:rPr lang="en-US" dirty="0">
                <a:solidFill>
                  <a:schemeClr val="bg1"/>
                </a:solidFill>
                <a:latin typeface="Arial" pitchFamily="34" charset="0"/>
                <a:cs typeface="Arial" pitchFamily="34" charset="0"/>
              </a:rPr>
              <a:t>ETL – </a:t>
            </a:r>
            <a:r>
              <a:rPr lang="en-US" dirty="0" smtClean="0">
                <a:solidFill>
                  <a:schemeClr val="bg1"/>
                </a:solidFill>
                <a:latin typeface="Arial" pitchFamily="34" charset="0"/>
                <a:cs typeface="Arial" pitchFamily="34" charset="0"/>
              </a:rPr>
              <a:t>Definition</a:t>
            </a:r>
            <a:endParaRPr lang="en-US" dirty="0">
              <a:solidFill>
                <a:schemeClr val="bg1"/>
              </a:solidFill>
              <a:latin typeface="Arial" pitchFamily="34" charset="0"/>
              <a:cs typeface="Arial" pitchFamily="34" charset="0"/>
            </a:endParaRPr>
          </a:p>
        </p:txBody>
      </p:sp>
      <p:sp>
        <p:nvSpPr>
          <p:cNvPr id="3" name="TextBox 2"/>
          <p:cNvSpPr txBox="1"/>
          <p:nvPr/>
        </p:nvSpPr>
        <p:spPr>
          <a:xfrm>
            <a:off x="457200" y="757356"/>
            <a:ext cx="7467600" cy="3385542"/>
          </a:xfrm>
          <a:prstGeom prst="rect">
            <a:avLst/>
          </a:prstGeom>
          <a:noFill/>
        </p:spPr>
        <p:txBody>
          <a:bodyPr wrap="square" rtlCol="0">
            <a:spAutoFit/>
          </a:bodyPr>
          <a:lstStyle/>
          <a:p>
            <a:pPr>
              <a:lnSpc>
                <a:spcPct val="150000"/>
              </a:lnSpc>
            </a:pPr>
            <a:r>
              <a:rPr lang="en-IN" sz="1400" dirty="0">
                <a:solidFill>
                  <a:schemeClr val="bg1"/>
                </a:solidFill>
                <a:latin typeface="Arial" pitchFamily="34" charset="0"/>
                <a:cs typeface="Arial" pitchFamily="34" charset="0"/>
              </a:rPr>
              <a:t>ETL is short for extract, transform, </a:t>
            </a:r>
            <a:r>
              <a:rPr lang="en-IN" sz="1400" dirty="0" smtClean="0">
                <a:solidFill>
                  <a:schemeClr val="bg1"/>
                </a:solidFill>
                <a:latin typeface="Arial" pitchFamily="34" charset="0"/>
                <a:cs typeface="Arial" pitchFamily="34" charset="0"/>
              </a:rPr>
              <a:t>load.</a:t>
            </a:r>
          </a:p>
          <a:p>
            <a:pPr>
              <a:lnSpc>
                <a:spcPct val="150000"/>
              </a:lnSpc>
            </a:pPr>
            <a:r>
              <a:rPr lang="en-IN" sz="1400" dirty="0">
                <a:solidFill>
                  <a:schemeClr val="bg1"/>
                </a:solidFill>
                <a:latin typeface="Arial" pitchFamily="34" charset="0"/>
                <a:cs typeface="Arial" pitchFamily="34" charset="0"/>
              </a:rPr>
              <a:t>ETL= </a:t>
            </a:r>
            <a:r>
              <a:rPr lang="en-IN" sz="1400" b="1" dirty="0">
                <a:ln>
                  <a:solidFill>
                    <a:srgbClr val="FF0000"/>
                  </a:solidFill>
                </a:ln>
                <a:solidFill>
                  <a:schemeClr val="bg1"/>
                </a:solidFill>
                <a:latin typeface="Arial" pitchFamily="34" charset="0"/>
                <a:cs typeface="Arial" pitchFamily="34" charset="0"/>
              </a:rPr>
              <a:t>E</a:t>
            </a:r>
            <a:r>
              <a:rPr lang="en-IN" sz="1400" dirty="0">
                <a:solidFill>
                  <a:schemeClr val="bg1"/>
                </a:solidFill>
                <a:latin typeface="Arial" pitchFamily="34" charset="0"/>
                <a:cs typeface="Arial" pitchFamily="34" charset="0"/>
              </a:rPr>
              <a:t>xtract + </a:t>
            </a:r>
            <a:r>
              <a:rPr lang="en-IN" sz="1400" b="1" dirty="0">
                <a:ln>
                  <a:solidFill>
                    <a:srgbClr val="FF0000"/>
                  </a:solidFill>
                </a:ln>
                <a:solidFill>
                  <a:schemeClr val="bg1"/>
                </a:solidFill>
                <a:latin typeface="Arial" pitchFamily="34" charset="0"/>
                <a:cs typeface="Arial" pitchFamily="34" charset="0"/>
              </a:rPr>
              <a:t>T</a:t>
            </a:r>
            <a:r>
              <a:rPr lang="en-IN" sz="1400" dirty="0">
                <a:solidFill>
                  <a:schemeClr val="bg1"/>
                </a:solidFill>
                <a:latin typeface="Arial" pitchFamily="34" charset="0"/>
                <a:cs typeface="Arial" pitchFamily="34" charset="0"/>
              </a:rPr>
              <a:t>ransform + </a:t>
            </a:r>
            <a:r>
              <a:rPr lang="en-IN" sz="1400" b="1" dirty="0">
                <a:ln>
                  <a:solidFill>
                    <a:srgbClr val="FF0000"/>
                  </a:solidFill>
                </a:ln>
                <a:solidFill>
                  <a:schemeClr val="bg1"/>
                </a:solidFill>
                <a:latin typeface="Arial" pitchFamily="34" charset="0"/>
                <a:cs typeface="Arial" pitchFamily="34" charset="0"/>
              </a:rPr>
              <a:t>L</a:t>
            </a:r>
            <a:r>
              <a:rPr lang="en-IN" sz="1400" dirty="0">
                <a:solidFill>
                  <a:schemeClr val="bg1"/>
                </a:solidFill>
                <a:latin typeface="Arial" pitchFamily="34" charset="0"/>
                <a:cs typeface="Arial" pitchFamily="34" charset="0"/>
              </a:rPr>
              <a:t>oad </a:t>
            </a:r>
          </a:p>
          <a:p>
            <a:pPr marL="285750" indent="-285750">
              <a:lnSpc>
                <a:spcPct val="150000"/>
              </a:lnSpc>
              <a:buFont typeface="Arial" pitchFamily="34" charset="0"/>
              <a:buChar char="•"/>
            </a:pPr>
            <a:endParaRPr lang="en-IN" sz="1400" dirty="0" smtClean="0">
              <a:solidFill>
                <a:schemeClr val="bg1"/>
              </a:solidFill>
              <a:latin typeface="Arial" pitchFamily="34" charset="0"/>
              <a:cs typeface="Arial" pitchFamily="34" charset="0"/>
            </a:endParaRPr>
          </a:p>
          <a:p>
            <a:pPr marL="285750" indent="-285750">
              <a:lnSpc>
                <a:spcPct val="150000"/>
              </a:lnSpc>
              <a:buFont typeface="Arial" pitchFamily="34" charset="0"/>
              <a:buChar char="•"/>
            </a:pPr>
            <a:endParaRPr lang="en-IN" sz="1400" dirty="0">
              <a:solidFill>
                <a:schemeClr val="bg1"/>
              </a:solidFill>
              <a:latin typeface="Arial" pitchFamily="34" charset="0"/>
              <a:cs typeface="Arial" pitchFamily="34" charset="0"/>
            </a:endParaRPr>
          </a:p>
          <a:p>
            <a:pPr marL="285750" indent="-285750">
              <a:lnSpc>
                <a:spcPct val="150000"/>
              </a:lnSpc>
              <a:buFont typeface="Arial" pitchFamily="34" charset="0"/>
              <a:buChar char="•"/>
            </a:pPr>
            <a:endParaRPr lang="en-IN" sz="1400" dirty="0" smtClean="0">
              <a:solidFill>
                <a:schemeClr val="bg1"/>
              </a:solidFill>
              <a:latin typeface="Arial" pitchFamily="34" charset="0"/>
              <a:cs typeface="Arial" pitchFamily="34" charset="0"/>
            </a:endParaRPr>
          </a:p>
          <a:p>
            <a:pPr>
              <a:lnSpc>
                <a:spcPct val="150000"/>
              </a:lnSpc>
            </a:pPr>
            <a:endParaRPr lang="en-IN" sz="1400" dirty="0" smtClean="0">
              <a:solidFill>
                <a:schemeClr val="bg1"/>
              </a:solidFill>
              <a:latin typeface="Arial" pitchFamily="34" charset="0"/>
              <a:cs typeface="Arial" pitchFamily="34" charset="0"/>
            </a:endParaRPr>
          </a:p>
          <a:p>
            <a:pPr>
              <a:lnSpc>
                <a:spcPct val="150000"/>
              </a:lnSpc>
            </a:pPr>
            <a:r>
              <a:rPr lang="en-IN" sz="1400" dirty="0" smtClean="0">
                <a:solidFill>
                  <a:schemeClr val="bg1"/>
                </a:solidFill>
                <a:latin typeface="Arial" pitchFamily="34" charset="0"/>
                <a:cs typeface="Arial" pitchFamily="34" charset="0"/>
              </a:rPr>
              <a:t>Basically ETL </a:t>
            </a:r>
            <a:r>
              <a:rPr lang="en-IN" sz="1400" dirty="0">
                <a:solidFill>
                  <a:schemeClr val="bg1"/>
                </a:solidFill>
                <a:latin typeface="Arial" pitchFamily="34" charset="0"/>
                <a:cs typeface="Arial" pitchFamily="34" charset="0"/>
              </a:rPr>
              <a:t>is used </a:t>
            </a:r>
            <a:r>
              <a:rPr lang="en-IN" sz="1400" dirty="0" smtClean="0">
                <a:solidFill>
                  <a:schemeClr val="bg1"/>
                </a:solidFill>
                <a:latin typeface="Arial" pitchFamily="34" charset="0"/>
                <a:cs typeface="Arial" pitchFamily="34" charset="0"/>
              </a:rPr>
              <a:t>to: </a:t>
            </a:r>
            <a:endParaRPr lang="en-IN" sz="1400" dirty="0">
              <a:solidFill>
                <a:schemeClr val="bg1"/>
              </a:solidFill>
              <a:latin typeface="Arial" pitchFamily="34" charset="0"/>
              <a:cs typeface="Arial" pitchFamily="34" charset="0"/>
            </a:endParaRPr>
          </a:p>
          <a:p>
            <a:pPr marL="180000" lvl="1"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Migrate data from one database to another.</a:t>
            </a:r>
          </a:p>
          <a:p>
            <a:pPr marL="180000" lvl="1"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Form data marts and data warehouses. </a:t>
            </a:r>
          </a:p>
          <a:p>
            <a:pPr marL="180000" lvl="1"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Convert databases from one format or type to another.</a:t>
            </a:r>
            <a:endParaRPr lang="en-IN" sz="1400" dirty="0">
              <a:solidFill>
                <a:schemeClr val="bg1"/>
              </a:solidFill>
              <a:latin typeface="Arial" pitchFamily="34" charset="0"/>
              <a:cs typeface="Arial" pitchFamily="34" charset="0"/>
            </a:endParaRPr>
          </a:p>
        </p:txBody>
      </p:sp>
      <p:sp>
        <p:nvSpPr>
          <p:cNvPr id="4" name="Rectangle 3"/>
          <p:cNvSpPr txBox="1">
            <a:spLocks noChangeArrowheads="1"/>
          </p:cNvSpPr>
          <p:nvPr/>
        </p:nvSpPr>
        <p:spPr>
          <a:xfrm>
            <a:off x="914400" y="1827002"/>
            <a:ext cx="7162800" cy="592348"/>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sz="1400">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50000"/>
              </a:lnSpc>
            </a:pPr>
            <a:endParaRPr lang="en-IN" dirty="0" smtClean="0">
              <a:solidFill>
                <a:schemeClr val="bg1"/>
              </a:solidFill>
            </a:endParaRPr>
          </a:p>
          <a:p>
            <a:pPr>
              <a:lnSpc>
                <a:spcPct val="150000"/>
              </a:lnSpc>
            </a:pPr>
            <a:r>
              <a:rPr lang="en-IN" dirty="0">
                <a:solidFill>
                  <a:schemeClr val="bg1"/>
                </a:solidFill>
              </a:rPr>
              <a:t>Three database functions are combined into one tool to pull data out of one database and place it into another </a:t>
            </a:r>
            <a:r>
              <a:rPr lang="en-IN" dirty="0" smtClean="0">
                <a:solidFill>
                  <a:schemeClr val="bg1"/>
                </a:solidFill>
              </a:rPr>
              <a:t>database.</a:t>
            </a:r>
            <a:endParaRPr lang="en-IN" dirty="0">
              <a:solidFill>
                <a:schemeClr val="bg1"/>
              </a:solidFill>
            </a:endParaRPr>
          </a:p>
          <a:p>
            <a:pPr lvl="1">
              <a:lnSpc>
                <a:spcPct val="150000"/>
              </a:lnSpc>
            </a:pPr>
            <a:endParaRPr lang="en-US" dirty="0">
              <a:solidFill>
                <a:schemeClr val="bg1"/>
              </a:solidFill>
            </a:endParaRPr>
          </a:p>
        </p:txBody>
      </p:sp>
    </p:spTree>
    <p:custDataLst>
      <p:tags r:id="rId1"/>
    </p:custDataLst>
    <p:extLst>
      <p:ext uri="{BB962C8B-B14F-4D97-AF65-F5344CB8AC3E}">
        <p14:creationId xmlns:p14="http://schemas.microsoft.com/office/powerpoint/2010/main" val="365448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689309" cy="369332"/>
          </a:xfrm>
          <a:prstGeom prst="rect">
            <a:avLst/>
          </a:prstGeom>
          <a:noFill/>
        </p:spPr>
        <p:txBody>
          <a:bodyPr wrap="none" rtlCol="0">
            <a:spAutoFit/>
          </a:bodyPr>
          <a:lstStyle/>
          <a:p>
            <a:r>
              <a:rPr lang="en-US" dirty="0">
                <a:solidFill>
                  <a:schemeClr val="bg1"/>
                </a:solidFill>
                <a:latin typeface="Arial" pitchFamily="34" charset="0"/>
                <a:cs typeface="Arial" pitchFamily="34" charset="0"/>
              </a:rPr>
              <a:t>ETL – </a:t>
            </a:r>
            <a:r>
              <a:rPr lang="en-US" dirty="0" smtClean="0">
                <a:solidFill>
                  <a:schemeClr val="bg1"/>
                </a:solidFill>
                <a:latin typeface="Arial" pitchFamily="34" charset="0"/>
                <a:cs typeface="Arial" pitchFamily="34" charset="0"/>
              </a:rPr>
              <a:t>Process</a:t>
            </a:r>
            <a:endParaRPr lang="en-US" dirty="0">
              <a:solidFill>
                <a:schemeClr val="bg1"/>
              </a:solidFill>
              <a:latin typeface="Arial" pitchFamily="34" charset="0"/>
              <a:cs typeface="Arial" pitchFamily="34" charset="0"/>
            </a:endParaRPr>
          </a:p>
        </p:txBody>
      </p:sp>
      <p:sp>
        <p:nvSpPr>
          <p:cNvPr id="3" name="TextBox 2"/>
          <p:cNvSpPr txBox="1"/>
          <p:nvPr/>
        </p:nvSpPr>
        <p:spPr>
          <a:xfrm>
            <a:off x="457200" y="748174"/>
            <a:ext cx="4114800" cy="3693319"/>
          </a:xfrm>
          <a:prstGeom prst="rect">
            <a:avLst/>
          </a:prstGeom>
          <a:noFill/>
        </p:spPr>
        <p:txBody>
          <a:bodyPr wrap="square" rtlCol="0">
            <a:spAutoFit/>
          </a:bodyPr>
          <a:lstStyle/>
          <a:p>
            <a:pPr>
              <a:lnSpc>
                <a:spcPct val="150000"/>
              </a:lnSpc>
            </a:pPr>
            <a:r>
              <a:rPr lang="en-IN" sz="1400" b="1" dirty="0">
                <a:solidFill>
                  <a:schemeClr val="bg1"/>
                </a:solidFill>
                <a:latin typeface="Arial" pitchFamily="34" charset="0"/>
                <a:cs typeface="Arial" pitchFamily="34" charset="0"/>
              </a:rPr>
              <a:t>Extract</a:t>
            </a:r>
          </a:p>
          <a:p>
            <a:pPr>
              <a:lnSpc>
                <a:spcPct val="150000"/>
              </a:lnSpc>
            </a:pPr>
            <a:r>
              <a:rPr lang="en-IN" sz="1400" dirty="0">
                <a:solidFill>
                  <a:schemeClr val="bg1"/>
                </a:solidFill>
                <a:latin typeface="Arial" pitchFamily="34" charset="0"/>
                <a:cs typeface="Arial" pitchFamily="34" charset="0"/>
              </a:rPr>
              <a:t>Extract relevant data from different sources and different </a:t>
            </a:r>
            <a:r>
              <a:rPr lang="en-IN" sz="1400" dirty="0" smtClean="0">
                <a:solidFill>
                  <a:schemeClr val="bg1"/>
                </a:solidFill>
                <a:latin typeface="Arial" pitchFamily="34" charset="0"/>
                <a:cs typeface="Arial" pitchFamily="34" charset="0"/>
              </a:rPr>
              <a:t>format.</a:t>
            </a:r>
            <a:endParaRPr lang="en-IN" sz="1400" dirty="0">
              <a:solidFill>
                <a:schemeClr val="bg1"/>
              </a:solidFill>
              <a:latin typeface="Arial" pitchFamily="34" charset="0"/>
              <a:cs typeface="Arial" pitchFamily="34" charset="0"/>
            </a:endParaRPr>
          </a:p>
          <a:p>
            <a:pPr>
              <a:lnSpc>
                <a:spcPct val="150000"/>
              </a:lnSpc>
            </a:pPr>
            <a:r>
              <a:rPr lang="en-IN" sz="1400" b="1" dirty="0">
                <a:solidFill>
                  <a:schemeClr val="bg1"/>
                </a:solidFill>
                <a:latin typeface="Arial" pitchFamily="34" charset="0"/>
                <a:cs typeface="Arial" pitchFamily="34" charset="0"/>
              </a:rPr>
              <a:t>Transform</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Transform data to data warehouse (DW) format within ETL server.</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Build keys, etc.</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Cleansing of data.</a:t>
            </a:r>
            <a:endParaRPr lang="en-IN" sz="1400" dirty="0">
              <a:solidFill>
                <a:schemeClr val="bg1"/>
              </a:solidFill>
              <a:latin typeface="Arial" pitchFamily="34" charset="0"/>
              <a:cs typeface="Arial" pitchFamily="34" charset="0"/>
            </a:endParaRPr>
          </a:p>
          <a:p>
            <a:pPr>
              <a:lnSpc>
                <a:spcPct val="150000"/>
              </a:lnSpc>
            </a:pPr>
            <a:r>
              <a:rPr lang="en-IN" sz="1400" b="1" dirty="0">
                <a:solidFill>
                  <a:schemeClr val="bg1"/>
                </a:solidFill>
                <a:latin typeface="Arial" pitchFamily="34" charset="0"/>
                <a:cs typeface="Arial" pitchFamily="34" charset="0"/>
              </a:rPr>
              <a:t>Load</a:t>
            </a: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DW server loads data into DW.</a:t>
            </a: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Build aggregates, etc.</a:t>
            </a:r>
          </a:p>
        </p:txBody>
      </p:sp>
      <p:pic>
        <p:nvPicPr>
          <p:cNvPr id="174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504950"/>
            <a:ext cx="448074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46464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762021"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Extraction</a:t>
            </a:r>
            <a:endParaRPr lang="en-US" dirty="0">
              <a:solidFill>
                <a:schemeClr val="bg1"/>
              </a:solidFill>
              <a:latin typeface="Arial" pitchFamily="34" charset="0"/>
              <a:cs typeface="Arial" pitchFamily="34" charset="0"/>
            </a:endParaRPr>
          </a:p>
        </p:txBody>
      </p:sp>
      <p:sp>
        <p:nvSpPr>
          <p:cNvPr id="4" name="TextBox 3"/>
          <p:cNvSpPr txBox="1"/>
          <p:nvPr/>
        </p:nvSpPr>
        <p:spPr>
          <a:xfrm>
            <a:off x="762000" y="701254"/>
            <a:ext cx="7772400" cy="698717"/>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nSpc>
                <a:spcPct val="150000"/>
              </a:lnSpc>
              <a:defRPr sz="1400">
                <a:latin typeface="Arial" pitchFamily="34" charset="0"/>
                <a:cs typeface="Arial" pitchFamily="34" charset="0"/>
              </a:defRPr>
            </a:lvl1pPr>
            <a:lvl2pPr lvl="1">
              <a:lnSpc>
                <a:spcPct val="150000"/>
              </a:lnSpc>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solidFill>
                  <a:schemeClr val="tx1"/>
                </a:solidFill>
              </a:rPr>
              <a:t>Extraction is the operation of extracting data from a source system and moves it to the staging </a:t>
            </a:r>
            <a:r>
              <a:rPr lang="en-IN" dirty="0" smtClean="0">
                <a:solidFill>
                  <a:schemeClr val="tx1"/>
                </a:solidFill>
              </a:rPr>
              <a:t>database.</a:t>
            </a:r>
            <a:endParaRPr lang="en-IN" dirty="0">
              <a:solidFill>
                <a:schemeClr val="tx1"/>
              </a:solidFill>
            </a:endParaRPr>
          </a:p>
        </p:txBody>
      </p:sp>
      <p:grpSp>
        <p:nvGrpSpPr>
          <p:cNvPr id="6" name="Group 5"/>
          <p:cNvGrpSpPr/>
          <p:nvPr/>
        </p:nvGrpSpPr>
        <p:grpSpPr>
          <a:xfrm>
            <a:off x="1905000" y="1352550"/>
            <a:ext cx="5486400" cy="3394496"/>
            <a:chOff x="173832" y="860622"/>
            <a:chExt cx="7872476" cy="4513361"/>
          </a:xfrm>
        </p:grpSpPr>
        <p:pic>
          <p:nvPicPr>
            <p:cNvPr id="7" name="Picture 6"/>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17588" y="1046163"/>
              <a:ext cx="7028720" cy="432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3832" y="876301"/>
              <a:ext cx="1687512" cy="375038"/>
            </a:xfrm>
            <a:prstGeom prst="rect">
              <a:avLst/>
            </a:prstGeom>
            <a:noFill/>
          </p:spPr>
          <p:txBody>
            <a:bodyPr wrap="square" rtlCol="0">
              <a:spAutoFit/>
            </a:bodyPr>
            <a:lstStyle/>
            <a:p>
              <a:r>
                <a:rPr lang="en-US" sz="900" b="1" dirty="0" smtClean="0">
                  <a:solidFill>
                    <a:srgbClr val="FF0000"/>
                  </a:solidFill>
                </a:rPr>
                <a:t>Data Sources</a:t>
              </a:r>
              <a:endParaRPr lang="en-US" sz="900" b="1" dirty="0">
                <a:solidFill>
                  <a:srgbClr val="FF0000"/>
                </a:solidFill>
              </a:endParaRPr>
            </a:p>
          </p:txBody>
        </p:sp>
        <p:sp>
          <p:nvSpPr>
            <p:cNvPr id="9" name="TextBox 8"/>
            <p:cNvSpPr txBox="1"/>
            <p:nvPr/>
          </p:nvSpPr>
          <p:spPr>
            <a:xfrm>
              <a:off x="3491150" y="3015029"/>
              <a:ext cx="1384300" cy="540175"/>
            </a:xfrm>
            <a:prstGeom prst="rect">
              <a:avLst/>
            </a:prstGeom>
            <a:noFill/>
          </p:spPr>
          <p:txBody>
            <a:bodyPr wrap="square" rtlCol="0">
              <a:spAutoFit/>
            </a:bodyPr>
            <a:lstStyle/>
            <a:p>
              <a:pPr algn="ctr"/>
              <a:r>
                <a:rPr lang="en-US" sz="900" b="1" dirty="0" smtClean="0">
                  <a:solidFill>
                    <a:srgbClr val="FF0000"/>
                  </a:solidFill>
                </a:rPr>
                <a:t>Data Warehouse</a:t>
              </a:r>
              <a:endParaRPr lang="en-US" sz="900" b="1" dirty="0">
                <a:solidFill>
                  <a:srgbClr val="FF0000"/>
                </a:solidFill>
              </a:endParaRPr>
            </a:p>
          </p:txBody>
        </p:sp>
        <p:sp>
          <p:nvSpPr>
            <p:cNvPr id="10" name="TextBox 9"/>
            <p:cNvSpPr txBox="1"/>
            <p:nvPr/>
          </p:nvSpPr>
          <p:spPr>
            <a:xfrm>
              <a:off x="3468057" y="2120899"/>
              <a:ext cx="1351237" cy="375038"/>
            </a:xfrm>
            <a:prstGeom prst="rect">
              <a:avLst/>
            </a:prstGeom>
            <a:noFill/>
          </p:spPr>
          <p:txBody>
            <a:bodyPr wrap="square" rtlCol="0">
              <a:spAutoFit/>
            </a:bodyPr>
            <a:lstStyle/>
            <a:p>
              <a:r>
                <a:rPr lang="en-US" sz="900" b="1" dirty="0" smtClean="0">
                  <a:solidFill>
                    <a:srgbClr val="FF0000"/>
                  </a:solidFill>
                </a:rPr>
                <a:t>Metadata</a:t>
              </a:r>
              <a:endParaRPr lang="en-US" sz="900" b="1" dirty="0">
                <a:solidFill>
                  <a:srgbClr val="FF0000"/>
                </a:solidFill>
              </a:endParaRPr>
            </a:p>
          </p:txBody>
        </p:sp>
        <p:sp>
          <p:nvSpPr>
            <p:cNvPr id="11" name="TextBox 10"/>
            <p:cNvSpPr txBox="1"/>
            <p:nvPr/>
          </p:nvSpPr>
          <p:spPr>
            <a:xfrm>
              <a:off x="5219700" y="1184077"/>
              <a:ext cx="1282700" cy="375038"/>
            </a:xfrm>
            <a:prstGeom prst="rect">
              <a:avLst/>
            </a:prstGeom>
            <a:noFill/>
          </p:spPr>
          <p:txBody>
            <a:bodyPr wrap="square" rtlCol="0">
              <a:spAutoFit/>
            </a:bodyPr>
            <a:lstStyle/>
            <a:p>
              <a:r>
                <a:rPr lang="en-US" sz="900" b="1" dirty="0" smtClean="0">
                  <a:solidFill>
                    <a:srgbClr val="FF0000"/>
                  </a:solidFill>
                </a:rPr>
                <a:t>Datamart</a:t>
              </a:r>
              <a:endParaRPr lang="en-US" sz="900" b="1" dirty="0">
                <a:solidFill>
                  <a:srgbClr val="FF0000"/>
                </a:solidFill>
              </a:endParaRPr>
            </a:p>
          </p:txBody>
        </p:sp>
        <p:sp>
          <p:nvSpPr>
            <p:cNvPr id="12" name="TextBox 11"/>
            <p:cNvSpPr txBox="1"/>
            <p:nvPr/>
          </p:nvSpPr>
          <p:spPr>
            <a:xfrm>
              <a:off x="6039150" y="860622"/>
              <a:ext cx="1600200" cy="375038"/>
            </a:xfrm>
            <a:prstGeom prst="rect">
              <a:avLst/>
            </a:prstGeom>
            <a:noFill/>
          </p:spPr>
          <p:txBody>
            <a:bodyPr wrap="square" rtlCol="0">
              <a:spAutoFit/>
            </a:bodyPr>
            <a:lstStyle/>
            <a:p>
              <a:r>
                <a:rPr lang="en-US" sz="900" b="1" dirty="0" smtClean="0">
                  <a:solidFill>
                    <a:srgbClr val="FF0000"/>
                  </a:solidFill>
                </a:rPr>
                <a:t>BI tools</a:t>
              </a:r>
              <a:endParaRPr lang="en-US" sz="900" b="1" dirty="0">
                <a:solidFill>
                  <a:srgbClr val="FF0000"/>
                </a:solidFill>
              </a:endParaRPr>
            </a:p>
          </p:txBody>
        </p:sp>
      </p:grpSp>
      <p:sp>
        <p:nvSpPr>
          <p:cNvPr id="3" name="Oval 2"/>
          <p:cNvSpPr/>
          <p:nvPr/>
        </p:nvSpPr>
        <p:spPr>
          <a:xfrm>
            <a:off x="2264421" y="1516742"/>
            <a:ext cx="1469379" cy="33827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248290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646878"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Data Extraction (Cont’d)</a:t>
            </a:r>
            <a:endParaRPr lang="en-US" dirty="0">
              <a:solidFill>
                <a:schemeClr val="bg1"/>
              </a:solidFill>
              <a:latin typeface="Arial" pitchFamily="34" charset="0"/>
              <a:cs typeface="Arial" pitchFamily="34" charset="0"/>
            </a:endParaRPr>
          </a:p>
        </p:txBody>
      </p:sp>
      <p:sp>
        <p:nvSpPr>
          <p:cNvPr id="5" name="TextBox 4"/>
          <p:cNvSpPr txBox="1"/>
          <p:nvPr/>
        </p:nvSpPr>
        <p:spPr>
          <a:xfrm>
            <a:off x="457200" y="762000"/>
            <a:ext cx="7772400" cy="2785378"/>
          </a:xfrm>
          <a:prstGeom prst="rect">
            <a:avLst/>
          </a:prstGeom>
          <a:noFill/>
        </p:spPr>
        <p:txBody>
          <a:bodyPr wrap="square" rtlCol="0">
            <a:spAutoFit/>
          </a:bodyPr>
          <a:lstStyle/>
          <a:p>
            <a:pPr>
              <a:lnSpc>
                <a:spcPct val="150000"/>
              </a:lnSpc>
            </a:pPr>
            <a:r>
              <a:rPr lang="en-IN" sz="1400" dirty="0">
                <a:solidFill>
                  <a:schemeClr val="bg1"/>
                </a:solidFill>
                <a:latin typeface="Arial" pitchFamily="34" charset="0"/>
                <a:cs typeface="Arial" pitchFamily="34" charset="0"/>
              </a:rPr>
              <a:t>Data is extracted from heterogeneous data </a:t>
            </a:r>
            <a:r>
              <a:rPr lang="en-IN" sz="1400" dirty="0" smtClean="0">
                <a:solidFill>
                  <a:schemeClr val="bg1"/>
                </a:solidFill>
                <a:latin typeface="Arial" pitchFamily="34" charset="0"/>
                <a:cs typeface="Arial" pitchFamily="34" charset="0"/>
              </a:rPr>
              <a:t>sources. Each </a:t>
            </a:r>
            <a:r>
              <a:rPr lang="en-IN" sz="1400" dirty="0">
                <a:solidFill>
                  <a:schemeClr val="bg1"/>
                </a:solidFill>
                <a:latin typeface="Arial" pitchFamily="34" charset="0"/>
                <a:cs typeface="Arial" pitchFamily="34" charset="0"/>
              </a:rPr>
              <a:t>data source has its distinct set of </a:t>
            </a:r>
            <a:r>
              <a:rPr lang="en-IN" sz="1400" dirty="0" smtClean="0">
                <a:solidFill>
                  <a:schemeClr val="bg1"/>
                </a:solidFill>
                <a:latin typeface="Arial" pitchFamily="34" charset="0"/>
                <a:cs typeface="Arial" pitchFamily="34" charset="0"/>
              </a:rPr>
              <a:t>characteristics.</a:t>
            </a:r>
          </a:p>
          <a:p>
            <a:pPr>
              <a:lnSpc>
                <a:spcPct val="150000"/>
              </a:lnSpc>
            </a:pPr>
            <a:endParaRPr lang="en-US" sz="1400" dirty="0" smtClean="0">
              <a:solidFill>
                <a:schemeClr val="bg1"/>
              </a:solidFill>
              <a:latin typeface="Arial" pitchFamily="34" charset="0"/>
              <a:cs typeface="Arial" pitchFamily="34" charset="0"/>
            </a:endParaRPr>
          </a:p>
          <a:p>
            <a:pPr>
              <a:lnSpc>
                <a:spcPct val="150000"/>
              </a:lnSpc>
            </a:pPr>
            <a:r>
              <a:rPr lang="en-US" sz="1400" dirty="0" smtClean="0">
                <a:solidFill>
                  <a:schemeClr val="bg1"/>
                </a:solidFill>
                <a:latin typeface="Arial" pitchFamily="34" charset="0"/>
                <a:cs typeface="Arial" pitchFamily="34" charset="0"/>
              </a:rPr>
              <a:t>Some external data sources include:</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Operational databases (relational, hierarchical, network, itp.).</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Files of standard applications (Excel, COBOL applications).</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Additional databases (direct marketing databases) and data services (stock data).</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And other documents (.Doc, XML, WWW).</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69996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646878"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a:t>
            </a:r>
            <a:r>
              <a:rPr lang="en-IN" dirty="0" smtClean="0">
                <a:solidFill>
                  <a:schemeClr val="bg1"/>
                </a:solidFill>
                <a:latin typeface="Arial" pitchFamily="34" charset="0"/>
                <a:cs typeface="Arial" pitchFamily="34" charset="0"/>
              </a:rPr>
              <a:t>Extraction (Cont’d)</a:t>
            </a:r>
            <a:endParaRPr lang="en-US" dirty="0">
              <a:solidFill>
                <a:schemeClr val="bg1"/>
              </a:solidFill>
              <a:latin typeface="Arial" pitchFamily="34" charset="0"/>
              <a:cs typeface="Arial" pitchFamily="34" charset="0"/>
            </a:endParaRPr>
          </a:p>
        </p:txBody>
      </p:sp>
      <p:sp>
        <p:nvSpPr>
          <p:cNvPr id="5" name="TextBox 4"/>
          <p:cNvSpPr txBox="1"/>
          <p:nvPr/>
        </p:nvSpPr>
        <p:spPr>
          <a:xfrm>
            <a:off x="838200" y="590550"/>
            <a:ext cx="7772400" cy="738664"/>
          </a:xfrm>
          <a:prstGeom prst="rect">
            <a:avLst/>
          </a:prstGeom>
          <a:noFill/>
        </p:spPr>
        <p:txBody>
          <a:bodyPr wrap="square" rtlCol="0">
            <a:spAutoFit/>
          </a:bodyPr>
          <a:lstStyle/>
          <a:p>
            <a:pPr>
              <a:lnSpc>
                <a:spcPct val="150000"/>
              </a:lnSpc>
            </a:pPr>
            <a:r>
              <a:rPr lang="en-IN" sz="1400" dirty="0">
                <a:solidFill>
                  <a:schemeClr val="bg1"/>
                </a:solidFill>
                <a:latin typeface="Arial" pitchFamily="34" charset="0"/>
                <a:cs typeface="Arial" pitchFamily="34" charset="0"/>
              </a:rPr>
              <a:t>Effective data extraction is a key to the success of </a:t>
            </a:r>
            <a:r>
              <a:rPr lang="en-IN" sz="1400" dirty="0" smtClean="0">
                <a:solidFill>
                  <a:schemeClr val="bg1"/>
                </a:solidFill>
                <a:latin typeface="Arial" pitchFamily="34" charset="0"/>
                <a:cs typeface="Arial" pitchFamily="34" charset="0"/>
              </a:rPr>
              <a:t>data warehouse.</a:t>
            </a:r>
          </a:p>
          <a:p>
            <a:pPr>
              <a:lnSpc>
                <a:spcPct val="150000"/>
              </a:lnSpc>
            </a:pPr>
            <a:r>
              <a:rPr lang="en-IN" sz="1400" dirty="0" smtClean="0">
                <a:solidFill>
                  <a:schemeClr val="bg1"/>
                </a:solidFill>
                <a:latin typeface="Arial" pitchFamily="34" charset="0"/>
                <a:cs typeface="Arial" pitchFamily="34" charset="0"/>
              </a:rPr>
              <a:t>List </a:t>
            </a:r>
            <a:r>
              <a:rPr lang="en-IN" sz="1400" dirty="0">
                <a:solidFill>
                  <a:schemeClr val="bg1"/>
                </a:solidFill>
                <a:latin typeface="Arial" pitchFamily="34" charset="0"/>
                <a:cs typeface="Arial" pitchFamily="34" charset="0"/>
              </a:rPr>
              <a:t>of data extraction issues</a:t>
            </a:r>
            <a:r>
              <a:rPr lang="en-IN" sz="1400" dirty="0" smtClean="0">
                <a:solidFill>
                  <a:schemeClr val="bg1"/>
                </a:solidFill>
                <a:latin typeface="Arial" pitchFamily="34" charset="0"/>
                <a:cs typeface="Arial" pitchFamily="34" charset="0"/>
              </a:rPr>
              <a:t>:</a:t>
            </a:r>
            <a:endParaRPr lang="en-IN" sz="1400" dirty="0">
              <a:solidFill>
                <a:schemeClr val="bg1"/>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96144488"/>
              </p:ext>
            </p:extLst>
          </p:nvPr>
        </p:nvGraphicFramePr>
        <p:xfrm>
          <a:off x="914400" y="1352550"/>
          <a:ext cx="7620000" cy="3299936"/>
        </p:xfrm>
        <a:graphic>
          <a:graphicData uri="http://schemas.openxmlformats.org/drawingml/2006/table">
            <a:tbl>
              <a:tblPr bandRow="1">
                <a:tableStyleId>{0505E3EF-67EA-436B-97B2-0124C06EBD24}</a:tableStyleId>
              </a:tblPr>
              <a:tblGrid>
                <a:gridCol w="2000250"/>
                <a:gridCol w="5619750"/>
              </a:tblGrid>
              <a:tr h="340720">
                <a:tc>
                  <a:txBody>
                    <a:bodyPr/>
                    <a:lstStyle/>
                    <a:p>
                      <a:pPr algn="ctr"/>
                      <a:r>
                        <a:rPr lang="en-IN" sz="1400" b="1" dirty="0" smtClean="0"/>
                        <a:t>Source identification </a:t>
                      </a:r>
                      <a:endParaRPr lang="en-IN" sz="1400" b="1" dirty="0">
                        <a:latin typeface="Arial" pitchFamily="34" charset="0"/>
                        <a:cs typeface="Arial" pitchFamily="34" charset="0"/>
                      </a:endParaRPr>
                    </a:p>
                  </a:txBody>
                  <a:tcPr anchor="ctr"/>
                </a:tc>
                <a:tc>
                  <a:txBody>
                    <a:bodyPr/>
                    <a:lstStyle/>
                    <a:p>
                      <a:r>
                        <a:rPr lang="en-IN" sz="1400" dirty="0" smtClean="0"/>
                        <a:t>Identify source applications and source structures.</a:t>
                      </a:r>
                      <a:endParaRPr lang="en-IN" sz="1400" dirty="0">
                        <a:latin typeface="Arial" pitchFamily="34" charset="0"/>
                        <a:cs typeface="Arial" pitchFamily="34" charset="0"/>
                      </a:endParaRPr>
                    </a:p>
                  </a:txBody>
                  <a:tcPr anchor="ctr"/>
                </a:tc>
              </a:tr>
              <a:tr h="567867">
                <a:tc>
                  <a:txBody>
                    <a:bodyPr/>
                    <a:lstStyle/>
                    <a:p>
                      <a:pPr algn="ctr"/>
                      <a:r>
                        <a:rPr lang="en-IN" sz="1400" b="1" dirty="0" smtClean="0"/>
                        <a:t>Method of extraction</a:t>
                      </a:r>
                      <a:endParaRPr lang="en-IN" sz="1400" b="1" dirty="0">
                        <a:latin typeface="Arial" pitchFamily="34" charset="0"/>
                        <a:cs typeface="Arial" pitchFamily="34" charset="0"/>
                      </a:endParaRPr>
                    </a:p>
                  </a:txBody>
                  <a:tcPr anchor="ctr"/>
                </a:tc>
                <a:tc>
                  <a:txBody>
                    <a:bodyPr/>
                    <a:lstStyle/>
                    <a:p>
                      <a:r>
                        <a:rPr lang="en-IN" sz="1400" dirty="0" smtClean="0"/>
                        <a:t>For each data source, define whether the extraction process is manual or tool-based.</a:t>
                      </a:r>
                      <a:endParaRPr lang="en-IN" sz="1400" dirty="0">
                        <a:latin typeface="Arial" pitchFamily="34" charset="0"/>
                        <a:cs typeface="Arial" pitchFamily="34" charset="0"/>
                      </a:endParaRPr>
                    </a:p>
                  </a:txBody>
                  <a:tcPr anchor="ctr"/>
                </a:tc>
              </a:tr>
              <a:tr h="567867">
                <a:tc>
                  <a:txBody>
                    <a:bodyPr/>
                    <a:lstStyle/>
                    <a:p>
                      <a:pPr algn="ctr"/>
                      <a:r>
                        <a:rPr lang="en-IN" sz="1400" b="1" dirty="0" smtClean="0"/>
                        <a:t>Extraction frequency </a:t>
                      </a:r>
                      <a:endParaRPr lang="en-IN" sz="1400" b="1" dirty="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For each data source, establish how frequently the data extraction must by done — daily, weekly, quarterly, and so on.</a:t>
                      </a:r>
                      <a:endParaRPr lang="en-IN" sz="1400" dirty="0" smtClean="0">
                        <a:latin typeface="Arial" pitchFamily="34" charset="0"/>
                        <a:cs typeface="Arial" pitchFamily="34" charset="0"/>
                      </a:endParaRPr>
                    </a:p>
                  </a:txBody>
                  <a:tcPr anchor="ctr"/>
                </a:tc>
              </a:tr>
              <a:tr h="567867">
                <a:tc>
                  <a:txBody>
                    <a:bodyPr/>
                    <a:lstStyle/>
                    <a:p>
                      <a:pPr algn="ctr"/>
                      <a:r>
                        <a:rPr lang="en-IN" sz="1400" b="1" dirty="0" smtClean="0"/>
                        <a:t>Time window </a:t>
                      </a:r>
                      <a:endParaRPr lang="en-IN" sz="1400" b="1" dirty="0">
                        <a:latin typeface="Arial" pitchFamily="34" charset="0"/>
                        <a:cs typeface="Arial" pitchFamily="34" charset="0"/>
                      </a:endParaRPr>
                    </a:p>
                  </a:txBody>
                  <a:tcPr anchor="ctr"/>
                </a:tc>
                <a:tc>
                  <a:txBody>
                    <a:bodyPr/>
                    <a:lstStyle/>
                    <a:p>
                      <a:r>
                        <a:rPr lang="en-IN" sz="1400" dirty="0" smtClean="0"/>
                        <a:t>For each data source, denote the time window for the extraction process.</a:t>
                      </a:r>
                      <a:endParaRPr lang="en-IN" sz="1400" dirty="0">
                        <a:latin typeface="Arial" pitchFamily="34" charset="0"/>
                        <a:cs typeface="Arial" pitchFamily="34" charset="0"/>
                      </a:endParaRPr>
                    </a:p>
                  </a:txBody>
                  <a:tcPr anchor="ctr"/>
                </a:tc>
              </a:tr>
              <a:tr h="795013">
                <a:tc>
                  <a:txBody>
                    <a:bodyPr/>
                    <a:lstStyle/>
                    <a:p>
                      <a:pPr algn="ctr"/>
                      <a:r>
                        <a:rPr lang="en-IN" sz="1400" b="1" dirty="0" smtClean="0"/>
                        <a:t>Job sequencing</a:t>
                      </a:r>
                      <a:endParaRPr lang="en-IN" sz="1400" b="1" dirty="0">
                        <a:latin typeface="Arial" pitchFamily="34" charset="0"/>
                        <a:cs typeface="Arial" pitchFamily="34" charset="0"/>
                      </a:endParaRPr>
                    </a:p>
                  </a:txBody>
                  <a:tcPr anchor="ctr"/>
                </a:tc>
                <a:tc>
                  <a:txBody>
                    <a:bodyPr/>
                    <a:lstStyle/>
                    <a:p>
                      <a:r>
                        <a:rPr lang="en-IN" sz="1400" dirty="0" smtClean="0"/>
                        <a:t>Determine whether the beginning of one job in an extraction job stream has to wait until the previous job has finished successfully.</a:t>
                      </a:r>
                      <a:endParaRPr lang="en-IN" sz="1400" dirty="0">
                        <a:latin typeface="Arial" pitchFamily="34" charset="0"/>
                        <a:cs typeface="Arial" pitchFamily="34" charset="0"/>
                      </a:endParaRPr>
                    </a:p>
                  </a:txBody>
                  <a:tcPr anchor="ctr"/>
                </a:tc>
              </a:tr>
              <a:tr h="460602">
                <a:tc>
                  <a:txBody>
                    <a:bodyPr/>
                    <a:lstStyle/>
                    <a:p>
                      <a:pPr algn="ctr"/>
                      <a:r>
                        <a:rPr lang="en-IN" sz="1400" b="1" dirty="0" smtClean="0"/>
                        <a:t>Exception handling </a:t>
                      </a:r>
                      <a:endParaRPr lang="en-IN" sz="1400" b="1" dirty="0">
                        <a:latin typeface="Arial" pitchFamily="34" charset="0"/>
                        <a:cs typeface="Arial" pitchFamily="34" charset="0"/>
                      </a:endParaRPr>
                    </a:p>
                  </a:txBody>
                  <a:tcPr anchor="ctr"/>
                </a:tc>
                <a:tc>
                  <a:txBody>
                    <a:bodyPr/>
                    <a:lstStyle/>
                    <a:p>
                      <a:r>
                        <a:rPr lang="en-IN" sz="1400" dirty="0" smtClean="0"/>
                        <a:t>Determine how to handle input records that cannot be extracted.</a:t>
                      </a:r>
                      <a:endParaRPr lang="en-IN" sz="1400" dirty="0">
                        <a:latin typeface="Arial" pitchFamily="34" charset="0"/>
                        <a:cs typeface="Arial" pitchFamily="34" charset="0"/>
                      </a:endParaRPr>
                    </a:p>
                  </a:txBody>
                  <a:tcPr anchor="ctr"/>
                </a:tc>
              </a:tr>
            </a:tbl>
          </a:graphicData>
        </a:graphic>
      </p:graphicFrame>
    </p:spTree>
    <p:custDataLst>
      <p:tags r:id="rId1"/>
    </p:custDataLst>
    <p:extLst>
      <p:ext uri="{BB962C8B-B14F-4D97-AF65-F5344CB8AC3E}">
        <p14:creationId xmlns:p14="http://schemas.microsoft.com/office/powerpoint/2010/main" val="418054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159566"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Extraction Methods</a:t>
            </a:r>
            <a:endParaRPr lang="en-US" dirty="0">
              <a:solidFill>
                <a:schemeClr val="bg1"/>
              </a:solidFill>
              <a:latin typeface="Arial" pitchFamily="34" charset="0"/>
              <a:cs typeface="Arial" pitchFamily="34" charset="0"/>
            </a:endParaRPr>
          </a:p>
        </p:txBody>
      </p:sp>
      <p:sp>
        <p:nvSpPr>
          <p:cNvPr id="5" name="TextBox 4"/>
          <p:cNvSpPr txBox="1"/>
          <p:nvPr/>
        </p:nvSpPr>
        <p:spPr>
          <a:xfrm>
            <a:off x="457200" y="742949"/>
            <a:ext cx="7772400" cy="2031325"/>
          </a:xfrm>
          <a:prstGeom prst="rect">
            <a:avLst/>
          </a:prstGeom>
          <a:noFill/>
        </p:spPr>
        <p:txBody>
          <a:bodyPr wrap="square" rtlCol="0">
            <a:spAutoFit/>
          </a:bodyPr>
          <a:lstStyle/>
          <a:p>
            <a:pPr marL="108000" indent="-108000">
              <a:lnSpc>
                <a:spcPct val="150000"/>
              </a:lnSpc>
            </a:pPr>
            <a:r>
              <a:rPr lang="en-IN" sz="1400" b="1" dirty="0" smtClean="0">
                <a:solidFill>
                  <a:schemeClr val="bg1"/>
                </a:solidFill>
                <a:latin typeface="Arial" pitchFamily="34" charset="0"/>
                <a:cs typeface="Arial" pitchFamily="34" charset="0"/>
              </a:rPr>
              <a:t>Logical extraction methods</a:t>
            </a:r>
          </a:p>
          <a:p>
            <a:pPr>
              <a:lnSpc>
                <a:spcPct val="150000"/>
              </a:lnSpc>
            </a:pPr>
            <a:r>
              <a:rPr lang="en-IN" sz="1400" dirty="0" smtClean="0">
                <a:solidFill>
                  <a:schemeClr val="bg1"/>
                </a:solidFill>
                <a:latin typeface="Arial" pitchFamily="34" charset="0"/>
                <a:cs typeface="Arial" pitchFamily="34" charset="0"/>
              </a:rPr>
              <a:t>Full extraction: Data is extracted completely from the source system. E.g. Export file of a distinct table or a remote SQL statement scanning the complete source table.</a:t>
            </a:r>
          </a:p>
          <a:p>
            <a:pPr>
              <a:lnSpc>
                <a:spcPct val="150000"/>
              </a:lnSpc>
            </a:pPr>
            <a:endParaRPr lang="en-US" sz="1400" dirty="0" smtClean="0">
              <a:solidFill>
                <a:schemeClr val="bg1"/>
              </a:solidFill>
              <a:latin typeface="Arial" pitchFamily="34" charset="0"/>
              <a:cs typeface="Arial" pitchFamily="34" charset="0"/>
            </a:endParaRPr>
          </a:p>
          <a:p>
            <a:pPr>
              <a:lnSpc>
                <a:spcPct val="150000"/>
              </a:lnSpc>
            </a:pPr>
            <a:r>
              <a:rPr lang="en-US" sz="1400" dirty="0" smtClean="0">
                <a:solidFill>
                  <a:schemeClr val="bg1"/>
                </a:solidFill>
                <a:latin typeface="Arial" pitchFamily="34" charset="0"/>
                <a:cs typeface="Arial" pitchFamily="34" charset="0"/>
              </a:rPr>
              <a:t>Incremental </a:t>
            </a:r>
            <a:r>
              <a:rPr lang="en-US" sz="1400" dirty="0">
                <a:solidFill>
                  <a:schemeClr val="bg1"/>
                </a:solidFill>
                <a:latin typeface="Arial" pitchFamily="34" charset="0"/>
                <a:cs typeface="Arial" pitchFamily="34" charset="0"/>
              </a:rPr>
              <a:t>extraction or change data </a:t>
            </a:r>
            <a:r>
              <a:rPr lang="en-US" sz="1400" dirty="0" smtClean="0">
                <a:solidFill>
                  <a:schemeClr val="bg1"/>
                </a:solidFill>
                <a:latin typeface="Arial" pitchFamily="34" charset="0"/>
                <a:cs typeface="Arial" pitchFamily="34" charset="0"/>
              </a:rPr>
              <a:t>capture: </a:t>
            </a:r>
            <a:r>
              <a:rPr lang="en-IN" sz="1400" dirty="0" smtClean="0">
                <a:solidFill>
                  <a:schemeClr val="bg1"/>
                </a:solidFill>
                <a:latin typeface="Arial" pitchFamily="34" charset="0"/>
                <a:cs typeface="Arial" pitchFamily="34" charset="0"/>
              </a:rPr>
              <a:t>Copies the specified data that has changed since the last time the ETL process was run.</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81148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3036409"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Extraction Methods</a:t>
            </a:r>
            <a:r>
              <a:rPr lang="en-US" dirty="0" smtClean="0">
                <a:solidFill>
                  <a:schemeClr val="bg1"/>
                </a:solidFill>
                <a:latin typeface="Arial" pitchFamily="34" charset="0"/>
                <a:cs typeface="Arial" pitchFamily="34" charset="0"/>
              </a:rPr>
              <a:t> </a:t>
            </a:r>
            <a:r>
              <a:rPr lang="en-IN" dirty="0" smtClean="0">
                <a:solidFill>
                  <a:schemeClr val="bg1"/>
                </a:solidFill>
                <a:latin typeface="Arial" pitchFamily="34" charset="0"/>
                <a:cs typeface="Arial" pitchFamily="34" charset="0"/>
              </a:rPr>
              <a:t>(Cont'd)</a:t>
            </a:r>
            <a:endParaRPr lang="en-US" dirty="0">
              <a:solidFill>
                <a:schemeClr val="bg1"/>
              </a:solidFill>
              <a:latin typeface="Arial" pitchFamily="34" charset="0"/>
              <a:cs typeface="Arial" pitchFamily="34" charset="0"/>
            </a:endParaRPr>
          </a:p>
        </p:txBody>
      </p:sp>
      <p:sp>
        <p:nvSpPr>
          <p:cNvPr id="5" name="TextBox 4"/>
          <p:cNvSpPr txBox="1"/>
          <p:nvPr/>
        </p:nvSpPr>
        <p:spPr>
          <a:xfrm>
            <a:off x="457200" y="752475"/>
            <a:ext cx="7772400" cy="2723823"/>
          </a:xfrm>
          <a:prstGeom prst="rect">
            <a:avLst/>
          </a:prstGeom>
          <a:noFill/>
        </p:spPr>
        <p:txBody>
          <a:bodyPr wrap="square" rtlCol="0">
            <a:spAutoFit/>
          </a:bodyPr>
          <a:lstStyle/>
          <a:p>
            <a:pPr marL="108000" indent="-108000">
              <a:lnSpc>
                <a:spcPct val="150000"/>
              </a:lnSpc>
            </a:pPr>
            <a:r>
              <a:rPr lang="en-IN" sz="1400" b="1" dirty="0" smtClean="0">
                <a:solidFill>
                  <a:schemeClr val="bg1"/>
                </a:solidFill>
                <a:latin typeface="Arial" pitchFamily="34" charset="0"/>
                <a:cs typeface="Arial" pitchFamily="34" charset="0"/>
              </a:rPr>
              <a:t>Physical </a:t>
            </a:r>
            <a:r>
              <a:rPr lang="en-IN" sz="1400" b="1" dirty="0">
                <a:solidFill>
                  <a:schemeClr val="bg1"/>
                </a:solidFill>
                <a:latin typeface="Arial" pitchFamily="34" charset="0"/>
                <a:cs typeface="Arial" pitchFamily="34" charset="0"/>
              </a:rPr>
              <a:t>Extraction </a:t>
            </a:r>
            <a:r>
              <a:rPr lang="en-IN" sz="1400" b="1" dirty="0" smtClean="0">
                <a:solidFill>
                  <a:schemeClr val="bg1"/>
                </a:solidFill>
                <a:latin typeface="Arial" pitchFamily="34" charset="0"/>
                <a:cs typeface="Arial" pitchFamily="34" charset="0"/>
              </a:rPr>
              <a:t>Methods</a:t>
            </a:r>
          </a:p>
          <a:p>
            <a:pPr marL="108000" indent="-108000">
              <a:lnSpc>
                <a:spcPct val="150000"/>
              </a:lnSpc>
            </a:pPr>
            <a:r>
              <a:rPr lang="en-IN" sz="1400" dirty="0" smtClean="0">
                <a:solidFill>
                  <a:schemeClr val="bg1"/>
                </a:solidFill>
                <a:latin typeface="Arial" pitchFamily="34" charset="0"/>
                <a:cs typeface="Arial" pitchFamily="34" charset="0"/>
              </a:rPr>
              <a:t>Online Extraction</a:t>
            </a:r>
          </a:p>
          <a:p>
            <a:pPr marL="180000" lvl="1"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Connect </a:t>
            </a:r>
            <a:r>
              <a:rPr lang="en-IN" sz="1400" dirty="0">
                <a:solidFill>
                  <a:schemeClr val="bg1"/>
                </a:solidFill>
                <a:latin typeface="Arial" pitchFamily="34" charset="0"/>
                <a:cs typeface="Arial" pitchFamily="34" charset="0"/>
              </a:rPr>
              <a:t>directly to the source system to access the source </a:t>
            </a:r>
            <a:r>
              <a:rPr lang="en-IN" sz="1400" dirty="0" smtClean="0">
                <a:solidFill>
                  <a:schemeClr val="bg1"/>
                </a:solidFill>
                <a:latin typeface="Arial" pitchFamily="34" charset="0"/>
                <a:cs typeface="Arial" pitchFamily="34" charset="0"/>
              </a:rPr>
              <a:t>tables. </a:t>
            </a:r>
          </a:p>
          <a:p>
            <a:pPr marL="180000" lvl="1"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E.g</a:t>
            </a:r>
            <a:r>
              <a:rPr lang="en-IN" sz="1400" dirty="0">
                <a:solidFill>
                  <a:schemeClr val="bg1"/>
                </a:solidFill>
                <a:latin typeface="Arial" pitchFamily="34" charset="0"/>
                <a:cs typeface="Arial" pitchFamily="34" charset="0"/>
              </a:rPr>
              <a:t>. snapshot logs or change </a:t>
            </a:r>
            <a:r>
              <a:rPr lang="en-IN" sz="1400" dirty="0" smtClean="0">
                <a:solidFill>
                  <a:schemeClr val="bg1"/>
                </a:solidFill>
                <a:latin typeface="Arial" pitchFamily="34" charset="0"/>
                <a:cs typeface="Arial" pitchFamily="34" charset="0"/>
              </a:rPr>
              <a:t>tables.</a:t>
            </a:r>
          </a:p>
          <a:p>
            <a:pPr marL="180000" indent="-180000">
              <a:spcBef>
                <a:spcPts val="600"/>
              </a:spcBef>
              <a:spcAft>
                <a:spcPts val="600"/>
              </a:spcAft>
            </a:pPr>
            <a:r>
              <a:rPr lang="en-US" sz="1400" dirty="0" smtClean="0">
                <a:solidFill>
                  <a:schemeClr val="bg1"/>
                </a:solidFill>
                <a:latin typeface="Arial" pitchFamily="34" charset="0"/>
                <a:cs typeface="Arial" pitchFamily="34" charset="0"/>
              </a:rPr>
              <a:t>Offline Extraction</a:t>
            </a:r>
          </a:p>
          <a:p>
            <a:pPr marL="180000" lvl="1"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The data is not extracted directly from the source system but is staged explicitly outside the original source </a:t>
            </a:r>
            <a:r>
              <a:rPr lang="en-IN" sz="1400" dirty="0" smtClean="0">
                <a:solidFill>
                  <a:schemeClr val="bg1"/>
                </a:solidFill>
                <a:latin typeface="Arial" pitchFamily="34" charset="0"/>
                <a:cs typeface="Arial" pitchFamily="34" charset="0"/>
              </a:rPr>
              <a:t>system.</a:t>
            </a:r>
          </a:p>
          <a:p>
            <a:pPr marL="180000" lvl="1"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E.g</a:t>
            </a:r>
            <a:r>
              <a:rPr lang="en-US" sz="1400" dirty="0">
                <a:solidFill>
                  <a:schemeClr val="bg1"/>
                </a:solidFill>
                <a:latin typeface="Arial" pitchFamily="34" charset="0"/>
                <a:cs typeface="Arial" pitchFamily="34" charset="0"/>
              </a:rPr>
              <a:t>. Flat </a:t>
            </a:r>
            <a:r>
              <a:rPr lang="en-US" sz="1400" dirty="0" smtClean="0">
                <a:solidFill>
                  <a:schemeClr val="bg1"/>
                </a:solidFill>
                <a:latin typeface="Arial" pitchFamily="34" charset="0"/>
                <a:cs typeface="Arial" pitchFamily="34" charset="0"/>
              </a:rPr>
              <a:t>files, redo and archive logs, dump files</a:t>
            </a:r>
            <a:r>
              <a:rPr lang="en-US" sz="1400" dirty="0">
                <a:solidFill>
                  <a:schemeClr val="bg1"/>
                </a:solidFill>
                <a:latin typeface="Arial" pitchFamily="34" charset="0"/>
                <a:cs typeface="Arial" pitchFamily="34" charset="0"/>
              </a:rPr>
              <a:t>, transportable </a:t>
            </a:r>
            <a:r>
              <a:rPr lang="en-US" sz="1400" dirty="0" smtClean="0">
                <a:solidFill>
                  <a:schemeClr val="bg1"/>
                </a:solidFill>
                <a:latin typeface="Arial" pitchFamily="34" charset="0"/>
                <a:cs typeface="Arial" pitchFamily="34" charset="0"/>
              </a:rPr>
              <a:t>tablespaces.</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41001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457200" y="762000"/>
            <a:ext cx="8458200" cy="1061829"/>
          </a:xfrm>
          <a:prstGeom prst="rect">
            <a:avLst/>
          </a:prstGeom>
          <a:noFill/>
        </p:spPr>
        <p:txBody>
          <a:bodyPr wrap="square" rtlCol="0">
            <a:spAutoFit/>
          </a:bodyPr>
          <a:lstStyle/>
          <a:p>
            <a:pPr>
              <a:lnSpc>
                <a:spcPct val="150000"/>
              </a:lnSpc>
            </a:pPr>
            <a:r>
              <a:rPr lang="en-US" sz="1400" b="1" dirty="0" smtClean="0">
                <a:solidFill>
                  <a:schemeClr val="bg1"/>
                </a:solidFill>
                <a:latin typeface="Arial" pitchFamily="34" charset="0"/>
                <a:cs typeface="Arial" pitchFamily="34" charset="0"/>
              </a:rPr>
              <a:t>Solution:  </a:t>
            </a:r>
          </a:p>
          <a:p>
            <a:pPr>
              <a:lnSpc>
                <a:spcPct val="150000"/>
              </a:lnSpc>
            </a:pPr>
            <a:r>
              <a:rPr lang="en-US" sz="1400" b="1" dirty="0" smtClean="0">
                <a:solidFill>
                  <a:schemeClr val="bg1"/>
                </a:solidFill>
                <a:latin typeface="Arial" pitchFamily="34" charset="0"/>
                <a:cs typeface="Arial" pitchFamily="34" charset="0"/>
              </a:rPr>
              <a:t>Extract Sales information from each database and store in common repository at a single site (DW).</a:t>
            </a:r>
            <a:endParaRPr lang="en-US" sz="1400" b="1" dirty="0">
              <a:solidFill>
                <a:schemeClr val="bg1"/>
              </a:solidFill>
              <a:latin typeface="Arial" pitchFamily="34" charset="0"/>
              <a:cs typeface="Arial" pitchFamily="34" charset="0"/>
            </a:endParaRPr>
          </a:p>
        </p:txBody>
      </p:sp>
      <p:grpSp>
        <p:nvGrpSpPr>
          <p:cNvPr id="5" name="Group 4"/>
          <p:cNvGrpSpPr/>
          <p:nvPr/>
        </p:nvGrpSpPr>
        <p:grpSpPr>
          <a:xfrm>
            <a:off x="685800" y="1772761"/>
            <a:ext cx="7767067" cy="2780189"/>
            <a:chOff x="806244" y="1122111"/>
            <a:chExt cx="8223457" cy="4000489"/>
          </a:xfrm>
        </p:grpSpPr>
        <p:sp>
          <p:nvSpPr>
            <p:cNvPr id="6" name="Can 5"/>
            <p:cNvSpPr/>
            <p:nvPr/>
          </p:nvSpPr>
          <p:spPr>
            <a:xfrm>
              <a:off x="806244" y="1278194"/>
              <a:ext cx="1111046" cy="816077"/>
            </a:xfrm>
            <a:prstGeom prst="can">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latin typeface="Arial" pitchFamily="34" charset="0"/>
                  <a:cs typeface="Arial" pitchFamily="34" charset="0"/>
                </a:rPr>
                <a:t>New York</a:t>
              </a:r>
              <a:endParaRPr lang="en-US" sz="1050" b="1" dirty="0">
                <a:solidFill>
                  <a:schemeClr val="bg1"/>
                </a:solidFill>
                <a:latin typeface="Arial" pitchFamily="34" charset="0"/>
                <a:cs typeface="Arial" pitchFamily="34" charset="0"/>
              </a:endParaRPr>
            </a:p>
          </p:txBody>
        </p:sp>
        <p:sp>
          <p:nvSpPr>
            <p:cNvPr id="7" name="Can 6"/>
            <p:cNvSpPr/>
            <p:nvPr/>
          </p:nvSpPr>
          <p:spPr>
            <a:xfrm>
              <a:off x="806244" y="2287637"/>
              <a:ext cx="1111046" cy="816077"/>
            </a:xfrm>
            <a:prstGeom prst="can">
              <a:avLst/>
            </a:prstGeom>
            <a:solidFill>
              <a:srgbClr val="00B0F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latin typeface="Arial" pitchFamily="34" charset="0"/>
                  <a:cs typeface="Arial" pitchFamily="34" charset="0"/>
                </a:rPr>
                <a:t>California</a:t>
              </a:r>
              <a:endParaRPr lang="en-US" sz="1000" b="1" dirty="0">
                <a:solidFill>
                  <a:schemeClr val="bg1"/>
                </a:solidFill>
                <a:latin typeface="Arial" pitchFamily="34" charset="0"/>
                <a:cs typeface="Arial" pitchFamily="34" charset="0"/>
              </a:endParaRPr>
            </a:p>
          </p:txBody>
        </p:sp>
        <p:sp>
          <p:nvSpPr>
            <p:cNvPr id="8" name="Can 7"/>
            <p:cNvSpPr/>
            <p:nvPr/>
          </p:nvSpPr>
          <p:spPr>
            <a:xfrm>
              <a:off x="806244" y="3297080"/>
              <a:ext cx="1111046" cy="816077"/>
            </a:xfrm>
            <a:prstGeom prst="can">
              <a:avLst/>
            </a:prstGeom>
            <a:solidFill>
              <a:srgbClr val="CC66F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latin typeface="Arial" pitchFamily="34" charset="0"/>
                  <a:cs typeface="Arial" pitchFamily="34" charset="0"/>
                </a:rPr>
                <a:t>Florida</a:t>
              </a:r>
              <a:endParaRPr lang="en-US" sz="1050" b="1" dirty="0">
                <a:solidFill>
                  <a:schemeClr val="bg1"/>
                </a:solidFill>
                <a:latin typeface="Arial" pitchFamily="34" charset="0"/>
                <a:cs typeface="Arial" pitchFamily="34" charset="0"/>
              </a:endParaRPr>
            </a:p>
          </p:txBody>
        </p:sp>
        <p:sp>
          <p:nvSpPr>
            <p:cNvPr id="9" name="Can 8"/>
            <p:cNvSpPr/>
            <p:nvPr/>
          </p:nvSpPr>
          <p:spPr>
            <a:xfrm>
              <a:off x="806244" y="4306523"/>
              <a:ext cx="1111046" cy="816077"/>
            </a:xfrm>
            <a:prstGeom prst="can">
              <a:avLst/>
            </a:prstGeom>
            <a:solidFill>
              <a:srgbClr val="FFC0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latin typeface="Arial" pitchFamily="34" charset="0"/>
                  <a:cs typeface="Arial" pitchFamily="34" charset="0"/>
                </a:rPr>
                <a:t>Dallas</a:t>
              </a:r>
              <a:endParaRPr lang="en-US" sz="1050" b="1" dirty="0">
                <a:solidFill>
                  <a:schemeClr val="bg1"/>
                </a:solidFill>
                <a:latin typeface="Arial" pitchFamily="34" charset="0"/>
                <a:cs typeface="Arial" pitchFamily="34" charset="0"/>
              </a:endParaRPr>
            </a:p>
          </p:txBody>
        </p:sp>
        <p:sp>
          <p:nvSpPr>
            <p:cNvPr id="10" name="Oval 9"/>
            <p:cNvSpPr/>
            <p:nvPr/>
          </p:nvSpPr>
          <p:spPr>
            <a:xfrm>
              <a:off x="7297662" y="3714945"/>
              <a:ext cx="1661652" cy="51455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latin typeface="Arial" pitchFamily="34" charset="0"/>
                  <a:cs typeface="Arial" pitchFamily="34" charset="0"/>
                </a:rPr>
                <a:t>Sales Manager</a:t>
              </a:r>
              <a:endParaRPr lang="en-US" sz="1050" b="1" dirty="0">
                <a:solidFill>
                  <a:schemeClr val="bg1"/>
                </a:solidFill>
                <a:latin typeface="Arial" pitchFamily="34" charset="0"/>
                <a:cs typeface="Arial" pitchFamily="34" charset="0"/>
              </a:endParaRPr>
            </a:p>
          </p:txBody>
        </p:sp>
        <p:sp>
          <p:nvSpPr>
            <p:cNvPr id="11" name="Can 10"/>
            <p:cNvSpPr/>
            <p:nvPr/>
          </p:nvSpPr>
          <p:spPr>
            <a:xfrm>
              <a:off x="3470788" y="1877961"/>
              <a:ext cx="1897626" cy="2654710"/>
            </a:xfrm>
            <a:prstGeom prst="can">
              <a:avLst/>
            </a:prstGeom>
            <a:gradFill flip="none" rotWithShape="1">
              <a:gsLst>
                <a:gs pos="0">
                  <a:srgbClr val="00B050">
                    <a:shade val="30000"/>
                    <a:satMod val="115000"/>
                  </a:srgbClr>
                </a:gs>
                <a:gs pos="90836">
                  <a:srgbClr val="00B34B"/>
                </a:gs>
                <a:gs pos="75000">
                  <a:srgbClr val="92D050"/>
                </a:gs>
                <a:gs pos="100000">
                  <a:srgbClr val="00B050">
                    <a:shade val="100000"/>
                    <a:satMod val="115000"/>
                  </a:srgbClr>
                </a:gs>
              </a:gsLst>
              <a:path path="circle">
                <a:fillToRect l="50000" t="50000" r="50000" b="50000"/>
              </a:path>
              <a:tileRect/>
            </a:gradFill>
            <a:effectLst>
              <a:outerShdw blurRad="50800" dist="38100" algn="l" rotWithShape="0">
                <a:srgbClr val="92D05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latin typeface="Arial" pitchFamily="34" charset="0"/>
                  <a:cs typeface="Arial" pitchFamily="34" charset="0"/>
                </a:rPr>
                <a:t>Data Warehouse</a:t>
              </a:r>
              <a:endParaRPr lang="en-US" sz="1050" b="1" dirty="0">
                <a:solidFill>
                  <a:schemeClr val="bg1"/>
                </a:solidFill>
                <a:latin typeface="Arial" pitchFamily="34" charset="0"/>
                <a:cs typeface="Arial" pitchFamily="34" charset="0"/>
              </a:endParaRPr>
            </a:p>
          </p:txBody>
        </p:sp>
        <p:cxnSp>
          <p:nvCxnSpPr>
            <p:cNvPr id="12" name="Straight Arrow Connector 11"/>
            <p:cNvCxnSpPr/>
            <p:nvPr/>
          </p:nvCxnSpPr>
          <p:spPr>
            <a:xfrm flipV="1">
              <a:off x="1917290" y="3529781"/>
              <a:ext cx="1484671" cy="1291293"/>
            </a:xfrm>
            <a:prstGeom prst="straightConnector1">
              <a:avLst/>
            </a:prstGeom>
            <a:ln w="25400">
              <a:solidFill>
                <a:schemeClr val="tx2"/>
              </a:solidFill>
              <a:prstDash val="sysDash"/>
              <a:headEnd type="oval"/>
              <a:tailEnd type="diamond"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917290" y="3431458"/>
              <a:ext cx="1484671" cy="396560"/>
            </a:xfrm>
            <a:prstGeom prst="straightConnector1">
              <a:avLst/>
            </a:prstGeom>
            <a:ln w="25400">
              <a:solidFill>
                <a:schemeClr val="tx2"/>
              </a:solidFill>
              <a:prstDash val="sysDash"/>
              <a:headEnd type="oval"/>
              <a:tailEnd type="diamond"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17290" y="1726379"/>
              <a:ext cx="1484671" cy="1573160"/>
            </a:xfrm>
            <a:prstGeom prst="straightConnector1">
              <a:avLst/>
            </a:prstGeom>
            <a:ln w="25400">
              <a:solidFill>
                <a:schemeClr val="tx2"/>
              </a:solidFill>
              <a:prstDash val="sysDash"/>
              <a:headEnd type="oval" w="med" len="med"/>
              <a:tailEnd type="diamond"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17290" y="2706326"/>
              <a:ext cx="1484671" cy="695636"/>
            </a:xfrm>
            <a:prstGeom prst="straightConnector1">
              <a:avLst/>
            </a:prstGeom>
            <a:ln w="25400">
              <a:solidFill>
                <a:schemeClr val="tx2"/>
              </a:solidFill>
              <a:prstDash val="sysDash"/>
              <a:headEnd type="oval"/>
              <a:tailEnd type="diamond"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68414" y="3349516"/>
              <a:ext cx="1563328" cy="0"/>
            </a:xfrm>
            <a:prstGeom prst="straightConnector1">
              <a:avLst/>
            </a:prstGeom>
            <a:ln w="38100" cmpd="sng">
              <a:headEnd w="lg" len="lg"/>
              <a:tailEnd type="stealth" w="lg" len="lg"/>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2562" y="1898029"/>
              <a:ext cx="1559078" cy="17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3627" y="2626728"/>
              <a:ext cx="687348" cy="6781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Oval Callout 18"/>
            <p:cNvSpPr/>
            <p:nvPr/>
          </p:nvSpPr>
          <p:spPr>
            <a:xfrm>
              <a:off x="7912101" y="1122111"/>
              <a:ext cx="1117600" cy="729629"/>
            </a:xfrm>
            <a:prstGeom prst="wedgeEllipse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latin typeface="Arial" pitchFamily="34" charset="0"/>
                  <a:cs typeface="Arial" pitchFamily="34" charset="0"/>
                </a:rPr>
                <a:t>Now it is easy</a:t>
              </a:r>
              <a:endParaRPr lang="en-US" sz="900" b="1" dirty="0">
                <a:solidFill>
                  <a:schemeClr val="bg1"/>
                </a:solidFill>
                <a:latin typeface="Arial" pitchFamily="34" charset="0"/>
                <a:cs typeface="Arial" pitchFamily="34" charset="0"/>
              </a:endParaRPr>
            </a:p>
          </p:txBody>
        </p:sp>
      </p:grpSp>
      <p:sp>
        <p:nvSpPr>
          <p:cNvPr id="20" name="TextBox 19"/>
          <p:cNvSpPr txBox="1"/>
          <p:nvPr/>
        </p:nvSpPr>
        <p:spPr>
          <a:xfrm>
            <a:off x="1338031" y="57150"/>
            <a:ext cx="4616392" cy="369332"/>
          </a:xfrm>
          <a:prstGeom prst="rect">
            <a:avLst/>
          </a:prstGeom>
          <a:noFill/>
        </p:spPr>
        <p:txBody>
          <a:bodyPr wrap="none" rtlCol="0">
            <a:spAutoFit/>
          </a:bodyPr>
          <a:lstStyle/>
          <a:p>
            <a:r>
              <a:rPr lang="en-US" b="1" dirty="0" smtClean="0">
                <a:solidFill>
                  <a:schemeClr val="bg1"/>
                </a:solidFill>
                <a:latin typeface="Arial" pitchFamily="34" charset="0"/>
                <a:cs typeface="Arial" pitchFamily="34" charset="0"/>
              </a:rPr>
              <a:t>Introduction to Data Warehouse (Cont'd)</a:t>
            </a:r>
            <a:endParaRPr lang="en-US" b="1"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5966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339167"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a:t>
            </a:r>
            <a:r>
              <a:rPr lang="en-IN" dirty="0" smtClean="0">
                <a:solidFill>
                  <a:schemeClr val="bg1"/>
                </a:solidFill>
                <a:latin typeface="Arial" pitchFamily="34" charset="0"/>
                <a:cs typeface="Arial" pitchFamily="34" charset="0"/>
              </a:rPr>
              <a:t>Transformation</a:t>
            </a:r>
            <a:endParaRPr lang="en-US" dirty="0">
              <a:solidFill>
                <a:schemeClr val="bg1"/>
              </a:solidFill>
              <a:latin typeface="Arial" pitchFamily="34" charset="0"/>
              <a:cs typeface="Arial" pitchFamily="34" charset="0"/>
            </a:endParaRPr>
          </a:p>
        </p:txBody>
      </p:sp>
      <p:sp>
        <p:nvSpPr>
          <p:cNvPr id="5" name="TextBox 4"/>
          <p:cNvSpPr txBox="1"/>
          <p:nvPr/>
        </p:nvSpPr>
        <p:spPr>
          <a:xfrm>
            <a:off x="838200" y="819150"/>
            <a:ext cx="7772400" cy="698717"/>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nSpc>
                <a:spcPct val="150000"/>
              </a:lnSpc>
              <a:defRPr sz="1400">
                <a:latin typeface="Arial" pitchFamily="34" charset="0"/>
                <a:cs typeface="Arial" pitchFamily="34" charset="0"/>
              </a:defRPr>
            </a:lvl1pPr>
            <a:lvl2pPr lvl="1">
              <a:lnSpc>
                <a:spcPct val="150000"/>
              </a:lnSpc>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solidFill>
                  <a:schemeClr val="bg1"/>
                </a:solidFill>
              </a:rPr>
              <a:t>R</a:t>
            </a:r>
            <a:r>
              <a:rPr lang="en-IN" dirty="0" smtClean="0">
                <a:solidFill>
                  <a:schemeClr val="bg1"/>
                </a:solidFill>
              </a:rPr>
              <a:t>emove </a:t>
            </a:r>
            <a:r>
              <a:rPr lang="en-IN" dirty="0">
                <a:solidFill>
                  <a:schemeClr val="bg1"/>
                </a:solidFill>
              </a:rPr>
              <a:t>all inconsistencies and redundancies of data coming to the data warehouse from operational data </a:t>
            </a:r>
            <a:r>
              <a:rPr lang="en-IN" dirty="0" smtClean="0">
                <a:solidFill>
                  <a:schemeClr val="bg1"/>
                </a:solidFill>
              </a:rPr>
              <a:t>sources.</a:t>
            </a:r>
            <a:endParaRPr lang="en-IN" dirty="0">
              <a:solidFill>
                <a:schemeClr val="bg1"/>
              </a:solidFill>
            </a:endParaRPr>
          </a:p>
        </p:txBody>
      </p:sp>
      <p:sp>
        <p:nvSpPr>
          <p:cNvPr id="7" name="TextBox 6"/>
          <p:cNvSpPr txBox="1"/>
          <p:nvPr/>
        </p:nvSpPr>
        <p:spPr>
          <a:xfrm>
            <a:off x="838200" y="1885950"/>
            <a:ext cx="77724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nSpc>
                <a:spcPct val="150000"/>
              </a:lnSpc>
              <a:defRPr sz="1400">
                <a:latin typeface="Arial" pitchFamily="34" charset="0"/>
                <a:cs typeface="Arial" pitchFamily="34" charset="0"/>
              </a:defRPr>
            </a:lvl1pPr>
            <a:lvl2pPr lvl="1">
              <a:lnSpc>
                <a:spcPct val="150000"/>
              </a:lnSpc>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bg1"/>
                </a:solidFill>
              </a:rPr>
              <a:t>It includes the following steps:</a:t>
            </a:r>
          </a:p>
          <a:p>
            <a:pPr marL="180000" indent="-180000">
              <a:lnSpc>
                <a:spcPct val="100000"/>
              </a:lnSpc>
              <a:spcBef>
                <a:spcPts val="600"/>
              </a:spcBef>
              <a:spcAft>
                <a:spcPts val="600"/>
              </a:spcAft>
              <a:buFont typeface="Arial" pitchFamily="34" charset="0"/>
              <a:buChar char="•"/>
            </a:pPr>
            <a:r>
              <a:rPr lang="en-US" dirty="0" smtClean="0">
                <a:solidFill>
                  <a:schemeClr val="bg1"/>
                </a:solidFill>
              </a:rPr>
              <a:t>Validation of input data before being loaded in the tables.</a:t>
            </a:r>
          </a:p>
          <a:p>
            <a:pPr marL="180000" indent="-180000">
              <a:lnSpc>
                <a:spcPct val="100000"/>
              </a:lnSpc>
              <a:spcBef>
                <a:spcPts val="600"/>
              </a:spcBef>
              <a:spcAft>
                <a:spcPts val="600"/>
              </a:spcAft>
              <a:buFont typeface="Arial" pitchFamily="34" charset="0"/>
              <a:buChar char="•"/>
            </a:pPr>
            <a:r>
              <a:rPr lang="en-US" dirty="0" smtClean="0">
                <a:solidFill>
                  <a:schemeClr val="bg1"/>
                </a:solidFill>
              </a:rPr>
              <a:t>Transformation of input data into the format of the target database.</a:t>
            </a:r>
          </a:p>
          <a:p>
            <a:pPr marL="180000" indent="-180000">
              <a:lnSpc>
                <a:spcPct val="100000"/>
              </a:lnSpc>
              <a:spcBef>
                <a:spcPts val="600"/>
              </a:spcBef>
              <a:spcAft>
                <a:spcPts val="600"/>
              </a:spcAft>
              <a:buFont typeface="Arial" pitchFamily="34" charset="0"/>
              <a:buChar char="•"/>
            </a:pPr>
            <a:r>
              <a:rPr lang="en-US" dirty="0" smtClean="0">
                <a:solidFill>
                  <a:schemeClr val="bg1"/>
                </a:solidFill>
              </a:rPr>
              <a:t>Any additional processing.</a:t>
            </a:r>
            <a:endParaRPr lang="en-IN" dirty="0">
              <a:solidFill>
                <a:schemeClr val="bg1"/>
              </a:solidFill>
            </a:endParaRPr>
          </a:p>
        </p:txBody>
      </p:sp>
    </p:spTree>
    <p:custDataLst>
      <p:tags r:id="rId1"/>
    </p:custDataLst>
    <p:extLst>
      <p:ext uri="{BB962C8B-B14F-4D97-AF65-F5344CB8AC3E}">
        <p14:creationId xmlns:p14="http://schemas.microsoft.com/office/powerpoint/2010/main" val="217315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3745705"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a:t>
            </a:r>
            <a:r>
              <a:rPr lang="en-IN" dirty="0" smtClean="0">
                <a:solidFill>
                  <a:schemeClr val="bg1"/>
                </a:solidFill>
                <a:latin typeface="Arial" pitchFamily="34" charset="0"/>
                <a:cs typeface="Arial" pitchFamily="34" charset="0"/>
              </a:rPr>
              <a:t>Transformation – Basic Tasks</a:t>
            </a:r>
            <a:endParaRPr lang="en-US" dirty="0">
              <a:solidFill>
                <a:schemeClr val="bg1"/>
              </a:solidFill>
              <a:latin typeface="Arial" pitchFamily="34" charset="0"/>
              <a:cs typeface="Arial" pitchFamily="34" charset="0"/>
            </a:endParaRPr>
          </a:p>
        </p:txBody>
      </p:sp>
      <p:sp>
        <p:nvSpPr>
          <p:cNvPr id="4" name="TextBox 3"/>
          <p:cNvSpPr txBox="1"/>
          <p:nvPr/>
        </p:nvSpPr>
        <p:spPr>
          <a:xfrm>
            <a:off x="838200" y="666750"/>
            <a:ext cx="4343400" cy="523220"/>
          </a:xfrm>
          <a:prstGeom prst="rect">
            <a:avLst/>
          </a:prstGeom>
          <a:noFill/>
        </p:spPr>
        <p:txBody>
          <a:bodyPr wrap="square" rtlCol="0">
            <a:spAutoFit/>
          </a:bodyPr>
          <a:lstStyle/>
          <a:p>
            <a:r>
              <a:rPr lang="en-US" sz="1400" dirty="0" smtClean="0">
                <a:solidFill>
                  <a:schemeClr val="bg1"/>
                </a:solidFill>
                <a:latin typeface="Arial" pitchFamily="34" charset="0"/>
                <a:cs typeface="Arial" pitchFamily="34" charset="0"/>
              </a:rPr>
              <a:t>The set of basic </a:t>
            </a:r>
            <a:r>
              <a:rPr lang="en-IN" sz="1400" dirty="0" smtClean="0">
                <a:solidFill>
                  <a:schemeClr val="bg1"/>
                </a:solidFill>
                <a:latin typeface="Arial" pitchFamily="34" charset="0"/>
                <a:cs typeface="Arial" pitchFamily="34" charset="0"/>
              </a:rPr>
              <a:t>tasks are:</a:t>
            </a:r>
          </a:p>
          <a:p>
            <a:pPr marL="285750" indent="-285750">
              <a:buFont typeface="Arial" pitchFamily="34" charset="0"/>
              <a:buChar char="•"/>
            </a:pPr>
            <a:endParaRPr lang="en-US" sz="1400" dirty="0" smtClean="0">
              <a:solidFill>
                <a:schemeClr val="bg1"/>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07372577"/>
              </p:ext>
            </p:extLst>
          </p:nvPr>
        </p:nvGraphicFramePr>
        <p:xfrm>
          <a:off x="838200" y="1189970"/>
          <a:ext cx="7696200" cy="2891520"/>
        </p:xfrm>
        <a:graphic>
          <a:graphicData uri="http://schemas.openxmlformats.org/drawingml/2006/table">
            <a:tbl>
              <a:tblPr bandRow="1">
                <a:tableStyleId>{0505E3EF-67EA-436B-97B2-0124C06EBD24}</a:tableStyleId>
              </a:tblPr>
              <a:tblGrid>
                <a:gridCol w="1731645"/>
                <a:gridCol w="5964555"/>
              </a:tblGrid>
              <a:tr h="540000">
                <a:tc>
                  <a:txBody>
                    <a:bodyPr/>
                    <a:lstStyle/>
                    <a:p>
                      <a:pPr algn="ctr"/>
                      <a:r>
                        <a:rPr lang="en-IN" sz="1400" b="1" dirty="0" smtClean="0"/>
                        <a:t>Selection </a:t>
                      </a:r>
                      <a:endParaRPr lang="en-IN" sz="1400" b="1" dirty="0">
                        <a:latin typeface="Arial" pitchFamily="34" charset="0"/>
                        <a:cs typeface="Arial" pitchFamily="34" charset="0"/>
                      </a:endParaRPr>
                    </a:p>
                  </a:txBody>
                  <a:tcPr anchor="ctr"/>
                </a:tc>
                <a:tc>
                  <a:txBody>
                    <a:bodyPr/>
                    <a:lstStyle/>
                    <a:p>
                      <a:pPr algn="l"/>
                      <a:r>
                        <a:rPr lang="en-IN" sz="1400" dirty="0" smtClean="0"/>
                        <a:t>Selection of either whole records or parts of several records from the source systems.</a:t>
                      </a:r>
                      <a:endParaRPr lang="en-IN" sz="1400" dirty="0">
                        <a:latin typeface="Arial" pitchFamily="34" charset="0"/>
                        <a:cs typeface="Arial" pitchFamily="34" charset="0"/>
                      </a:endParaRPr>
                    </a:p>
                  </a:txBody>
                  <a:tcPr anchor="ctr"/>
                </a:tc>
              </a:tr>
              <a:tr h="540000">
                <a:tc>
                  <a:txBody>
                    <a:bodyPr/>
                    <a:lstStyle/>
                    <a:p>
                      <a:pPr algn="ctr"/>
                      <a:r>
                        <a:rPr lang="en-IN" sz="1400" b="1" dirty="0" smtClean="0"/>
                        <a:t>Splitting/joining</a:t>
                      </a:r>
                      <a:endParaRPr lang="en-IN" sz="1400" b="1" dirty="0">
                        <a:latin typeface="Arial" pitchFamily="34" charset="0"/>
                        <a:cs typeface="Arial" pitchFamily="34" charset="0"/>
                      </a:endParaRPr>
                    </a:p>
                  </a:txBody>
                  <a:tcPr anchor="ctr"/>
                </a:tc>
                <a:tc>
                  <a:txBody>
                    <a:bodyPr/>
                    <a:lstStyle/>
                    <a:p>
                      <a:pPr algn="l"/>
                      <a:endParaRPr lang="en-IN" sz="1400" dirty="0" smtClean="0"/>
                    </a:p>
                    <a:p>
                      <a:pPr algn="l"/>
                      <a:r>
                        <a:rPr lang="en-IN" sz="1400" dirty="0" smtClean="0"/>
                        <a:t>Data manipulation on the selected parts of source records.</a:t>
                      </a:r>
                    </a:p>
                    <a:p>
                      <a:pPr algn="l"/>
                      <a:endParaRPr lang="en-IN" sz="1400" dirty="0">
                        <a:latin typeface="Arial" pitchFamily="34" charset="0"/>
                        <a:cs typeface="Arial" pitchFamily="34" charset="0"/>
                      </a:endParaRPr>
                    </a:p>
                  </a:txBody>
                  <a:tcPr anchor="ctr"/>
                </a:tc>
              </a:tr>
              <a:tr h="540000">
                <a:tc>
                  <a:txBody>
                    <a:bodyPr/>
                    <a:lstStyle/>
                    <a:p>
                      <a:pPr marL="0" algn="ctr" defTabSz="914400" rtl="0" eaLnBrk="1" latinLnBrk="0" hangingPunct="1"/>
                      <a:r>
                        <a:rPr lang="en-IN" sz="1400" b="1" kern="1200" dirty="0" smtClean="0"/>
                        <a:t>Conversion</a:t>
                      </a:r>
                      <a:endParaRPr lang="en-IN" sz="1400" b="1" kern="1200" dirty="0" smtClean="0">
                        <a:solidFill>
                          <a:schemeClr val="dk1"/>
                        </a:solidFill>
                        <a:latin typeface="Arial" pitchFamily="34" charset="0"/>
                        <a:ea typeface="+mn-ea"/>
                        <a:cs typeface="Arial" pitchFamily="34" charset="0"/>
                      </a:endParaRPr>
                    </a:p>
                  </a:txBody>
                  <a:tcPr anchor="ctr"/>
                </a:tc>
                <a:tc>
                  <a:txBody>
                    <a:bodyPr/>
                    <a:lstStyle/>
                    <a:p>
                      <a:pPr algn="l"/>
                      <a:r>
                        <a:rPr lang="en-US" sz="1400" dirty="0" smtClean="0"/>
                        <a:t>Standardization of data.</a:t>
                      </a:r>
                      <a:endParaRPr lang="en-IN" sz="1400" dirty="0">
                        <a:latin typeface="Arial" pitchFamily="34" charset="0"/>
                        <a:cs typeface="Arial" pitchFamily="34" charset="0"/>
                      </a:endParaRPr>
                    </a:p>
                  </a:txBody>
                  <a:tcPr anchor="ctr"/>
                </a:tc>
              </a:tr>
              <a:tr h="540000">
                <a:tc>
                  <a:txBody>
                    <a:bodyPr/>
                    <a:lstStyle/>
                    <a:p>
                      <a:pPr algn="ctr"/>
                      <a:r>
                        <a:rPr lang="en-IN" sz="1400" b="1" dirty="0" smtClean="0"/>
                        <a:t>Summarization</a:t>
                      </a:r>
                      <a:endParaRPr lang="en-IN" sz="1400" b="1" dirty="0">
                        <a:latin typeface="Arial" pitchFamily="34" charset="0"/>
                        <a:cs typeface="Arial" pitchFamily="34" charset="0"/>
                      </a:endParaRPr>
                    </a:p>
                  </a:txBody>
                  <a:tcPr anchor="ctr"/>
                </a:tc>
                <a:tc>
                  <a:txBody>
                    <a:bodyPr/>
                    <a:lstStyle/>
                    <a:p>
                      <a:pPr algn="l"/>
                      <a:r>
                        <a:rPr lang="en-US" sz="1400" dirty="0" smtClean="0"/>
                        <a:t>Summarization of data as needed</a:t>
                      </a:r>
                      <a:r>
                        <a:rPr lang="en-US" sz="1400" baseline="0" dirty="0" smtClean="0"/>
                        <a:t> by user for analysis or querying.</a:t>
                      </a:r>
                      <a:endParaRPr lang="en-IN" sz="1400" dirty="0">
                        <a:latin typeface="Arial" pitchFamily="34" charset="0"/>
                        <a:cs typeface="Arial" pitchFamily="34" charset="0"/>
                      </a:endParaRPr>
                    </a:p>
                  </a:txBody>
                  <a:tcPr anchor="ctr"/>
                </a:tc>
              </a:tr>
              <a:tr h="540000">
                <a:tc>
                  <a:txBody>
                    <a:bodyPr/>
                    <a:lstStyle/>
                    <a:p>
                      <a:pPr algn="ctr"/>
                      <a:r>
                        <a:rPr lang="en-IN" sz="1400" b="1" kern="1200" dirty="0" smtClean="0"/>
                        <a:t>Enrichment</a:t>
                      </a:r>
                      <a:endParaRPr lang="en-IN" sz="1400" b="1" kern="1200" dirty="0">
                        <a:solidFill>
                          <a:schemeClr val="dk1"/>
                        </a:solidFill>
                        <a:latin typeface="Arial" pitchFamily="34" charset="0"/>
                        <a:ea typeface="+mn-ea"/>
                        <a:cs typeface="Arial" pitchFamily="34" charset="0"/>
                      </a:endParaRPr>
                    </a:p>
                  </a:txBody>
                  <a:tcPr anchor="ctr"/>
                </a:tc>
                <a:tc>
                  <a:txBody>
                    <a:bodyPr/>
                    <a:lstStyle/>
                    <a:p>
                      <a:pPr algn="l"/>
                      <a:r>
                        <a:rPr lang="en-IN" sz="1400" dirty="0" smtClean="0"/>
                        <a:t> Rearrangement and simplification of individual fields.</a:t>
                      </a:r>
                      <a:endParaRPr lang="en-IN" sz="1400" dirty="0">
                        <a:latin typeface="Arial" pitchFamily="34" charset="0"/>
                        <a:cs typeface="Arial" pitchFamily="34" charset="0"/>
                      </a:endParaRPr>
                    </a:p>
                  </a:txBody>
                  <a:tcPr anchor="ctr"/>
                </a:tc>
              </a:tr>
            </a:tbl>
          </a:graphicData>
        </a:graphic>
      </p:graphicFrame>
    </p:spTree>
    <p:custDataLst>
      <p:tags r:id="rId1"/>
    </p:custDataLst>
    <p:extLst>
      <p:ext uri="{BB962C8B-B14F-4D97-AF65-F5344CB8AC3E}">
        <p14:creationId xmlns:p14="http://schemas.microsoft.com/office/powerpoint/2010/main" val="118279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4108882"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a:t>
            </a:r>
            <a:r>
              <a:rPr lang="en-IN" dirty="0" smtClean="0">
                <a:solidFill>
                  <a:schemeClr val="bg1"/>
                </a:solidFill>
                <a:latin typeface="Arial" pitchFamily="34" charset="0"/>
                <a:cs typeface="Arial" pitchFamily="34" charset="0"/>
              </a:rPr>
              <a:t>Transformation – Data Cleansing</a:t>
            </a:r>
            <a:endParaRPr lang="en-US" dirty="0">
              <a:solidFill>
                <a:schemeClr val="bg1"/>
              </a:solidFill>
              <a:latin typeface="Arial" pitchFamily="34" charset="0"/>
              <a:cs typeface="Arial" pitchFamily="34" charset="0"/>
            </a:endParaRPr>
          </a:p>
        </p:txBody>
      </p:sp>
      <p:sp>
        <p:nvSpPr>
          <p:cNvPr id="4" name="TextBox 3"/>
          <p:cNvSpPr txBox="1"/>
          <p:nvPr/>
        </p:nvSpPr>
        <p:spPr>
          <a:xfrm>
            <a:off x="609600" y="666750"/>
            <a:ext cx="8229600" cy="954107"/>
          </a:xfrm>
          <a:prstGeom prst="rect">
            <a:avLst/>
          </a:prstGeom>
          <a:noFill/>
        </p:spPr>
        <p:txBody>
          <a:bodyPr wrap="square" rtlCol="0">
            <a:spAutoFit/>
          </a:bodyPr>
          <a:lstStyle/>
          <a:p>
            <a:r>
              <a:rPr lang="en-IN" sz="1400" dirty="0" smtClean="0">
                <a:solidFill>
                  <a:schemeClr val="bg1"/>
                </a:solidFill>
                <a:latin typeface="Arial" pitchFamily="34" charset="0"/>
                <a:cs typeface="Arial" pitchFamily="34" charset="0"/>
              </a:rPr>
              <a:t>Data </a:t>
            </a:r>
            <a:r>
              <a:rPr lang="en-IN" sz="1400" dirty="0">
                <a:solidFill>
                  <a:schemeClr val="bg1"/>
                </a:solidFill>
                <a:latin typeface="Arial" pitchFamily="34" charset="0"/>
                <a:cs typeface="Arial" pitchFamily="34" charset="0"/>
              </a:rPr>
              <a:t>cleansing </a:t>
            </a:r>
            <a:r>
              <a:rPr lang="en-IN" sz="1400" dirty="0" smtClean="0">
                <a:solidFill>
                  <a:schemeClr val="bg1"/>
                </a:solidFill>
                <a:latin typeface="Arial" pitchFamily="34" charset="0"/>
                <a:cs typeface="Arial" pitchFamily="34" charset="0"/>
              </a:rPr>
              <a:t>is detecting and removing errors and inconsistencies from data in order to improve the quality of data.</a:t>
            </a:r>
            <a:endParaRPr lang="en-IN" sz="1400" dirty="0">
              <a:solidFill>
                <a:schemeClr val="bg1"/>
              </a:solidFill>
              <a:latin typeface="Arial" pitchFamily="34" charset="0"/>
              <a:cs typeface="Arial" pitchFamily="34" charset="0"/>
            </a:endParaRPr>
          </a:p>
          <a:p>
            <a:endParaRPr lang="en-IN" sz="1400" dirty="0" smtClean="0">
              <a:solidFill>
                <a:schemeClr val="bg1"/>
              </a:solidFill>
              <a:latin typeface="Arial" pitchFamily="34" charset="0"/>
              <a:cs typeface="Arial" pitchFamily="34" charset="0"/>
            </a:endParaRPr>
          </a:p>
          <a:p>
            <a:r>
              <a:rPr lang="en-IN" sz="1400" dirty="0" smtClean="0">
                <a:solidFill>
                  <a:schemeClr val="bg1"/>
                </a:solidFill>
                <a:latin typeface="Arial" pitchFamily="34" charset="0"/>
                <a:cs typeface="Arial" pitchFamily="34" charset="0"/>
              </a:rPr>
              <a:t>Common </a:t>
            </a:r>
            <a:r>
              <a:rPr lang="en-IN" sz="1400" dirty="0">
                <a:solidFill>
                  <a:schemeClr val="bg1"/>
                </a:solidFill>
                <a:latin typeface="Arial" pitchFamily="34" charset="0"/>
                <a:cs typeface="Arial" pitchFamily="34" charset="0"/>
              </a:rPr>
              <a:t>aspects of data cleaning transformations include</a:t>
            </a:r>
            <a:r>
              <a:rPr lang="en-IN" sz="1400" dirty="0" smtClean="0">
                <a:solidFill>
                  <a:schemeClr val="bg1"/>
                </a:solidFill>
                <a:latin typeface="Arial" pitchFamily="34" charset="0"/>
                <a:cs typeface="Arial" pitchFamily="34" charset="0"/>
              </a:rPr>
              <a:t>:</a:t>
            </a:r>
            <a:endParaRPr lang="en-IN" sz="1400" dirty="0">
              <a:solidFill>
                <a:schemeClr val="bg1"/>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28250022"/>
              </p:ext>
            </p:extLst>
          </p:nvPr>
        </p:nvGraphicFramePr>
        <p:xfrm>
          <a:off x="609600" y="1737990"/>
          <a:ext cx="8077200" cy="2967360"/>
        </p:xfrm>
        <a:graphic>
          <a:graphicData uri="http://schemas.openxmlformats.org/drawingml/2006/table">
            <a:tbl>
              <a:tblPr bandRow="1">
                <a:tableStyleId>{69CF1AB2-1976-4502-BF36-3FF5EA218861}</a:tableStyleId>
              </a:tblPr>
              <a:tblGrid>
                <a:gridCol w="2057400"/>
                <a:gridCol w="6019800"/>
              </a:tblGrid>
              <a:tr h="468000">
                <a:tc>
                  <a:txBody>
                    <a:bodyPr/>
                    <a:lstStyle/>
                    <a:p>
                      <a:pPr algn="l"/>
                      <a:r>
                        <a:rPr lang="en-IN" sz="1400" b="1" dirty="0" smtClean="0"/>
                        <a:t>Find and replace </a:t>
                      </a:r>
                      <a:endParaRPr lang="en-IN" sz="1400" b="1" dirty="0">
                        <a:latin typeface="Arial" pitchFamily="34" charset="0"/>
                        <a:cs typeface="Arial" pitchFamily="34" charset="0"/>
                      </a:endParaRPr>
                    </a:p>
                  </a:txBody>
                  <a:tcPr anchor="ctr"/>
                </a:tc>
                <a:tc>
                  <a:txBody>
                    <a:bodyPr/>
                    <a:lstStyle/>
                    <a:p>
                      <a:pPr algn="l"/>
                      <a:r>
                        <a:rPr lang="en-IN" sz="1400" dirty="0" smtClean="0"/>
                        <a:t>For instance, to synchronise a building name where there were instances of the same building referred to under different abbreviations – i.e. 'London health centre', 'london HC', 'london hth cen' etc.</a:t>
                      </a:r>
                      <a:endParaRPr lang="en-IN" sz="1400" dirty="0">
                        <a:latin typeface="Arial" pitchFamily="34" charset="0"/>
                        <a:cs typeface="Arial" pitchFamily="34" charset="0"/>
                      </a:endParaRPr>
                    </a:p>
                  </a:txBody>
                  <a:tcPr anchor="ctr"/>
                </a:tc>
              </a:tr>
              <a:tr h="468000">
                <a:tc>
                  <a:txBody>
                    <a:bodyPr/>
                    <a:lstStyle/>
                    <a:p>
                      <a:pPr algn="l"/>
                      <a:r>
                        <a:rPr lang="en-IN" sz="1400" b="1" dirty="0" smtClean="0"/>
                        <a:t>Convert case </a:t>
                      </a:r>
                      <a:endParaRPr lang="en-IN" sz="1400" b="1" dirty="0">
                        <a:latin typeface="Arial" pitchFamily="34" charset="0"/>
                        <a:cs typeface="Arial" pitchFamily="34" charset="0"/>
                      </a:endParaRPr>
                    </a:p>
                  </a:txBody>
                  <a:tcPr anchor="ctr"/>
                </a:tc>
                <a:tc>
                  <a:txBody>
                    <a:bodyPr/>
                    <a:lstStyle/>
                    <a:p>
                      <a:pPr algn="l"/>
                      <a:r>
                        <a:rPr lang="en-IN" sz="1400" dirty="0" smtClean="0"/>
                        <a:t>For example, on the 'title' column of a 'customers' table, converting all instances of 'MRS', 'mrs' and 'mrs' to 'mrs‘.</a:t>
                      </a:r>
                      <a:endParaRPr lang="en-IN" sz="1400" dirty="0">
                        <a:latin typeface="Arial" pitchFamily="34" charset="0"/>
                        <a:cs typeface="Arial" pitchFamily="34" charset="0"/>
                      </a:endParaRPr>
                    </a:p>
                  </a:txBody>
                  <a:tcPr anchor="ctr"/>
                </a:tc>
              </a:tr>
              <a:tr h="468000">
                <a:tc>
                  <a:txBody>
                    <a:bodyPr/>
                    <a:lstStyle/>
                    <a:p>
                      <a:pPr algn="l"/>
                      <a:r>
                        <a:rPr lang="en-IN" sz="1400" b="1" dirty="0" smtClean="0"/>
                        <a:t>NULL value handling </a:t>
                      </a:r>
                      <a:endParaRPr lang="en-IN" sz="1400" b="1" dirty="0">
                        <a:latin typeface="Arial" pitchFamily="34" charset="0"/>
                        <a:cs typeface="Arial" pitchFamily="34" charset="0"/>
                      </a:endParaRPr>
                    </a:p>
                  </a:txBody>
                  <a:tcPr anchor="ctr"/>
                </a:tc>
                <a:tc>
                  <a:txBody>
                    <a:bodyPr/>
                    <a:lstStyle/>
                    <a:p>
                      <a:pPr algn="l"/>
                      <a:r>
                        <a:rPr lang="en-IN" sz="1400" dirty="0" smtClean="0"/>
                        <a:t>Conversion to a default value.</a:t>
                      </a:r>
                      <a:endParaRPr lang="en-IN" sz="1400" dirty="0">
                        <a:latin typeface="Arial" pitchFamily="34" charset="0"/>
                        <a:cs typeface="Arial" pitchFamily="34" charset="0"/>
                      </a:endParaRPr>
                    </a:p>
                  </a:txBody>
                  <a:tcPr anchor="ctr"/>
                </a:tc>
              </a:tr>
              <a:tr h="468000">
                <a:tc>
                  <a:txBody>
                    <a:bodyPr/>
                    <a:lstStyle/>
                    <a:p>
                      <a:pPr algn="l"/>
                      <a:r>
                        <a:rPr lang="en-IN" sz="1400" b="1" dirty="0" smtClean="0"/>
                        <a:t>Data type conversion </a:t>
                      </a:r>
                      <a:endParaRPr lang="en-IN" sz="1400" b="1" dirty="0">
                        <a:latin typeface="Arial" pitchFamily="34" charset="0"/>
                        <a:cs typeface="Arial" pitchFamily="34" charset="0"/>
                      </a:endParaRPr>
                    </a:p>
                  </a:txBody>
                  <a:tcPr anchor="ctr"/>
                </a:tc>
                <a:tc>
                  <a:txBody>
                    <a:bodyPr/>
                    <a:lstStyle/>
                    <a:p>
                      <a:pPr algn="l"/>
                      <a:r>
                        <a:rPr lang="en-IN" sz="1400" dirty="0" smtClean="0"/>
                        <a:t>To syncronise data from different systems, i.e. The customerid may be an integer in one system but a character data type in another system.</a:t>
                      </a:r>
                      <a:endParaRPr lang="en-IN" sz="1400" dirty="0">
                        <a:latin typeface="Arial" pitchFamily="34" charset="0"/>
                        <a:cs typeface="Arial" pitchFamily="34" charset="0"/>
                      </a:endParaRPr>
                    </a:p>
                  </a:txBody>
                  <a:tcPr anchor="ctr"/>
                </a:tc>
              </a:tr>
              <a:tr h="468000">
                <a:tc>
                  <a:txBody>
                    <a:bodyPr/>
                    <a:lstStyle/>
                    <a:p>
                      <a:pPr algn="l"/>
                      <a:r>
                        <a:rPr lang="en-IN" sz="1400" b="1" dirty="0" smtClean="0"/>
                        <a:t>Standardization of elements</a:t>
                      </a:r>
                      <a:endParaRPr lang="en-IN" sz="1400" b="1" dirty="0">
                        <a:latin typeface="Arial" pitchFamily="34" charset="0"/>
                        <a:cs typeface="Arial" pitchFamily="34" charset="0"/>
                      </a:endParaRPr>
                    </a:p>
                  </a:txBody>
                  <a:tcPr anchor="ctr"/>
                </a:tc>
                <a:tc>
                  <a:txBody>
                    <a:bodyPr/>
                    <a:lstStyle/>
                    <a:p>
                      <a:pPr algn="l"/>
                      <a:r>
                        <a:rPr lang="en-IN" sz="1400" dirty="0" smtClean="0"/>
                        <a:t>Examples:</a:t>
                      </a:r>
                    </a:p>
                    <a:p>
                      <a:pPr algn="l"/>
                      <a:r>
                        <a:rPr lang="en-IN" sz="1400" dirty="0" smtClean="0"/>
                        <a:t>– 0/1, m/f, m/w, M/F, ... m/f</a:t>
                      </a:r>
                    </a:p>
                    <a:p>
                      <a:pPr algn="l"/>
                      <a:r>
                        <a:rPr lang="en-IN" sz="1400" dirty="0" smtClean="0"/>
                        <a:t>– „The woods dr “ „the woods drive“</a:t>
                      </a:r>
                      <a:endParaRPr lang="en-IN" sz="1400" dirty="0">
                        <a:latin typeface="Arial" pitchFamily="34" charset="0"/>
                        <a:cs typeface="Arial" pitchFamily="34" charset="0"/>
                      </a:endParaRPr>
                    </a:p>
                  </a:txBody>
                  <a:tcPr anchor="ctr"/>
                </a:tc>
              </a:tr>
            </a:tbl>
          </a:graphicData>
        </a:graphic>
      </p:graphicFrame>
    </p:spTree>
    <p:custDataLst>
      <p:tags r:id="rId1"/>
    </p:custDataLst>
    <p:extLst>
      <p:ext uri="{BB962C8B-B14F-4D97-AF65-F5344CB8AC3E}">
        <p14:creationId xmlns:p14="http://schemas.microsoft.com/office/powerpoint/2010/main" val="357384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4993739"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a:t>
            </a:r>
            <a:r>
              <a:rPr lang="en-IN" dirty="0" smtClean="0">
                <a:solidFill>
                  <a:schemeClr val="bg1"/>
                </a:solidFill>
                <a:latin typeface="Arial" pitchFamily="34" charset="0"/>
                <a:cs typeface="Arial" pitchFamily="34" charset="0"/>
              </a:rPr>
              <a:t>Transformation – Data Cleansing (Cont’d)</a:t>
            </a:r>
            <a:endParaRPr lang="en-US" dirty="0">
              <a:solidFill>
                <a:schemeClr val="bg1"/>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31588264"/>
              </p:ext>
            </p:extLst>
          </p:nvPr>
        </p:nvGraphicFramePr>
        <p:xfrm>
          <a:off x="609600" y="895350"/>
          <a:ext cx="8077200" cy="2917200"/>
        </p:xfrm>
        <a:graphic>
          <a:graphicData uri="http://schemas.openxmlformats.org/drawingml/2006/table">
            <a:tbl>
              <a:tblPr bandRow="1">
                <a:tableStyleId>{69CF1AB2-1976-4502-BF36-3FF5EA218861}</a:tableStyleId>
              </a:tblPr>
              <a:tblGrid>
                <a:gridCol w="2057400"/>
                <a:gridCol w="6019800"/>
              </a:tblGrid>
              <a:tr h="468000">
                <a:tc>
                  <a:txBody>
                    <a:bodyPr/>
                    <a:lstStyle/>
                    <a:p>
                      <a:pPr algn="l"/>
                      <a:r>
                        <a:rPr lang="en-IN" sz="1400" b="1" dirty="0" smtClean="0"/>
                        <a:t>Decomposing of data items into parts</a:t>
                      </a:r>
                      <a:endParaRPr lang="en-IN" sz="1400" b="1" dirty="0">
                        <a:latin typeface="Arial" pitchFamily="34" charset="0"/>
                        <a:cs typeface="Arial" pitchFamily="34" charset="0"/>
                      </a:endParaRPr>
                    </a:p>
                  </a:txBody>
                  <a:tcPr anchor="ctr"/>
                </a:tc>
                <a:tc>
                  <a:txBody>
                    <a:bodyPr/>
                    <a:lstStyle/>
                    <a:p>
                      <a:pPr algn="l"/>
                      <a:r>
                        <a:rPr lang="en-IN" sz="1400" dirty="0" smtClean="0"/>
                        <a:t>Example:</a:t>
                      </a:r>
                    </a:p>
                    <a:p>
                      <a:pPr algn="l"/>
                      <a:r>
                        <a:rPr lang="en-IN" sz="1400" dirty="0" smtClean="0"/>
                        <a:t>– [name: „Joe Cool“¨]  [firstname: „Joe“, lastname: „Cool“]</a:t>
                      </a:r>
                    </a:p>
                    <a:p>
                      <a:pPr algn="l"/>
                      <a:r>
                        <a:rPr lang="en-IN" sz="1400" dirty="0" smtClean="0"/>
                        <a:t>– [date: „12.12.2002“]  [day: 12, month: 12, year: 2002]</a:t>
                      </a:r>
                      <a:endParaRPr lang="en-IN" sz="1400" dirty="0">
                        <a:latin typeface="Arial" pitchFamily="34" charset="0"/>
                        <a:cs typeface="Arial" pitchFamily="34" charset="0"/>
                      </a:endParaRPr>
                    </a:p>
                  </a:txBody>
                  <a:tcPr anchor="ctr"/>
                </a:tc>
              </a:tr>
              <a:tr h="468000">
                <a:tc>
                  <a:txBody>
                    <a:bodyPr/>
                    <a:lstStyle/>
                    <a:p>
                      <a:pPr algn="l"/>
                      <a:r>
                        <a:rPr lang="en-IN" sz="1400" b="1" dirty="0" smtClean="0"/>
                        <a:t>Duplicate elimination</a:t>
                      </a:r>
                      <a:endParaRPr lang="en-IN" sz="1400" b="1" dirty="0">
                        <a:latin typeface="Arial" pitchFamily="34" charset="0"/>
                        <a:cs typeface="Arial" pitchFamily="34" charset="0"/>
                      </a:endParaRPr>
                    </a:p>
                  </a:txBody>
                  <a:tcPr anchor="ctr"/>
                </a:tc>
                <a:tc>
                  <a:txBody>
                    <a:bodyPr/>
                    <a:lstStyle/>
                    <a:p>
                      <a:pPr algn="l"/>
                      <a:r>
                        <a:rPr lang="en-IN" sz="1400" dirty="0" smtClean="0"/>
                        <a:t>Determine whether differing records represent the same real-world entity</a:t>
                      </a:r>
                    </a:p>
                    <a:p>
                      <a:pPr algn="l"/>
                      <a:r>
                        <a:rPr lang="en-IN" sz="1400" dirty="0" smtClean="0"/>
                        <a:t>– Example: „Joe Cool“, „J. Cool“, „Snoopy“ „Joe“ „Cool“</a:t>
                      </a:r>
                      <a:endParaRPr lang="en-IN" sz="1400" dirty="0">
                        <a:latin typeface="Arial" pitchFamily="34" charset="0"/>
                        <a:cs typeface="Arial" pitchFamily="34" charset="0"/>
                      </a:endParaRPr>
                    </a:p>
                  </a:txBody>
                  <a:tcPr anchor="ctr"/>
                </a:tc>
              </a:tr>
              <a:tr h="468000">
                <a:tc>
                  <a:txBody>
                    <a:bodyPr/>
                    <a:lstStyle/>
                    <a:p>
                      <a:pPr algn="l"/>
                      <a:r>
                        <a:rPr lang="en-IN" sz="1400" b="1" dirty="0" smtClean="0"/>
                        <a:t>Correctness of data</a:t>
                      </a:r>
                      <a:endParaRPr lang="en-IN" sz="1400" b="1" dirty="0">
                        <a:latin typeface="Arial" pitchFamily="34" charset="0"/>
                        <a:cs typeface="Arial" pitchFamily="34" charset="0"/>
                      </a:endParaRPr>
                    </a:p>
                  </a:txBody>
                  <a:tcPr anchor="ctr"/>
                </a:tc>
                <a:tc>
                  <a:txBody>
                    <a:bodyPr/>
                    <a:lstStyle/>
                    <a:p>
                      <a:pPr algn="l"/>
                      <a:r>
                        <a:rPr lang="en-IN" sz="1400" dirty="0" smtClean="0"/>
                        <a:t>Example (street name does not exist and is replaced with the</a:t>
                      </a:r>
                    </a:p>
                    <a:p>
                      <a:pPr algn="l"/>
                      <a:r>
                        <a:rPr lang="en-IN" sz="1400" dirty="0" smtClean="0"/>
                        <a:t>"closest" one):</a:t>
                      </a:r>
                    </a:p>
                    <a:p>
                      <a:pPr algn="l"/>
                      <a:r>
                        <a:rPr lang="en-IN" sz="1400" dirty="0" smtClean="0"/>
                        <a:t>– „The Wolves Dr ive “ -&gt; „The Woods Drive“</a:t>
                      </a:r>
                      <a:endParaRPr lang="en-IN" sz="1400" dirty="0">
                        <a:latin typeface="Arial" pitchFamily="34" charset="0"/>
                        <a:cs typeface="Arial" pitchFamily="34" charset="0"/>
                      </a:endParaRPr>
                    </a:p>
                  </a:txBody>
                  <a:tcPr anchor="ctr"/>
                </a:tc>
              </a:tr>
              <a:tr h="468000">
                <a:tc gridSpan="2">
                  <a:txBody>
                    <a:bodyPr/>
                    <a:lstStyle/>
                    <a:p>
                      <a:r>
                        <a:rPr lang="en-IN" sz="1400" dirty="0" smtClean="0"/>
                        <a:t>Splitting of source files into multiple staging files that can be used to drive multiple target table loads.</a:t>
                      </a:r>
                      <a:endParaRPr lang="en-IN" sz="1400" dirty="0">
                        <a:latin typeface="Arial" pitchFamily="34" charset="0"/>
                        <a:cs typeface="Arial" pitchFamily="34" charset="0"/>
                      </a:endParaRPr>
                    </a:p>
                  </a:txBody>
                  <a:tcPr anchor="ctr"/>
                </a:tc>
                <a:tc hMerge="1">
                  <a:txBody>
                    <a:bodyPr/>
                    <a:lstStyle/>
                    <a:p>
                      <a:endParaRPr lang="en-IN"/>
                    </a:p>
                  </a:txBody>
                  <a:tcPr/>
                </a:tc>
              </a:tr>
              <a:tr h="468000">
                <a:tc gridSpan="2">
                  <a:txBody>
                    <a:bodyPr/>
                    <a:lstStyle/>
                    <a:p>
                      <a:r>
                        <a:rPr lang="en-IN" sz="1400" dirty="0" smtClean="0"/>
                        <a:t>Merging data from different data sources.</a:t>
                      </a:r>
                      <a:endParaRPr lang="en-IN" sz="1400" dirty="0">
                        <a:latin typeface="Arial" pitchFamily="34" charset="0"/>
                        <a:cs typeface="Arial" pitchFamily="34" charset="0"/>
                      </a:endParaRPr>
                    </a:p>
                  </a:txBody>
                  <a:tcPr anchor="ctr"/>
                </a:tc>
                <a:tc hMerge="1">
                  <a:txBody>
                    <a:bodyPr/>
                    <a:lstStyle/>
                    <a:p>
                      <a:endParaRPr lang="en-IN"/>
                    </a:p>
                  </a:txBody>
                  <a:tcPr/>
                </a:tc>
              </a:tr>
            </a:tbl>
          </a:graphicData>
        </a:graphic>
      </p:graphicFrame>
    </p:spTree>
    <p:custDataLst>
      <p:tags r:id="rId1"/>
    </p:custDataLst>
    <p:extLst>
      <p:ext uri="{BB962C8B-B14F-4D97-AF65-F5344CB8AC3E}">
        <p14:creationId xmlns:p14="http://schemas.microsoft.com/office/powerpoint/2010/main" val="357384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377300" cy="369332"/>
          </a:xfrm>
          <a:prstGeom prst="rect">
            <a:avLst/>
          </a:prstGeom>
          <a:noFill/>
        </p:spPr>
        <p:txBody>
          <a:bodyPr wrap="none" rtlCol="0">
            <a:spAutoFit/>
          </a:bodyPr>
          <a:lstStyle/>
          <a:p>
            <a:r>
              <a:rPr lang="en-US" dirty="0" smtClean="0">
                <a:solidFill>
                  <a:schemeClr val="bg1"/>
                </a:solidFill>
                <a:latin typeface="Arial" pitchFamily="34" charset="0"/>
                <a:cs typeface="Arial" pitchFamily="34" charset="0"/>
              </a:rPr>
              <a:t>Case Study</a:t>
            </a:r>
            <a:endParaRPr lang="en-US" dirty="0">
              <a:solidFill>
                <a:schemeClr val="bg1"/>
              </a:solidFill>
              <a:latin typeface="Arial" pitchFamily="34" charset="0"/>
              <a:cs typeface="Arial" pitchFamily="34" charset="0"/>
            </a:endParaRPr>
          </a:p>
        </p:txBody>
      </p:sp>
      <p:sp>
        <p:nvSpPr>
          <p:cNvPr id="4" name="TextBox 3"/>
          <p:cNvSpPr txBox="1"/>
          <p:nvPr/>
        </p:nvSpPr>
        <p:spPr>
          <a:xfrm>
            <a:off x="457200" y="742950"/>
            <a:ext cx="8382000" cy="2031325"/>
          </a:xfrm>
          <a:prstGeom prst="rect">
            <a:avLst/>
          </a:prstGeom>
          <a:noFill/>
        </p:spPr>
        <p:txBody>
          <a:bodyPr wrap="square" rtlCol="0">
            <a:spAutoFit/>
          </a:bodyPr>
          <a:lstStyle/>
          <a:p>
            <a:pPr>
              <a:lnSpc>
                <a:spcPct val="150000"/>
              </a:lnSpc>
            </a:pPr>
            <a:r>
              <a:rPr lang="en-US" sz="1400" b="1" dirty="0" smtClean="0">
                <a:solidFill>
                  <a:schemeClr val="bg1"/>
                </a:solidFill>
                <a:latin typeface="Arial" pitchFamily="34" charset="0"/>
                <a:cs typeface="Arial" pitchFamily="34" charset="0"/>
              </a:rPr>
              <a:t>Scenario:</a:t>
            </a:r>
            <a:endParaRPr lang="en-IN" sz="1400" b="1" dirty="0" smtClean="0">
              <a:solidFill>
                <a:schemeClr val="bg1"/>
              </a:solidFill>
              <a:latin typeface="Arial" pitchFamily="34" charset="0"/>
              <a:cs typeface="Arial" pitchFamily="34" charset="0"/>
            </a:endParaRPr>
          </a:p>
          <a:p>
            <a:pPr>
              <a:lnSpc>
                <a:spcPct val="150000"/>
              </a:lnSpc>
            </a:pPr>
            <a:r>
              <a:rPr lang="en-IN" sz="1400" dirty="0" smtClean="0">
                <a:solidFill>
                  <a:schemeClr val="bg1"/>
                </a:solidFill>
                <a:latin typeface="Arial" pitchFamily="34" charset="0"/>
                <a:cs typeface="Arial" pitchFamily="34" charset="0"/>
              </a:rPr>
              <a:t>The </a:t>
            </a:r>
            <a:r>
              <a:rPr lang="en-IN" sz="1400" dirty="0">
                <a:solidFill>
                  <a:schemeClr val="bg1"/>
                </a:solidFill>
                <a:latin typeface="Arial" pitchFamily="34" charset="0"/>
                <a:cs typeface="Arial" pitchFamily="34" charset="0"/>
              </a:rPr>
              <a:t>publishing house </a:t>
            </a:r>
            <a:r>
              <a:rPr lang="en-IN" sz="1400" dirty="0" smtClean="0">
                <a:solidFill>
                  <a:schemeClr val="bg1"/>
                </a:solidFill>
                <a:latin typeface="Arial" pitchFamily="34" charset="0"/>
                <a:cs typeface="Arial" pitchFamily="34" charset="0"/>
              </a:rPr>
              <a:t>of a company was </a:t>
            </a:r>
            <a:r>
              <a:rPr lang="en-IN" sz="1400" dirty="0">
                <a:solidFill>
                  <a:schemeClr val="bg1"/>
                </a:solidFill>
                <a:latin typeface="Arial" pitchFamily="34" charset="0"/>
                <a:cs typeface="Arial" pitchFamily="34" charset="0"/>
              </a:rPr>
              <a:t>facing issues during execution of marketing campaigns. Some marketing packages sent via mail were undelivered and returned; some packages were delivered more than once to a single address and so on</a:t>
            </a:r>
            <a:r>
              <a:rPr lang="en-IN" sz="1400" dirty="0" smtClean="0">
                <a:solidFill>
                  <a:schemeClr val="bg1"/>
                </a:solidFill>
                <a:latin typeface="Arial" pitchFamily="34" charset="0"/>
                <a:cs typeface="Arial" pitchFamily="34" charset="0"/>
              </a:rPr>
              <a:t>.</a:t>
            </a:r>
          </a:p>
          <a:p>
            <a:pPr>
              <a:lnSpc>
                <a:spcPct val="150000"/>
              </a:lnSpc>
            </a:pPr>
            <a:endParaRPr lang="en-US" sz="1400" dirty="0">
              <a:solidFill>
                <a:schemeClr val="bg1"/>
              </a:solidFill>
              <a:latin typeface="Arial" pitchFamily="34" charset="0"/>
              <a:cs typeface="Arial" pitchFamily="34" charset="0"/>
            </a:endParaRPr>
          </a:p>
          <a:p>
            <a:pPr>
              <a:lnSpc>
                <a:spcPct val="150000"/>
              </a:lnSpc>
            </a:pPr>
            <a:r>
              <a:rPr lang="en-US" sz="1400" dirty="0" smtClean="0">
                <a:solidFill>
                  <a:schemeClr val="bg1"/>
                </a:solidFill>
                <a:latin typeface="Arial" pitchFamily="34" charset="0"/>
                <a:cs typeface="Arial" pitchFamily="34" charset="0"/>
              </a:rPr>
              <a:t>What is the solution?</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68405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377300" cy="369332"/>
          </a:xfrm>
          <a:prstGeom prst="rect">
            <a:avLst/>
          </a:prstGeom>
          <a:noFill/>
        </p:spPr>
        <p:txBody>
          <a:bodyPr wrap="none" rtlCol="0">
            <a:spAutoFit/>
          </a:bodyPr>
          <a:lstStyle/>
          <a:p>
            <a:r>
              <a:rPr lang="en-US" dirty="0" smtClean="0">
                <a:solidFill>
                  <a:schemeClr val="bg1"/>
                </a:solidFill>
                <a:latin typeface="Arial" pitchFamily="34" charset="0"/>
                <a:cs typeface="Arial" pitchFamily="34" charset="0"/>
              </a:rPr>
              <a:t>Case Study</a:t>
            </a:r>
            <a:endParaRPr lang="en-US" dirty="0">
              <a:solidFill>
                <a:schemeClr val="bg1"/>
              </a:solidFill>
              <a:latin typeface="Arial" pitchFamily="34" charset="0"/>
              <a:cs typeface="Arial" pitchFamily="34" charset="0"/>
            </a:endParaRPr>
          </a:p>
        </p:txBody>
      </p:sp>
      <p:sp>
        <p:nvSpPr>
          <p:cNvPr id="4" name="TextBox 3"/>
          <p:cNvSpPr txBox="1"/>
          <p:nvPr/>
        </p:nvSpPr>
        <p:spPr>
          <a:xfrm>
            <a:off x="457200" y="666750"/>
            <a:ext cx="7239000" cy="3262432"/>
          </a:xfrm>
          <a:prstGeom prst="rect">
            <a:avLst/>
          </a:prstGeom>
          <a:noFill/>
        </p:spPr>
        <p:txBody>
          <a:bodyPr wrap="square" rtlCol="0">
            <a:spAutoFit/>
          </a:bodyPr>
          <a:lstStyle/>
          <a:p>
            <a:pPr>
              <a:lnSpc>
                <a:spcPct val="150000"/>
              </a:lnSpc>
            </a:pPr>
            <a:r>
              <a:rPr lang="en-US" sz="1400" b="1" dirty="0" smtClean="0">
                <a:solidFill>
                  <a:schemeClr val="bg1"/>
                </a:solidFill>
                <a:latin typeface="Arial" pitchFamily="34" charset="0"/>
                <a:cs typeface="Arial" pitchFamily="34" charset="0"/>
              </a:rPr>
              <a:t>Problem:</a:t>
            </a:r>
          </a:p>
          <a:p>
            <a:r>
              <a:rPr lang="en-IN" sz="1400" dirty="0" smtClean="0">
                <a:solidFill>
                  <a:schemeClr val="bg1"/>
                </a:solidFill>
                <a:latin typeface="Arial" pitchFamily="34" charset="0"/>
                <a:cs typeface="Arial" pitchFamily="34" charset="0"/>
              </a:rPr>
              <a:t>Inconsistent </a:t>
            </a:r>
            <a:r>
              <a:rPr lang="en-IN" sz="1400" dirty="0">
                <a:solidFill>
                  <a:schemeClr val="bg1"/>
                </a:solidFill>
                <a:latin typeface="Arial" pitchFamily="34" charset="0"/>
                <a:cs typeface="Arial" pitchFamily="34" charset="0"/>
              </a:rPr>
              <a:t>and poor quality of customers' </a:t>
            </a:r>
            <a:r>
              <a:rPr lang="en-IN" sz="1400" dirty="0" smtClean="0">
                <a:solidFill>
                  <a:schemeClr val="bg1"/>
                </a:solidFill>
                <a:latin typeface="Arial" pitchFamily="34" charset="0"/>
                <a:cs typeface="Arial" pitchFamily="34" charset="0"/>
              </a:rPr>
              <a:t>data. </a:t>
            </a:r>
          </a:p>
          <a:p>
            <a:endParaRPr lang="en-US" sz="1400" dirty="0">
              <a:solidFill>
                <a:schemeClr val="bg1"/>
              </a:solidFill>
              <a:latin typeface="Arial" pitchFamily="34" charset="0"/>
              <a:cs typeface="Arial" pitchFamily="34" charset="0"/>
            </a:endParaRPr>
          </a:p>
          <a:p>
            <a:pPr>
              <a:lnSpc>
                <a:spcPct val="150000"/>
              </a:lnSpc>
            </a:pPr>
            <a:r>
              <a:rPr lang="en-US" sz="1400" b="1" dirty="0">
                <a:solidFill>
                  <a:schemeClr val="bg1"/>
                </a:solidFill>
                <a:latin typeface="Arial" pitchFamily="34" charset="0"/>
                <a:cs typeface="Arial" pitchFamily="34" charset="0"/>
              </a:rPr>
              <a:t>Solution:</a:t>
            </a:r>
            <a:endParaRPr lang="en-US" sz="1400" dirty="0" smtClean="0">
              <a:solidFill>
                <a:schemeClr val="bg1"/>
              </a:solidFill>
              <a:latin typeface="Arial" pitchFamily="34" charset="0"/>
              <a:cs typeface="Arial" pitchFamily="34" charset="0"/>
            </a:endParaRPr>
          </a:p>
          <a:p>
            <a:pPr>
              <a:lnSpc>
                <a:spcPct val="150000"/>
              </a:lnSpc>
            </a:pPr>
            <a:r>
              <a:rPr lang="en-US" sz="1400" dirty="0" smtClean="0">
                <a:solidFill>
                  <a:schemeClr val="bg1"/>
                </a:solidFill>
                <a:latin typeface="Arial" pitchFamily="34" charset="0"/>
                <a:cs typeface="Arial" pitchFamily="34" charset="0"/>
              </a:rPr>
              <a:t>The company tried a data cleansing tool which</a:t>
            </a:r>
            <a:r>
              <a:rPr lang="en-IN" sz="1400" dirty="0" smtClean="0">
                <a:solidFill>
                  <a:schemeClr val="bg1"/>
                </a:solidFill>
                <a:latin typeface="Arial" pitchFamily="34" charset="0"/>
                <a:cs typeface="Arial" pitchFamily="34" charset="0"/>
              </a:rPr>
              <a:t> helped to: </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Check all mailing addresses.</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Rectify incorrect ones.</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Verify other customer data as emails or phones.</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Find duplicate entries in customer database.</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Enrich customers' information from external databases.</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14854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4993803"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Transformation – Data </a:t>
            </a:r>
            <a:r>
              <a:rPr lang="en-IN" dirty="0" smtClean="0">
                <a:solidFill>
                  <a:schemeClr val="bg1"/>
                </a:solidFill>
                <a:latin typeface="Arial" pitchFamily="34" charset="0"/>
                <a:cs typeface="Arial" pitchFamily="34" charset="0"/>
              </a:rPr>
              <a:t>Quality Verification</a:t>
            </a:r>
            <a:endParaRPr lang="en-US" dirty="0">
              <a:solidFill>
                <a:schemeClr val="bg1"/>
              </a:solidFill>
              <a:latin typeface="Arial" pitchFamily="34" charset="0"/>
              <a:cs typeface="Arial" pitchFamily="34" charset="0"/>
            </a:endParaRPr>
          </a:p>
        </p:txBody>
      </p:sp>
      <p:sp>
        <p:nvSpPr>
          <p:cNvPr id="5" name="TextBox 4"/>
          <p:cNvSpPr txBox="1"/>
          <p:nvPr/>
        </p:nvSpPr>
        <p:spPr>
          <a:xfrm>
            <a:off x="442085" y="742950"/>
            <a:ext cx="6492115" cy="1815882"/>
          </a:xfrm>
          <a:prstGeom prst="rect">
            <a:avLst/>
          </a:prstGeom>
          <a:noFill/>
        </p:spPr>
        <p:txBody>
          <a:bodyPr wrap="square" rtlCol="0">
            <a:spAutoFit/>
          </a:bodyPr>
          <a:lstStyle/>
          <a:p>
            <a:pPr>
              <a:lnSpc>
                <a:spcPct val="150000"/>
              </a:lnSpc>
            </a:pPr>
            <a:r>
              <a:rPr lang="en-IN" sz="1400" dirty="0">
                <a:solidFill>
                  <a:schemeClr val="bg1"/>
                </a:solidFill>
                <a:latin typeface="Arial" pitchFamily="34" charset="0"/>
                <a:cs typeface="Arial" pitchFamily="34" charset="0"/>
              </a:rPr>
              <a:t>Data quality is </a:t>
            </a:r>
            <a:r>
              <a:rPr lang="en-IN" sz="1400" dirty="0" smtClean="0">
                <a:solidFill>
                  <a:schemeClr val="bg1"/>
                </a:solidFill>
                <a:latin typeface="Arial" pitchFamily="34" charset="0"/>
                <a:cs typeface="Arial" pitchFamily="34" charset="0"/>
              </a:rPr>
              <a:t>critical because it:</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Boosts confidence.</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Enables better customer service.</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Enhances strategic decision making. </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Reduces risks from disastrous decisions.</a:t>
            </a:r>
            <a:endParaRPr lang="en-US" sz="1400" dirty="0" smtClean="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76168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5870646"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Transformation – Data </a:t>
            </a:r>
            <a:r>
              <a:rPr lang="en-IN" dirty="0" smtClean="0">
                <a:solidFill>
                  <a:schemeClr val="bg1"/>
                </a:solidFill>
                <a:latin typeface="Arial" pitchFamily="34" charset="0"/>
                <a:cs typeface="Arial" pitchFamily="34" charset="0"/>
              </a:rPr>
              <a:t>Quality Verification (Cont'd)</a:t>
            </a:r>
            <a:endParaRPr lang="en-US" dirty="0" smtClean="0">
              <a:solidFill>
                <a:schemeClr val="bg1"/>
              </a:solidFill>
              <a:latin typeface="Arial" pitchFamily="34" charset="0"/>
              <a:cs typeface="Arial" pitchFamily="34" charset="0"/>
            </a:endParaRPr>
          </a:p>
        </p:txBody>
      </p:sp>
      <p:sp>
        <p:nvSpPr>
          <p:cNvPr id="4" name="TextBox 3"/>
          <p:cNvSpPr txBox="1"/>
          <p:nvPr/>
        </p:nvSpPr>
        <p:spPr>
          <a:xfrm>
            <a:off x="838200" y="819150"/>
            <a:ext cx="7467600" cy="698717"/>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nSpc>
                <a:spcPct val="150000"/>
              </a:lnSpc>
              <a:defRPr sz="1400">
                <a:latin typeface="Arial" pitchFamily="34" charset="0"/>
                <a:cs typeface="Arial" pitchFamily="34" charset="0"/>
              </a:defRPr>
            </a:lvl1pPr>
            <a:lvl2pPr lvl="1">
              <a:lnSpc>
                <a:spcPct val="150000"/>
              </a:lnSpc>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solidFill>
                  <a:schemeClr val="bg1"/>
                </a:solidFill>
              </a:rPr>
              <a:t>This stage compares the data extracted in the previous step with the data quality rules specified in the business specification of the </a:t>
            </a:r>
            <a:r>
              <a:rPr lang="en-IN" dirty="0" smtClean="0">
                <a:solidFill>
                  <a:schemeClr val="bg1"/>
                </a:solidFill>
              </a:rPr>
              <a:t>data warehouse.</a:t>
            </a:r>
            <a:endParaRPr lang="en-IN" dirty="0">
              <a:solidFill>
                <a:schemeClr val="bg1"/>
              </a:solidFill>
            </a:endParaRPr>
          </a:p>
        </p:txBody>
      </p:sp>
      <p:sp>
        <p:nvSpPr>
          <p:cNvPr id="5" name="TextBox 4"/>
          <p:cNvSpPr txBox="1"/>
          <p:nvPr/>
        </p:nvSpPr>
        <p:spPr>
          <a:xfrm>
            <a:off x="838200" y="1657350"/>
            <a:ext cx="7191555" cy="2923877"/>
          </a:xfrm>
          <a:prstGeom prst="rect">
            <a:avLst/>
          </a:prstGeom>
          <a:noFill/>
        </p:spPr>
        <p:txBody>
          <a:bodyPr wrap="square" rtlCol="0">
            <a:spAutoFit/>
          </a:bodyPr>
          <a:lstStyle/>
          <a:p>
            <a:pPr marL="108000" indent="-108000">
              <a:lnSpc>
                <a:spcPct val="150000"/>
              </a:lnSpc>
            </a:pPr>
            <a:r>
              <a:rPr lang="en-IN" sz="1400" dirty="0" smtClean="0">
                <a:solidFill>
                  <a:schemeClr val="bg1"/>
                </a:solidFill>
                <a:latin typeface="Arial" pitchFamily="34" charset="0"/>
                <a:cs typeface="Arial" pitchFamily="34" charset="0"/>
              </a:rPr>
              <a:t>Following are some of the data quality dimensions measured:</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Accuracy</a:t>
            </a:r>
          </a:p>
          <a:p>
            <a:pPr marL="180000"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Domain integrity</a:t>
            </a:r>
          </a:p>
          <a:p>
            <a:pPr marL="180000"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Data Type </a:t>
            </a:r>
          </a:p>
          <a:p>
            <a:pPr marL="180000"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Consistency</a:t>
            </a:r>
          </a:p>
          <a:p>
            <a:pPr marL="180000"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Redundancy</a:t>
            </a:r>
          </a:p>
          <a:p>
            <a:pPr marL="180000"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Completeness</a:t>
            </a:r>
          </a:p>
          <a:p>
            <a:pPr marL="180000"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Duplication</a:t>
            </a:r>
          </a:p>
        </p:txBody>
      </p:sp>
      <p:sp>
        <p:nvSpPr>
          <p:cNvPr id="6" name="TextBox 5"/>
          <p:cNvSpPr txBox="1"/>
          <p:nvPr/>
        </p:nvSpPr>
        <p:spPr>
          <a:xfrm>
            <a:off x="4192438" y="1962150"/>
            <a:ext cx="3991155" cy="2523768"/>
          </a:xfrm>
          <a:prstGeom prst="rect">
            <a:avLst/>
          </a:prstGeom>
          <a:noFill/>
        </p:spPr>
        <p:txBody>
          <a:bodyPr wrap="square" rtlCol="0">
            <a:spAutoFit/>
          </a:bodyPr>
          <a:lstStyle/>
          <a:p>
            <a:pPr marL="180000"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Conformance to Business rules</a:t>
            </a:r>
          </a:p>
          <a:p>
            <a:pPr marL="180000"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Structural </a:t>
            </a:r>
            <a:r>
              <a:rPr lang="en-US" sz="1400" dirty="0">
                <a:solidFill>
                  <a:schemeClr val="bg1"/>
                </a:solidFill>
                <a:latin typeface="Arial" pitchFamily="34" charset="0"/>
                <a:cs typeface="Arial" pitchFamily="34" charset="0"/>
              </a:rPr>
              <a:t>definiteness</a:t>
            </a:r>
          </a:p>
          <a:p>
            <a:pPr marL="180000" indent="-180000">
              <a:spcBef>
                <a:spcPts val="600"/>
              </a:spcBef>
              <a:spcAft>
                <a:spcPts val="600"/>
              </a:spcAft>
              <a:buFont typeface="Arial" pitchFamily="34" charset="0"/>
              <a:buChar char="•"/>
            </a:pPr>
            <a:r>
              <a:rPr lang="en-US" sz="1400" dirty="0">
                <a:solidFill>
                  <a:schemeClr val="bg1"/>
                </a:solidFill>
                <a:latin typeface="Arial" pitchFamily="34" charset="0"/>
                <a:cs typeface="Arial" pitchFamily="34" charset="0"/>
              </a:rPr>
              <a:t>Data Anomaly</a:t>
            </a:r>
          </a:p>
          <a:p>
            <a:pPr marL="180000" indent="-180000">
              <a:spcBef>
                <a:spcPts val="600"/>
              </a:spcBef>
              <a:spcAft>
                <a:spcPts val="600"/>
              </a:spcAft>
              <a:buFont typeface="Arial" pitchFamily="34" charset="0"/>
              <a:buChar char="•"/>
            </a:pPr>
            <a:r>
              <a:rPr lang="en-US" sz="1400" dirty="0">
                <a:solidFill>
                  <a:schemeClr val="bg1"/>
                </a:solidFill>
                <a:latin typeface="Arial" pitchFamily="34" charset="0"/>
                <a:cs typeface="Arial" pitchFamily="34" charset="0"/>
              </a:rPr>
              <a:t>Clarity</a:t>
            </a:r>
          </a:p>
          <a:p>
            <a:pPr marL="180000" indent="-180000">
              <a:spcBef>
                <a:spcPts val="600"/>
              </a:spcBef>
              <a:spcAft>
                <a:spcPts val="600"/>
              </a:spcAft>
              <a:buFont typeface="Arial" pitchFamily="34" charset="0"/>
              <a:buChar char="•"/>
            </a:pPr>
            <a:r>
              <a:rPr lang="en-US" sz="1400" dirty="0">
                <a:solidFill>
                  <a:schemeClr val="bg1"/>
                </a:solidFill>
                <a:latin typeface="Arial" pitchFamily="34" charset="0"/>
                <a:cs typeface="Arial" pitchFamily="34" charset="0"/>
              </a:rPr>
              <a:t>Timely</a:t>
            </a:r>
          </a:p>
          <a:p>
            <a:pPr marL="180000" indent="-180000">
              <a:spcBef>
                <a:spcPts val="600"/>
              </a:spcBef>
              <a:spcAft>
                <a:spcPts val="600"/>
              </a:spcAft>
              <a:buFont typeface="Arial" pitchFamily="34" charset="0"/>
              <a:buChar char="•"/>
            </a:pPr>
            <a:r>
              <a:rPr lang="en-US" sz="1400" dirty="0">
                <a:solidFill>
                  <a:schemeClr val="bg1"/>
                </a:solidFill>
                <a:latin typeface="Arial" pitchFamily="34" charset="0"/>
                <a:cs typeface="Arial" pitchFamily="34" charset="0"/>
              </a:rPr>
              <a:t>Usefulness</a:t>
            </a:r>
          </a:p>
          <a:p>
            <a:pPr marL="180000" indent="-180000">
              <a:spcBef>
                <a:spcPts val="600"/>
              </a:spcBef>
              <a:spcAft>
                <a:spcPts val="600"/>
              </a:spcAft>
              <a:buFont typeface="Arial" pitchFamily="34" charset="0"/>
              <a:buChar char="•"/>
            </a:pPr>
            <a:r>
              <a:rPr lang="en-US" sz="1400" dirty="0">
                <a:solidFill>
                  <a:schemeClr val="bg1"/>
                </a:solidFill>
                <a:latin typeface="Arial" pitchFamily="34" charset="0"/>
                <a:cs typeface="Arial" pitchFamily="34" charset="0"/>
              </a:rPr>
              <a:t>Adherence to data integrity rule</a:t>
            </a:r>
          </a:p>
        </p:txBody>
      </p:sp>
    </p:spTree>
    <p:custDataLst>
      <p:tags r:id="rId1"/>
    </p:custDataLst>
    <p:extLst>
      <p:ext uri="{BB962C8B-B14F-4D97-AF65-F5344CB8AC3E}">
        <p14:creationId xmlns:p14="http://schemas.microsoft.com/office/powerpoint/2010/main" val="17075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5878661"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Transformation – Data </a:t>
            </a:r>
            <a:r>
              <a:rPr lang="en-IN" dirty="0" smtClean="0">
                <a:solidFill>
                  <a:schemeClr val="bg1"/>
                </a:solidFill>
                <a:latin typeface="Arial" pitchFamily="34" charset="0"/>
                <a:cs typeface="Arial" pitchFamily="34" charset="0"/>
              </a:rPr>
              <a:t>Quality Verification (Cont’d)</a:t>
            </a:r>
            <a:endParaRPr lang="en-US" dirty="0">
              <a:solidFill>
                <a:schemeClr val="bg1"/>
              </a:solidFill>
              <a:latin typeface="Arial" pitchFamily="34" charset="0"/>
              <a:cs typeface="Arial" pitchFamily="34" charset="0"/>
            </a:endParaRPr>
          </a:p>
        </p:txBody>
      </p:sp>
      <p:sp>
        <p:nvSpPr>
          <p:cNvPr id="5" name="TextBox 4"/>
          <p:cNvSpPr txBox="1"/>
          <p:nvPr/>
        </p:nvSpPr>
        <p:spPr>
          <a:xfrm>
            <a:off x="457200" y="752033"/>
            <a:ext cx="7467600" cy="2169825"/>
          </a:xfrm>
          <a:prstGeom prst="rect">
            <a:avLst/>
          </a:prstGeom>
          <a:noFill/>
        </p:spPr>
        <p:txBody>
          <a:bodyPr wrap="square" rtlCol="0">
            <a:spAutoFit/>
          </a:bodyPr>
          <a:lstStyle/>
          <a:p>
            <a:pPr>
              <a:lnSpc>
                <a:spcPct val="150000"/>
              </a:lnSpc>
            </a:pPr>
            <a:r>
              <a:rPr lang="en-IN" sz="1400" dirty="0" smtClean="0">
                <a:solidFill>
                  <a:schemeClr val="bg1"/>
                </a:solidFill>
                <a:latin typeface="Arial" pitchFamily="34" charset="0"/>
                <a:cs typeface="Arial" pitchFamily="34" charset="0"/>
              </a:rPr>
              <a:t>If </a:t>
            </a:r>
            <a:r>
              <a:rPr lang="en-IN" sz="1400" dirty="0">
                <a:solidFill>
                  <a:schemeClr val="bg1"/>
                </a:solidFill>
                <a:latin typeface="Arial" pitchFamily="34" charset="0"/>
                <a:cs typeface="Arial" pitchFamily="34" charset="0"/>
              </a:rPr>
              <a:t>data does not meet the data quality </a:t>
            </a:r>
            <a:r>
              <a:rPr lang="en-IN" sz="1400" dirty="0" smtClean="0">
                <a:solidFill>
                  <a:schemeClr val="bg1"/>
                </a:solidFill>
                <a:latin typeface="Arial" pitchFamily="34" charset="0"/>
                <a:cs typeface="Arial" pitchFamily="34" charset="0"/>
              </a:rPr>
              <a:t>rules, then data is:</a:t>
            </a:r>
            <a:endParaRPr lang="en-IN" sz="1400" dirty="0">
              <a:solidFill>
                <a:schemeClr val="bg1"/>
              </a:solidFill>
              <a:latin typeface="Arial" pitchFamily="34" charset="0"/>
              <a:cs typeface="Arial" pitchFamily="34" charset="0"/>
            </a:endParaRP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Rejected.</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Kept in a holding area. </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Added to the data warehouse with its errors.</a:t>
            </a:r>
          </a:p>
          <a:p>
            <a:pPr>
              <a:lnSpc>
                <a:spcPct val="150000"/>
              </a:lnSpc>
            </a:pPr>
            <a:r>
              <a:rPr lang="en-IN" sz="1400" dirty="0">
                <a:solidFill>
                  <a:schemeClr val="bg1"/>
                </a:solidFill>
                <a:latin typeface="Arial" pitchFamily="34" charset="0"/>
                <a:cs typeface="Arial" pitchFamily="34" charset="0"/>
              </a:rPr>
              <a:t>This verification is very important </a:t>
            </a:r>
            <a:r>
              <a:rPr lang="en-IN" sz="1400" dirty="0" smtClean="0">
                <a:solidFill>
                  <a:schemeClr val="bg1"/>
                </a:solidFill>
                <a:latin typeface="Arial" pitchFamily="34" charset="0"/>
                <a:cs typeface="Arial" pitchFamily="34" charset="0"/>
              </a:rPr>
              <a:t>because it prevents invalid data </a:t>
            </a:r>
            <a:r>
              <a:rPr lang="en-IN" sz="1400" dirty="0">
                <a:solidFill>
                  <a:schemeClr val="bg1"/>
                </a:solidFill>
                <a:latin typeface="Arial" pitchFamily="34" charset="0"/>
                <a:cs typeface="Arial" pitchFamily="34" charset="0"/>
              </a:rPr>
              <a:t>from entering into data warehouse and eventually stops it from participating in business performance </a:t>
            </a:r>
            <a:r>
              <a:rPr lang="en-IN" sz="1400" dirty="0" smtClean="0">
                <a:solidFill>
                  <a:schemeClr val="bg1"/>
                </a:solidFill>
                <a:latin typeface="Arial" pitchFamily="34" charset="0"/>
                <a:cs typeface="Arial" pitchFamily="34" charset="0"/>
              </a:rPr>
              <a:t>metrics. </a:t>
            </a:r>
            <a:endParaRPr lang="en-US"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98775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5904309"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Transformation – Data </a:t>
            </a:r>
            <a:r>
              <a:rPr lang="en-IN" dirty="0" smtClean="0">
                <a:solidFill>
                  <a:schemeClr val="bg1"/>
                </a:solidFill>
                <a:latin typeface="Arial" pitchFamily="34" charset="0"/>
                <a:cs typeface="Arial" pitchFamily="34" charset="0"/>
              </a:rPr>
              <a:t>Quality Verification (Cont'd)</a:t>
            </a:r>
            <a:endParaRPr lang="en-US" dirty="0">
              <a:solidFill>
                <a:schemeClr val="bg1"/>
              </a:solidFill>
              <a:latin typeface="Arial" pitchFamily="34" charset="0"/>
              <a:cs typeface="Arial" pitchFamily="34" charset="0"/>
            </a:endParaRPr>
          </a:p>
        </p:txBody>
      </p:sp>
      <p:sp>
        <p:nvSpPr>
          <p:cNvPr id="5" name="TextBox 4"/>
          <p:cNvSpPr txBox="1"/>
          <p:nvPr/>
        </p:nvSpPr>
        <p:spPr>
          <a:xfrm>
            <a:off x="457200" y="742950"/>
            <a:ext cx="7467600" cy="1292662"/>
          </a:xfrm>
          <a:prstGeom prst="rect">
            <a:avLst/>
          </a:prstGeom>
          <a:noFill/>
        </p:spPr>
        <p:txBody>
          <a:bodyPr wrap="square" rtlCol="0">
            <a:spAutoFit/>
          </a:bodyPr>
          <a:lstStyle/>
          <a:p>
            <a:pPr>
              <a:lnSpc>
                <a:spcPct val="150000"/>
              </a:lnSpc>
            </a:pPr>
            <a:r>
              <a:rPr lang="en-IN" sz="1400" b="1" dirty="0">
                <a:solidFill>
                  <a:schemeClr val="bg1"/>
                </a:solidFill>
                <a:latin typeface="Arial" pitchFamily="34" charset="0"/>
                <a:cs typeface="Arial" pitchFamily="34" charset="0"/>
              </a:rPr>
              <a:t>Data Quality </a:t>
            </a:r>
            <a:r>
              <a:rPr lang="en-IN" sz="1400" b="1" dirty="0" smtClean="0">
                <a:solidFill>
                  <a:schemeClr val="bg1"/>
                </a:solidFill>
                <a:latin typeface="Arial" pitchFamily="34" charset="0"/>
                <a:cs typeface="Arial" pitchFamily="34" charset="0"/>
              </a:rPr>
              <a:t>Testing</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Syntax </a:t>
            </a:r>
            <a:r>
              <a:rPr lang="en-IN" sz="1400" dirty="0">
                <a:solidFill>
                  <a:schemeClr val="bg1"/>
                </a:solidFill>
                <a:latin typeface="Arial" pitchFamily="34" charset="0"/>
                <a:cs typeface="Arial" pitchFamily="34" charset="0"/>
              </a:rPr>
              <a:t>Tests: </a:t>
            </a:r>
            <a:r>
              <a:rPr lang="en-IN" sz="1400" dirty="0" smtClean="0">
                <a:solidFill>
                  <a:schemeClr val="bg1"/>
                </a:solidFill>
                <a:latin typeface="Arial" pitchFamily="34" charset="0"/>
                <a:cs typeface="Arial" pitchFamily="34" charset="0"/>
              </a:rPr>
              <a:t>Report dirty data  </a:t>
            </a:r>
            <a:r>
              <a:rPr lang="en-IN" sz="1400" dirty="0">
                <a:solidFill>
                  <a:schemeClr val="bg1"/>
                </a:solidFill>
                <a:latin typeface="Arial" pitchFamily="34" charset="0"/>
                <a:cs typeface="Arial" pitchFamily="34" charset="0"/>
              </a:rPr>
              <a:t>based on invalid characters, character pattern, incorrect upper or lower case order etc.</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Reference </a:t>
            </a:r>
            <a:r>
              <a:rPr lang="en-IN" sz="1400" dirty="0">
                <a:solidFill>
                  <a:schemeClr val="bg1"/>
                </a:solidFill>
                <a:latin typeface="Arial" pitchFamily="34" charset="0"/>
                <a:cs typeface="Arial" pitchFamily="34" charset="0"/>
              </a:rPr>
              <a:t>Tests: </a:t>
            </a:r>
            <a:r>
              <a:rPr lang="en-IN" sz="1400" dirty="0" smtClean="0">
                <a:solidFill>
                  <a:schemeClr val="bg1"/>
                </a:solidFill>
                <a:latin typeface="Arial" pitchFamily="34" charset="0"/>
                <a:cs typeface="Arial" pitchFamily="34" charset="0"/>
              </a:rPr>
              <a:t>Check the </a:t>
            </a:r>
            <a:r>
              <a:rPr lang="en-IN" sz="1400" dirty="0">
                <a:solidFill>
                  <a:schemeClr val="bg1"/>
                </a:solidFill>
                <a:latin typeface="Arial" pitchFamily="34" charset="0"/>
                <a:cs typeface="Arial" pitchFamily="34" charset="0"/>
              </a:rPr>
              <a:t>data according to the data </a:t>
            </a:r>
            <a:r>
              <a:rPr lang="en-IN" sz="1400" dirty="0" smtClean="0">
                <a:solidFill>
                  <a:schemeClr val="bg1"/>
                </a:solidFill>
                <a:latin typeface="Arial" pitchFamily="34" charset="0"/>
                <a:cs typeface="Arial" pitchFamily="34" charset="0"/>
              </a:rPr>
              <a:t>model e.g. Customer ID.</a:t>
            </a:r>
            <a:endParaRPr lang="en-US"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61104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4343881"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What is an Enterprise Data Warehouse?</a:t>
            </a:r>
            <a:endParaRPr lang="en-US" dirty="0">
              <a:solidFill>
                <a:schemeClr val="bg1"/>
              </a:solidFill>
              <a:latin typeface="Arial" pitchFamily="34" charset="0"/>
              <a:cs typeface="Arial" pitchFamily="34" charset="0"/>
            </a:endParaRPr>
          </a:p>
        </p:txBody>
      </p:sp>
      <p:sp>
        <p:nvSpPr>
          <p:cNvPr id="3" name="TextBox 2"/>
          <p:cNvSpPr txBox="1"/>
          <p:nvPr/>
        </p:nvSpPr>
        <p:spPr>
          <a:xfrm>
            <a:off x="457200" y="742950"/>
            <a:ext cx="4120902" cy="1708160"/>
          </a:xfrm>
          <a:prstGeom prst="rect">
            <a:avLst/>
          </a:prstGeom>
          <a:noFill/>
        </p:spPr>
        <p:txBody>
          <a:bodyPr wrap="square" rtlCol="0">
            <a:spAutoFit/>
          </a:bodyPr>
          <a:lstStyle/>
          <a:p>
            <a:pPr marL="108000" indent="-108000">
              <a:lnSpc>
                <a:spcPct val="150000"/>
              </a:lnSpc>
            </a:pPr>
            <a:r>
              <a:rPr lang="en-IN" sz="1400" dirty="0">
                <a:solidFill>
                  <a:schemeClr val="bg1"/>
                </a:solidFill>
                <a:latin typeface="Arial" pitchFamily="34" charset="0"/>
                <a:cs typeface="Arial" pitchFamily="34" charset="0"/>
              </a:rPr>
              <a:t>An enterprise data warehouse </a:t>
            </a:r>
            <a:r>
              <a:rPr lang="en-IN" sz="1400" dirty="0" smtClean="0">
                <a:solidFill>
                  <a:schemeClr val="bg1"/>
                </a:solidFill>
                <a:latin typeface="Arial" pitchFamily="34" charset="0"/>
                <a:cs typeface="Arial" pitchFamily="34" charset="0"/>
              </a:rPr>
              <a:t>is: </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An unified database. </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Holds all the business information of an organization.  </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Makes it accessible all across the company.</a:t>
            </a:r>
            <a:endParaRPr lang="en-IN" sz="1400" dirty="0">
              <a:solidFill>
                <a:schemeClr val="bg1"/>
              </a:solidFill>
              <a:latin typeface="Arial" pitchFamily="34" charset="0"/>
              <a:cs typeface="Arial" pitchFamily="34" charset="0"/>
            </a:endParaRPr>
          </a:p>
        </p:txBody>
      </p:sp>
      <p:pic>
        <p:nvPicPr>
          <p:cNvPr id="4" name="Picture 2" descr="http://publib.boulder.ibm.com/tividd/td/TEDW/GC32-0744-01/en_US/HTML/config4.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10651"/>
          <a:stretch/>
        </p:blipFill>
        <p:spPr bwMode="auto">
          <a:xfrm>
            <a:off x="3276600" y="2343150"/>
            <a:ext cx="5715000" cy="232406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5622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5365700"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Transformation – </a:t>
            </a:r>
            <a:r>
              <a:rPr lang="en-IN" dirty="0" smtClean="0">
                <a:solidFill>
                  <a:schemeClr val="bg1"/>
                </a:solidFill>
                <a:latin typeface="Arial" pitchFamily="34" charset="0"/>
                <a:cs typeface="Arial" pitchFamily="34" charset="0"/>
              </a:rPr>
              <a:t>Integration and Aggregation</a:t>
            </a:r>
            <a:endParaRPr lang="en-US" dirty="0">
              <a:solidFill>
                <a:schemeClr val="bg1"/>
              </a:solidFill>
              <a:latin typeface="Arial" pitchFamily="34" charset="0"/>
              <a:cs typeface="Arial" pitchFamily="34" charset="0"/>
            </a:endParaRPr>
          </a:p>
        </p:txBody>
      </p:sp>
      <p:sp>
        <p:nvSpPr>
          <p:cNvPr id="6" name="TextBox 5"/>
          <p:cNvSpPr txBox="1"/>
          <p:nvPr/>
        </p:nvSpPr>
        <p:spPr>
          <a:xfrm>
            <a:off x="457200" y="819149"/>
            <a:ext cx="7315200" cy="1708160"/>
          </a:xfrm>
          <a:prstGeom prst="rect">
            <a:avLst/>
          </a:prstGeom>
          <a:noFill/>
        </p:spPr>
        <p:txBody>
          <a:bodyPr wrap="square" rtlCol="0">
            <a:spAutoFit/>
          </a:bodyPr>
          <a:lstStyle/>
          <a:p>
            <a:pPr>
              <a:lnSpc>
                <a:spcPct val="150000"/>
              </a:lnSpc>
            </a:pPr>
            <a:r>
              <a:rPr lang="en-IN" sz="1400" b="1" dirty="0">
                <a:solidFill>
                  <a:schemeClr val="bg1"/>
                </a:solidFill>
                <a:latin typeface="Arial" pitchFamily="34" charset="0"/>
                <a:cs typeface="Arial" pitchFamily="34" charset="0"/>
              </a:rPr>
              <a:t>Data Integration:</a:t>
            </a:r>
            <a:r>
              <a:rPr lang="en-IN" sz="1400" dirty="0">
                <a:solidFill>
                  <a:schemeClr val="bg1"/>
                </a:solidFill>
                <a:latin typeface="Arial" pitchFamily="34" charset="0"/>
                <a:cs typeface="Arial" pitchFamily="34" charset="0"/>
              </a:rPr>
              <a:t> </a:t>
            </a:r>
            <a:r>
              <a:rPr lang="en-IN" sz="1400" dirty="0" smtClean="0">
                <a:solidFill>
                  <a:schemeClr val="bg1"/>
                </a:solidFill>
                <a:latin typeface="Arial" pitchFamily="34" charset="0"/>
                <a:cs typeface="Arial" pitchFamily="34" charset="0"/>
              </a:rPr>
              <a:t>Process of </a:t>
            </a:r>
            <a:r>
              <a:rPr lang="en-IN" sz="1400" dirty="0">
                <a:solidFill>
                  <a:schemeClr val="bg1"/>
                </a:solidFill>
                <a:latin typeface="Arial" pitchFamily="34" charset="0"/>
                <a:cs typeface="Arial" pitchFamily="34" charset="0"/>
              </a:rPr>
              <a:t>consolidating multiple data sources into a uniform data interface for data </a:t>
            </a:r>
            <a:r>
              <a:rPr lang="en-IN" sz="1400" dirty="0" smtClean="0">
                <a:solidFill>
                  <a:schemeClr val="bg1"/>
                </a:solidFill>
                <a:latin typeface="Arial" pitchFamily="34" charset="0"/>
                <a:cs typeface="Arial" pitchFamily="34" charset="0"/>
              </a:rPr>
              <a:t>analysis. </a:t>
            </a:r>
          </a:p>
          <a:p>
            <a:pPr>
              <a:lnSpc>
                <a:spcPct val="150000"/>
              </a:lnSpc>
            </a:pPr>
            <a:endParaRPr lang="en-IN" sz="1400" dirty="0" smtClean="0">
              <a:solidFill>
                <a:schemeClr val="bg1"/>
              </a:solidFill>
              <a:latin typeface="Arial" pitchFamily="34" charset="0"/>
              <a:cs typeface="Arial" pitchFamily="34" charset="0"/>
            </a:endParaRPr>
          </a:p>
          <a:p>
            <a:pPr>
              <a:lnSpc>
                <a:spcPct val="150000"/>
              </a:lnSpc>
            </a:pPr>
            <a:r>
              <a:rPr lang="en-US" sz="1400" b="1" dirty="0" smtClean="0">
                <a:solidFill>
                  <a:schemeClr val="bg1"/>
                </a:solidFill>
                <a:latin typeface="Arial" pitchFamily="34" charset="0"/>
                <a:cs typeface="Arial" pitchFamily="34" charset="0"/>
              </a:rPr>
              <a:t>Data Aggregation:</a:t>
            </a:r>
            <a:r>
              <a:rPr lang="en-US" sz="1400" dirty="0" smtClean="0">
                <a:solidFill>
                  <a:schemeClr val="bg1"/>
                </a:solidFill>
                <a:latin typeface="Arial" pitchFamily="34" charset="0"/>
                <a:cs typeface="Arial" pitchFamily="34" charset="0"/>
              </a:rPr>
              <a:t> </a:t>
            </a:r>
            <a:r>
              <a:rPr lang="en-IN" sz="1400" dirty="0" smtClean="0">
                <a:solidFill>
                  <a:schemeClr val="bg1"/>
                </a:solidFill>
                <a:latin typeface="Arial" pitchFamily="34" charset="0"/>
                <a:cs typeface="Arial" pitchFamily="34" charset="0"/>
              </a:rPr>
              <a:t>Process in </a:t>
            </a:r>
            <a:r>
              <a:rPr lang="en-IN" sz="1400" dirty="0">
                <a:solidFill>
                  <a:schemeClr val="bg1"/>
                </a:solidFill>
                <a:latin typeface="Arial" pitchFamily="34" charset="0"/>
                <a:cs typeface="Arial" pitchFamily="34" charset="0"/>
              </a:rPr>
              <a:t>which information is gathered and expressed in a summary </a:t>
            </a:r>
            <a:r>
              <a:rPr lang="en-IN" sz="1400" dirty="0" smtClean="0">
                <a:solidFill>
                  <a:schemeClr val="bg1"/>
                </a:solidFill>
                <a:latin typeface="Arial" pitchFamily="34" charset="0"/>
                <a:cs typeface="Arial" pitchFamily="34" charset="0"/>
              </a:rPr>
              <a:t>form to enable quicker running of queries.</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06938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3916521"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Transformation – </a:t>
            </a:r>
            <a:r>
              <a:rPr lang="en-IN" dirty="0" smtClean="0">
                <a:solidFill>
                  <a:schemeClr val="bg1"/>
                </a:solidFill>
                <a:latin typeface="Arial" pitchFamily="34" charset="0"/>
                <a:cs typeface="Arial" pitchFamily="34" charset="0"/>
              </a:rPr>
              <a:t>Process Flow</a:t>
            </a:r>
            <a:endParaRPr lang="en-US" dirty="0">
              <a:solidFill>
                <a:schemeClr val="bg1"/>
              </a:solidFill>
              <a:latin typeface="Arial" pitchFamily="34" charset="0"/>
              <a:cs typeface="Arial" pitchFamily="34" charset="0"/>
            </a:endParaRPr>
          </a:p>
        </p:txBody>
      </p:sp>
      <p:sp>
        <p:nvSpPr>
          <p:cNvPr id="4" name="TextBox 3"/>
          <p:cNvSpPr txBox="1"/>
          <p:nvPr/>
        </p:nvSpPr>
        <p:spPr>
          <a:xfrm>
            <a:off x="685800" y="4095750"/>
            <a:ext cx="7315200" cy="698717"/>
          </a:xfrm>
          <a:prstGeom prst="rect">
            <a:avLst/>
          </a:prstGeom>
          <a:solidFill>
            <a:srgbClr val="A4BDDC"/>
          </a:solidFill>
        </p:spPr>
        <p:txBody>
          <a:bodyPr wrap="square" rtlCol="0">
            <a:spAutoFit/>
          </a:bodyPr>
          <a:lstStyle/>
          <a:p>
            <a:pPr>
              <a:lnSpc>
                <a:spcPct val="150000"/>
              </a:lnSpc>
            </a:pPr>
            <a:r>
              <a:rPr lang="en-IN" sz="1400" dirty="0">
                <a:solidFill>
                  <a:schemeClr val="bg1"/>
                </a:solidFill>
                <a:latin typeface="Arial" pitchFamily="34" charset="0"/>
                <a:cs typeface="Arial" pitchFamily="34" charset="0"/>
              </a:rPr>
              <a:t>After data has passed through quality checks and the required transformations, it is ready for loading into the data warehouse.</a:t>
            </a:r>
          </a:p>
        </p:txBody>
      </p:sp>
      <p:grpSp>
        <p:nvGrpSpPr>
          <p:cNvPr id="7" name="Group 6"/>
          <p:cNvGrpSpPr/>
          <p:nvPr/>
        </p:nvGrpSpPr>
        <p:grpSpPr>
          <a:xfrm>
            <a:off x="1299211" y="590550"/>
            <a:ext cx="6939089" cy="3429000"/>
            <a:chOff x="1299211" y="590550"/>
            <a:chExt cx="6939089" cy="3429000"/>
          </a:xfrm>
        </p:grpSpPr>
        <p:pic>
          <p:nvPicPr>
            <p:cNvPr id="25602" name="Picture 2" descr="http://www.ibm.com/developerworks/data/library/techarticle/dm-0508gong/p3f1.gif"/>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25000"/>
                      </a14:imgEffect>
                      <a14:imgEffect>
                        <a14:colorTemperature colorTemp="72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299211" y="590550"/>
              <a:ext cx="6939089"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2305050"/>
              <a:ext cx="45720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8" name="Rectangle 7"/>
            <p:cNvSpPr/>
            <p:nvPr/>
          </p:nvSpPr>
          <p:spPr>
            <a:xfrm>
              <a:off x="7529423" y="2190750"/>
              <a:ext cx="457200" cy="133350"/>
            </a:xfrm>
            <a:prstGeom prst="rect">
              <a:avLst/>
            </a:prstGeom>
            <a:solidFill>
              <a:srgbClr val="A2D7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spTree>
    <p:custDataLst>
      <p:tags r:id="rId1"/>
    </p:custDataLst>
    <p:extLst>
      <p:ext uri="{BB962C8B-B14F-4D97-AF65-F5344CB8AC3E}">
        <p14:creationId xmlns:p14="http://schemas.microsoft.com/office/powerpoint/2010/main" val="171767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249060"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a:t>
            </a:r>
            <a:r>
              <a:rPr lang="en-IN" dirty="0" smtClean="0">
                <a:solidFill>
                  <a:schemeClr val="bg1"/>
                </a:solidFill>
                <a:latin typeface="Arial" pitchFamily="34" charset="0"/>
                <a:cs typeface="Arial" pitchFamily="34" charset="0"/>
              </a:rPr>
              <a:t>Load</a:t>
            </a:r>
            <a:endParaRPr lang="en-US" dirty="0">
              <a:solidFill>
                <a:schemeClr val="bg1"/>
              </a:solidFill>
              <a:latin typeface="Arial" pitchFamily="34" charset="0"/>
              <a:cs typeface="Arial" pitchFamily="34" charset="0"/>
            </a:endParaRPr>
          </a:p>
        </p:txBody>
      </p:sp>
      <p:sp>
        <p:nvSpPr>
          <p:cNvPr id="5" name="TextBox 4"/>
          <p:cNvSpPr txBox="1"/>
          <p:nvPr/>
        </p:nvSpPr>
        <p:spPr>
          <a:xfrm>
            <a:off x="862642" y="742950"/>
            <a:ext cx="7467600" cy="375552"/>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nSpc>
                <a:spcPct val="150000"/>
              </a:lnSpc>
              <a:defRPr sz="1400">
                <a:latin typeface="Arial" pitchFamily="34" charset="0"/>
                <a:cs typeface="Arial" pitchFamily="34" charset="0"/>
              </a:defRPr>
            </a:lvl1pPr>
            <a:lvl2pPr lvl="1">
              <a:lnSpc>
                <a:spcPct val="150000"/>
              </a:lnSpc>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solidFill>
                  <a:schemeClr val="bg1"/>
                </a:solidFill>
              </a:rPr>
              <a:t>This is the stage that 'uploads' the transformed data to the live data </a:t>
            </a:r>
            <a:r>
              <a:rPr lang="en-IN" dirty="0" smtClean="0">
                <a:solidFill>
                  <a:schemeClr val="bg1"/>
                </a:solidFill>
              </a:rPr>
              <a:t>warehouse.</a:t>
            </a:r>
            <a:endParaRPr lang="en-US" dirty="0">
              <a:solidFill>
                <a:schemeClr val="bg1"/>
              </a:solidFill>
            </a:endParaRPr>
          </a:p>
        </p:txBody>
      </p:sp>
      <p:sp>
        <p:nvSpPr>
          <p:cNvPr id="6" name="TextBox 5"/>
          <p:cNvSpPr txBox="1"/>
          <p:nvPr/>
        </p:nvSpPr>
        <p:spPr>
          <a:xfrm>
            <a:off x="862642" y="1352550"/>
            <a:ext cx="7290758" cy="289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nSpc>
                <a:spcPct val="150000"/>
              </a:lnSpc>
              <a:defRPr sz="1400">
                <a:latin typeface="Arial" pitchFamily="34" charset="0"/>
                <a:cs typeface="Arial" pitchFamily="34" charset="0"/>
              </a:defRPr>
            </a:lvl1pPr>
            <a:lvl2pPr lvl="1">
              <a:lnSpc>
                <a:spcPct val="150000"/>
              </a:lnSpc>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IN" dirty="0" smtClean="0">
              <a:solidFill>
                <a:schemeClr val="bg1"/>
              </a:solidFill>
            </a:endParaRPr>
          </a:p>
          <a:p>
            <a:r>
              <a:rPr lang="en-IN" dirty="0" smtClean="0">
                <a:solidFill>
                  <a:schemeClr val="bg1"/>
                </a:solidFill>
              </a:rPr>
              <a:t>Loading </a:t>
            </a:r>
            <a:r>
              <a:rPr lang="en-IN" dirty="0">
                <a:solidFill>
                  <a:schemeClr val="bg1"/>
                </a:solidFill>
              </a:rPr>
              <a:t>can be carried out in two ways:</a:t>
            </a:r>
          </a:p>
          <a:p>
            <a:r>
              <a:rPr lang="en-IN" dirty="0" smtClean="0">
                <a:solidFill>
                  <a:schemeClr val="bg1"/>
                </a:solidFill>
              </a:rPr>
              <a:t> </a:t>
            </a:r>
            <a:r>
              <a:rPr lang="en-IN" b="1" dirty="0" smtClean="0">
                <a:solidFill>
                  <a:schemeClr val="bg1"/>
                </a:solidFill>
              </a:rPr>
              <a:t>Refresh:</a:t>
            </a:r>
          </a:p>
          <a:p>
            <a:pPr marL="180000" indent="-180000">
              <a:lnSpc>
                <a:spcPct val="100000"/>
              </a:lnSpc>
              <a:spcBef>
                <a:spcPts val="600"/>
              </a:spcBef>
              <a:spcAft>
                <a:spcPts val="600"/>
              </a:spcAft>
              <a:buFont typeface="Arial" pitchFamily="34" charset="0"/>
              <a:buChar char="•"/>
            </a:pPr>
            <a:r>
              <a:rPr lang="en-IN" dirty="0" smtClean="0">
                <a:solidFill>
                  <a:schemeClr val="bg1"/>
                </a:solidFill>
              </a:rPr>
              <a:t>Data warehouse data is completely rewritten i.e. Older data is replaced.</a:t>
            </a:r>
          </a:p>
          <a:p>
            <a:pPr marL="180000" indent="-180000">
              <a:lnSpc>
                <a:spcPct val="100000"/>
              </a:lnSpc>
              <a:spcBef>
                <a:spcPts val="600"/>
              </a:spcBef>
              <a:spcAft>
                <a:spcPts val="600"/>
              </a:spcAft>
              <a:buFont typeface="Arial" pitchFamily="34" charset="0"/>
              <a:buChar char="•"/>
            </a:pPr>
            <a:r>
              <a:rPr lang="en-IN" dirty="0" smtClean="0">
                <a:solidFill>
                  <a:schemeClr val="bg1"/>
                </a:solidFill>
              </a:rPr>
              <a:t>Used in combination with static extraction to initially populate a data warehouse.</a:t>
            </a:r>
          </a:p>
          <a:p>
            <a:pPr marL="180000" indent="-180000">
              <a:lnSpc>
                <a:spcPct val="100000"/>
              </a:lnSpc>
              <a:spcBef>
                <a:spcPts val="600"/>
              </a:spcBef>
              <a:spcAft>
                <a:spcPts val="600"/>
              </a:spcAft>
            </a:pPr>
            <a:r>
              <a:rPr lang="en-IN" b="1" dirty="0" smtClean="0">
                <a:solidFill>
                  <a:schemeClr val="bg1"/>
                </a:solidFill>
              </a:rPr>
              <a:t>Update</a:t>
            </a:r>
            <a:r>
              <a:rPr lang="en-IN" dirty="0" smtClean="0">
                <a:solidFill>
                  <a:schemeClr val="bg1"/>
                </a:solidFill>
              </a:rPr>
              <a:t> </a:t>
            </a:r>
          </a:p>
          <a:p>
            <a:pPr marL="180000" indent="-180000">
              <a:lnSpc>
                <a:spcPct val="100000"/>
              </a:lnSpc>
              <a:spcBef>
                <a:spcPts val="600"/>
              </a:spcBef>
              <a:spcAft>
                <a:spcPts val="600"/>
              </a:spcAft>
              <a:buFont typeface="Arial" pitchFamily="34" charset="0"/>
              <a:buChar char="•"/>
            </a:pPr>
            <a:r>
              <a:rPr lang="en-IN" dirty="0" smtClean="0">
                <a:solidFill>
                  <a:schemeClr val="bg1"/>
                </a:solidFill>
              </a:rPr>
              <a:t>Only those changes applied to source data are added to the data warehouse.</a:t>
            </a:r>
          </a:p>
          <a:p>
            <a:pPr marL="180000" indent="-180000">
              <a:lnSpc>
                <a:spcPct val="100000"/>
              </a:lnSpc>
              <a:spcBef>
                <a:spcPts val="600"/>
              </a:spcBef>
              <a:spcAft>
                <a:spcPts val="600"/>
              </a:spcAft>
              <a:buFont typeface="Arial" pitchFamily="34" charset="0"/>
              <a:buChar char="•"/>
            </a:pPr>
            <a:r>
              <a:rPr lang="en-IN" dirty="0" smtClean="0">
                <a:solidFill>
                  <a:schemeClr val="bg1"/>
                </a:solidFill>
              </a:rPr>
              <a:t>Carried out without deleting or modifying pre-existing data.</a:t>
            </a:r>
          </a:p>
          <a:p>
            <a:pPr marL="180000" indent="-180000">
              <a:lnSpc>
                <a:spcPct val="100000"/>
              </a:lnSpc>
              <a:spcBef>
                <a:spcPts val="600"/>
              </a:spcBef>
              <a:spcAft>
                <a:spcPts val="600"/>
              </a:spcAft>
              <a:buFont typeface="Arial" pitchFamily="34" charset="0"/>
              <a:buChar char="•"/>
            </a:pPr>
            <a:r>
              <a:rPr lang="en-IN" dirty="0" smtClean="0">
                <a:solidFill>
                  <a:schemeClr val="bg1"/>
                </a:solidFill>
              </a:rPr>
              <a:t>Used in combination with incremental extraction to update data warehouses regularly.</a:t>
            </a:r>
          </a:p>
          <a:p>
            <a:endParaRPr lang="en-US" dirty="0">
              <a:solidFill>
                <a:schemeClr val="bg1"/>
              </a:solidFill>
            </a:endParaRPr>
          </a:p>
        </p:txBody>
      </p:sp>
    </p:spTree>
    <p:custDataLst>
      <p:tags r:id="rId1"/>
    </p:custDataLst>
    <p:extLst>
      <p:ext uri="{BB962C8B-B14F-4D97-AF65-F5344CB8AC3E}">
        <p14:creationId xmlns:p14="http://schemas.microsoft.com/office/powerpoint/2010/main" val="3104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159566"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a:t>
            </a:r>
            <a:r>
              <a:rPr lang="en-IN" dirty="0" smtClean="0">
                <a:solidFill>
                  <a:schemeClr val="bg1"/>
                </a:solidFill>
                <a:latin typeface="Arial" pitchFamily="34" charset="0"/>
                <a:cs typeface="Arial" pitchFamily="34" charset="0"/>
              </a:rPr>
              <a:t>Load (Cont'd)</a:t>
            </a:r>
            <a:endParaRPr lang="en-US" dirty="0">
              <a:solidFill>
                <a:schemeClr val="bg1"/>
              </a:solidFill>
              <a:latin typeface="Arial" pitchFamily="34" charset="0"/>
              <a:cs typeface="Arial" pitchFamily="34" charset="0"/>
            </a:endParaRPr>
          </a:p>
        </p:txBody>
      </p:sp>
      <p:sp>
        <p:nvSpPr>
          <p:cNvPr id="3" name="TextBox 2"/>
          <p:cNvSpPr txBox="1"/>
          <p:nvPr/>
        </p:nvSpPr>
        <p:spPr>
          <a:xfrm>
            <a:off x="457200" y="742950"/>
            <a:ext cx="6858000" cy="2769989"/>
          </a:xfrm>
          <a:prstGeom prst="rect">
            <a:avLst/>
          </a:prstGeom>
          <a:noFill/>
        </p:spPr>
        <p:txBody>
          <a:bodyPr wrap="square" rtlCol="0">
            <a:spAutoFit/>
          </a:bodyPr>
          <a:lstStyle/>
          <a:p>
            <a:pPr marL="108000" indent="-108000">
              <a:lnSpc>
                <a:spcPct val="150000"/>
              </a:lnSpc>
            </a:pPr>
            <a:r>
              <a:rPr lang="en-IN" sz="1400" dirty="0" smtClean="0">
                <a:solidFill>
                  <a:schemeClr val="bg1"/>
                </a:solidFill>
                <a:latin typeface="Arial" pitchFamily="34" charset="0"/>
                <a:cs typeface="Arial" pitchFamily="34" charset="0"/>
              </a:rPr>
              <a:t>Speed of loading can be influenced by:</a:t>
            </a:r>
          </a:p>
          <a:p>
            <a:pPr marL="180000" lvl="1"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Size of tables. </a:t>
            </a:r>
          </a:p>
          <a:p>
            <a:pPr marL="180000" lvl="1"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Proportion of updates/inserts.</a:t>
            </a:r>
          </a:p>
          <a:p>
            <a:pPr marL="180000" indent="-180000">
              <a:spcBef>
                <a:spcPts val="600"/>
              </a:spcBef>
              <a:spcAft>
                <a:spcPts val="600"/>
              </a:spcAft>
            </a:pPr>
            <a:r>
              <a:rPr lang="en-US" sz="1400" dirty="0" smtClean="0">
                <a:solidFill>
                  <a:schemeClr val="bg1"/>
                </a:solidFill>
                <a:latin typeface="Arial" pitchFamily="34" charset="0"/>
                <a:cs typeface="Arial" pitchFamily="34" charset="0"/>
              </a:rPr>
              <a:t>Bulk load utilities and </a:t>
            </a:r>
            <a:r>
              <a:rPr lang="en-IN" sz="1400" dirty="0" smtClean="0">
                <a:solidFill>
                  <a:schemeClr val="bg1"/>
                </a:solidFill>
                <a:latin typeface="Arial" pitchFamily="34" charset="0"/>
                <a:cs typeface="Arial" pitchFamily="34" charset="0"/>
              </a:rPr>
              <a:t>SQL insert/update/delete (IUD) </a:t>
            </a:r>
            <a:r>
              <a:rPr lang="en-US" sz="1400" dirty="0" smtClean="0">
                <a:solidFill>
                  <a:schemeClr val="bg1"/>
                </a:solidFill>
                <a:latin typeface="Arial" pitchFamily="34" charset="0"/>
                <a:cs typeface="Arial" pitchFamily="34" charset="0"/>
              </a:rPr>
              <a:t>are used for loading.</a:t>
            </a:r>
          </a:p>
          <a:p>
            <a:pPr marL="180000" indent="-180000">
              <a:spcBef>
                <a:spcPts val="600"/>
              </a:spcBef>
              <a:spcAft>
                <a:spcPts val="600"/>
              </a:spcAft>
            </a:pPr>
            <a:r>
              <a:rPr lang="en-IN" sz="1400" dirty="0" smtClean="0">
                <a:solidFill>
                  <a:schemeClr val="bg1"/>
                </a:solidFill>
                <a:latin typeface="Arial" pitchFamily="34" charset="0"/>
                <a:cs typeface="Arial" pitchFamily="34" charset="0"/>
              </a:rPr>
              <a:t>Commercial off-the-shelf  ETL  tools support:</a:t>
            </a:r>
          </a:p>
          <a:p>
            <a:pPr marL="180000" lvl="1"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In sequential and parallel modes.</a:t>
            </a:r>
          </a:p>
          <a:p>
            <a:pPr marL="180000" lvl="1"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All major databases as target databases (data warehouse) and leverage database specific performance features.</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8117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2159566"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a:t>
            </a:r>
            <a:r>
              <a:rPr lang="en-IN" dirty="0" smtClean="0">
                <a:solidFill>
                  <a:schemeClr val="bg1"/>
                </a:solidFill>
                <a:latin typeface="Arial" pitchFamily="34" charset="0"/>
                <a:cs typeface="Arial" pitchFamily="34" charset="0"/>
              </a:rPr>
              <a:t>Load (Cont'd)</a:t>
            </a:r>
            <a:endParaRPr lang="en-US" dirty="0">
              <a:solidFill>
                <a:schemeClr val="bg1"/>
              </a:solidFill>
              <a:latin typeface="Arial" pitchFamily="34" charset="0"/>
              <a:cs typeface="Arial" pitchFamily="34" charset="0"/>
            </a:endParaRPr>
          </a:p>
        </p:txBody>
      </p:sp>
      <p:sp>
        <p:nvSpPr>
          <p:cNvPr id="3" name="TextBox 2"/>
          <p:cNvSpPr txBox="1"/>
          <p:nvPr/>
        </p:nvSpPr>
        <p:spPr>
          <a:xfrm>
            <a:off x="457200" y="748174"/>
            <a:ext cx="7467600" cy="3647152"/>
          </a:xfrm>
          <a:prstGeom prst="rect">
            <a:avLst/>
          </a:prstGeom>
          <a:noFill/>
        </p:spPr>
        <p:txBody>
          <a:bodyPr wrap="square" rtlCol="0">
            <a:spAutoFit/>
          </a:bodyPr>
          <a:lstStyle/>
          <a:p>
            <a:pPr marL="108000" indent="-108000">
              <a:lnSpc>
                <a:spcPct val="150000"/>
              </a:lnSpc>
            </a:pPr>
            <a:r>
              <a:rPr lang="en-IN" sz="1400" dirty="0" smtClean="0">
                <a:solidFill>
                  <a:schemeClr val="bg1"/>
                </a:solidFill>
                <a:latin typeface="Arial" pitchFamily="34" charset="0"/>
                <a:cs typeface="Arial" pitchFamily="34" charset="0"/>
              </a:rPr>
              <a:t>Points to be remembered during data loading: </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Data warehouse has to be offline.</a:t>
            </a:r>
          </a:p>
          <a:p>
            <a:pPr marL="180000" indent="-180000">
              <a:spcBef>
                <a:spcPts val="600"/>
              </a:spcBef>
              <a:spcAft>
                <a:spcPts val="600"/>
              </a:spcAft>
              <a:buFont typeface="Arial" pitchFamily="34" charset="0"/>
              <a:buChar char="•"/>
            </a:pPr>
            <a:r>
              <a:rPr lang="en-US" sz="1400" dirty="0" smtClean="0">
                <a:solidFill>
                  <a:schemeClr val="bg1"/>
                </a:solidFill>
                <a:latin typeface="Arial" pitchFamily="34" charset="0"/>
                <a:cs typeface="Arial" pitchFamily="34" charset="0"/>
              </a:rPr>
              <a:t>Loads may be scheduled.</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Do test loads to verify the correctness and to estimate the running times.</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Do not expect every record in the source load image file to be successfully applied to the data warehouse.</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Plan for quality assurance of the loaded records.</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Consider best and suitable options like web, FTP, and database links  to transport the load images to the data warehouse server.</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Consider the necessary bandwidth needed and also the impact of the transmissions on the network.</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409709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25000"/>
                    </a14:imgEffect>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3101357" y="85725"/>
            <a:ext cx="2889868" cy="4989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38031" y="57150"/>
            <a:ext cx="1791901" cy="369332"/>
          </a:xfrm>
          <a:prstGeom prst="rect">
            <a:avLst/>
          </a:prstGeom>
          <a:noFill/>
        </p:spPr>
        <p:txBody>
          <a:bodyPr wrap="none" rtlCol="0">
            <a:spAutoFit/>
          </a:bodyPr>
          <a:lstStyle/>
          <a:p>
            <a:r>
              <a:rPr lang="en-IN" dirty="0" smtClean="0">
                <a:latin typeface="Arial" pitchFamily="34" charset="0"/>
                <a:cs typeface="Arial" pitchFamily="34" charset="0"/>
              </a:rPr>
              <a:t>ETL - Summary</a:t>
            </a:r>
            <a:endParaRPr lang="en-US" dirty="0">
              <a:solidFill>
                <a:schemeClr val="tx1">
                  <a:lumMod val="85000"/>
                  <a:lumOff val="15000"/>
                </a:schemeClr>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02712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330236"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ETL - Uses</a:t>
            </a:r>
            <a:endParaRPr lang="en-US" dirty="0">
              <a:solidFill>
                <a:schemeClr val="bg1"/>
              </a:solidFill>
              <a:latin typeface="Arial" pitchFamily="34" charset="0"/>
              <a:cs typeface="Arial" pitchFamily="34" charset="0"/>
            </a:endParaRPr>
          </a:p>
        </p:txBody>
      </p:sp>
      <p:sp>
        <p:nvSpPr>
          <p:cNvPr id="5" name="TextBox 4"/>
          <p:cNvSpPr txBox="1"/>
          <p:nvPr/>
        </p:nvSpPr>
        <p:spPr>
          <a:xfrm>
            <a:off x="457200" y="742950"/>
            <a:ext cx="5562600" cy="2923877"/>
          </a:xfrm>
          <a:prstGeom prst="rect">
            <a:avLst/>
          </a:prstGeom>
          <a:noFill/>
        </p:spPr>
        <p:txBody>
          <a:bodyPr wrap="square" rtlCol="0">
            <a:spAutoFit/>
          </a:bodyPr>
          <a:lstStyle/>
          <a:p>
            <a:pPr>
              <a:lnSpc>
                <a:spcPct val="150000"/>
              </a:lnSpc>
            </a:pPr>
            <a:r>
              <a:rPr lang="en-IN" sz="1400" dirty="0" smtClean="0">
                <a:solidFill>
                  <a:schemeClr val="bg1"/>
                </a:solidFill>
                <a:latin typeface="Arial" pitchFamily="34" charset="0"/>
                <a:cs typeface="Arial" pitchFamily="34" charset="0"/>
              </a:rPr>
              <a:t>ETL is used for:</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Data </a:t>
            </a:r>
            <a:r>
              <a:rPr lang="en-IN" sz="1400" dirty="0">
                <a:solidFill>
                  <a:schemeClr val="bg1"/>
                </a:solidFill>
                <a:latin typeface="Arial" pitchFamily="34" charset="0"/>
                <a:cs typeface="Arial" pitchFamily="34" charset="0"/>
              </a:rPr>
              <a:t>extraction from heterogeneous data </a:t>
            </a:r>
            <a:r>
              <a:rPr lang="en-IN" sz="1400" dirty="0" smtClean="0">
                <a:solidFill>
                  <a:schemeClr val="bg1"/>
                </a:solidFill>
                <a:latin typeface="Arial" pitchFamily="34" charset="0"/>
                <a:cs typeface="Arial" pitchFamily="34" charset="0"/>
              </a:rPr>
              <a:t>sources.</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Data </a:t>
            </a:r>
            <a:r>
              <a:rPr lang="en-IN" sz="1400" dirty="0">
                <a:solidFill>
                  <a:schemeClr val="bg1"/>
                </a:solidFill>
                <a:latin typeface="Arial" pitchFamily="34" charset="0"/>
                <a:cs typeface="Arial" pitchFamily="34" charset="0"/>
              </a:rPr>
              <a:t>transformation, integration, and </a:t>
            </a:r>
            <a:r>
              <a:rPr lang="en-IN" sz="1400" dirty="0" smtClean="0">
                <a:solidFill>
                  <a:schemeClr val="bg1"/>
                </a:solidFill>
                <a:latin typeface="Arial" pitchFamily="34" charset="0"/>
                <a:cs typeface="Arial" pitchFamily="34" charset="0"/>
              </a:rPr>
              <a:t>cleansing. </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Data </a:t>
            </a:r>
            <a:r>
              <a:rPr lang="en-IN" sz="1400" dirty="0">
                <a:solidFill>
                  <a:schemeClr val="bg1"/>
                </a:solidFill>
                <a:latin typeface="Arial" pitchFamily="34" charset="0"/>
                <a:cs typeface="Arial" pitchFamily="34" charset="0"/>
              </a:rPr>
              <a:t>quality analysis and </a:t>
            </a:r>
            <a:r>
              <a:rPr lang="en-IN" sz="1400" dirty="0" smtClean="0">
                <a:solidFill>
                  <a:schemeClr val="bg1"/>
                </a:solidFill>
                <a:latin typeface="Arial" pitchFamily="34" charset="0"/>
                <a:cs typeface="Arial" pitchFamily="34" charset="0"/>
              </a:rPr>
              <a:t>control.</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Data loading.</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High-speed </a:t>
            </a:r>
            <a:r>
              <a:rPr lang="en-IN" sz="1400" dirty="0">
                <a:solidFill>
                  <a:schemeClr val="bg1"/>
                </a:solidFill>
                <a:latin typeface="Arial" pitchFamily="34" charset="0"/>
                <a:cs typeface="Arial" pitchFamily="34" charset="0"/>
              </a:rPr>
              <a:t>data </a:t>
            </a:r>
            <a:r>
              <a:rPr lang="en-IN" sz="1400" dirty="0" smtClean="0">
                <a:solidFill>
                  <a:schemeClr val="bg1"/>
                </a:solidFill>
                <a:latin typeface="Arial" pitchFamily="34" charset="0"/>
                <a:cs typeface="Arial" pitchFamily="34" charset="0"/>
              </a:rPr>
              <a:t>transfer.</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Data refreshment.</a:t>
            </a:r>
          </a:p>
          <a:p>
            <a:pPr marL="180000" indent="-180000">
              <a:spcBef>
                <a:spcPts val="600"/>
              </a:spcBef>
              <a:spcAft>
                <a:spcPts val="600"/>
              </a:spcAft>
              <a:buFont typeface="Arial" pitchFamily="34" charset="0"/>
              <a:buChar char="•"/>
            </a:pPr>
            <a:r>
              <a:rPr lang="en-IN" sz="1400" dirty="0" smtClean="0">
                <a:solidFill>
                  <a:schemeClr val="bg1"/>
                </a:solidFill>
                <a:latin typeface="Arial" pitchFamily="34" charset="0"/>
                <a:cs typeface="Arial" pitchFamily="34" charset="0"/>
              </a:rPr>
              <a:t>Managing </a:t>
            </a:r>
            <a:r>
              <a:rPr lang="en-IN" sz="1400" dirty="0">
                <a:solidFill>
                  <a:schemeClr val="bg1"/>
                </a:solidFill>
                <a:latin typeface="Arial" pitchFamily="34" charset="0"/>
                <a:cs typeface="Arial" pitchFamily="34" charset="0"/>
              </a:rPr>
              <a:t>and analyzing </a:t>
            </a:r>
            <a:r>
              <a:rPr lang="en-IN" sz="1400" dirty="0" smtClean="0">
                <a:solidFill>
                  <a:schemeClr val="bg1"/>
                </a:solidFill>
                <a:latin typeface="Arial" pitchFamily="34" charset="0"/>
                <a:cs typeface="Arial" pitchFamily="34" charset="0"/>
              </a:rPr>
              <a:t>metadata.</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68066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1338956"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ETL - Tools</a:t>
            </a:r>
            <a:endParaRPr lang="en-US" dirty="0">
              <a:solidFill>
                <a:schemeClr val="bg1"/>
              </a:solidFill>
              <a:latin typeface="Arial" pitchFamily="34" charset="0"/>
              <a:cs typeface="Arial" pitchFamily="34" charset="0"/>
            </a:endParaRPr>
          </a:p>
        </p:txBody>
      </p:sp>
      <p:sp>
        <p:nvSpPr>
          <p:cNvPr id="4" name="TextBox 3"/>
          <p:cNvSpPr txBox="1"/>
          <p:nvPr/>
        </p:nvSpPr>
        <p:spPr>
          <a:xfrm>
            <a:off x="492965" y="750659"/>
            <a:ext cx="4267200" cy="2523768"/>
          </a:xfrm>
          <a:prstGeom prst="rect">
            <a:avLst/>
          </a:prstGeom>
          <a:noFill/>
        </p:spPr>
        <p:txBody>
          <a:bodyPr wrap="square" rtlCol="0">
            <a:spAutoFit/>
          </a:bodyPr>
          <a:lstStyle/>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MS SQL Server Integration Services(SSIS</a:t>
            </a:r>
            <a:r>
              <a:rPr lang="en-IN" sz="1400" dirty="0" smtClean="0">
                <a:solidFill>
                  <a:schemeClr val="bg1"/>
                </a:solidFill>
                <a:latin typeface="Arial" pitchFamily="34" charset="0"/>
                <a:cs typeface="Arial" pitchFamily="34" charset="0"/>
              </a:rPr>
              <a:t>)</a:t>
            </a:r>
            <a:endParaRPr lang="en-IN" sz="1400" dirty="0">
              <a:solidFill>
                <a:schemeClr val="bg1"/>
              </a:solidFill>
              <a:latin typeface="Arial" pitchFamily="34" charset="0"/>
              <a:cs typeface="Arial" pitchFamily="34" charset="0"/>
            </a:endParaRP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IBM </a:t>
            </a:r>
            <a:r>
              <a:rPr lang="en-IN" sz="1400" dirty="0" err="1">
                <a:solidFill>
                  <a:schemeClr val="bg1"/>
                </a:solidFill>
                <a:latin typeface="Arial" pitchFamily="34" charset="0"/>
                <a:cs typeface="Arial" pitchFamily="34" charset="0"/>
              </a:rPr>
              <a:t>Infosphere</a:t>
            </a:r>
            <a:r>
              <a:rPr lang="en-IN" sz="1400" dirty="0">
                <a:solidFill>
                  <a:schemeClr val="bg1"/>
                </a:solidFill>
                <a:latin typeface="Arial" pitchFamily="34" charset="0"/>
                <a:cs typeface="Arial" pitchFamily="34" charset="0"/>
              </a:rPr>
              <a:t> </a:t>
            </a:r>
            <a:r>
              <a:rPr lang="en-IN" sz="1400" dirty="0" err="1" smtClean="0">
                <a:solidFill>
                  <a:schemeClr val="bg1"/>
                </a:solidFill>
                <a:latin typeface="Arial" pitchFamily="34" charset="0"/>
                <a:cs typeface="Arial" pitchFamily="34" charset="0"/>
              </a:rPr>
              <a:t>DataStage</a:t>
            </a:r>
            <a:endParaRPr lang="en-IN" sz="1400" dirty="0">
              <a:solidFill>
                <a:schemeClr val="bg1"/>
              </a:solidFill>
              <a:latin typeface="Arial" pitchFamily="34" charset="0"/>
              <a:cs typeface="Arial" pitchFamily="34" charset="0"/>
            </a:endParaRP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SAS ETL </a:t>
            </a:r>
            <a:r>
              <a:rPr lang="en-IN" sz="1400" dirty="0" smtClean="0">
                <a:solidFill>
                  <a:schemeClr val="bg1"/>
                </a:solidFill>
                <a:latin typeface="Arial" pitchFamily="34" charset="0"/>
                <a:cs typeface="Arial" pitchFamily="34" charset="0"/>
              </a:rPr>
              <a:t>Studio</a:t>
            </a:r>
            <a:endParaRPr lang="en-IN" sz="1400" dirty="0">
              <a:solidFill>
                <a:schemeClr val="bg1"/>
              </a:solidFill>
              <a:latin typeface="Arial" pitchFamily="34" charset="0"/>
              <a:cs typeface="Arial" pitchFamily="34" charset="0"/>
            </a:endParaRP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Oracle Warehouse </a:t>
            </a:r>
            <a:r>
              <a:rPr lang="en-IN" sz="1400" dirty="0" smtClean="0">
                <a:solidFill>
                  <a:schemeClr val="bg1"/>
                </a:solidFill>
                <a:latin typeface="Arial" pitchFamily="34" charset="0"/>
                <a:cs typeface="Arial" pitchFamily="34" charset="0"/>
              </a:rPr>
              <a:t>Builder</a:t>
            </a:r>
            <a:endParaRPr lang="en-IN" sz="1400" dirty="0">
              <a:solidFill>
                <a:schemeClr val="bg1"/>
              </a:solidFill>
              <a:latin typeface="Arial" pitchFamily="34" charset="0"/>
              <a:cs typeface="Arial" pitchFamily="34" charset="0"/>
            </a:endParaRP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Oracle Data </a:t>
            </a:r>
            <a:r>
              <a:rPr lang="en-IN" sz="1400" dirty="0" smtClean="0">
                <a:solidFill>
                  <a:schemeClr val="bg1"/>
                </a:solidFill>
                <a:latin typeface="Arial" pitchFamily="34" charset="0"/>
                <a:cs typeface="Arial" pitchFamily="34" charset="0"/>
              </a:rPr>
              <a:t>Integrator</a:t>
            </a:r>
            <a:endParaRPr lang="en-IN" sz="1400" dirty="0">
              <a:solidFill>
                <a:schemeClr val="bg1"/>
              </a:solidFill>
              <a:latin typeface="Arial" pitchFamily="34" charset="0"/>
              <a:cs typeface="Arial" pitchFamily="34" charset="0"/>
            </a:endParaRP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Business Objects Data </a:t>
            </a:r>
            <a:r>
              <a:rPr lang="en-IN" sz="1400" dirty="0" smtClean="0">
                <a:solidFill>
                  <a:schemeClr val="bg1"/>
                </a:solidFill>
                <a:latin typeface="Arial" pitchFamily="34" charset="0"/>
                <a:cs typeface="Arial" pitchFamily="34" charset="0"/>
              </a:rPr>
              <a:t>Integrator</a:t>
            </a:r>
            <a:endParaRPr lang="en-IN" sz="1400" dirty="0">
              <a:solidFill>
                <a:schemeClr val="bg1"/>
              </a:solidFill>
              <a:latin typeface="Arial" pitchFamily="34" charset="0"/>
              <a:cs typeface="Arial" pitchFamily="34" charset="0"/>
            </a:endParaRPr>
          </a:p>
          <a:p>
            <a:pPr marL="180000" indent="-180000">
              <a:spcBef>
                <a:spcPts val="600"/>
              </a:spcBef>
              <a:spcAft>
                <a:spcPts val="600"/>
              </a:spcAft>
              <a:buFont typeface="Arial" pitchFamily="34" charset="0"/>
              <a:buChar char="•"/>
            </a:pPr>
            <a:r>
              <a:rPr lang="en-IN" sz="1400" dirty="0">
                <a:solidFill>
                  <a:schemeClr val="bg1"/>
                </a:solidFill>
                <a:latin typeface="Arial" pitchFamily="34" charset="0"/>
                <a:cs typeface="Arial" pitchFamily="34" charset="0"/>
              </a:rPr>
              <a:t>Pentaho Data </a:t>
            </a:r>
            <a:r>
              <a:rPr lang="en-IN" sz="1400" dirty="0" smtClean="0">
                <a:solidFill>
                  <a:schemeClr val="bg1"/>
                </a:solidFill>
                <a:latin typeface="Arial" pitchFamily="34" charset="0"/>
                <a:cs typeface="Arial" pitchFamily="34" charset="0"/>
              </a:rPr>
              <a:t>Integration</a:t>
            </a:r>
            <a:endParaRPr lang="en-IN" sz="1400" dirty="0">
              <a:solidFill>
                <a:schemeClr val="bg1"/>
              </a:solidFill>
              <a:latin typeface="Arial" pitchFamily="34" charset="0"/>
              <a:cs typeface="Arial" pitchFamily="34" charset="0"/>
            </a:endParaRPr>
          </a:p>
        </p:txBody>
      </p:sp>
      <p:pic>
        <p:nvPicPr>
          <p:cNvPr id="2048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1272" y="984130"/>
            <a:ext cx="131260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9881" y="1733550"/>
            <a:ext cx="2286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26902" y="2571750"/>
            <a:ext cx="1228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4200" y="3004660"/>
            <a:ext cx="1909762" cy="105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50640" y="3813069"/>
            <a:ext cx="2381248"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9569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descr="thank-you.png"/>
          <p:cNvPicPr>
            <a:picLocks noChangeAspect="1"/>
          </p:cNvPicPr>
          <p:nvPr/>
        </p:nvPicPr>
        <p:blipFill>
          <a:blip r:embed="rId3" cstate="print">
            <a:duotone>
              <a:prstClr val="black"/>
              <a:schemeClr val="accent3">
                <a:tint val="45000"/>
                <a:satMod val="400000"/>
              </a:schemeClr>
            </a:duotone>
          </a:blip>
          <a:stretch>
            <a:fillRect/>
          </a:stretch>
        </p:blipFill>
        <p:spPr>
          <a:xfrm>
            <a:off x="3291984" y="1657350"/>
            <a:ext cx="2560032" cy="161916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lide(fromBottom)">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TextBox 47"/>
          <p:cNvSpPr txBox="1"/>
          <p:nvPr/>
        </p:nvSpPr>
        <p:spPr>
          <a:xfrm>
            <a:off x="1338031" y="57150"/>
            <a:ext cx="3074303" cy="369332"/>
          </a:xfrm>
          <a:prstGeom prst="rect">
            <a:avLst/>
          </a:prstGeom>
          <a:noFill/>
        </p:spPr>
        <p:txBody>
          <a:bodyPr wrap="none" rtlCol="0">
            <a:spAutoFit/>
          </a:bodyPr>
          <a:lstStyle/>
          <a:p>
            <a:r>
              <a:rPr lang="en-US" dirty="0" smtClean="0">
                <a:solidFill>
                  <a:schemeClr val="bg1"/>
                </a:solidFill>
                <a:latin typeface="Arial" pitchFamily="34" charset="0"/>
                <a:cs typeface="Arial" pitchFamily="34" charset="0"/>
              </a:rPr>
              <a:t>Data Warehouse - Definition</a:t>
            </a:r>
            <a:endParaRPr lang="en-US" dirty="0">
              <a:solidFill>
                <a:schemeClr val="bg1"/>
              </a:solidFill>
              <a:latin typeface="Arial" pitchFamily="34" charset="0"/>
              <a:cs typeface="Arial" pitchFamily="34" charset="0"/>
            </a:endParaRPr>
          </a:p>
        </p:txBody>
      </p:sp>
      <p:sp>
        <p:nvSpPr>
          <p:cNvPr id="24" name="TextBox 23"/>
          <p:cNvSpPr txBox="1"/>
          <p:nvPr/>
        </p:nvSpPr>
        <p:spPr>
          <a:xfrm>
            <a:off x="457200" y="752474"/>
            <a:ext cx="6524287" cy="307777"/>
          </a:xfrm>
          <a:prstGeom prst="rect">
            <a:avLst/>
          </a:prstGeom>
          <a:noFill/>
        </p:spPr>
        <p:txBody>
          <a:bodyPr wrap="none" rtlCol="0">
            <a:spAutoFit/>
          </a:bodyPr>
          <a:lstStyle/>
          <a:p>
            <a:r>
              <a:rPr lang="en-US" sz="1400" dirty="0" smtClean="0">
                <a:solidFill>
                  <a:schemeClr val="bg1"/>
                </a:solidFill>
                <a:latin typeface="Arial" pitchFamily="34" charset="0"/>
                <a:cs typeface="Arial" pitchFamily="34" charset="0"/>
              </a:rPr>
              <a:t>According to Bill Inmon, the “Father of Data Warehousing”, a data warehouse is:</a:t>
            </a:r>
          </a:p>
        </p:txBody>
      </p:sp>
      <p:sp>
        <p:nvSpPr>
          <p:cNvPr id="12" name="Rectangle 11"/>
          <p:cNvSpPr/>
          <p:nvPr/>
        </p:nvSpPr>
        <p:spPr>
          <a:xfrm>
            <a:off x="495300" y="1314450"/>
            <a:ext cx="7315200" cy="838200"/>
          </a:xfrm>
          <a:prstGeom prst="rect">
            <a:avLst/>
          </a:prstGeom>
          <a:solidFill>
            <a:schemeClr val="accent5">
              <a:lumMod val="60000"/>
              <a:lumOff val="4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95300" y="1390650"/>
            <a:ext cx="7142746" cy="698717"/>
          </a:xfrm>
          <a:prstGeom prst="rect">
            <a:avLst/>
          </a:prstGeom>
          <a:noFill/>
        </p:spPr>
        <p:txBody>
          <a:bodyPr wrap="square" rtlCol="0">
            <a:spAutoFit/>
          </a:bodyPr>
          <a:lstStyle/>
          <a:p>
            <a:pPr>
              <a:lnSpc>
                <a:spcPct val="150000"/>
              </a:lnSpc>
            </a:pPr>
            <a:r>
              <a:rPr lang="en-US" sz="1400" dirty="0" smtClean="0">
                <a:solidFill>
                  <a:schemeClr val="bg1"/>
                </a:solidFill>
                <a:latin typeface="Arial" pitchFamily="34" charset="0"/>
                <a:cs typeface="Arial" pitchFamily="34" charset="0"/>
              </a:rPr>
              <a:t>“A collection of </a:t>
            </a:r>
            <a:r>
              <a:rPr lang="en-US" sz="1400" b="1" dirty="0" smtClean="0">
                <a:solidFill>
                  <a:schemeClr val="bg1"/>
                </a:solidFill>
                <a:latin typeface="Arial" pitchFamily="34" charset="0"/>
                <a:cs typeface="Arial" pitchFamily="34" charset="0"/>
              </a:rPr>
              <a:t>subject-oriented, integrated, time-variant, non-volatile data </a:t>
            </a:r>
            <a:r>
              <a:rPr lang="en-US" sz="1400" dirty="0" smtClean="0">
                <a:solidFill>
                  <a:schemeClr val="bg1"/>
                </a:solidFill>
                <a:latin typeface="Arial" pitchFamily="34" charset="0"/>
                <a:cs typeface="Arial" pitchFamily="34" charset="0"/>
              </a:rPr>
              <a:t>used in strategic decision making process”.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3728328"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Components of </a:t>
            </a:r>
            <a:r>
              <a:rPr lang="en-IN" dirty="0" smtClean="0">
                <a:solidFill>
                  <a:schemeClr val="bg1"/>
                </a:solidFill>
                <a:latin typeface="Arial" pitchFamily="34" charset="0"/>
                <a:cs typeface="Arial" pitchFamily="34" charset="0"/>
              </a:rPr>
              <a:t>a Data </a:t>
            </a:r>
            <a:r>
              <a:rPr lang="en-IN" dirty="0">
                <a:solidFill>
                  <a:schemeClr val="bg1"/>
                </a:solidFill>
                <a:latin typeface="Arial" pitchFamily="34" charset="0"/>
                <a:cs typeface="Arial" pitchFamily="34" charset="0"/>
              </a:rPr>
              <a:t>Warehouse</a:t>
            </a:r>
            <a:endParaRPr lang="en-US" dirty="0">
              <a:solidFill>
                <a:schemeClr val="bg1"/>
              </a:solidFill>
              <a:latin typeface="Arial" pitchFamily="34" charset="0"/>
              <a:cs typeface="Arial" pitchFamily="34" charset="0"/>
            </a:endParaRPr>
          </a:p>
        </p:txBody>
      </p:sp>
      <p:sp>
        <p:nvSpPr>
          <p:cNvPr id="5" name="Rectangle 3"/>
          <p:cNvSpPr txBox="1">
            <a:spLocks noChangeArrowheads="1"/>
          </p:cNvSpPr>
          <p:nvPr/>
        </p:nvSpPr>
        <p:spPr>
          <a:xfrm>
            <a:off x="448574" y="742950"/>
            <a:ext cx="4123426" cy="3200400"/>
          </a:xfrm>
          <a:prstGeom prst="rect">
            <a:avLst/>
          </a:prstGeom>
          <a:noFill/>
          <a:ln/>
        </p:spPr>
        <p:txBody>
          <a:bodyPr lIns="92075" tIns="46038" rIns="92075" bIns="4603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IN" sz="1400" dirty="0">
                <a:solidFill>
                  <a:schemeClr val="bg1"/>
                </a:solidFill>
                <a:latin typeface="Arial" pitchFamily="34" charset="0"/>
                <a:cs typeface="Arial" pitchFamily="34" charset="0"/>
              </a:rPr>
              <a:t>The major components of a data warehousing process are:</a:t>
            </a:r>
          </a:p>
          <a:p>
            <a:pPr marL="180000" indent="-180000">
              <a:spcBef>
                <a:spcPts val="600"/>
              </a:spcBef>
              <a:spcAft>
                <a:spcPts val="600"/>
              </a:spcAft>
            </a:pPr>
            <a:r>
              <a:rPr lang="en-IN" sz="1400" dirty="0" smtClean="0">
                <a:solidFill>
                  <a:schemeClr val="bg1"/>
                </a:solidFill>
                <a:latin typeface="Arial" pitchFamily="34" charset="0"/>
                <a:cs typeface="Arial" pitchFamily="34" charset="0"/>
              </a:rPr>
              <a:t>Data sources</a:t>
            </a:r>
          </a:p>
          <a:p>
            <a:pPr marL="180000" indent="-180000">
              <a:spcBef>
                <a:spcPts val="600"/>
              </a:spcBef>
              <a:spcAft>
                <a:spcPts val="600"/>
              </a:spcAft>
            </a:pPr>
            <a:r>
              <a:rPr lang="en-IN" sz="1400" dirty="0" smtClean="0">
                <a:solidFill>
                  <a:schemeClr val="bg1"/>
                </a:solidFill>
                <a:latin typeface="Arial" pitchFamily="34" charset="0"/>
                <a:cs typeface="Arial" pitchFamily="34" charset="0"/>
              </a:rPr>
              <a:t>Data warehouse</a:t>
            </a:r>
          </a:p>
          <a:p>
            <a:pPr marL="180000" indent="-180000">
              <a:spcBef>
                <a:spcPts val="600"/>
              </a:spcBef>
              <a:spcAft>
                <a:spcPts val="600"/>
              </a:spcAft>
            </a:pPr>
            <a:r>
              <a:rPr lang="en-IN" sz="1400" dirty="0" smtClean="0">
                <a:solidFill>
                  <a:schemeClr val="bg1"/>
                </a:solidFill>
                <a:latin typeface="Arial" pitchFamily="34" charset="0"/>
                <a:cs typeface="Arial" pitchFamily="34" charset="0"/>
              </a:rPr>
              <a:t>Meta data</a:t>
            </a:r>
          </a:p>
          <a:p>
            <a:pPr marL="180000" indent="-180000">
              <a:spcBef>
                <a:spcPts val="600"/>
              </a:spcBef>
              <a:spcAft>
                <a:spcPts val="600"/>
              </a:spcAft>
            </a:pPr>
            <a:r>
              <a:rPr lang="en-IN" sz="1400" dirty="0" smtClean="0">
                <a:solidFill>
                  <a:schemeClr val="bg1"/>
                </a:solidFill>
                <a:latin typeface="Arial" pitchFamily="34" charset="0"/>
                <a:cs typeface="Arial" pitchFamily="34" charset="0"/>
              </a:rPr>
              <a:t>Data marts</a:t>
            </a:r>
          </a:p>
          <a:p>
            <a:pPr marL="180000" indent="-180000">
              <a:spcBef>
                <a:spcPts val="600"/>
              </a:spcBef>
              <a:spcAft>
                <a:spcPts val="600"/>
              </a:spcAft>
            </a:pPr>
            <a:r>
              <a:rPr lang="en-IN" sz="1400" dirty="0" smtClean="0">
                <a:solidFill>
                  <a:schemeClr val="bg1"/>
                </a:solidFill>
                <a:latin typeface="Arial" pitchFamily="34" charset="0"/>
                <a:cs typeface="Arial" pitchFamily="34" charset="0"/>
              </a:rPr>
              <a:t>BI tools</a:t>
            </a:r>
            <a:endParaRPr lang="en-US" sz="1400" dirty="0" smtClean="0">
              <a:solidFill>
                <a:schemeClr val="bg1"/>
              </a:solidFill>
              <a:latin typeface="Arial" pitchFamily="34" charset="0"/>
              <a:cs typeface="Arial" pitchFamily="34" charset="0"/>
            </a:endParaRPr>
          </a:p>
        </p:txBody>
      </p:sp>
      <p:grpSp>
        <p:nvGrpSpPr>
          <p:cNvPr id="6" name="Group 5"/>
          <p:cNvGrpSpPr/>
          <p:nvPr/>
        </p:nvGrpSpPr>
        <p:grpSpPr>
          <a:xfrm>
            <a:off x="4495800" y="1101147"/>
            <a:ext cx="4562475" cy="3093727"/>
            <a:chOff x="173832" y="860622"/>
            <a:chExt cx="7873085" cy="4513361"/>
          </a:xfrm>
        </p:grpSpPr>
        <p:pic>
          <p:nvPicPr>
            <p:cNvPr id="7" name="Picture 6"/>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17588" y="1046163"/>
              <a:ext cx="7028720" cy="432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3832" y="876301"/>
              <a:ext cx="1687512" cy="336755"/>
            </a:xfrm>
            <a:prstGeom prst="rect">
              <a:avLst/>
            </a:prstGeom>
            <a:noFill/>
          </p:spPr>
          <p:txBody>
            <a:bodyPr wrap="square" rtlCol="0">
              <a:spAutoFit/>
            </a:bodyPr>
            <a:lstStyle/>
            <a:p>
              <a:r>
                <a:rPr lang="en-US" sz="900" b="1" dirty="0" smtClean="0">
                  <a:solidFill>
                    <a:schemeClr val="bg1"/>
                  </a:solidFill>
                </a:rPr>
                <a:t>Data Sources</a:t>
              </a:r>
              <a:endParaRPr lang="en-US" sz="900" b="1" dirty="0">
                <a:solidFill>
                  <a:schemeClr val="bg1"/>
                </a:solidFill>
              </a:endParaRPr>
            </a:p>
          </p:txBody>
        </p:sp>
        <p:sp>
          <p:nvSpPr>
            <p:cNvPr id="9" name="TextBox 8"/>
            <p:cNvSpPr txBox="1"/>
            <p:nvPr/>
          </p:nvSpPr>
          <p:spPr>
            <a:xfrm>
              <a:off x="3603180" y="3039582"/>
              <a:ext cx="1384300" cy="538809"/>
            </a:xfrm>
            <a:prstGeom prst="rect">
              <a:avLst/>
            </a:prstGeom>
            <a:noFill/>
          </p:spPr>
          <p:txBody>
            <a:bodyPr wrap="square" rtlCol="0">
              <a:spAutoFit/>
            </a:bodyPr>
            <a:lstStyle/>
            <a:p>
              <a:r>
                <a:rPr lang="en-US" sz="900" b="1" dirty="0" smtClean="0">
                  <a:solidFill>
                    <a:schemeClr val="bg1"/>
                  </a:solidFill>
                </a:rPr>
                <a:t>Data Warehouse</a:t>
              </a:r>
              <a:endParaRPr lang="en-US" sz="900" b="1" dirty="0">
                <a:solidFill>
                  <a:schemeClr val="bg1"/>
                </a:solidFill>
              </a:endParaRPr>
            </a:p>
          </p:txBody>
        </p:sp>
        <p:sp>
          <p:nvSpPr>
            <p:cNvPr id="10" name="TextBox 9"/>
            <p:cNvSpPr txBox="1"/>
            <p:nvPr/>
          </p:nvSpPr>
          <p:spPr>
            <a:xfrm>
              <a:off x="3468058" y="2120899"/>
              <a:ext cx="1351238" cy="336755"/>
            </a:xfrm>
            <a:prstGeom prst="rect">
              <a:avLst/>
            </a:prstGeom>
            <a:noFill/>
          </p:spPr>
          <p:txBody>
            <a:bodyPr wrap="square" rtlCol="0">
              <a:spAutoFit/>
            </a:bodyPr>
            <a:lstStyle/>
            <a:p>
              <a:r>
                <a:rPr lang="en-US" sz="900" b="1" dirty="0" smtClean="0">
                  <a:solidFill>
                    <a:schemeClr val="bg1"/>
                  </a:solidFill>
                </a:rPr>
                <a:t>Metadata</a:t>
              </a:r>
              <a:endParaRPr lang="en-US" sz="900" b="1" dirty="0">
                <a:solidFill>
                  <a:schemeClr val="bg1"/>
                </a:solidFill>
              </a:endParaRPr>
            </a:p>
          </p:txBody>
        </p:sp>
        <p:sp>
          <p:nvSpPr>
            <p:cNvPr id="11" name="TextBox 10"/>
            <p:cNvSpPr txBox="1"/>
            <p:nvPr/>
          </p:nvSpPr>
          <p:spPr>
            <a:xfrm>
              <a:off x="5219700" y="1184076"/>
              <a:ext cx="1282700" cy="336755"/>
            </a:xfrm>
            <a:prstGeom prst="rect">
              <a:avLst/>
            </a:prstGeom>
            <a:noFill/>
          </p:spPr>
          <p:txBody>
            <a:bodyPr wrap="square" rtlCol="0">
              <a:spAutoFit/>
            </a:bodyPr>
            <a:lstStyle/>
            <a:p>
              <a:r>
                <a:rPr lang="en-US" sz="900" b="1" dirty="0" smtClean="0">
                  <a:solidFill>
                    <a:schemeClr val="bg1"/>
                  </a:solidFill>
                </a:rPr>
                <a:t>Datamart</a:t>
              </a:r>
              <a:endParaRPr lang="en-US" sz="900" b="1" dirty="0">
                <a:solidFill>
                  <a:schemeClr val="bg1"/>
                </a:solidFill>
              </a:endParaRPr>
            </a:p>
          </p:txBody>
        </p:sp>
        <p:sp>
          <p:nvSpPr>
            <p:cNvPr id="12" name="TextBox 11"/>
            <p:cNvSpPr txBox="1"/>
            <p:nvPr/>
          </p:nvSpPr>
          <p:spPr>
            <a:xfrm>
              <a:off x="6446718" y="860622"/>
              <a:ext cx="1600199" cy="336755"/>
            </a:xfrm>
            <a:prstGeom prst="rect">
              <a:avLst/>
            </a:prstGeom>
            <a:noFill/>
          </p:spPr>
          <p:txBody>
            <a:bodyPr wrap="square" rtlCol="0">
              <a:spAutoFit/>
            </a:bodyPr>
            <a:lstStyle/>
            <a:p>
              <a:r>
                <a:rPr lang="en-US" sz="900" b="1" dirty="0" smtClean="0">
                  <a:solidFill>
                    <a:schemeClr val="bg1"/>
                  </a:solidFill>
                </a:rPr>
                <a:t>BI tools</a:t>
              </a:r>
              <a:endParaRPr lang="en-US" sz="900" b="1" dirty="0">
                <a:solidFill>
                  <a:schemeClr val="bg1"/>
                </a:solidFill>
              </a:endParaRPr>
            </a:p>
          </p:txBody>
        </p:sp>
      </p:grpSp>
    </p:spTree>
    <p:custDataLst>
      <p:tags r:id="rId1"/>
    </p:custDataLst>
    <p:extLst>
      <p:ext uri="{BB962C8B-B14F-4D97-AF65-F5344CB8AC3E}">
        <p14:creationId xmlns:p14="http://schemas.microsoft.com/office/powerpoint/2010/main" val="91664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3471848"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Data </a:t>
            </a:r>
            <a:r>
              <a:rPr lang="en-IN" dirty="0" smtClean="0">
                <a:solidFill>
                  <a:schemeClr val="bg1"/>
                </a:solidFill>
                <a:latin typeface="Arial" pitchFamily="34" charset="0"/>
                <a:cs typeface="Arial" pitchFamily="34" charset="0"/>
              </a:rPr>
              <a:t>Warehouse - Flow of Data</a:t>
            </a:r>
            <a:endParaRPr lang="en-US" dirty="0">
              <a:solidFill>
                <a:schemeClr val="bg1"/>
              </a:solidFill>
              <a:latin typeface="Arial" pitchFamily="34" charset="0"/>
              <a:cs typeface="Arial" pitchFamily="34" charset="0"/>
            </a:endParaRPr>
          </a:p>
        </p:txBody>
      </p:sp>
      <p:sp>
        <p:nvSpPr>
          <p:cNvPr id="5" name="Rectangle 3"/>
          <p:cNvSpPr txBox="1">
            <a:spLocks noChangeArrowheads="1"/>
          </p:cNvSpPr>
          <p:nvPr/>
        </p:nvSpPr>
        <p:spPr>
          <a:xfrm>
            <a:off x="457200" y="742950"/>
            <a:ext cx="4114800" cy="2971800"/>
          </a:xfrm>
          <a:prstGeom prst="rect">
            <a:avLst/>
          </a:prstGeom>
          <a:noFill/>
          <a:ln/>
        </p:spPr>
        <p:txBody>
          <a:bodyPr lIns="92075" tIns="46038" rIns="92075" bIns="4603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Font typeface="+mj-lt"/>
              <a:buAutoNum type="arabicPeriod"/>
            </a:pPr>
            <a:r>
              <a:rPr lang="en-US" sz="1400" dirty="0">
                <a:solidFill>
                  <a:schemeClr val="bg1"/>
                </a:solidFill>
                <a:latin typeface="Arial" pitchFamily="34" charset="0"/>
                <a:cs typeface="Arial" pitchFamily="34" charset="0"/>
              </a:rPr>
              <a:t>Data from different sources  like flat files, spreadsheets, SQL server, ODBC, Web access, etc. is </a:t>
            </a:r>
            <a:r>
              <a:rPr lang="en-US" sz="1400" dirty="0" smtClean="0">
                <a:solidFill>
                  <a:schemeClr val="bg1"/>
                </a:solidFill>
                <a:latin typeface="Arial" pitchFamily="34" charset="0"/>
                <a:cs typeface="Arial" pitchFamily="34" charset="0"/>
              </a:rPr>
              <a:t>extracted.</a:t>
            </a:r>
            <a:endParaRPr lang="en-US" sz="1400" dirty="0">
              <a:solidFill>
                <a:schemeClr val="bg1"/>
              </a:solidFill>
              <a:latin typeface="Arial" pitchFamily="34" charset="0"/>
              <a:cs typeface="Arial" pitchFamily="34" charset="0"/>
            </a:endParaRPr>
          </a:p>
          <a:p>
            <a:pPr>
              <a:spcBef>
                <a:spcPts val="600"/>
              </a:spcBef>
              <a:spcAft>
                <a:spcPts val="600"/>
              </a:spcAft>
              <a:buFont typeface="+mj-lt"/>
              <a:buAutoNum type="arabicPeriod"/>
            </a:pPr>
            <a:r>
              <a:rPr lang="en-US" sz="1400" dirty="0">
                <a:solidFill>
                  <a:schemeClr val="bg1"/>
                </a:solidFill>
                <a:latin typeface="Arial" pitchFamily="34" charset="0"/>
                <a:cs typeface="Arial" pitchFamily="34" charset="0"/>
              </a:rPr>
              <a:t>The extracted data </a:t>
            </a:r>
            <a:r>
              <a:rPr lang="en-US" sz="1400" dirty="0" smtClean="0">
                <a:solidFill>
                  <a:schemeClr val="bg1"/>
                </a:solidFill>
                <a:latin typeface="Arial" pitchFamily="34" charset="0"/>
                <a:cs typeface="Arial" pitchFamily="34" charset="0"/>
              </a:rPr>
              <a:t>goes through the </a:t>
            </a:r>
            <a:r>
              <a:rPr lang="en-IN" sz="1400" dirty="0" smtClean="0">
                <a:solidFill>
                  <a:schemeClr val="bg1"/>
                </a:solidFill>
                <a:latin typeface="Arial" pitchFamily="34" charset="0"/>
                <a:cs typeface="Arial" pitchFamily="34" charset="0"/>
              </a:rPr>
              <a:t>Extract, Transform and Load (ETL) </a:t>
            </a:r>
            <a:r>
              <a:rPr lang="en-US" sz="1400" dirty="0" smtClean="0">
                <a:solidFill>
                  <a:schemeClr val="bg1"/>
                </a:solidFill>
                <a:latin typeface="Arial" pitchFamily="34" charset="0"/>
                <a:cs typeface="Arial" pitchFamily="34" charset="0"/>
              </a:rPr>
              <a:t>process. </a:t>
            </a:r>
          </a:p>
          <a:p>
            <a:pPr>
              <a:spcBef>
                <a:spcPts val="600"/>
              </a:spcBef>
              <a:spcAft>
                <a:spcPts val="600"/>
              </a:spcAft>
              <a:buFont typeface="+mj-lt"/>
              <a:buAutoNum type="arabicPeriod"/>
            </a:pPr>
            <a:r>
              <a:rPr lang="en-US" sz="1400" dirty="0" smtClean="0">
                <a:solidFill>
                  <a:schemeClr val="bg1"/>
                </a:solidFill>
                <a:latin typeface="Arial" pitchFamily="34" charset="0"/>
                <a:cs typeface="Arial" pitchFamily="34" charset="0"/>
              </a:rPr>
              <a:t>Then, the processed data flows through:</a:t>
            </a:r>
            <a:endParaRPr lang="en-US" sz="1400" dirty="0">
              <a:solidFill>
                <a:schemeClr val="bg1"/>
              </a:solidFill>
              <a:latin typeface="Arial" pitchFamily="34" charset="0"/>
              <a:cs typeface="Arial" pitchFamily="34" charset="0"/>
            </a:endParaRPr>
          </a:p>
          <a:p>
            <a:pPr marL="637200" lvl="3" indent="-180000">
              <a:spcBef>
                <a:spcPts val="600"/>
              </a:spcBef>
              <a:spcAft>
                <a:spcPts val="600"/>
              </a:spcAft>
              <a:buFont typeface="Wingdings" pitchFamily="2" charset="2"/>
              <a:buChar char="§"/>
            </a:pPr>
            <a:r>
              <a:rPr lang="en-US" sz="1400" dirty="0" smtClean="0">
                <a:solidFill>
                  <a:schemeClr val="bg1"/>
                </a:solidFill>
                <a:latin typeface="Arial" pitchFamily="34" charset="0"/>
                <a:cs typeface="Arial" pitchFamily="34" charset="0"/>
              </a:rPr>
              <a:t>Data warehouse</a:t>
            </a:r>
          </a:p>
          <a:p>
            <a:pPr marL="637200" lvl="3" indent="-180000">
              <a:spcBef>
                <a:spcPts val="600"/>
              </a:spcBef>
              <a:spcAft>
                <a:spcPts val="600"/>
              </a:spcAft>
              <a:buFont typeface="Wingdings" pitchFamily="2" charset="2"/>
              <a:buChar char="§"/>
            </a:pPr>
            <a:r>
              <a:rPr lang="en-US" sz="1400" dirty="0" smtClean="0">
                <a:solidFill>
                  <a:schemeClr val="bg1"/>
                </a:solidFill>
                <a:latin typeface="Arial" pitchFamily="34" charset="0"/>
                <a:cs typeface="Arial" pitchFamily="34" charset="0"/>
              </a:rPr>
              <a:t>Data marts</a:t>
            </a:r>
          </a:p>
        </p:txBody>
      </p:sp>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2503" y="889805"/>
            <a:ext cx="4435297" cy="290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4042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3253839" cy="369332"/>
          </a:xfrm>
          <a:prstGeom prst="rect">
            <a:avLst/>
          </a:prstGeom>
          <a:noFill/>
        </p:spPr>
        <p:txBody>
          <a:bodyPr wrap="none" rtlCol="0">
            <a:spAutoFit/>
          </a:bodyPr>
          <a:lstStyle/>
          <a:p>
            <a:r>
              <a:rPr lang="en-IN" dirty="0">
                <a:solidFill>
                  <a:schemeClr val="bg1"/>
                </a:solidFill>
                <a:latin typeface="Arial" pitchFamily="34" charset="0"/>
                <a:cs typeface="Arial" pitchFamily="34" charset="0"/>
              </a:rPr>
              <a:t>Benefits </a:t>
            </a:r>
            <a:r>
              <a:rPr lang="en-IN" dirty="0" smtClean="0">
                <a:solidFill>
                  <a:schemeClr val="bg1"/>
                </a:solidFill>
                <a:latin typeface="Arial" pitchFamily="34" charset="0"/>
                <a:cs typeface="Arial" pitchFamily="34" charset="0"/>
              </a:rPr>
              <a:t>of a Data </a:t>
            </a:r>
            <a:r>
              <a:rPr lang="en-IN" dirty="0">
                <a:solidFill>
                  <a:schemeClr val="bg1"/>
                </a:solidFill>
                <a:latin typeface="Arial" pitchFamily="34" charset="0"/>
                <a:cs typeface="Arial" pitchFamily="34" charset="0"/>
              </a:rPr>
              <a:t>Warehouse</a:t>
            </a:r>
            <a:endParaRPr lang="en-US" dirty="0">
              <a:solidFill>
                <a:schemeClr val="bg1"/>
              </a:solidFill>
              <a:latin typeface="Arial" pitchFamily="34" charset="0"/>
              <a:cs typeface="Arial" pitchFamily="34" charset="0"/>
            </a:endParaRPr>
          </a:p>
        </p:txBody>
      </p:sp>
      <p:sp>
        <p:nvSpPr>
          <p:cNvPr id="5" name="Rectangle 3"/>
          <p:cNvSpPr txBox="1">
            <a:spLocks noChangeArrowheads="1"/>
          </p:cNvSpPr>
          <p:nvPr/>
        </p:nvSpPr>
        <p:spPr>
          <a:xfrm>
            <a:off x="457200" y="742950"/>
            <a:ext cx="4258574" cy="2590800"/>
          </a:xfrm>
          <a:prstGeom prst="rect">
            <a:avLst/>
          </a:prstGeom>
          <a:noFill/>
          <a:ln/>
        </p:spPr>
        <p:txBody>
          <a:bodyPr lIns="92075" tIns="46038" rIns="92075" bIns="4603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000" indent="-180000">
              <a:spcBef>
                <a:spcPts val="600"/>
              </a:spcBef>
              <a:spcAft>
                <a:spcPts val="600"/>
              </a:spcAft>
            </a:pPr>
            <a:r>
              <a:rPr lang="en-IN" sz="1400" dirty="0">
                <a:solidFill>
                  <a:schemeClr val="bg1"/>
                </a:solidFill>
                <a:latin typeface="Arial" pitchFamily="34" charset="0"/>
                <a:cs typeface="Arial" pitchFamily="34" charset="0"/>
              </a:rPr>
              <a:t>Delivers enhanced business </a:t>
            </a:r>
            <a:r>
              <a:rPr lang="en-IN" sz="1400" dirty="0" smtClean="0">
                <a:solidFill>
                  <a:schemeClr val="bg1"/>
                </a:solidFill>
                <a:latin typeface="Arial" pitchFamily="34" charset="0"/>
                <a:cs typeface="Arial" pitchFamily="34" charset="0"/>
              </a:rPr>
              <a:t>intelligence.</a:t>
            </a:r>
            <a:endParaRPr lang="en-IN" sz="1400" dirty="0">
              <a:solidFill>
                <a:schemeClr val="bg1"/>
              </a:solidFill>
              <a:latin typeface="Arial" pitchFamily="34" charset="0"/>
              <a:cs typeface="Arial" pitchFamily="34" charset="0"/>
            </a:endParaRPr>
          </a:p>
          <a:p>
            <a:pPr marL="180000" indent="-180000">
              <a:spcBef>
                <a:spcPts val="600"/>
              </a:spcBef>
              <a:spcAft>
                <a:spcPts val="600"/>
              </a:spcAft>
            </a:pPr>
            <a:r>
              <a:rPr lang="en-IN" sz="1400" dirty="0">
                <a:solidFill>
                  <a:schemeClr val="bg1"/>
                </a:solidFill>
                <a:latin typeface="Arial" pitchFamily="34" charset="0"/>
                <a:cs typeface="Arial" pitchFamily="34" charset="0"/>
              </a:rPr>
              <a:t>Saves </a:t>
            </a:r>
            <a:r>
              <a:rPr lang="en-IN" sz="1400" dirty="0" smtClean="0">
                <a:solidFill>
                  <a:schemeClr val="bg1"/>
                </a:solidFill>
                <a:latin typeface="Arial" pitchFamily="34" charset="0"/>
                <a:cs typeface="Arial" pitchFamily="34" charset="0"/>
              </a:rPr>
              <a:t>time.</a:t>
            </a:r>
            <a:endParaRPr lang="en-IN" sz="1400" dirty="0">
              <a:solidFill>
                <a:schemeClr val="bg1"/>
              </a:solidFill>
              <a:latin typeface="Arial" pitchFamily="34" charset="0"/>
              <a:cs typeface="Arial" pitchFamily="34" charset="0"/>
            </a:endParaRPr>
          </a:p>
          <a:p>
            <a:pPr marL="180000" indent="-180000">
              <a:spcBef>
                <a:spcPts val="600"/>
              </a:spcBef>
              <a:spcAft>
                <a:spcPts val="600"/>
              </a:spcAft>
            </a:pPr>
            <a:r>
              <a:rPr lang="en-IN" sz="1400" dirty="0">
                <a:solidFill>
                  <a:schemeClr val="bg1"/>
                </a:solidFill>
                <a:latin typeface="Arial" pitchFamily="34" charset="0"/>
                <a:cs typeface="Arial" pitchFamily="34" charset="0"/>
              </a:rPr>
              <a:t>Enhances data quality and </a:t>
            </a:r>
            <a:r>
              <a:rPr lang="en-IN" sz="1400" dirty="0" smtClean="0">
                <a:solidFill>
                  <a:schemeClr val="bg1"/>
                </a:solidFill>
                <a:latin typeface="Arial" pitchFamily="34" charset="0"/>
                <a:cs typeface="Arial" pitchFamily="34" charset="0"/>
              </a:rPr>
              <a:t>consistency.</a:t>
            </a:r>
            <a:endParaRPr lang="en-IN" sz="1400" dirty="0">
              <a:solidFill>
                <a:schemeClr val="bg1"/>
              </a:solidFill>
              <a:latin typeface="Arial" pitchFamily="34" charset="0"/>
              <a:cs typeface="Arial" pitchFamily="34" charset="0"/>
            </a:endParaRPr>
          </a:p>
          <a:p>
            <a:pPr marL="180000" indent="-180000">
              <a:spcBef>
                <a:spcPts val="600"/>
              </a:spcBef>
              <a:spcAft>
                <a:spcPts val="600"/>
              </a:spcAft>
            </a:pPr>
            <a:r>
              <a:rPr lang="en-IN" sz="1400" dirty="0">
                <a:solidFill>
                  <a:schemeClr val="bg1"/>
                </a:solidFill>
                <a:latin typeface="Arial" pitchFamily="34" charset="0"/>
                <a:cs typeface="Arial" pitchFamily="34" charset="0"/>
              </a:rPr>
              <a:t>Provides historical </a:t>
            </a:r>
            <a:r>
              <a:rPr lang="en-IN" sz="1400" dirty="0" smtClean="0">
                <a:solidFill>
                  <a:schemeClr val="bg1"/>
                </a:solidFill>
                <a:latin typeface="Arial" pitchFamily="34" charset="0"/>
                <a:cs typeface="Arial" pitchFamily="34" charset="0"/>
              </a:rPr>
              <a:t>intelligence.</a:t>
            </a:r>
            <a:endParaRPr lang="en-IN" sz="1400" dirty="0">
              <a:solidFill>
                <a:schemeClr val="bg1"/>
              </a:solidFill>
              <a:latin typeface="Arial" pitchFamily="34" charset="0"/>
              <a:cs typeface="Arial" pitchFamily="34" charset="0"/>
            </a:endParaRPr>
          </a:p>
          <a:p>
            <a:pPr marL="180000" indent="-180000">
              <a:spcBef>
                <a:spcPts val="600"/>
              </a:spcBef>
              <a:spcAft>
                <a:spcPts val="600"/>
              </a:spcAft>
            </a:pPr>
            <a:r>
              <a:rPr lang="en-IN" sz="1400" dirty="0">
                <a:solidFill>
                  <a:schemeClr val="bg1"/>
                </a:solidFill>
                <a:latin typeface="Arial" pitchFamily="34" charset="0"/>
                <a:cs typeface="Arial" pitchFamily="34" charset="0"/>
              </a:rPr>
              <a:t>Generates a high return of </a:t>
            </a:r>
            <a:r>
              <a:rPr lang="en-IN" sz="1400" dirty="0" smtClean="0">
                <a:solidFill>
                  <a:schemeClr val="bg1"/>
                </a:solidFill>
                <a:latin typeface="Arial" pitchFamily="34" charset="0"/>
                <a:cs typeface="Arial" pitchFamily="34" charset="0"/>
              </a:rPr>
              <a:t>investment. </a:t>
            </a:r>
            <a:endParaRPr lang="en-IN" sz="1400" dirty="0">
              <a:solidFill>
                <a:schemeClr val="bg1"/>
              </a:solidFill>
              <a:latin typeface="Arial" pitchFamily="34" charset="0"/>
              <a:cs typeface="Arial" pitchFamily="34" charset="0"/>
            </a:endParaRPr>
          </a:p>
          <a:p>
            <a:pPr marL="180000" indent="-180000">
              <a:spcBef>
                <a:spcPts val="600"/>
              </a:spcBef>
              <a:spcAft>
                <a:spcPts val="600"/>
              </a:spcAft>
            </a:pPr>
            <a:r>
              <a:rPr lang="en-IN" sz="1400" dirty="0">
                <a:solidFill>
                  <a:schemeClr val="bg1"/>
                </a:solidFill>
                <a:latin typeface="Arial" pitchFamily="34" charset="0"/>
                <a:cs typeface="Arial" pitchFamily="34" charset="0"/>
              </a:rPr>
              <a:t>Integrates data from multiple </a:t>
            </a:r>
            <a:r>
              <a:rPr lang="en-IN" sz="1400" dirty="0" smtClean="0">
                <a:solidFill>
                  <a:schemeClr val="bg1"/>
                </a:solidFill>
                <a:latin typeface="Arial" pitchFamily="34" charset="0"/>
                <a:cs typeface="Arial" pitchFamily="34" charset="0"/>
              </a:rPr>
              <a:t>sources.</a:t>
            </a:r>
            <a:endParaRPr lang="en-IN" sz="1400" dirty="0">
              <a:solidFill>
                <a:schemeClr val="bg1"/>
              </a:solidFill>
              <a:latin typeface="Arial" pitchFamily="34" charset="0"/>
              <a:cs typeface="Arial" pitchFamily="34" charset="0"/>
            </a:endParaRPr>
          </a:p>
          <a:p>
            <a:pPr marL="180000" indent="-180000">
              <a:spcBef>
                <a:spcPts val="600"/>
              </a:spcBef>
              <a:spcAft>
                <a:spcPts val="600"/>
              </a:spcAft>
            </a:pPr>
            <a:r>
              <a:rPr lang="en-IN" sz="1400" dirty="0">
                <a:solidFill>
                  <a:schemeClr val="bg1"/>
                </a:solidFill>
                <a:latin typeface="Arial" pitchFamily="34" charset="0"/>
                <a:cs typeface="Arial" pitchFamily="34" charset="0"/>
              </a:rPr>
              <a:t>Standardizes data across the </a:t>
            </a:r>
            <a:r>
              <a:rPr lang="en-IN" sz="1400" dirty="0" smtClean="0">
                <a:solidFill>
                  <a:schemeClr val="bg1"/>
                </a:solidFill>
                <a:latin typeface="Arial" pitchFamily="34" charset="0"/>
                <a:cs typeface="Arial" pitchFamily="34" charset="0"/>
              </a:rPr>
              <a:t>organization.</a:t>
            </a: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42497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38031" y="57150"/>
            <a:ext cx="3548792" cy="369332"/>
          </a:xfrm>
          <a:prstGeom prst="rect">
            <a:avLst/>
          </a:prstGeom>
          <a:noFill/>
        </p:spPr>
        <p:txBody>
          <a:bodyPr wrap="none" rtlCol="0">
            <a:spAutoFit/>
          </a:bodyPr>
          <a:lstStyle/>
          <a:p>
            <a:r>
              <a:rPr lang="en-IN" dirty="0" smtClean="0">
                <a:solidFill>
                  <a:schemeClr val="bg1"/>
                </a:solidFill>
                <a:latin typeface="Arial" pitchFamily="34" charset="0"/>
                <a:cs typeface="Arial" pitchFamily="34" charset="0"/>
              </a:rPr>
              <a:t>Application of a Data Warehouse</a:t>
            </a:r>
            <a:endParaRPr lang="en-US" dirty="0">
              <a:solidFill>
                <a:schemeClr val="bg1"/>
              </a:solidFill>
              <a:latin typeface="Arial" pitchFamily="34" charset="0"/>
              <a:cs typeface="Arial" pitchFamily="34" charset="0"/>
            </a:endParaRPr>
          </a:p>
        </p:txBody>
      </p:sp>
      <p:sp>
        <p:nvSpPr>
          <p:cNvPr id="5" name="Rectangle 3"/>
          <p:cNvSpPr txBox="1">
            <a:spLocks noChangeArrowheads="1"/>
          </p:cNvSpPr>
          <p:nvPr/>
        </p:nvSpPr>
        <p:spPr>
          <a:xfrm>
            <a:off x="457200" y="742950"/>
            <a:ext cx="5553974" cy="3200400"/>
          </a:xfrm>
          <a:prstGeom prst="rect">
            <a:avLst/>
          </a:prstGeom>
          <a:noFill/>
          <a:ln/>
        </p:spPr>
        <p:txBody>
          <a:bodyPr lIns="92075" tIns="46038" rIns="92075" bIns="4603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IN" sz="1400" dirty="0">
                <a:solidFill>
                  <a:schemeClr val="bg1"/>
                </a:solidFill>
                <a:latin typeface="Arial" pitchFamily="34" charset="0"/>
                <a:cs typeface="Arial" pitchFamily="34" charset="0"/>
              </a:rPr>
              <a:t>Data warehouses are widely used in the following fields:</a:t>
            </a:r>
          </a:p>
          <a:p>
            <a:pPr marL="180000" indent="-180000">
              <a:spcBef>
                <a:spcPts val="600"/>
              </a:spcBef>
              <a:spcAft>
                <a:spcPts val="600"/>
              </a:spcAft>
            </a:pPr>
            <a:r>
              <a:rPr lang="en-IN" sz="1400" dirty="0">
                <a:solidFill>
                  <a:schemeClr val="bg1"/>
                </a:solidFill>
                <a:latin typeface="Arial" pitchFamily="34" charset="0"/>
                <a:cs typeface="Arial" pitchFamily="34" charset="0"/>
              </a:rPr>
              <a:t>Financial services</a:t>
            </a:r>
          </a:p>
          <a:p>
            <a:pPr marL="180000" indent="-180000">
              <a:spcBef>
                <a:spcPts val="600"/>
              </a:spcBef>
              <a:spcAft>
                <a:spcPts val="600"/>
              </a:spcAft>
            </a:pPr>
            <a:r>
              <a:rPr lang="en-IN" sz="1400" dirty="0">
                <a:solidFill>
                  <a:schemeClr val="bg1"/>
                </a:solidFill>
                <a:latin typeface="Arial" pitchFamily="34" charset="0"/>
                <a:cs typeface="Arial" pitchFamily="34" charset="0"/>
              </a:rPr>
              <a:t>Banking services</a:t>
            </a:r>
          </a:p>
          <a:p>
            <a:pPr marL="180000" indent="-180000">
              <a:spcBef>
                <a:spcPts val="600"/>
              </a:spcBef>
              <a:spcAft>
                <a:spcPts val="600"/>
              </a:spcAft>
            </a:pPr>
            <a:r>
              <a:rPr lang="en-IN" sz="1400" dirty="0">
                <a:solidFill>
                  <a:schemeClr val="bg1"/>
                </a:solidFill>
                <a:latin typeface="Arial" pitchFamily="34" charset="0"/>
                <a:cs typeface="Arial" pitchFamily="34" charset="0"/>
              </a:rPr>
              <a:t>Consumer goods</a:t>
            </a:r>
          </a:p>
          <a:p>
            <a:pPr marL="180000" indent="-180000">
              <a:spcBef>
                <a:spcPts val="600"/>
              </a:spcBef>
              <a:spcAft>
                <a:spcPts val="600"/>
              </a:spcAft>
            </a:pPr>
            <a:r>
              <a:rPr lang="en-IN" sz="1400" dirty="0">
                <a:solidFill>
                  <a:schemeClr val="bg1"/>
                </a:solidFill>
                <a:latin typeface="Arial" pitchFamily="34" charset="0"/>
                <a:cs typeface="Arial" pitchFamily="34" charset="0"/>
              </a:rPr>
              <a:t>Retail sectors</a:t>
            </a:r>
          </a:p>
          <a:p>
            <a:pPr marL="180000" indent="-180000">
              <a:spcBef>
                <a:spcPts val="600"/>
              </a:spcBef>
              <a:spcAft>
                <a:spcPts val="600"/>
              </a:spcAft>
            </a:pPr>
            <a:r>
              <a:rPr lang="en-IN" sz="1400" dirty="0">
                <a:solidFill>
                  <a:schemeClr val="bg1"/>
                </a:solidFill>
                <a:latin typeface="Arial" pitchFamily="34" charset="0"/>
                <a:cs typeface="Arial" pitchFamily="34" charset="0"/>
              </a:rPr>
              <a:t>Controlled manufacturing</a:t>
            </a:r>
          </a:p>
          <a:p>
            <a:pPr>
              <a:lnSpc>
                <a:spcPct val="150000"/>
              </a:lnSpc>
            </a:pPr>
            <a:endParaRPr lang="en-IN" sz="1400" dirty="0">
              <a:solidFill>
                <a:schemeClr val="bg1"/>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1972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0796ff1f356e7cbd7c622c2e90786285e3ad19"/>
  <p:tag name="ARTICULATE_SLIDE_THUMBNAIL_REFRESH" val="1"/>
  <p:tag name="ARTICULATE_PROJECT_OPEN" val="0"/>
  <p:tag name="ARTICULATE_SLIDE_COUNT" val="10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10784</TotalTime>
  <Words>3169</Words>
  <Application>Microsoft Office PowerPoint</Application>
  <PresentationFormat>On-screen Show (16:9)</PresentationFormat>
  <Paragraphs>428</Paragraphs>
  <Slides>48</Slides>
  <Notes>44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宋体</vt:lpstr>
      <vt:lpstr>Arial</vt:lpstr>
      <vt:lpstr>Calibri</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G Sreenivasan</cp:lastModifiedBy>
  <cp:revision>1142</cp:revision>
  <dcterms:created xsi:type="dcterms:W3CDTF">2015-08-25T03:57:18Z</dcterms:created>
  <dcterms:modified xsi:type="dcterms:W3CDTF">2017-11-05T11:47:28Z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9B6EDBDB-7687-4599-9195-A3EF4827EF4D</vt:lpwstr>
  </property>
  <property fmtid="{D5CDD505-2E9C-101B-9397-08002B2CF9AE}" pid="3" name="ArticulatePath">
    <vt:lpwstr>Initial Public Offering_Compress_2</vt:lpwstr>
  </property>
</Properties>
</file>