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Funtastic" charset="1" panose="00000000000000000000"/>
      <p:regular r:id="rId34"/>
    </p:embeddedFont>
    <p:embeddedFont>
      <p:font typeface="Dreaming Outloud Sans" charset="1" panose="00000500000000000000"/>
      <p:regular r:id="rId35"/>
    </p:embeddedFont>
    <p:embeddedFont>
      <p:font typeface="Canva Sans" charset="1" panose="020B0503030501040103"/>
      <p:regular r:id="rId36"/>
    </p:embeddedFont>
    <p:embeddedFont>
      <p:font typeface="Canva Sans Bold" charset="1" panose="020B0803030501040103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google.com/url?q=https%3A%2F%2Fen.wikipedia.org%2Fwiki%2FClimate_of_Brazil" TargetMode="External" Type="http://schemas.openxmlformats.org/officeDocument/2006/relationships/hyperlink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bfast.r-forge.r-project.org/Verbesselt+Zeileis+Herold-2012.pdf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bfast.r-forge.r-project.org/Verbesselt+Zeileis+Herold-2012.pdf" TargetMode="External" Type="http://schemas.openxmlformats.org/officeDocument/2006/relationships/hyperlink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https://docs.sentinel-hub.com/api/latest/data/sentinel-2-l2a/" TargetMode="External" Type="http://schemas.openxmlformats.org/officeDocument/2006/relationships/hyperlink"/><Relationship Id="rId5" Target="https://sentiwiki.copernicus.eu/web/s2-applications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usgs.gov/landsat-missions/landsat-normalized-burn-ratio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984393" y="3112959"/>
            <a:ext cx="8854803" cy="4668896"/>
          </a:xfrm>
          <a:custGeom>
            <a:avLst/>
            <a:gdLst/>
            <a:ahLst/>
            <a:cxnLst/>
            <a:rect r="r" b="b" t="t" l="l"/>
            <a:pathLst>
              <a:path h="4668896" w="8854803">
                <a:moveTo>
                  <a:pt x="8854803" y="0"/>
                </a:moveTo>
                <a:lnTo>
                  <a:pt x="0" y="0"/>
                </a:lnTo>
                <a:lnTo>
                  <a:pt x="0" y="4668896"/>
                </a:lnTo>
                <a:lnTo>
                  <a:pt x="8854803" y="4668896"/>
                </a:lnTo>
                <a:lnTo>
                  <a:pt x="88548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1383" y="7781855"/>
            <a:ext cx="1867021" cy="1936170"/>
          </a:xfrm>
          <a:custGeom>
            <a:avLst/>
            <a:gdLst/>
            <a:ahLst/>
            <a:cxnLst/>
            <a:rect r="r" b="b" t="t" l="l"/>
            <a:pathLst>
              <a:path h="1936170" w="1867021">
                <a:moveTo>
                  <a:pt x="0" y="0"/>
                </a:moveTo>
                <a:lnTo>
                  <a:pt x="1867021" y="0"/>
                </a:lnTo>
                <a:lnTo>
                  <a:pt x="1867021" y="1936170"/>
                </a:lnTo>
                <a:lnTo>
                  <a:pt x="0" y="1936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0118"/>
            <a:ext cx="10462903" cy="3065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50"/>
              </a:lnSpc>
            </a:pPr>
            <a:r>
              <a:rPr lang="en-US" sz="8322">
                <a:solidFill>
                  <a:srgbClr val="324650"/>
                </a:solidFill>
                <a:latin typeface="Funtastic"/>
                <a:ea typeface="Funtastic"/>
                <a:cs typeface="Funtastic"/>
                <a:sym typeface="Funtastic"/>
              </a:rPr>
              <a:t>DEFORESTATION DETECTION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0183" y="4061467"/>
            <a:ext cx="10461419" cy="448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1"/>
              </a:lnSpc>
            </a:pPr>
            <a:r>
              <a:rPr lang="en-US" sz="5129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 pixel-wise anomaly detection algorithm that will contribute in in monitoring and preventing deforestation</a:t>
            </a:r>
          </a:p>
          <a:p>
            <a:pPr algn="ctr">
              <a:lnSpc>
                <a:spcPts val="71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9F1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6550" y="2526608"/>
            <a:ext cx="15274900" cy="468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56574" indent="-578287" lvl="1">
              <a:lnSpc>
                <a:spcPts val="7499"/>
              </a:lnSpc>
              <a:buFont typeface="Arial"/>
              <a:buChar char="•"/>
            </a:pPr>
            <a:r>
              <a:rPr lang="en-US" sz="5356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Normalized Burn Ratio or NBR returns values between -1 and 1. </a:t>
            </a:r>
          </a:p>
          <a:p>
            <a:pPr algn="ctr" marL="1156574" indent="-578287" lvl="1">
              <a:lnSpc>
                <a:spcPts val="7499"/>
              </a:lnSpc>
              <a:spcBef>
                <a:spcPct val="0"/>
              </a:spcBef>
              <a:buFont typeface="Arial"/>
              <a:buChar char="•"/>
            </a:pPr>
            <a:r>
              <a:rPr lang="en-US" sz="5356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Positive NBR values indicates healthy green vegetation while while burnt vegetation will have a low value.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1089" y="3795506"/>
            <a:ext cx="15245821" cy="5007368"/>
            <a:chOff x="0" y="0"/>
            <a:chExt cx="3125293" cy="10264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5293" cy="1026477"/>
            </a:xfrm>
            <a:custGeom>
              <a:avLst/>
              <a:gdLst/>
              <a:ahLst/>
              <a:cxnLst/>
              <a:rect r="r" b="b" t="t" l="l"/>
              <a:pathLst>
                <a:path h="1026477" w="3125293">
                  <a:moveTo>
                    <a:pt x="25898" y="0"/>
                  </a:moveTo>
                  <a:lnTo>
                    <a:pt x="3099395" y="0"/>
                  </a:lnTo>
                  <a:cubicBezTo>
                    <a:pt x="3113698" y="0"/>
                    <a:pt x="3125293" y="11595"/>
                    <a:pt x="3125293" y="25898"/>
                  </a:cubicBezTo>
                  <a:lnTo>
                    <a:pt x="3125293" y="1000579"/>
                  </a:lnTo>
                  <a:cubicBezTo>
                    <a:pt x="3125293" y="1007448"/>
                    <a:pt x="3122564" y="1014035"/>
                    <a:pt x="3117707" y="1018892"/>
                  </a:cubicBezTo>
                  <a:cubicBezTo>
                    <a:pt x="3112850" y="1023749"/>
                    <a:pt x="3106263" y="1026477"/>
                    <a:pt x="3099395" y="1026477"/>
                  </a:cubicBezTo>
                  <a:lnTo>
                    <a:pt x="25898" y="1026477"/>
                  </a:lnTo>
                  <a:cubicBezTo>
                    <a:pt x="11595" y="1026477"/>
                    <a:pt x="0" y="1014883"/>
                    <a:pt x="0" y="1000579"/>
                  </a:cubicBezTo>
                  <a:lnTo>
                    <a:pt x="0" y="25898"/>
                  </a:lnTo>
                  <a:cubicBezTo>
                    <a:pt x="0" y="11595"/>
                    <a:pt x="11595" y="0"/>
                    <a:pt x="258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125293" cy="1045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98950" y="4442813"/>
            <a:ext cx="8454141" cy="360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0859" indent="-555430" lvl="1">
              <a:lnSpc>
                <a:spcPts val="7203"/>
              </a:lnSpc>
              <a:buFont typeface="Arial"/>
              <a:buChar char="•"/>
            </a:pPr>
            <a:r>
              <a:rPr lang="en-US" sz="5145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Considered a pixel with</a:t>
            </a:r>
          </a:p>
          <a:p>
            <a:pPr algn="l" marL="2221719" indent="-740573" lvl="2">
              <a:lnSpc>
                <a:spcPts val="7203"/>
              </a:lnSpc>
              <a:buFont typeface="Arial"/>
              <a:buChar char="⚬"/>
            </a:pPr>
            <a:r>
              <a:rPr lang="en-US" sz="5145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row_index = 160</a:t>
            </a:r>
          </a:p>
          <a:p>
            <a:pPr algn="l" marL="2221719" indent="-740573" lvl="2">
              <a:lnSpc>
                <a:spcPts val="7203"/>
              </a:lnSpc>
              <a:buFont typeface="Arial"/>
              <a:buChar char="⚬"/>
            </a:pPr>
            <a:r>
              <a:rPr lang="en-US" sz="5145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col_index = 215</a:t>
            </a:r>
          </a:p>
          <a:p>
            <a:pPr algn="l">
              <a:lnSpc>
                <a:spcPts val="72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41282" y="946897"/>
            <a:ext cx="17205437" cy="267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99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VISUALIZING PIXEL TIMESERIES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95919"/>
            <a:ext cx="18288000" cy="8435340"/>
          </a:xfrm>
          <a:custGeom>
            <a:avLst/>
            <a:gdLst/>
            <a:ahLst/>
            <a:cxnLst/>
            <a:rect r="r" b="b" t="t" l="l"/>
            <a:pathLst>
              <a:path h="8435340" w="18288000">
                <a:moveTo>
                  <a:pt x="0" y="0"/>
                </a:moveTo>
                <a:lnTo>
                  <a:pt x="18288000" y="0"/>
                </a:lnTo>
                <a:lnTo>
                  <a:pt x="18288000" y="8435340"/>
                </a:lnTo>
                <a:lnTo>
                  <a:pt x="0" y="8435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8469" y="0"/>
            <a:ext cx="16031061" cy="10287000"/>
          </a:xfrm>
          <a:custGeom>
            <a:avLst/>
            <a:gdLst/>
            <a:ahLst/>
            <a:cxnLst/>
            <a:rect r="r" b="b" t="t" l="l"/>
            <a:pathLst>
              <a:path h="10287000" w="16031061">
                <a:moveTo>
                  <a:pt x="0" y="0"/>
                </a:moveTo>
                <a:lnTo>
                  <a:pt x="16031062" y="0"/>
                </a:lnTo>
                <a:lnTo>
                  <a:pt x="160310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2341" y="1028700"/>
            <a:ext cx="16823318" cy="8871203"/>
            <a:chOff x="0" y="0"/>
            <a:chExt cx="3448669" cy="18185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8669" cy="1818538"/>
            </a:xfrm>
            <a:custGeom>
              <a:avLst/>
              <a:gdLst/>
              <a:ahLst/>
              <a:cxnLst/>
              <a:rect r="r" b="b" t="t" l="l"/>
              <a:pathLst>
                <a:path h="1818538" w="3448669">
                  <a:moveTo>
                    <a:pt x="23470" y="0"/>
                  </a:moveTo>
                  <a:lnTo>
                    <a:pt x="3425200" y="0"/>
                  </a:lnTo>
                  <a:cubicBezTo>
                    <a:pt x="3438161" y="0"/>
                    <a:pt x="3448669" y="10508"/>
                    <a:pt x="3448669" y="23470"/>
                  </a:cubicBezTo>
                  <a:lnTo>
                    <a:pt x="3448669" y="1795069"/>
                  </a:lnTo>
                  <a:cubicBezTo>
                    <a:pt x="3448669" y="1808031"/>
                    <a:pt x="3438161" y="1818538"/>
                    <a:pt x="3425200" y="1818538"/>
                  </a:cubicBezTo>
                  <a:lnTo>
                    <a:pt x="23470" y="1818538"/>
                  </a:lnTo>
                  <a:cubicBezTo>
                    <a:pt x="10508" y="1818538"/>
                    <a:pt x="0" y="1808031"/>
                    <a:pt x="0" y="1795069"/>
                  </a:cubicBezTo>
                  <a:lnTo>
                    <a:pt x="0" y="23470"/>
                  </a:lnTo>
                  <a:cubicBezTo>
                    <a:pt x="0" y="10508"/>
                    <a:pt x="10508" y="0"/>
                    <a:pt x="23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448669" cy="1837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57824" y="2068301"/>
            <a:ext cx="15979635" cy="670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0462" indent="-515231" lvl="1">
              <a:lnSpc>
                <a:spcPts val="6682"/>
              </a:lnSpc>
              <a:buFont typeface="Arial"/>
              <a:buChar char="•"/>
            </a:pPr>
            <a:r>
              <a:rPr lang="en-US" sz="477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Value started to decline over the years meaning the vegetation was becoming BURNT or BROWN vegetation or BARE SOIL</a:t>
            </a:r>
          </a:p>
          <a:p>
            <a:pPr algn="l" marL="1030462" indent="-515231" lvl="1">
              <a:lnSpc>
                <a:spcPts val="6682"/>
              </a:lnSpc>
              <a:buFont typeface="Arial"/>
              <a:buChar char="•"/>
            </a:pPr>
            <a:r>
              <a:rPr lang="en-US" sz="477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 seasonality, the start of the year it is dry or brow vegetation but over the the months (mid year) it becomes greener. </a:t>
            </a:r>
          </a:p>
          <a:p>
            <a:pPr algn="l" marL="1030462" indent="-515231" lvl="1">
              <a:lnSpc>
                <a:spcPts val="6682"/>
              </a:lnSpc>
              <a:buFont typeface="Arial"/>
              <a:buChar char="•"/>
            </a:pPr>
            <a:r>
              <a:rPr lang="en-US" sz="477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This shows a possiblity of rain as discussed in </a:t>
            </a:r>
            <a:r>
              <a:rPr lang="en-US" sz="4772" u="sng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  <a:hlinkClick r:id="rId2" tooltip="https://www.google.com/url?q=https%3A%2F%2Fen.wikipedia.org%2Fwiki%2FClimate_of_Brazil"/>
              </a:rPr>
              <a:t>https://en.wikipedia.org/wiki/Climate_of_Brazil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802605" y="7443547"/>
            <a:ext cx="2913389" cy="2843453"/>
          </a:xfrm>
          <a:custGeom>
            <a:avLst/>
            <a:gdLst/>
            <a:ahLst/>
            <a:cxnLst/>
            <a:rect r="r" b="b" t="t" l="l"/>
            <a:pathLst>
              <a:path h="2843453" w="2913389">
                <a:moveTo>
                  <a:pt x="0" y="0"/>
                </a:moveTo>
                <a:lnTo>
                  <a:pt x="2913390" y="0"/>
                </a:lnTo>
                <a:lnTo>
                  <a:pt x="2913390" y="2843453"/>
                </a:lnTo>
                <a:lnTo>
                  <a:pt x="0" y="28434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6257" y="6396614"/>
            <a:ext cx="4084874" cy="4114800"/>
          </a:xfrm>
          <a:custGeom>
            <a:avLst/>
            <a:gdLst/>
            <a:ahLst/>
            <a:cxnLst/>
            <a:rect r="r" b="b" t="t" l="l"/>
            <a:pathLst>
              <a:path h="4114800" w="4084874">
                <a:moveTo>
                  <a:pt x="0" y="0"/>
                </a:moveTo>
                <a:lnTo>
                  <a:pt x="4084875" y="0"/>
                </a:lnTo>
                <a:lnTo>
                  <a:pt x="4084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4398" y="3911332"/>
            <a:ext cx="17205437" cy="147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99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FITTING BFAST ALGO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0207" y="3294991"/>
            <a:ext cx="16675154" cy="6687831"/>
            <a:chOff x="0" y="0"/>
            <a:chExt cx="3418297" cy="13709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8297" cy="1370961"/>
            </a:xfrm>
            <a:custGeom>
              <a:avLst/>
              <a:gdLst/>
              <a:ahLst/>
              <a:cxnLst/>
              <a:rect r="r" b="b" t="t" l="l"/>
              <a:pathLst>
                <a:path h="1370961" w="3418297">
                  <a:moveTo>
                    <a:pt x="23678" y="0"/>
                  </a:moveTo>
                  <a:lnTo>
                    <a:pt x="3394619" y="0"/>
                  </a:lnTo>
                  <a:cubicBezTo>
                    <a:pt x="3407696" y="0"/>
                    <a:pt x="3418297" y="10601"/>
                    <a:pt x="3418297" y="23678"/>
                  </a:cubicBezTo>
                  <a:lnTo>
                    <a:pt x="3418297" y="1347283"/>
                  </a:lnTo>
                  <a:cubicBezTo>
                    <a:pt x="3418297" y="1360360"/>
                    <a:pt x="3407696" y="1370961"/>
                    <a:pt x="3394619" y="1370961"/>
                  </a:cubicBezTo>
                  <a:lnTo>
                    <a:pt x="23678" y="1370961"/>
                  </a:lnTo>
                  <a:cubicBezTo>
                    <a:pt x="10601" y="1370961"/>
                    <a:pt x="0" y="1360360"/>
                    <a:pt x="0" y="1347283"/>
                  </a:cubicBezTo>
                  <a:lnTo>
                    <a:pt x="0" y="23678"/>
                  </a:lnTo>
                  <a:cubicBezTo>
                    <a:pt x="0" y="10601"/>
                    <a:pt x="10601" y="0"/>
                    <a:pt x="2367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418297" cy="1390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1282" y="1425680"/>
            <a:ext cx="17205437" cy="147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99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BFAST ALGO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57991"/>
            <a:ext cx="16074798" cy="378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73" indent="-464186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Uses additive season and trend model</a:t>
            </a:r>
          </a:p>
          <a:p>
            <a:pPr algn="l" marL="928373" indent="-464186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Two periods:</a:t>
            </a:r>
          </a:p>
          <a:p>
            <a:pPr algn="l" marL="1856745" indent="-618915" lvl="2">
              <a:lnSpc>
                <a:spcPts val="6020"/>
              </a:lnSpc>
              <a:buFont typeface="Arial"/>
              <a:buChar char="⚬"/>
            </a:pPr>
            <a:r>
              <a:rPr lang="en-US" sz="43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History : Data acquired and analysed for stability</a:t>
            </a:r>
          </a:p>
          <a:p>
            <a:pPr algn="l" marL="1856745" indent="-618915" lvl="2">
              <a:lnSpc>
                <a:spcPts val="6020"/>
              </a:lnSpc>
              <a:buFont typeface="Arial"/>
              <a:buChar char="⚬"/>
            </a:pPr>
            <a:r>
              <a:rPr lang="en-US" sz="43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Monitoring: New data acquired and analyse for disturbance</a:t>
            </a:r>
          </a:p>
          <a:p>
            <a:pPr algn="l">
              <a:lnSpc>
                <a:spcPts val="60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81161" y="8934767"/>
            <a:ext cx="145332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bfast.r-forge.r-project.org/Verbesselt+Zeileis+Herold-2012.pdf"/>
              </a:rPr>
              <a:t>https://bfast.r-forge.r-project.org/Verbesselt+Zeileis+Herold-2012.pdf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7130" y="0"/>
            <a:ext cx="11829036" cy="10287000"/>
          </a:xfrm>
          <a:custGeom>
            <a:avLst/>
            <a:gdLst/>
            <a:ahLst/>
            <a:cxnLst/>
            <a:rect r="r" b="b" t="t" l="l"/>
            <a:pathLst>
              <a:path h="10287000" w="11829036">
                <a:moveTo>
                  <a:pt x="0" y="0"/>
                </a:moveTo>
                <a:lnTo>
                  <a:pt x="11829035" y="0"/>
                </a:lnTo>
                <a:lnTo>
                  <a:pt x="118290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0207" y="3294991"/>
            <a:ext cx="16675154" cy="6687831"/>
            <a:chOff x="0" y="0"/>
            <a:chExt cx="3418297" cy="13709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8297" cy="1370961"/>
            </a:xfrm>
            <a:custGeom>
              <a:avLst/>
              <a:gdLst/>
              <a:ahLst/>
              <a:cxnLst/>
              <a:rect r="r" b="b" t="t" l="l"/>
              <a:pathLst>
                <a:path h="1370961" w="3418297">
                  <a:moveTo>
                    <a:pt x="23678" y="0"/>
                  </a:moveTo>
                  <a:lnTo>
                    <a:pt x="3394619" y="0"/>
                  </a:lnTo>
                  <a:cubicBezTo>
                    <a:pt x="3407696" y="0"/>
                    <a:pt x="3418297" y="10601"/>
                    <a:pt x="3418297" y="23678"/>
                  </a:cubicBezTo>
                  <a:lnTo>
                    <a:pt x="3418297" y="1347283"/>
                  </a:lnTo>
                  <a:cubicBezTo>
                    <a:pt x="3418297" y="1360360"/>
                    <a:pt x="3407696" y="1370961"/>
                    <a:pt x="3394619" y="1370961"/>
                  </a:cubicBezTo>
                  <a:lnTo>
                    <a:pt x="23678" y="1370961"/>
                  </a:lnTo>
                  <a:cubicBezTo>
                    <a:pt x="10601" y="1370961"/>
                    <a:pt x="0" y="1360360"/>
                    <a:pt x="0" y="1347283"/>
                  </a:cubicBezTo>
                  <a:lnTo>
                    <a:pt x="0" y="23678"/>
                  </a:lnTo>
                  <a:cubicBezTo>
                    <a:pt x="0" y="10601"/>
                    <a:pt x="10601" y="0"/>
                    <a:pt x="2367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418297" cy="1390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1282" y="1425680"/>
            <a:ext cx="17205437" cy="147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99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BFAST ALGO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57991"/>
            <a:ext cx="16074798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2" indent="-485776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During monitoring phase uses moving sum (MOSUM) of residuals</a:t>
            </a:r>
          </a:p>
          <a:p>
            <a:pPr algn="l" marL="971552" indent="-485776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MOSUM has a sliding window h (h-hyperparameter )</a:t>
            </a:r>
          </a:p>
          <a:p>
            <a:pPr algn="l" marL="971552" indent="-485776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MOSUM process is close to zero if model remains stable</a:t>
            </a:r>
          </a:p>
          <a:p>
            <a:pPr algn="l" marL="971552" indent="-485776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MOSUM process deviates from zero if structural change occur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1161" y="8934767"/>
            <a:ext cx="145332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bfast.r-forge.r-project.org/Verbesselt+Zeileis+Herold-2012.pdf"/>
              </a:rPr>
              <a:t>https://bfast.r-forge.r-project.org/Verbesselt+Zeileis+Herold-2012.pdf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56451" y="104783"/>
            <a:ext cx="12082437" cy="10000738"/>
          </a:xfrm>
          <a:custGeom>
            <a:avLst/>
            <a:gdLst/>
            <a:ahLst/>
            <a:cxnLst/>
            <a:rect r="r" b="b" t="t" l="l"/>
            <a:pathLst>
              <a:path h="10000738" w="12082437">
                <a:moveTo>
                  <a:pt x="0" y="0"/>
                </a:moveTo>
                <a:lnTo>
                  <a:pt x="12082437" y="0"/>
                </a:lnTo>
                <a:lnTo>
                  <a:pt x="12082437" y="10000738"/>
                </a:lnTo>
                <a:lnTo>
                  <a:pt x="0" y="10000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520" y="3229065"/>
            <a:ext cx="262993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Case where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break was detected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31811" y="3054716"/>
            <a:ext cx="14189502" cy="5974129"/>
            <a:chOff x="0" y="0"/>
            <a:chExt cx="2908754" cy="1224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754" cy="1224657"/>
            </a:xfrm>
            <a:custGeom>
              <a:avLst/>
              <a:gdLst/>
              <a:ahLst/>
              <a:cxnLst/>
              <a:rect r="r" b="b" t="t" l="l"/>
              <a:pathLst>
                <a:path h="1224657" w="2908754">
                  <a:moveTo>
                    <a:pt x="27826" y="0"/>
                  </a:moveTo>
                  <a:lnTo>
                    <a:pt x="2880928" y="0"/>
                  </a:lnTo>
                  <a:cubicBezTo>
                    <a:pt x="2888308" y="0"/>
                    <a:pt x="2895386" y="2932"/>
                    <a:pt x="2900604" y="8150"/>
                  </a:cubicBezTo>
                  <a:cubicBezTo>
                    <a:pt x="2905823" y="13368"/>
                    <a:pt x="2908754" y="20446"/>
                    <a:pt x="2908754" y="27826"/>
                  </a:cubicBezTo>
                  <a:lnTo>
                    <a:pt x="2908754" y="1196831"/>
                  </a:lnTo>
                  <a:cubicBezTo>
                    <a:pt x="2908754" y="1204211"/>
                    <a:pt x="2905823" y="1211289"/>
                    <a:pt x="2900604" y="1216507"/>
                  </a:cubicBezTo>
                  <a:cubicBezTo>
                    <a:pt x="2895386" y="1221725"/>
                    <a:pt x="2888308" y="1224657"/>
                    <a:pt x="2880928" y="1224657"/>
                  </a:cubicBezTo>
                  <a:lnTo>
                    <a:pt x="27826" y="1224657"/>
                  </a:lnTo>
                  <a:cubicBezTo>
                    <a:pt x="20446" y="1224657"/>
                    <a:pt x="13368" y="1221725"/>
                    <a:pt x="8150" y="1216507"/>
                  </a:cubicBezTo>
                  <a:cubicBezTo>
                    <a:pt x="2932" y="1211289"/>
                    <a:pt x="0" y="1204211"/>
                    <a:pt x="0" y="1196831"/>
                  </a:cubicBezTo>
                  <a:lnTo>
                    <a:pt x="0" y="27826"/>
                  </a:lnTo>
                  <a:cubicBezTo>
                    <a:pt x="0" y="20446"/>
                    <a:pt x="2932" y="13368"/>
                    <a:pt x="8150" y="8150"/>
                  </a:cubicBezTo>
                  <a:cubicBezTo>
                    <a:pt x="13368" y="2932"/>
                    <a:pt x="20446" y="0"/>
                    <a:pt x="278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908754" cy="1243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74631" y="3234102"/>
            <a:ext cx="13320039" cy="6298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9585" indent="-554792" lvl="1">
              <a:lnSpc>
                <a:spcPts val="7195"/>
              </a:lnSpc>
              <a:buAutoNum type="arabicPeriod" startAt="1"/>
            </a:pPr>
            <a:r>
              <a:rPr lang="en-US" sz="513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Prepare a timeseries of pixel values from the satellite imagery</a:t>
            </a:r>
          </a:p>
          <a:p>
            <a:pPr algn="l" marL="1109585" indent="-554792" lvl="1">
              <a:lnSpc>
                <a:spcPts val="7195"/>
              </a:lnSpc>
              <a:buAutoNum type="arabicPeriod" startAt="1"/>
            </a:pPr>
            <a:r>
              <a:rPr lang="en-US" sz="513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Implement version of Breaks For Additive Season and Trend (BFAST) method</a:t>
            </a:r>
          </a:p>
          <a:p>
            <a:pPr algn="l" marL="1109585" indent="-554792" lvl="1">
              <a:lnSpc>
                <a:spcPts val="7195"/>
              </a:lnSpc>
              <a:buAutoNum type="arabicPeriod" startAt="1"/>
            </a:pPr>
            <a:r>
              <a:rPr lang="en-US" sz="513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Visualize the results</a:t>
            </a:r>
          </a:p>
          <a:p>
            <a:pPr algn="l">
              <a:lnSpc>
                <a:spcPts val="7195"/>
              </a:lnSpc>
            </a:pPr>
          </a:p>
          <a:p>
            <a:pPr algn="l">
              <a:lnSpc>
                <a:spcPts val="7195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7060012"/>
            <a:ext cx="4084874" cy="4114800"/>
          </a:xfrm>
          <a:custGeom>
            <a:avLst/>
            <a:gdLst/>
            <a:ahLst/>
            <a:cxnLst/>
            <a:rect r="r" b="b" t="t" l="l"/>
            <a:pathLst>
              <a:path h="4114800" w="4084874">
                <a:moveTo>
                  <a:pt x="0" y="0"/>
                </a:moveTo>
                <a:lnTo>
                  <a:pt x="4084874" y="0"/>
                </a:lnTo>
                <a:lnTo>
                  <a:pt x="4084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1282" y="1425680"/>
            <a:ext cx="17205437" cy="147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99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CHALLENGE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31102" y="4819967"/>
            <a:ext cx="922579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next slide contains an example for break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nbr_data[:, 0, 306]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717"/>
            <a:ext cx="16230600" cy="10245566"/>
          </a:xfrm>
          <a:custGeom>
            <a:avLst/>
            <a:gdLst/>
            <a:ahLst/>
            <a:cxnLst/>
            <a:rect r="r" b="b" t="t" l="l"/>
            <a:pathLst>
              <a:path h="10245566" w="16230600">
                <a:moveTo>
                  <a:pt x="0" y="0"/>
                </a:moveTo>
                <a:lnTo>
                  <a:pt x="16230600" y="0"/>
                </a:lnTo>
                <a:lnTo>
                  <a:pt x="16230600" y="10245566"/>
                </a:lnTo>
                <a:lnTo>
                  <a:pt x="0" y="102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5620" y="4819967"/>
            <a:ext cx="1217676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NBR value on which break is detected: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-0.668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 on which break is detected: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2022-07-01 00:00:00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8902" y="0"/>
            <a:ext cx="11910195" cy="10287000"/>
          </a:xfrm>
          <a:custGeom>
            <a:avLst/>
            <a:gdLst/>
            <a:ahLst/>
            <a:cxnLst/>
            <a:rect r="r" b="b" t="t" l="l"/>
            <a:pathLst>
              <a:path h="10287000" w="11910195">
                <a:moveTo>
                  <a:pt x="0" y="0"/>
                </a:moveTo>
                <a:lnTo>
                  <a:pt x="11910196" y="0"/>
                </a:lnTo>
                <a:lnTo>
                  <a:pt x="11910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01529" y="6144229"/>
            <a:ext cx="766207" cy="766207"/>
          </a:xfrm>
          <a:custGeom>
            <a:avLst/>
            <a:gdLst/>
            <a:ahLst/>
            <a:cxnLst/>
            <a:rect r="r" b="b" t="t" l="l"/>
            <a:pathLst>
              <a:path h="766207" w="766207">
                <a:moveTo>
                  <a:pt x="0" y="0"/>
                </a:moveTo>
                <a:lnTo>
                  <a:pt x="766207" y="0"/>
                </a:lnTo>
                <a:lnTo>
                  <a:pt x="766207" y="766207"/>
                </a:lnTo>
                <a:lnTo>
                  <a:pt x="0" y="766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1187" y="0"/>
            <a:ext cx="12565626" cy="10287000"/>
          </a:xfrm>
          <a:custGeom>
            <a:avLst/>
            <a:gdLst/>
            <a:ahLst/>
            <a:cxnLst/>
            <a:rect r="r" b="b" t="t" l="l"/>
            <a:pathLst>
              <a:path h="10287000" w="12565626">
                <a:moveTo>
                  <a:pt x="0" y="0"/>
                </a:moveTo>
                <a:lnTo>
                  <a:pt x="12565626" y="0"/>
                </a:lnTo>
                <a:lnTo>
                  <a:pt x="125656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40226" y="318792"/>
            <a:ext cx="11764618" cy="9749812"/>
          </a:xfrm>
          <a:custGeom>
            <a:avLst/>
            <a:gdLst/>
            <a:ahLst/>
            <a:cxnLst/>
            <a:rect r="r" b="b" t="t" l="l"/>
            <a:pathLst>
              <a:path h="9749812" w="11764618">
                <a:moveTo>
                  <a:pt x="0" y="0"/>
                </a:moveTo>
                <a:lnTo>
                  <a:pt x="11764619" y="0"/>
                </a:lnTo>
                <a:lnTo>
                  <a:pt x="11764619" y="9749812"/>
                </a:lnTo>
                <a:lnTo>
                  <a:pt x="0" y="9749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8" r="0" b="-52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127155"/>
            <a:ext cx="288012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Started Monitoring from 2019 onwards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1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45938" y="-332801"/>
            <a:ext cx="12160138" cy="11214251"/>
          </a:xfrm>
          <a:custGeom>
            <a:avLst/>
            <a:gdLst/>
            <a:ahLst/>
            <a:cxnLst/>
            <a:rect r="r" b="b" t="t" l="l"/>
            <a:pathLst>
              <a:path h="11214251" w="12160138">
                <a:moveTo>
                  <a:pt x="0" y="0"/>
                </a:moveTo>
                <a:lnTo>
                  <a:pt x="12160137" y="0"/>
                </a:lnTo>
                <a:lnTo>
                  <a:pt x="12160137" y="11214251"/>
                </a:lnTo>
                <a:lnTo>
                  <a:pt x="0" y="11214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43774"/>
            <a:ext cx="7036083" cy="1388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7965">
                <a:solidFill>
                  <a:srgbClr val="D85927"/>
                </a:solidFill>
                <a:latin typeface="Funtastic"/>
                <a:ea typeface="Funtastic"/>
                <a:cs typeface="Funtastic"/>
                <a:sym typeface="Funtastic"/>
              </a:rPr>
              <a:t>Challenges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47843"/>
            <a:ext cx="7326706" cy="359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86" indent="-442593" lvl="1">
              <a:lnSpc>
                <a:spcPts val="5739"/>
              </a:lnSpc>
              <a:buAutoNum type="arabicPeriod" startAt="1"/>
            </a:pPr>
            <a:r>
              <a:rPr lang="en-US" sz="40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Limited Data - model not able to fit</a:t>
            </a:r>
          </a:p>
          <a:p>
            <a:pPr algn="l" marL="885186" indent="-442593" lvl="1">
              <a:lnSpc>
                <a:spcPts val="5739"/>
              </a:lnSpc>
              <a:buAutoNum type="arabicPeriod" startAt="1"/>
            </a:pPr>
            <a:r>
              <a:rPr lang="en-US" sz="40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Hyperparameters</a:t>
            </a:r>
          </a:p>
          <a:p>
            <a:pPr algn="l" marL="885186" indent="-442593" lvl="1">
              <a:lnSpc>
                <a:spcPts val="5739"/>
              </a:lnSpc>
              <a:buAutoNum type="arabicPeriod" startAt="1"/>
            </a:pPr>
            <a:r>
              <a:rPr lang="en-US" sz="40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Labeled data to make deductions conclusive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9996" y="552400"/>
            <a:ext cx="11972094" cy="1388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7965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Future Approaches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16553" y="2465935"/>
            <a:ext cx="3610646" cy="5455646"/>
          </a:xfrm>
          <a:custGeom>
            <a:avLst/>
            <a:gdLst/>
            <a:ahLst/>
            <a:cxnLst/>
            <a:rect r="r" b="b" t="t" l="l"/>
            <a:pathLst>
              <a:path h="5455646" w="3610646">
                <a:moveTo>
                  <a:pt x="0" y="0"/>
                </a:moveTo>
                <a:lnTo>
                  <a:pt x="3610645" y="0"/>
                </a:lnTo>
                <a:lnTo>
                  <a:pt x="3610645" y="5455646"/>
                </a:lnTo>
                <a:lnTo>
                  <a:pt x="0" y="5455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88765" y="2752693"/>
            <a:ext cx="1197742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Additional information</a:t>
            </a:r>
          </a:p>
          <a:p>
            <a:pPr algn="just" marL="1468119" indent="-489373" lvl="2">
              <a:lnSpc>
                <a:spcPts val="4759"/>
              </a:lnSpc>
              <a:buAutoNum type="alphaL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Looking into the soil minerals or texture</a:t>
            </a:r>
          </a:p>
          <a:p>
            <a:pPr algn="just" marL="1468119" indent="-489373" lvl="2">
              <a:lnSpc>
                <a:spcPts val="4759"/>
              </a:lnSpc>
              <a:buAutoNum type="alphaL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Weather data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Handling nan values</a:t>
            </a:r>
          </a:p>
          <a:p>
            <a:pPr algn="just" marL="1468119" indent="-489373" lvl="2">
              <a:lnSpc>
                <a:spcPts val="4759"/>
              </a:lnSpc>
              <a:buAutoNum type="alphaL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Masking the value</a:t>
            </a:r>
          </a:p>
          <a:p>
            <a:pPr algn="just" marL="1468119" indent="-489373" lvl="2">
              <a:lnSpc>
                <a:spcPts val="4759"/>
              </a:lnSpc>
              <a:buAutoNum type="alphaL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Temporal Interpolation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45606" y="6599079"/>
            <a:ext cx="21916535" cy="4007727"/>
          </a:xfrm>
          <a:custGeom>
            <a:avLst/>
            <a:gdLst/>
            <a:ahLst/>
            <a:cxnLst/>
            <a:rect r="r" b="b" t="t" l="l"/>
            <a:pathLst>
              <a:path h="4007727" w="21916535">
                <a:moveTo>
                  <a:pt x="0" y="0"/>
                </a:moveTo>
                <a:lnTo>
                  <a:pt x="21916535" y="0"/>
                </a:lnTo>
                <a:lnTo>
                  <a:pt x="21916535" y="4007727"/>
                </a:lnTo>
                <a:lnTo>
                  <a:pt x="0" y="400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5" t="-41" r="-3345" b="-6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52391" y="3143254"/>
            <a:ext cx="10487893" cy="2000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00"/>
              </a:lnSpc>
            </a:pPr>
            <a:r>
              <a:rPr lang="en-US" sz="10500">
                <a:solidFill>
                  <a:srgbClr val="2F5266"/>
                </a:solidFill>
                <a:latin typeface="Funtastic"/>
                <a:ea typeface="Funtastic"/>
                <a:cs typeface="Funtastic"/>
                <a:sym typeface="Funtastic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7233" y="2894127"/>
            <a:ext cx="16230238" cy="6016395"/>
            <a:chOff x="0" y="0"/>
            <a:chExt cx="3327092" cy="12333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27092" cy="1233321"/>
            </a:xfrm>
            <a:custGeom>
              <a:avLst/>
              <a:gdLst/>
              <a:ahLst/>
              <a:cxnLst/>
              <a:rect r="r" b="b" t="t" l="l"/>
              <a:pathLst>
                <a:path h="1233321" w="3327092">
                  <a:moveTo>
                    <a:pt x="24327" y="0"/>
                  </a:moveTo>
                  <a:lnTo>
                    <a:pt x="3302765" y="0"/>
                  </a:lnTo>
                  <a:cubicBezTo>
                    <a:pt x="3309217" y="0"/>
                    <a:pt x="3315404" y="2563"/>
                    <a:pt x="3319967" y="7125"/>
                  </a:cubicBezTo>
                  <a:cubicBezTo>
                    <a:pt x="3324529" y="11688"/>
                    <a:pt x="3327092" y="17875"/>
                    <a:pt x="3327092" y="24327"/>
                  </a:cubicBezTo>
                  <a:lnTo>
                    <a:pt x="3327092" y="1208994"/>
                  </a:lnTo>
                  <a:cubicBezTo>
                    <a:pt x="3327092" y="1215446"/>
                    <a:pt x="3324529" y="1221634"/>
                    <a:pt x="3319967" y="1226196"/>
                  </a:cubicBezTo>
                  <a:cubicBezTo>
                    <a:pt x="3315404" y="1230758"/>
                    <a:pt x="3309217" y="1233321"/>
                    <a:pt x="3302765" y="1233321"/>
                  </a:cubicBezTo>
                  <a:lnTo>
                    <a:pt x="24327" y="1233321"/>
                  </a:lnTo>
                  <a:cubicBezTo>
                    <a:pt x="10892" y="1233321"/>
                    <a:pt x="0" y="1222430"/>
                    <a:pt x="0" y="1208994"/>
                  </a:cubicBezTo>
                  <a:lnTo>
                    <a:pt x="0" y="24327"/>
                  </a:lnTo>
                  <a:cubicBezTo>
                    <a:pt x="0" y="17875"/>
                    <a:pt x="2563" y="11688"/>
                    <a:pt x="7125" y="7125"/>
                  </a:cubicBezTo>
                  <a:cubicBezTo>
                    <a:pt x="11688" y="2563"/>
                    <a:pt x="17875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327092" cy="1252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21089" y="4132756"/>
            <a:ext cx="14762409" cy="258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6998" indent="-533499" lvl="1">
              <a:lnSpc>
                <a:spcPts val="6918"/>
              </a:lnSpc>
              <a:buFont typeface="Arial"/>
              <a:buChar char="•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interview_area_brazil.geojson</a:t>
            </a:r>
          </a:p>
          <a:p>
            <a:pPr algn="l" marL="1066998" indent="-533499" lvl="1">
              <a:lnSpc>
                <a:spcPts val="6918"/>
              </a:lnSpc>
              <a:buFont typeface="Arial"/>
              <a:buChar char="•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Analyzed the data used folium</a:t>
            </a:r>
          </a:p>
          <a:p>
            <a:pPr algn="l" marL="1066998" indent="-533499" lvl="1">
              <a:lnSpc>
                <a:spcPts val="6918"/>
              </a:lnSpc>
              <a:buFont typeface="Arial"/>
              <a:buChar char="•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file:///C:/Users/theon/Downloads/brazil_map.html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1282" y="946897"/>
            <a:ext cx="17205437" cy="147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99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EXPLORING DATA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379198" y="7381148"/>
            <a:ext cx="2913389" cy="2843453"/>
          </a:xfrm>
          <a:custGeom>
            <a:avLst/>
            <a:gdLst/>
            <a:ahLst/>
            <a:cxnLst/>
            <a:rect r="r" b="b" t="t" l="l"/>
            <a:pathLst>
              <a:path h="2843453" w="2913389">
                <a:moveTo>
                  <a:pt x="0" y="0"/>
                </a:moveTo>
                <a:lnTo>
                  <a:pt x="2913389" y="0"/>
                </a:lnTo>
                <a:lnTo>
                  <a:pt x="2913389" y="2843453"/>
                </a:lnTo>
                <a:lnTo>
                  <a:pt x="0" y="28434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7233" y="2894127"/>
            <a:ext cx="16230238" cy="6016395"/>
            <a:chOff x="0" y="0"/>
            <a:chExt cx="3327092" cy="12333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27092" cy="1233321"/>
            </a:xfrm>
            <a:custGeom>
              <a:avLst/>
              <a:gdLst/>
              <a:ahLst/>
              <a:cxnLst/>
              <a:rect r="r" b="b" t="t" l="l"/>
              <a:pathLst>
                <a:path h="1233321" w="3327092">
                  <a:moveTo>
                    <a:pt x="24327" y="0"/>
                  </a:moveTo>
                  <a:lnTo>
                    <a:pt x="3302765" y="0"/>
                  </a:lnTo>
                  <a:cubicBezTo>
                    <a:pt x="3309217" y="0"/>
                    <a:pt x="3315404" y="2563"/>
                    <a:pt x="3319967" y="7125"/>
                  </a:cubicBezTo>
                  <a:cubicBezTo>
                    <a:pt x="3324529" y="11688"/>
                    <a:pt x="3327092" y="17875"/>
                    <a:pt x="3327092" y="24327"/>
                  </a:cubicBezTo>
                  <a:lnTo>
                    <a:pt x="3327092" y="1208994"/>
                  </a:lnTo>
                  <a:cubicBezTo>
                    <a:pt x="3327092" y="1215446"/>
                    <a:pt x="3324529" y="1221634"/>
                    <a:pt x="3319967" y="1226196"/>
                  </a:cubicBezTo>
                  <a:cubicBezTo>
                    <a:pt x="3315404" y="1230758"/>
                    <a:pt x="3309217" y="1233321"/>
                    <a:pt x="3302765" y="1233321"/>
                  </a:cubicBezTo>
                  <a:lnTo>
                    <a:pt x="24327" y="1233321"/>
                  </a:lnTo>
                  <a:cubicBezTo>
                    <a:pt x="10892" y="1233321"/>
                    <a:pt x="0" y="1222430"/>
                    <a:pt x="0" y="1208994"/>
                  </a:cubicBezTo>
                  <a:lnTo>
                    <a:pt x="0" y="24327"/>
                  </a:lnTo>
                  <a:cubicBezTo>
                    <a:pt x="0" y="17875"/>
                    <a:pt x="2563" y="11688"/>
                    <a:pt x="7125" y="7125"/>
                  </a:cubicBezTo>
                  <a:cubicBezTo>
                    <a:pt x="11688" y="2563"/>
                    <a:pt x="17875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327092" cy="1252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1148" y="3597535"/>
            <a:ext cx="14762409" cy="520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6998" indent="-533499" lvl="1">
              <a:lnSpc>
                <a:spcPts val="6918"/>
              </a:lnSpc>
              <a:buFont typeface="Arial"/>
              <a:buChar char="•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</a:t>
            </a: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Used features_brazil.npy</a:t>
            </a:r>
          </a:p>
          <a:p>
            <a:pPr algn="l" marL="1066998" indent="-533499" lvl="1">
              <a:lnSpc>
                <a:spcPts val="6918"/>
              </a:lnSpc>
              <a:buFont typeface="Arial"/>
              <a:buChar char="•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Shape of (72, 368, 420, 13)</a:t>
            </a:r>
          </a:p>
          <a:p>
            <a:pPr algn="l" marL="2133997" indent="-711332" lvl="2">
              <a:lnSpc>
                <a:spcPts val="6918"/>
              </a:lnSpc>
              <a:buFont typeface="Arial"/>
              <a:buChar char="⚬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72 time steps</a:t>
            </a:r>
          </a:p>
          <a:p>
            <a:pPr algn="l" marL="2133997" indent="-711332" lvl="2">
              <a:lnSpc>
                <a:spcPts val="6918"/>
              </a:lnSpc>
              <a:buFont typeface="Arial"/>
              <a:buChar char="⚬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3</a:t>
            </a: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68, 420 the height and width of the image</a:t>
            </a:r>
          </a:p>
          <a:p>
            <a:pPr algn="l" marL="2133997" indent="-711332" lvl="2">
              <a:lnSpc>
                <a:spcPts val="6918"/>
              </a:lnSpc>
              <a:buFont typeface="Arial"/>
              <a:buChar char="⚬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13 number of channels</a:t>
            </a:r>
          </a:p>
          <a:p>
            <a:pPr algn="l">
              <a:lnSpc>
                <a:spcPts val="691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98737" y="6853122"/>
            <a:ext cx="5155216" cy="4114800"/>
          </a:xfrm>
          <a:custGeom>
            <a:avLst/>
            <a:gdLst/>
            <a:ahLst/>
            <a:cxnLst/>
            <a:rect r="r" b="b" t="t" l="l"/>
            <a:pathLst>
              <a:path h="4114800" w="5155216">
                <a:moveTo>
                  <a:pt x="0" y="0"/>
                </a:moveTo>
                <a:lnTo>
                  <a:pt x="5155216" y="0"/>
                </a:lnTo>
                <a:lnTo>
                  <a:pt x="51552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1282" y="946897"/>
            <a:ext cx="17205437" cy="147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99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BRAZIL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7233" y="2894127"/>
            <a:ext cx="16230238" cy="6920112"/>
            <a:chOff x="0" y="0"/>
            <a:chExt cx="3327092" cy="1418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27092" cy="1418577"/>
            </a:xfrm>
            <a:custGeom>
              <a:avLst/>
              <a:gdLst/>
              <a:ahLst/>
              <a:cxnLst/>
              <a:rect r="r" b="b" t="t" l="l"/>
              <a:pathLst>
                <a:path h="1418577" w="3327092">
                  <a:moveTo>
                    <a:pt x="24327" y="0"/>
                  </a:moveTo>
                  <a:lnTo>
                    <a:pt x="3302765" y="0"/>
                  </a:lnTo>
                  <a:cubicBezTo>
                    <a:pt x="3309217" y="0"/>
                    <a:pt x="3315404" y="2563"/>
                    <a:pt x="3319967" y="7125"/>
                  </a:cubicBezTo>
                  <a:cubicBezTo>
                    <a:pt x="3324529" y="11688"/>
                    <a:pt x="3327092" y="17875"/>
                    <a:pt x="3327092" y="24327"/>
                  </a:cubicBezTo>
                  <a:lnTo>
                    <a:pt x="3327092" y="1394250"/>
                  </a:lnTo>
                  <a:cubicBezTo>
                    <a:pt x="3327092" y="1400702"/>
                    <a:pt x="3324529" y="1406890"/>
                    <a:pt x="3319967" y="1411452"/>
                  </a:cubicBezTo>
                  <a:cubicBezTo>
                    <a:pt x="3315404" y="1416014"/>
                    <a:pt x="3309217" y="1418577"/>
                    <a:pt x="3302765" y="1418577"/>
                  </a:cubicBezTo>
                  <a:lnTo>
                    <a:pt x="24327" y="1418577"/>
                  </a:lnTo>
                  <a:cubicBezTo>
                    <a:pt x="10892" y="1418577"/>
                    <a:pt x="0" y="1407686"/>
                    <a:pt x="0" y="1394250"/>
                  </a:cubicBezTo>
                  <a:lnTo>
                    <a:pt x="0" y="24327"/>
                  </a:lnTo>
                  <a:cubicBezTo>
                    <a:pt x="0" y="17875"/>
                    <a:pt x="2563" y="11688"/>
                    <a:pt x="7125" y="7125"/>
                  </a:cubicBezTo>
                  <a:cubicBezTo>
                    <a:pt x="11688" y="2563"/>
                    <a:pt x="17875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327092" cy="1437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61148" y="3597535"/>
            <a:ext cx="14762409" cy="433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6998" indent="-533499" lvl="1">
              <a:lnSpc>
                <a:spcPts val="6918"/>
              </a:lnSpc>
              <a:buFont typeface="Arial"/>
              <a:buChar char="•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12 different bands of the satellite data and one quality band indicating the quality of the image</a:t>
            </a:r>
          </a:p>
          <a:p>
            <a:pPr algn="l" marL="1066998" indent="-533499" lvl="1">
              <a:lnSpc>
                <a:spcPts val="6918"/>
              </a:lnSpc>
              <a:buFont typeface="Arial"/>
              <a:buChar char="•"/>
            </a:pPr>
            <a:r>
              <a:rPr lang="en-US" sz="4942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B01, B02, B03, B04, B05, B06, B07, B08, B8A, B09, B11, B12, SCL</a:t>
            </a:r>
          </a:p>
          <a:p>
            <a:pPr algn="l">
              <a:lnSpc>
                <a:spcPts val="691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201900" y="62478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1282" y="946897"/>
            <a:ext cx="17205437" cy="147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9999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13 CHANNELS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7233" y="8934767"/>
            <a:ext cx="162302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docs.sentinel-hub.com/api/latest/data/sentinel-2-l2a/"/>
              </a:rPr>
              <a:t>https://docs.sentinel-hub.com/api/latest/data/sentinel-2-l2a/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7233" y="8238555"/>
            <a:ext cx="162302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sentiwiki.copernicus.eu/web/s2-applications"/>
              </a:rPr>
              <a:t>https://sentiwiki.copernicus.eu/web/s2-applications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614392" y="2594709"/>
            <a:ext cx="3863084" cy="4082577"/>
          </a:xfrm>
          <a:custGeom>
            <a:avLst/>
            <a:gdLst/>
            <a:ahLst/>
            <a:cxnLst/>
            <a:rect r="r" b="b" t="t" l="l"/>
            <a:pathLst>
              <a:path h="4082577" w="3863084">
                <a:moveTo>
                  <a:pt x="0" y="0"/>
                </a:moveTo>
                <a:lnTo>
                  <a:pt x="3863084" y="0"/>
                </a:lnTo>
                <a:lnTo>
                  <a:pt x="3863084" y="4082577"/>
                </a:lnTo>
                <a:lnTo>
                  <a:pt x="0" y="4082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6" t="-8328" r="-245496" b="-365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69299" y="2667164"/>
            <a:ext cx="3725965" cy="3937667"/>
          </a:xfrm>
          <a:custGeom>
            <a:avLst/>
            <a:gdLst/>
            <a:ahLst/>
            <a:cxnLst/>
            <a:rect r="r" b="b" t="t" l="l"/>
            <a:pathLst>
              <a:path h="3937667" w="3725965">
                <a:moveTo>
                  <a:pt x="0" y="0"/>
                </a:moveTo>
                <a:lnTo>
                  <a:pt x="3725965" y="0"/>
                </a:lnTo>
                <a:lnTo>
                  <a:pt x="3725965" y="3937667"/>
                </a:lnTo>
                <a:lnTo>
                  <a:pt x="0" y="393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6" t="-8328" r="-245496" b="-3653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3551722" y="2526150"/>
            <a:ext cx="3863084" cy="4082577"/>
          </a:xfrm>
          <a:custGeom>
            <a:avLst/>
            <a:gdLst/>
            <a:ahLst/>
            <a:cxnLst/>
            <a:rect r="r" b="b" t="t" l="l"/>
            <a:pathLst>
              <a:path h="4082577" w="3863084">
                <a:moveTo>
                  <a:pt x="0" y="0"/>
                </a:moveTo>
                <a:lnTo>
                  <a:pt x="3863084" y="0"/>
                </a:lnTo>
                <a:lnTo>
                  <a:pt x="3863084" y="4082577"/>
                </a:lnTo>
                <a:lnTo>
                  <a:pt x="0" y="4082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6" t="-8328" r="-245496" b="-3653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33290" y="7014966"/>
            <a:ext cx="15343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AF9"/>
                </a:solidFill>
                <a:latin typeface="Canva Sans"/>
                <a:ea typeface="Canva Sans"/>
                <a:cs typeface="Canva Sans"/>
                <a:sym typeface="Canva Sans"/>
              </a:rPr>
              <a:t>index 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05026" y="7014966"/>
            <a:ext cx="14610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AF9"/>
                </a:solidFill>
                <a:latin typeface="Canva Sans"/>
                <a:ea typeface="Canva Sans"/>
                <a:cs typeface="Canva Sans"/>
                <a:sym typeface="Canva Sans"/>
              </a:rPr>
              <a:t>index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46314" y="7014966"/>
            <a:ext cx="16739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AF9"/>
                </a:solidFill>
                <a:latin typeface="Canva Sans"/>
                <a:ea typeface="Canva Sans"/>
                <a:cs typeface="Canva Sans"/>
                <a:sym typeface="Canva Sans"/>
              </a:rPr>
              <a:t>index 71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73413" y="4388484"/>
            <a:ext cx="882372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FAFAF9"/>
                </a:solidFill>
                <a:latin typeface="Canva Sans"/>
                <a:ea typeface="Canva Sans"/>
                <a:cs typeface="Canva Sans"/>
                <a:sym typeface="Canva Sans"/>
              </a:rPr>
              <a:t>......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32281" y="5318515"/>
            <a:ext cx="196883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 channels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9F1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8822" y="1434399"/>
            <a:ext cx="15704557" cy="7408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7965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Used RGB channel to visualize the images</a:t>
            </a:r>
          </a:p>
          <a:p>
            <a:pPr algn="ctr">
              <a:lnSpc>
                <a:spcPts val="9797"/>
              </a:lnSpc>
            </a:pPr>
          </a:p>
          <a:p>
            <a:pPr algn="ctr">
              <a:lnSpc>
                <a:spcPts val="9797"/>
              </a:lnSpc>
            </a:pPr>
            <a:r>
              <a:rPr lang="en-US" sz="7965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B04 Red</a:t>
            </a:r>
          </a:p>
          <a:p>
            <a:pPr algn="ctr">
              <a:lnSpc>
                <a:spcPts val="9797"/>
              </a:lnSpc>
            </a:pPr>
            <a:r>
              <a:rPr lang="en-US" sz="7965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B03 Green</a:t>
            </a:r>
          </a:p>
          <a:p>
            <a:pPr algn="ctr">
              <a:lnSpc>
                <a:spcPts val="9797"/>
              </a:lnSpc>
            </a:pPr>
            <a:r>
              <a:rPr lang="en-US" sz="7965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B02 Blue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85579" y="337547"/>
            <a:ext cx="13692442" cy="9611906"/>
          </a:xfrm>
          <a:custGeom>
            <a:avLst/>
            <a:gdLst/>
            <a:ahLst/>
            <a:cxnLst/>
            <a:rect r="r" b="b" t="t" l="l"/>
            <a:pathLst>
              <a:path h="9611906" w="13692442">
                <a:moveTo>
                  <a:pt x="0" y="0"/>
                </a:moveTo>
                <a:lnTo>
                  <a:pt x="13692442" y="0"/>
                </a:lnTo>
                <a:lnTo>
                  <a:pt x="13692442" y="9611906"/>
                </a:lnTo>
                <a:lnTo>
                  <a:pt x="0" y="9611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1" t="-431" r="0" b="-431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7D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282" y="2976040"/>
            <a:ext cx="17454828" cy="6587768"/>
            <a:chOff x="0" y="0"/>
            <a:chExt cx="3578125" cy="1350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78125" cy="1350449"/>
            </a:xfrm>
            <a:custGeom>
              <a:avLst/>
              <a:gdLst/>
              <a:ahLst/>
              <a:cxnLst/>
              <a:rect r="r" b="b" t="t" l="l"/>
              <a:pathLst>
                <a:path h="1350449" w="3578125">
                  <a:moveTo>
                    <a:pt x="22621" y="0"/>
                  </a:moveTo>
                  <a:lnTo>
                    <a:pt x="3555504" y="0"/>
                  </a:lnTo>
                  <a:cubicBezTo>
                    <a:pt x="3561504" y="0"/>
                    <a:pt x="3567257" y="2383"/>
                    <a:pt x="3571499" y="6625"/>
                  </a:cubicBezTo>
                  <a:cubicBezTo>
                    <a:pt x="3575741" y="10868"/>
                    <a:pt x="3578125" y="16621"/>
                    <a:pt x="3578125" y="22621"/>
                  </a:cubicBezTo>
                  <a:lnTo>
                    <a:pt x="3578125" y="1327828"/>
                  </a:lnTo>
                  <a:cubicBezTo>
                    <a:pt x="3578125" y="1333828"/>
                    <a:pt x="3575741" y="1339581"/>
                    <a:pt x="3571499" y="1343824"/>
                  </a:cubicBezTo>
                  <a:cubicBezTo>
                    <a:pt x="3567257" y="1348066"/>
                    <a:pt x="3561504" y="1350449"/>
                    <a:pt x="3555504" y="1350449"/>
                  </a:cubicBezTo>
                  <a:lnTo>
                    <a:pt x="22621" y="1350449"/>
                  </a:lnTo>
                  <a:cubicBezTo>
                    <a:pt x="16621" y="1350449"/>
                    <a:pt x="10868" y="1348066"/>
                    <a:pt x="6625" y="1343824"/>
                  </a:cubicBezTo>
                  <a:cubicBezTo>
                    <a:pt x="2383" y="1339581"/>
                    <a:pt x="0" y="1333828"/>
                    <a:pt x="0" y="1327828"/>
                  </a:cubicBezTo>
                  <a:lnTo>
                    <a:pt x="0" y="22621"/>
                  </a:lnTo>
                  <a:cubicBezTo>
                    <a:pt x="0" y="16621"/>
                    <a:pt x="2383" y="10868"/>
                    <a:pt x="6625" y="6625"/>
                  </a:cubicBezTo>
                  <a:cubicBezTo>
                    <a:pt x="10868" y="2383"/>
                    <a:pt x="16621" y="0"/>
                    <a:pt x="2262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578125" cy="1369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74756" y="3478395"/>
            <a:ext cx="15884544" cy="488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1637" indent="-500819" lvl="1">
              <a:lnSpc>
                <a:spcPts val="6495"/>
              </a:lnSpc>
              <a:buFont typeface="Arial"/>
              <a:buChar char="•"/>
            </a:pPr>
            <a:r>
              <a:rPr lang="en-US" sz="463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Used to identify burned areas and provide a measure of burn severity</a:t>
            </a:r>
          </a:p>
          <a:p>
            <a:pPr algn="l" marL="1001637" indent="-500819" lvl="1">
              <a:lnSpc>
                <a:spcPts val="6495"/>
              </a:lnSpc>
              <a:buFont typeface="Arial"/>
              <a:buChar char="•"/>
            </a:pPr>
            <a:r>
              <a:rPr lang="en-US" sz="463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Ratio between the NIR (near infrared) and SWIR (shortwave infrared) values</a:t>
            </a:r>
          </a:p>
          <a:p>
            <a:pPr algn="l" marL="1001637" indent="-500819" lvl="1">
              <a:lnSpc>
                <a:spcPts val="6495"/>
              </a:lnSpc>
              <a:buFont typeface="Arial"/>
              <a:buChar char="•"/>
            </a:pPr>
            <a:r>
              <a:rPr lang="en-US" sz="463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NBR = (NIR - SWIR) / (NIR + SWIR)</a:t>
            </a:r>
          </a:p>
          <a:p>
            <a:pPr algn="l" marL="1001637" indent="-500819" lvl="1">
              <a:lnSpc>
                <a:spcPts val="6495"/>
              </a:lnSpc>
              <a:buFont typeface="Arial"/>
              <a:buChar char="•"/>
            </a:pPr>
            <a:r>
              <a:rPr lang="en-US" sz="463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NBR = (Band 4 – Band 7) / (Band 4 + Band 7)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1282" y="927847"/>
            <a:ext cx="17205437" cy="119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NORMALIZED BURN RATIO (NBR)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36708" y="8934767"/>
            <a:ext cx="146639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www.usgs.gov/landsat-missions/landsat-normalized-burn-ratio"/>
              </a:rPr>
              <a:t>https://www.usgs.gov/landsat-missions/landsat-normalized-burn-ratio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DAGYGXdWoBQ</dc:identifier>
  <dcterms:modified xsi:type="dcterms:W3CDTF">2011-08-01T06:04:30Z</dcterms:modified>
  <cp:revision>1</cp:revision>
  <dc:title>DEFORESTATION Detection</dc:title>
</cp:coreProperties>
</file>