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Lst>
  <p:sldSz cx="18288000" cy="10287000"/>
  <p:notesSz cx="6858000" cy="9144000"/>
  <p:embeddedFontLst>
    <p:embeddedFont>
      <p:font typeface="Now Bold" charset="1" panose="00000800000000000000"/>
      <p:regular r:id="rId12"/>
    </p:embeddedFont>
    <p:embeddedFont>
      <p:font typeface="DM Sans Italics" charset="1" panose="00000000000000000000"/>
      <p:regular r:id="rId13"/>
    </p:embeddedFont>
    <p:embeddedFont>
      <p:font typeface="DM Sans" charset="1" panose="0000000000000000000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0.pn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1748409">
            <a:off x="-1871927" y="7973496"/>
            <a:ext cx="6755091" cy="6130246"/>
          </a:xfrm>
          <a:custGeom>
            <a:avLst/>
            <a:gdLst/>
            <a:ahLst/>
            <a:cxnLst/>
            <a:rect r="r" b="b" t="t" l="l"/>
            <a:pathLst>
              <a:path h="6130246" w="6755091">
                <a:moveTo>
                  <a:pt x="0" y="0"/>
                </a:moveTo>
                <a:lnTo>
                  <a:pt x="6755092" y="0"/>
                </a:lnTo>
                <a:lnTo>
                  <a:pt x="6755092" y="6130246"/>
                </a:lnTo>
                <a:lnTo>
                  <a:pt x="0" y="6130246"/>
                </a:lnTo>
                <a:lnTo>
                  <a:pt x="0" y="0"/>
                </a:lnTo>
                <a:close/>
              </a:path>
            </a:pathLst>
          </a:custGeom>
          <a:blipFill>
            <a:blip r:embed="rId3"/>
            <a:stretch>
              <a:fillRect l="0" t="0" r="0" b="0"/>
            </a:stretch>
          </a:blipFill>
        </p:spPr>
      </p:sp>
      <p:sp>
        <p:nvSpPr>
          <p:cNvPr name="Freeform 4" id="4"/>
          <p:cNvSpPr/>
          <p:nvPr/>
        </p:nvSpPr>
        <p:spPr>
          <a:xfrm flipH="false" flipV="false" rot="2223819">
            <a:off x="10214960" y="-5715833"/>
            <a:ext cx="12596877" cy="11431666"/>
          </a:xfrm>
          <a:custGeom>
            <a:avLst/>
            <a:gdLst/>
            <a:ahLst/>
            <a:cxnLst/>
            <a:rect r="r" b="b" t="t" l="l"/>
            <a:pathLst>
              <a:path h="11431666" w="12596877">
                <a:moveTo>
                  <a:pt x="0" y="0"/>
                </a:moveTo>
                <a:lnTo>
                  <a:pt x="12596877" y="0"/>
                </a:lnTo>
                <a:lnTo>
                  <a:pt x="12596877" y="11431666"/>
                </a:lnTo>
                <a:lnTo>
                  <a:pt x="0" y="11431666"/>
                </a:lnTo>
                <a:lnTo>
                  <a:pt x="0" y="0"/>
                </a:lnTo>
                <a:close/>
              </a:path>
            </a:pathLst>
          </a:custGeom>
          <a:blipFill>
            <a:blip r:embed="rId3"/>
            <a:stretch>
              <a:fillRect l="0" t="0" r="0" b="0"/>
            </a:stretch>
          </a:blipFill>
        </p:spPr>
      </p:sp>
      <p:sp>
        <p:nvSpPr>
          <p:cNvPr name="Freeform 5" id="5"/>
          <p:cNvSpPr/>
          <p:nvPr/>
        </p:nvSpPr>
        <p:spPr>
          <a:xfrm flipH="false" flipV="false" rot="0">
            <a:off x="-1028700" y="-1435399"/>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4">
              <a:alphaModFix amt="67000"/>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8194833">
            <a:off x="14482979" y="8370874"/>
            <a:ext cx="5020066" cy="5020066"/>
          </a:xfrm>
          <a:custGeom>
            <a:avLst/>
            <a:gdLst/>
            <a:ahLst/>
            <a:cxnLst/>
            <a:rect r="r" b="b" t="t" l="l"/>
            <a:pathLst>
              <a:path h="5020066" w="5020066">
                <a:moveTo>
                  <a:pt x="0" y="0"/>
                </a:moveTo>
                <a:lnTo>
                  <a:pt x="5020067" y="0"/>
                </a:lnTo>
                <a:lnTo>
                  <a:pt x="5020067" y="5020066"/>
                </a:lnTo>
                <a:lnTo>
                  <a:pt x="0" y="5020066"/>
                </a:lnTo>
                <a:lnTo>
                  <a:pt x="0" y="0"/>
                </a:lnTo>
                <a:close/>
              </a:path>
            </a:pathLst>
          </a:custGeom>
          <a:blipFill>
            <a:blip r:embed="rId4">
              <a:alphaModFix amt="67000"/>
              <a:extLst>
                <a:ext uri="{96DAC541-7B7A-43D3-8B79-37D633B846F1}">
                  <asvg:svgBlip xmlns:asvg="http://schemas.microsoft.com/office/drawing/2016/SVG/main" r:embed="rId5"/>
                </a:ext>
              </a:extLst>
            </a:blip>
            <a:stretch>
              <a:fillRect l="0" t="0" r="0" b="0"/>
            </a:stretch>
          </a:blipFill>
        </p:spPr>
      </p:sp>
      <p:grpSp>
        <p:nvGrpSpPr>
          <p:cNvPr name="Group 7" id="7"/>
          <p:cNvGrpSpPr>
            <a:grpSpLocks noChangeAspect="true"/>
          </p:cNvGrpSpPr>
          <p:nvPr/>
        </p:nvGrpSpPr>
        <p:grpSpPr>
          <a:xfrm rot="0">
            <a:off x="11800240" y="3134465"/>
            <a:ext cx="4018070" cy="4018070"/>
            <a:chOff x="0" y="0"/>
            <a:chExt cx="14840029" cy="14840029"/>
          </a:xfrm>
        </p:grpSpPr>
        <p:sp>
          <p:nvSpPr>
            <p:cNvPr name="Freeform 8" id="8"/>
            <p:cNvSpPr/>
            <p:nvPr/>
          </p:nvSpPr>
          <p:spPr>
            <a:xfrm flipH="false" flipV="false" rot="0">
              <a:off x="-366471" y="-11891"/>
              <a:ext cx="15572971" cy="14863810"/>
            </a:xfrm>
            <a:custGeom>
              <a:avLst/>
              <a:gdLst/>
              <a:ahLst/>
              <a:cxnLst/>
              <a:rect r="r" b="b" t="t" l="l"/>
              <a:pathLst>
                <a:path h="14863810" w="15572971">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gradFill rotWithShape="true">
              <a:gsLst>
                <a:gs pos="0">
                  <a:srgbClr val="048AFF">
                    <a:alpha val="100000"/>
                  </a:srgbClr>
                </a:gs>
                <a:gs pos="100000">
                  <a:srgbClr val="B100E8">
                    <a:alpha val="100000"/>
                  </a:srgbClr>
                </a:gs>
              </a:gsLst>
              <a:lin ang="2100000"/>
            </a:gradFill>
          </p:spPr>
        </p:sp>
        <p:sp>
          <p:nvSpPr>
            <p:cNvPr name="Freeform 9" id="9"/>
            <p:cNvSpPr/>
            <p:nvPr/>
          </p:nvSpPr>
          <p:spPr>
            <a:xfrm flipH="false" flipV="false" rot="0">
              <a:off x="-156193" y="188812"/>
              <a:ext cx="15152415" cy="14462405"/>
            </a:xfrm>
            <a:custGeom>
              <a:avLst/>
              <a:gdLst/>
              <a:ahLst/>
              <a:cxnLst/>
              <a:rect r="r" b="b" t="t" l="l"/>
              <a:pathLst>
                <a:path h="14462405" w="1515241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2B1511"/>
            </a:solidFill>
          </p:spPr>
        </p:sp>
        <p:sp>
          <p:nvSpPr>
            <p:cNvPr name="Freeform 10" id="10"/>
            <p:cNvSpPr/>
            <p:nvPr/>
          </p:nvSpPr>
          <p:spPr>
            <a:xfrm flipH="false" flipV="false" rot="0">
              <a:off x="223301" y="551024"/>
              <a:ext cx="14393427" cy="13737979"/>
            </a:xfrm>
            <a:custGeom>
              <a:avLst/>
              <a:gdLst/>
              <a:ahLst/>
              <a:cxnLst/>
              <a:rect r="r" b="b" t="t" l="l"/>
              <a:pathLst>
                <a:path h="13737979" w="14393427">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6"/>
              <a:stretch>
                <a:fillRect l="-131492" t="-35246" r="-128393" b="-68245"/>
              </a:stretch>
            </a:blipFill>
          </p:spPr>
        </p:sp>
      </p:grpSp>
      <p:sp>
        <p:nvSpPr>
          <p:cNvPr name="TextBox 11" id="11"/>
          <p:cNvSpPr txBox="true"/>
          <p:nvPr/>
        </p:nvSpPr>
        <p:spPr>
          <a:xfrm rot="0">
            <a:off x="151282" y="1338225"/>
            <a:ext cx="11150967" cy="5378533"/>
          </a:xfrm>
          <a:prstGeom prst="rect">
            <a:avLst/>
          </a:prstGeom>
        </p:spPr>
        <p:txBody>
          <a:bodyPr anchor="t" rtlCol="false" tIns="0" lIns="0" bIns="0" rIns="0">
            <a:spAutoFit/>
          </a:bodyPr>
          <a:lstStyle/>
          <a:p>
            <a:pPr algn="l">
              <a:lnSpc>
                <a:spcPts val="10645"/>
              </a:lnSpc>
            </a:pPr>
            <a:r>
              <a:rPr lang="en-US" sz="7658">
                <a:solidFill>
                  <a:srgbClr val="048AFF"/>
                </a:solidFill>
                <a:latin typeface="Now Bold"/>
                <a:ea typeface="Now Bold"/>
                <a:cs typeface="Now Bold"/>
                <a:sym typeface="Now Bold"/>
              </a:rPr>
              <a:t>COMPUTER VISION BASED EMERGENCY VEHICLE TRAFFIC CLEARANCE</a:t>
            </a:r>
          </a:p>
        </p:txBody>
      </p:sp>
      <p:sp>
        <p:nvSpPr>
          <p:cNvPr name="TextBox 12" id="12"/>
          <p:cNvSpPr txBox="true"/>
          <p:nvPr/>
        </p:nvSpPr>
        <p:spPr>
          <a:xfrm rot="0">
            <a:off x="151282" y="6896757"/>
            <a:ext cx="7827699" cy="435778"/>
          </a:xfrm>
          <a:prstGeom prst="rect">
            <a:avLst/>
          </a:prstGeom>
        </p:spPr>
        <p:txBody>
          <a:bodyPr anchor="t" rtlCol="false" tIns="0" lIns="0" bIns="0" rIns="0">
            <a:spAutoFit/>
          </a:bodyPr>
          <a:lstStyle/>
          <a:p>
            <a:pPr algn="l" marL="0" indent="0" lvl="0">
              <a:lnSpc>
                <a:spcPts val="3583"/>
              </a:lnSpc>
              <a:spcBef>
                <a:spcPct val="0"/>
              </a:spcBef>
            </a:pPr>
            <a:r>
              <a:rPr lang="en-US" sz="2913">
                <a:solidFill>
                  <a:srgbClr val="FFFAEB"/>
                </a:solidFill>
                <a:latin typeface="DM Sans Italics"/>
                <a:ea typeface="DM Sans Italics"/>
                <a:cs typeface="DM Sans Italics"/>
                <a:sym typeface="DM Sans Italics"/>
              </a:rPr>
              <a:t>Presented by: Sreehari Nallapaneni(cyeX)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2223819">
            <a:off x="-4572963" y="4006074"/>
            <a:ext cx="9665112" cy="8771089"/>
          </a:xfrm>
          <a:custGeom>
            <a:avLst/>
            <a:gdLst/>
            <a:ahLst/>
            <a:cxnLst/>
            <a:rect r="r" b="b" t="t" l="l"/>
            <a:pathLst>
              <a:path h="8771089" w="9665112">
                <a:moveTo>
                  <a:pt x="0" y="0"/>
                </a:moveTo>
                <a:lnTo>
                  <a:pt x="9665112" y="0"/>
                </a:lnTo>
                <a:lnTo>
                  <a:pt x="9665112" y="8771089"/>
                </a:lnTo>
                <a:lnTo>
                  <a:pt x="0" y="8771089"/>
                </a:lnTo>
                <a:lnTo>
                  <a:pt x="0" y="0"/>
                </a:lnTo>
                <a:close/>
              </a:path>
            </a:pathLst>
          </a:custGeom>
          <a:blipFill>
            <a:blip r:embed="rId3"/>
            <a:stretch>
              <a:fillRect l="0" t="0" r="0" b="0"/>
            </a:stretch>
          </a:blipFill>
        </p:spPr>
      </p:sp>
      <p:sp>
        <p:nvSpPr>
          <p:cNvPr name="Freeform 4" id="4"/>
          <p:cNvSpPr/>
          <p:nvPr/>
        </p:nvSpPr>
        <p:spPr>
          <a:xfrm flipH="false" flipV="false" rot="0">
            <a:off x="15132358" y="7708556"/>
            <a:ext cx="1769644" cy="1711728"/>
          </a:xfrm>
          <a:custGeom>
            <a:avLst/>
            <a:gdLst/>
            <a:ahLst/>
            <a:cxnLst/>
            <a:rect r="r" b="b" t="t" l="l"/>
            <a:pathLst>
              <a:path h="1711728" w="1769644">
                <a:moveTo>
                  <a:pt x="0" y="0"/>
                </a:moveTo>
                <a:lnTo>
                  <a:pt x="1769644" y="0"/>
                </a:lnTo>
                <a:lnTo>
                  <a:pt x="1769644" y="1711729"/>
                </a:lnTo>
                <a:lnTo>
                  <a:pt x="0" y="17117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4580170" y="3379032"/>
            <a:ext cx="12067056" cy="2653464"/>
          </a:xfrm>
          <a:prstGeom prst="rect">
            <a:avLst/>
          </a:prstGeom>
        </p:spPr>
        <p:txBody>
          <a:bodyPr anchor="t" rtlCol="false" tIns="0" lIns="0" bIns="0" rIns="0">
            <a:spAutoFit/>
          </a:bodyPr>
          <a:lstStyle/>
          <a:p>
            <a:pPr algn="l">
              <a:lnSpc>
                <a:spcPts val="4304"/>
              </a:lnSpc>
            </a:pPr>
            <a:r>
              <a:rPr lang="en-US" sz="2759">
                <a:solidFill>
                  <a:srgbClr val="FFFAEB"/>
                </a:solidFill>
                <a:latin typeface="DM Sans Italics"/>
                <a:ea typeface="DM Sans Italics"/>
                <a:cs typeface="DM Sans Italics"/>
                <a:sym typeface="DM Sans Italics"/>
              </a:rPr>
              <a:t>Emergency vehicles often face delays in heavy traffic, especially in India, which can cost lives that can be saved with better solutions like computer vision. Current systems lack real-time, automated detection and give faster clearance for emergency vehicles, leading to inefficient emergency response times in urban areas, especially in Mumbai.</a:t>
            </a:r>
          </a:p>
        </p:txBody>
      </p:sp>
      <p:sp>
        <p:nvSpPr>
          <p:cNvPr name="TextBox 6" id="6"/>
          <p:cNvSpPr txBox="true"/>
          <p:nvPr/>
        </p:nvSpPr>
        <p:spPr>
          <a:xfrm rot="0">
            <a:off x="4665540" y="2013344"/>
            <a:ext cx="9141888" cy="782780"/>
          </a:xfrm>
          <a:prstGeom prst="rect">
            <a:avLst/>
          </a:prstGeom>
        </p:spPr>
        <p:txBody>
          <a:bodyPr anchor="t" rtlCol="false" tIns="0" lIns="0" bIns="0" rIns="0">
            <a:spAutoFit/>
          </a:bodyPr>
          <a:lstStyle/>
          <a:p>
            <a:pPr algn="ctr">
              <a:lnSpc>
                <a:spcPts val="6374"/>
              </a:lnSpc>
            </a:pPr>
            <a:r>
              <a:rPr lang="en-US" sz="4586" spc="311">
                <a:solidFill>
                  <a:srgbClr val="048AFF"/>
                </a:solidFill>
                <a:latin typeface="Now Bold"/>
                <a:ea typeface="Now Bold"/>
                <a:cs typeface="Now Bold"/>
                <a:sym typeface="Now Bold"/>
              </a:rPr>
              <a:t>PROBLEM STATEMENT</a:t>
            </a:r>
          </a:p>
        </p:txBody>
      </p:sp>
      <p:grpSp>
        <p:nvGrpSpPr>
          <p:cNvPr name="Group 7" id="7"/>
          <p:cNvGrpSpPr/>
          <p:nvPr/>
        </p:nvGrpSpPr>
        <p:grpSpPr>
          <a:xfrm rot="0">
            <a:off x="16017180" y="-1431186"/>
            <a:ext cx="3656258" cy="3656258"/>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48AFF">
                    <a:alpha val="100000"/>
                  </a:srgbClr>
                </a:gs>
                <a:gs pos="100000">
                  <a:srgbClr val="B100E8">
                    <a:alpha val="100000"/>
                  </a:srgbClr>
                </a:gs>
              </a:gsLst>
              <a:path path="circle">
                <a:fillToRect l="0" r="100000" t="0" b="100000"/>
              </a:path>
              <a:tileRect r="0" l="-100000" b="0" t="-100000"/>
            </a:gradFill>
          </p:spPr>
        </p:sp>
        <p:sp>
          <p:nvSpPr>
            <p:cNvPr name="TextBox 9" id="9"/>
            <p:cNvSpPr txBox="true"/>
            <p:nvPr/>
          </p:nvSpPr>
          <p:spPr>
            <a:xfrm>
              <a:off x="76200" y="66675"/>
              <a:ext cx="660400" cy="669925"/>
            </a:xfrm>
            <a:prstGeom prst="rect">
              <a:avLst/>
            </a:prstGeom>
          </p:spPr>
          <p:txBody>
            <a:bodyPr anchor="ctr" rtlCol="false" tIns="50800" lIns="50800" bIns="50800" rIns="50800"/>
            <a:lstStyle/>
            <a:p>
              <a:pPr algn="ctr">
                <a:lnSpc>
                  <a:spcPts val="3131"/>
                </a:lnSpc>
              </a:pPr>
            </a:p>
          </p:txBody>
        </p:sp>
      </p:grpSp>
      <p:sp>
        <p:nvSpPr>
          <p:cNvPr name="AutoShape 10" id="10"/>
          <p:cNvSpPr/>
          <p:nvPr/>
        </p:nvSpPr>
        <p:spPr>
          <a:xfrm>
            <a:off x="6085397" y="2796124"/>
            <a:ext cx="6076393" cy="0"/>
          </a:xfrm>
          <a:prstGeom prst="line">
            <a:avLst/>
          </a:prstGeom>
          <a:ln cap="flat" w="38100">
            <a:solidFill>
              <a:srgbClr val="048AFF"/>
            </a:solidFill>
            <a:prstDash val="solid"/>
            <a:headEnd type="none" len="sm" w="sm"/>
            <a:tailEnd type="none" len="sm" w="sm"/>
          </a:ln>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2223819">
            <a:off x="-4572963" y="4006074"/>
            <a:ext cx="9665112" cy="8771089"/>
          </a:xfrm>
          <a:custGeom>
            <a:avLst/>
            <a:gdLst/>
            <a:ahLst/>
            <a:cxnLst/>
            <a:rect r="r" b="b" t="t" l="l"/>
            <a:pathLst>
              <a:path h="8771089" w="9665112">
                <a:moveTo>
                  <a:pt x="0" y="0"/>
                </a:moveTo>
                <a:lnTo>
                  <a:pt x="9665112" y="0"/>
                </a:lnTo>
                <a:lnTo>
                  <a:pt x="9665112" y="8771089"/>
                </a:lnTo>
                <a:lnTo>
                  <a:pt x="0" y="8771089"/>
                </a:lnTo>
                <a:lnTo>
                  <a:pt x="0" y="0"/>
                </a:lnTo>
                <a:close/>
              </a:path>
            </a:pathLst>
          </a:custGeom>
          <a:blipFill>
            <a:blip r:embed="rId3"/>
            <a:stretch>
              <a:fillRect l="0" t="0" r="0" b="0"/>
            </a:stretch>
          </a:blipFill>
        </p:spPr>
      </p:sp>
      <p:sp>
        <p:nvSpPr>
          <p:cNvPr name="Freeform 4" id="4"/>
          <p:cNvSpPr/>
          <p:nvPr/>
        </p:nvSpPr>
        <p:spPr>
          <a:xfrm flipH="false" flipV="false" rot="0">
            <a:off x="15132358" y="7708556"/>
            <a:ext cx="1769644" cy="1711728"/>
          </a:xfrm>
          <a:custGeom>
            <a:avLst/>
            <a:gdLst/>
            <a:ahLst/>
            <a:cxnLst/>
            <a:rect r="r" b="b" t="t" l="l"/>
            <a:pathLst>
              <a:path h="1711728" w="1769644">
                <a:moveTo>
                  <a:pt x="0" y="0"/>
                </a:moveTo>
                <a:lnTo>
                  <a:pt x="1769644" y="0"/>
                </a:lnTo>
                <a:lnTo>
                  <a:pt x="1769644" y="1711729"/>
                </a:lnTo>
                <a:lnTo>
                  <a:pt x="0" y="17117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4580170" y="3379032"/>
            <a:ext cx="12067056" cy="5398334"/>
          </a:xfrm>
          <a:prstGeom prst="rect">
            <a:avLst/>
          </a:prstGeom>
        </p:spPr>
        <p:txBody>
          <a:bodyPr anchor="t" rtlCol="false" tIns="0" lIns="0" bIns="0" rIns="0">
            <a:spAutoFit/>
          </a:bodyPr>
          <a:lstStyle/>
          <a:p>
            <a:pPr algn="l" marL="595784" indent="-297892" lvl="1">
              <a:lnSpc>
                <a:spcPts val="4304"/>
              </a:lnSpc>
              <a:buFont typeface="Arial"/>
              <a:buChar char="•"/>
            </a:pPr>
            <a:r>
              <a:rPr lang="en-US" sz="2759">
                <a:solidFill>
                  <a:srgbClr val="FFFAEB"/>
                </a:solidFill>
                <a:latin typeface="DM Sans Italics"/>
                <a:ea typeface="DM Sans Italics"/>
                <a:cs typeface="DM Sans Italics"/>
                <a:sym typeface="DM Sans Italics"/>
              </a:rPr>
              <a:t>Using computer vision we take raw videos from traffic signal and process them using yolov8 and custom model trained on emergency vehicles and change the traffic light to green dynamically reducing the waiting for emergency vehicles.</a:t>
            </a:r>
          </a:p>
          <a:p>
            <a:pPr algn="l">
              <a:lnSpc>
                <a:spcPts val="4304"/>
              </a:lnSpc>
            </a:pPr>
          </a:p>
          <a:p>
            <a:pPr algn="l" marL="595784" indent="-297892" lvl="1">
              <a:lnSpc>
                <a:spcPts val="4304"/>
              </a:lnSpc>
              <a:buFont typeface="Arial"/>
              <a:buChar char="•"/>
            </a:pPr>
            <a:r>
              <a:rPr lang="en-US" sz="2759">
                <a:solidFill>
                  <a:srgbClr val="FFFAEB"/>
                </a:solidFill>
                <a:latin typeface="DM Sans Italics"/>
                <a:ea typeface="DM Sans Italics"/>
                <a:cs typeface="DM Sans Italics"/>
                <a:sym typeface="DM Sans Italics"/>
              </a:rPr>
              <a:t>The program detects traffic light as reference point to calculate the distance to emergency vehicles for dynamic light switching of traffic signal</a:t>
            </a:r>
          </a:p>
          <a:p>
            <a:pPr algn="l">
              <a:lnSpc>
                <a:spcPts val="4304"/>
              </a:lnSpc>
            </a:pPr>
          </a:p>
          <a:p>
            <a:pPr algn="l">
              <a:lnSpc>
                <a:spcPts val="4304"/>
              </a:lnSpc>
            </a:pPr>
          </a:p>
        </p:txBody>
      </p:sp>
      <p:sp>
        <p:nvSpPr>
          <p:cNvPr name="TextBox 6" id="6"/>
          <p:cNvSpPr txBox="true"/>
          <p:nvPr/>
        </p:nvSpPr>
        <p:spPr>
          <a:xfrm rot="0">
            <a:off x="4665540" y="2013344"/>
            <a:ext cx="9141888" cy="782780"/>
          </a:xfrm>
          <a:prstGeom prst="rect">
            <a:avLst/>
          </a:prstGeom>
        </p:spPr>
        <p:txBody>
          <a:bodyPr anchor="t" rtlCol="false" tIns="0" lIns="0" bIns="0" rIns="0">
            <a:spAutoFit/>
          </a:bodyPr>
          <a:lstStyle/>
          <a:p>
            <a:pPr algn="ctr">
              <a:lnSpc>
                <a:spcPts val="6374"/>
              </a:lnSpc>
            </a:pPr>
            <a:r>
              <a:rPr lang="en-US" sz="4586" spc="311">
                <a:solidFill>
                  <a:srgbClr val="048AFF"/>
                </a:solidFill>
                <a:latin typeface="Now Bold"/>
                <a:ea typeface="Now Bold"/>
                <a:cs typeface="Now Bold"/>
                <a:sym typeface="Now Bold"/>
              </a:rPr>
              <a:t>Proposed solution</a:t>
            </a:r>
          </a:p>
        </p:txBody>
      </p:sp>
      <p:grpSp>
        <p:nvGrpSpPr>
          <p:cNvPr name="Group 7" id="7"/>
          <p:cNvGrpSpPr/>
          <p:nvPr/>
        </p:nvGrpSpPr>
        <p:grpSpPr>
          <a:xfrm rot="0">
            <a:off x="16017180" y="-1431186"/>
            <a:ext cx="3656258" cy="3656258"/>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48AFF">
                    <a:alpha val="100000"/>
                  </a:srgbClr>
                </a:gs>
                <a:gs pos="100000">
                  <a:srgbClr val="B100E8">
                    <a:alpha val="100000"/>
                  </a:srgbClr>
                </a:gs>
              </a:gsLst>
              <a:path path="circle">
                <a:fillToRect l="0" r="100000" t="0" b="100000"/>
              </a:path>
              <a:tileRect r="0" l="-100000" b="0" t="-100000"/>
            </a:gradFill>
          </p:spPr>
        </p:sp>
        <p:sp>
          <p:nvSpPr>
            <p:cNvPr name="TextBox 9" id="9"/>
            <p:cNvSpPr txBox="true"/>
            <p:nvPr/>
          </p:nvSpPr>
          <p:spPr>
            <a:xfrm>
              <a:off x="76200" y="66675"/>
              <a:ext cx="660400" cy="669925"/>
            </a:xfrm>
            <a:prstGeom prst="rect">
              <a:avLst/>
            </a:prstGeom>
          </p:spPr>
          <p:txBody>
            <a:bodyPr anchor="ctr" rtlCol="false" tIns="50800" lIns="50800" bIns="50800" rIns="50800"/>
            <a:lstStyle/>
            <a:p>
              <a:pPr algn="ctr">
                <a:lnSpc>
                  <a:spcPts val="3131"/>
                </a:lnSpc>
              </a:pPr>
            </a:p>
          </p:txBody>
        </p:sp>
      </p:grpSp>
      <p:sp>
        <p:nvSpPr>
          <p:cNvPr name="AutoShape 10" id="10"/>
          <p:cNvSpPr/>
          <p:nvPr/>
        </p:nvSpPr>
        <p:spPr>
          <a:xfrm>
            <a:off x="6085397" y="2796124"/>
            <a:ext cx="6076393" cy="0"/>
          </a:xfrm>
          <a:prstGeom prst="line">
            <a:avLst/>
          </a:prstGeom>
          <a:ln cap="flat" w="38100">
            <a:solidFill>
              <a:srgbClr val="048AFF"/>
            </a:solidFill>
            <a:prstDash val="solid"/>
            <a:headEnd type="none" len="sm" w="sm"/>
            <a:tailEnd type="none" len="sm" w="sm"/>
          </a:ln>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3755367" y="3203208"/>
            <a:ext cx="1875852" cy="1875852"/>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48AFF">
                    <a:alpha val="100000"/>
                  </a:srgbClr>
                </a:gs>
                <a:gs pos="100000">
                  <a:srgbClr val="B100E8">
                    <a:alpha val="100000"/>
                  </a:srgbClr>
                </a:gs>
              </a:gsLst>
              <a:path path="circle">
                <a:fillToRect l="0" r="100000" t="0" b="100000"/>
              </a:path>
              <a:tileRect r="0" l="-100000" b="0" t="-100000"/>
            </a:gradFill>
          </p:spPr>
        </p:sp>
        <p:sp>
          <p:nvSpPr>
            <p:cNvPr name="TextBox 5" id="5"/>
            <p:cNvSpPr txBox="true"/>
            <p:nvPr/>
          </p:nvSpPr>
          <p:spPr>
            <a:xfrm>
              <a:off x="76200" y="66675"/>
              <a:ext cx="660400" cy="669925"/>
            </a:xfrm>
            <a:prstGeom prst="rect">
              <a:avLst/>
            </a:prstGeom>
          </p:spPr>
          <p:txBody>
            <a:bodyPr anchor="ctr" rtlCol="false" tIns="50800" lIns="50800" bIns="50800" rIns="50800"/>
            <a:lstStyle/>
            <a:p>
              <a:pPr algn="ctr">
                <a:lnSpc>
                  <a:spcPts val="3131"/>
                </a:lnSpc>
              </a:pPr>
            </a:p>
          </p:txBody>
        </p:sp>
      </p:grpSp>
      <p:sp>
        <p:nvSpPr>
          <p:cNvPr name="AutoShape 6" id="6"/>
          <p:cNvSpPr/>
          <p:nvPr/>
        </p:nvSpPr>
        <p:spPr>
          <a:xfrm flipH="true">
            <a:off x="5631218" y="4141133"/>
            <a:ext cx="7025563" cy="0"/>
          </a:xfrm>
          <a:prstGeom prst="line">
            <a:avLst/>
          </a:prstGeom>
          <a:ln cap="rnd" w="66675">
            <a:solidFill>
              <a:srgbClr val="3652DD"/>
            </a:solidFill>
            <a:prstDash val="sysDot"/>
            <a:headEnd type="none" len="sm" w="sm"/>
            <a:tailEnd type="none" len="sm" w="sm"/>
          </a:ln>
        </p:spPr>
      </p:sp>
      <p:grpSp>
        <p:nvGrpSpPr>
          <p:cNvPr name="Group 7" id="7"/>
          <p:cNvGrpSpPr/>
          <p:nvPr/>
        </p:nvGrpSpPr>
        <p:grpSpPr>
          <a:xfrm rot="0">
            <a:off x="6722347" y="3203208"/>
            <a:ext cx="1875852" cy="1875852"/>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48AFF">
                    <a:alpha val="100000"/>
                  </a:srgbClr>
                </a:gs>
                <a:gs pos="100000">
                  <a:srgbClr val="B100E8">
                    <a:alpha val="100000"/>
                  </a:srgbClr>
                </a:gs>
              </a:gsLst>
              <a:path path="circle">
                <a:fillToRect l="0" r="100000" t="0" b="100000"/>
              </a:path>
              <a:tileRect r="0" l="-100000" b="0" t="-100000"/>
            </a:gradFill>
          </p:spPr>
        </p:sp>
        <p:sp>
          <p:nvSpPr>
            <p:cNvPr name="TextBox 9" id="9"/>
            <p:cNvSpPr txBox="true"/>
            <p:nvPr/>
          </p:nvSpPr>
          <p:spPr>
            <a:xfrm>
              <a:off x="76200" y="66675"/>
              <a:ext cx="660400" cy="669925"/>
            </a:xfrm>
            <a:prstGeom prst="rect">
              <a:avLst/>
            </a:prstGeom>
          </p:spPr>
          <p:txBody>
            <a:bodyPr anchor="ctr" rtlCol="false" tIns="50800" lIns="50800" bIns="50800" rIns="50800"/>
            <a:lstStyle/>
            <a:p>
              <a:pPr algn="ctr">
                <a:lnSpc>
                  <a:spcPts val="3131"/>
                </a:lnSpc>
              </a:pPr>
            </a:p>
          </p:txBody>
        </p:sp>
      </p:grpSp>
      <p:grpSp>
        <p:nvGrpSpPr>
          <p:cNvPr name="Group 10" id="10"/>
          <p:cNvGrpSpPr/>
          <p:nvPr/>
        </p:nvGrpSpPr>
        <p:grpSpPr>
          <a:xfrm rot="0">
            <a:off x="9689564" y="3203208"/>
            <a:ext cx="1875852" cy="1875852"/>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48AFF">
                    <a:alpha val="100000"/>
                  </a:srgbClr>
                </a:gs>
                <a:gs pos="100000">
                  <a:srgbClr val="B100E8">
                    <a:alpha val="100000"/>
                  </a:srgbClr>
                </a:gs>
              </a:gsLst>
              <a:path path="circle">
                <a:fillToRect l="0" r="100000" t="0" b="100000"/>
              </a:path>
              <a:tileRect r="0" l="-100000" b="0" t="-100000"/>
            </a:gradFill>
          </p:spPr>
        </p:sp>
        <p:sp>
          <p:nvSpPr>
            <p:cNvPr name="TextBox 12" id="12"/>
            <p:cNvSpPr txBox="true"/>
            <p:nvPr/>
          </p:nvSpPr>
          <p:spPr>
            <a:xfrm>
              <a:off x="76200" y="66675"/>
              <a:ext cx="660400" cy="669925"/>
            </a:xfrm>
            <a:prstGeom prst="rect">
              <a:avLst/>
            </a:prstGeom>
          </p:spPr>
          <p:txBody>
            <a:bodyPr anchor="ctr" rtlCol="false" tIns="50800" lIns="50800" bIns="50800" rIns="50800"/>
            <a:lstStyle/>
            <a:p>
              <a:pPr algn="ctr">
                <a:lnSpc>
                  <a:spcPts val="3131"/>
                </a:lnSpc>
              </a:pPr>
            </a:p>
          </p:txBody>
        </p:sp>
      </p:grpSp>
      <p:sp>
        <p:nvSpPr>
          <p:cNvPr name="TextBox 13" id="13"/>
          <p:cNvSpPr txBox="true"/>
          <p:nvPr/>
        </p:nvSpPr>
        <p:spPr>
          <a:xfrm rot="0">
            <a:off x="3011905" y="1892224"/>
            <a:ext cx="13355319" cy="834734"/>
          </a:xfrm>
          <a:prstGeom prst="rect">
            <a:avLst/>
          </a:prstGeom>
        </p:spPr>
        <p:txBody>
          <a:bodyPr anchor="t" rtlCol="false" tIns="0" lIns="0" bIns="0" rIns="0">
            <a:spAutoFit/>
          </a:bodyPr>
          <a:lstStyle/>
          <a:p>
            <a:pPr algn="ctr">
              <a:lnSpc>
                <a:spcPts val="6762"/>
              </a:lnSpc>
            </a:pPr>
            <a:r>
              <a:rPr lang="en-US" sz="4865">
                <a:solidFill>
                  <a:srgbClr val="048AFF"/>
                </a:solidFill>
                <a:latin typeface="Now Bold"/>
                <a:ea typeface="Now Bold"/>
                <a:cs typeface="Now Bold"/>
                <a:sym typeface="Now Bold"/>
              </a:rPr>
              <a:t>Project Implementation(How it Works)</a:t>
            </a:r>
          </a:p>
        </p:txBody>
      </p:sp>
      <p:sp>
        <p:nvSpPr>
          <p:cNvPr name="TextBox 14" id="14"/>
          <p:cNvSpPr txBox="true"/>
          <p:nvPr/>
        </p:nvSpPr>
        <p:spPr>
          <a:xfrm rot="0">
            <a:off x="3558187" y="5349122"/>
            <a:ext cx="2270212" cy="2273056"/>
          </a:xfrm>
          <a:prstGeom prst="rect">
            <a:avLst/>
          </a:prstGeom>
        </p:spPr>
        <p:txBody>
          <a:bodyPr anchor="t" rtlCol="false" tIns="0" lIns="0" bIns="0" rIns="0">
            <a:spAutoFit/>
          </a:bodyPr>
          <a:lstStyle/>
          <a:p>
            <a:pPr algn="ctr">
              <a:lnSpc>
                <a:spcPts val="2256"/>
              </a:lnSpc>
            </a:pPr>
            <a:r>
              <a:rPr lang="en-US" sz="1545">
                <a:solidFill>
                  <a:srgbClr val="FFFFFF"/>
                </a:solidFill>
                <a:latin typeface="DM Sans"/>
                <a:ea typeface="DM Sans"/>
                <a:cs typeface="DM Sans"/>
                <a:sym typeface="DM Sans"/>
              </a:rPr>
              <a:t>Users will upload traffic videos through a simple Gradio web interface. This is a demo feature that can later be integrated with real-time video streams from traffic cameras.</a:t>
            </a:r>
          </a:p>
        </p:txBody>
      </p:sp>
      <p:sp>
        <p:nvSpPr>
          <p:cNvPr name="TextBox 15" id="15"/>
          <p:cNvSpPr txBox="true"/>
          <p:nvPr/>
        </p:nvSpPr>
        <p:spPr>
          <a:xfrm rot="0">
            <a:off x="4119091" y="3803266"/>
            <a:ext cx="1094341" cy="775012"/>
          </a:xfrm>
          <a:prstGeom prst="rect">
            <a:avLst/>
          </a:prstGeom>
        </p:spPr>
        <p:txBody>
          <a:bodyPr anchor="t" rtlCol="false" tIns="0" lIns="0" bIns="0" rIns="0">
            <a:spAutoFit/>
          </a:bodyPr>
          <a:lstStyle/>
          <a:p>
            <a:pPr algn="ctr">
              <a:lnSpc>
                <a:spcPts val="6373"/>
              </a:lnSpc>
            </a:pPr>
            <a:r>
              <a:rPr lang="en-US" sz="4585">
                <a:solidFill>
                  <a:srgbClr val="B100E8"/>
                </a:solidFill>
                <a:latin typeface="Now Bold"/>
                <a:ea typeface="Now Bold"/>
                <a:cs typeface="Now Bold"/>
                <a:sym typeface="Now Bold"/>
              </a:rPr>
              <a:t>01</a:t>
            </a:r>
          </a:p>
        </p:txBody>
      </p:sp>
      <p:sp>
        <p:nvSpPr>
          <p:cNvPr name="TextBox 16" id="16"/>
          <p:cNvSpPr txBox="true"/>
          <p:nvPr/>
        </p:nvSpPr>
        <p:spPr>
          <a:xfrm rot="0">
            <a:off x="6526955" y="5400167"/>
            <a:ext cx="2270212" cy="1701556"/>
          </a:xfrm>
          <a:prstGeom prst="rect">
            <a:avLst/>
          </a:prstGeom>
        </p:spPr>
        <p:txBody>
          <a:bodyPr anchor="t" rtlCol="false" tIns="0" lIns="0" bIns="0" rIns="0">
            <a:spAutoFit/>
          </a:bodyPr>
          <a:lstStyle/>
          <a:p>
            <a:pPr algn="ctr">
              <a:lnSpc>
                <a:spcPts val="2256"/>
              </a:lnSpc>
            </a:pPr>
            <a:r>
              <a:rPr lang="en-US" sz="1545">
                <a:solidFill>
                  <a:srgbClr val="FFFFFF"/>
                </a:solidFill>
                <a:latin typeface="DM Sans"/>
                <a:ea typeface="DM Sans"/>
                <a:cs typeface="DM Sans"/>
                <a:sym typeface="DM Sans"/>
              </a:rPr>
              <a:t>The YOLOv8 and custom trained model trained on emergency vehicle dataset from roboflow detects emergency vehicles </a:t>
            </a:r>
          </a:p>
        </p:txBody>
      </p:sp>
      <p:sp>
        <p:nvSpPr>
          <p:cNvPr name="TextBox 17" id="17"/>
          <p:cNvSpPr txBox="true"/>
          <p:nvPr/>
        </p:nvSpPr>
        <p:spPr>
          <a:xfrm rot="0">
            <a:off x="7113103" y="3710765"/>
            <a:ext cx="1094341" cy="775012"/>
          </a:xfrm>
          <a:prstGeom prst="rect">
            <a:avLst/>
          </a:prstGeom>
        </p:spPr>
        <p:txBody>
          <a:bodyPr anchor="t" rtlCol="false" tIns="0" lIns="0" bIns="0" rIns="0">
            <a:spAutoFit/>
          </a:bodyPr>
          <a:lstStyle/>
          <a:p>
            <a:pPr algn="ctr">
              <a:lnSpc>
                <a:spcPts val="6373"/>
              </a:lnSpc>
            </a:pPr>
            <a:r>
              <a:rPr lang="en-US" sz="4585">
                <a:solidFill>
                  <a:srgbClr val="B100E8"/>
                </a:solidFill>
                <a:latin typeface="Now Bold"/>
                <a:ea typeface="Now Bold"/>
                <a:cs typeface="Now Bold"/>
                <a:sym typeface="Now Bold"/>
              </a:rPr>
              <a:t>02</a:t>
            </a:r>
          </a:p>
        </p:txBody>
      </p:sp>
      <p:sp>
        <p:nvSpPr>
          <p:cNvPr name="TextBox 18" id="18"/>
          <p:cNvSpPr txBox="true"/>
          <p:nvPr/>
        </p:nvSpPr>
        <p:spPr>
          <a:xfrm rot="0">
            <a:off x="9278960" y="5349122"/>
            <a:ext cx="2697061" cy="3130306"/>
          </a:xfrm>
          <a:prstGeom prst="rect">
            <a:avLst/>
          </a:prstGeom>
        </p:spPr>
        <p:txBody>
          <a:bodyPr anchor="t" rtlCol="false" tIns="0" lIns="0" bIns="0" rIns="0">
            <a:spAutoFit/>
          </a:bodyPr>
          <a:lstStyle/>
          <a:p>
            <a:pPr algn="ctr">
              <a:lnSpc>
                <a:spcPts val="2256"/>
              </a:lnSpc>
            </a:pPr>
            <a:r>
              <a:rPr lang="en-US" sz="1545">
                <a:solidFill>
                  <a:srgbClr val="FFFFFF"/>
                </a:solidFill>
                <a:latin typeface="DM Sans"/>
                <a:ea typeface="DM Sans"/>
                <a:cs typeface="DM Sans"/>
                <a:sym typeface="DM Sans"/>
              </a:rPr>
              <a:t>Distance between emergency vehicle and traffic signal is calculated using traffic signal as reference point.Once the emergency vehicles is detected the traffic singal would turn to green when emergency vehicles are passed then it would turn to red</a:t>
            </a:r>
          </a:p>
        </p:txBody>
      </p:sp>
      <p:sp>
        <p:nvSpPr>
          <p:cNvPr name="TextBox 19" id="19"/>
          <p:cNvSpPr txBox="true"/>
          <p:nvPr/>
        </p:nvSpPr>
        <p:spPr>
          <a:xfrm rot="0">
            <a:off x="10080320" y="3710765"/>
            <a:ext cx="1094341" cy="775012"/>
          </a:xfrm>
          <a:prstGeom prst="rect">
            <a:avLst/>
          </a:prstGeom>
        </p:spPr>
        <p:txBody>
          <a:bodyPr anchor="t" rtlCol="false" tIns="0" lIns="0" bIns="0" rIns="0">
            <a:spAutoFit/>
          </a:bodyPr>
          <a:lstStyle/>
          <a:p>
            <a:pPr algn="ctr">
              <a:lnSpc>
                <a:spcPts val="6373"/>
              </a:lnSpc>
            </a:pPr>
            <a:r>
              <a:rPr lang="en-US" sz="4585">
                <a:solidFill>
                  <a:srgbClr val="B100E8"/>
                </a:solidFill>
                <a:latin typeface="Now Bold"/>
                <a:ea typeface="Now Bold"/>
                <a:cs typeface="Now Bold"/>
                <a:sym typeface="Now Bold"/>
              </a:rPr>
              <a:t>03</a:t>
            </a:r>
          </a:p>
        </p:txBody>
      </p:sp>
      <p:sp>
        <p:nvSpPr>
          <p:cNvPr name="TextBox 20" id="20"/>
          <p:cNvSpPr txBox="true"/>
          <p:nvPr/>
        </p:nvSpPr>
        <p:spPr>
          <a:xfrm rot="0">
            <a:off x="12487946" y="5349122"/>
            <a:ext cx="2270212" cy="1415806"/>
          </a:xfrm>
          <a:prstGeom prst="rect">
            <a:avLst/>
          </a:prstGeom>
        </p:spPr>
        <p:txBody>
          <a:bodyPr anchor="t" rtlCol="false" tIns="0" lIns="0" bIns="0" rIns="0">
            <a:spAutoFit/>
          </a:bodyPr>
          <a:lstStyle/>
          <a:p>
            <a:pPr algn="ctr">
              <a:lnSpc>
                <a:spcPts val="2256"/>
              </a:lnSpc>
            </a:pPr>
            <a:r>
              <a:rPr lang="en-US" sz="1545">
                <a:solidFill>
                  <a:srgbClr val="FFFFFF"/>
                </a:solidFill>
                <a:latin typeface="DM Sans"/>
                <a:ea typeface="DM Sans"/>
                <a:cs typeface="DM Sans"/>
                <a:sym typeface="DM Sans"/>
              </a:rPr>
              <a:t>The user output is a video which demostrates how the singnal changes dynamically</a:t>
            </a:r>
          </a:p>
        </p:txBody>
      </p:sp>
      <p:sp>
        <p:nvSpPr>
          <p:cNvPr name="TextBox 21" id="21"/>
          <p:cNvSpPr txBox="true"/>
          <p:nvPr/>
        </p:nvSpPr>
        <p:spPr>
          <a:xfrm rot="0">
            <a:off x="13074431" y="3564370"/>
            <a:ext cx="1094341" cy="775012"/>
          </a:xfrm>
          <a:prstGeom prst="rect">
            <a:avLst/>
          </a:prstGeom>
        </p:spPr>
        <p:txBody>
          <a:bodyPr anchor="t" rtlCol="false" tIns="0" lIns="0" bIns="0" rIns="0">
            <a:spAutoFit/>
          </a:bodyPr>
          <a:lstStyle/>
          <a:p>
            <a:pPr algn="ctr">
              <a:lnSpc>
                <a:spcPts val="6373"/>
              </a:lnSpc>
            </a:pPr>
            <a:r>
              <a:rPr lang="en-US" sz="4585">
                <a:solidFill>
                  <a:srgbClr val="B100E8"/>
                </a:solidFill>
                <a:latin typeface="Now Bold"/>
                <a:ea typeface="Now Bold"/>
                <a:cs typeface="Now Bold"/>
                <a:sym typeface="Now Bold"/>
              </a:rPr>
              <a:t>04</a:t>
            </a:r>
          </a:p>
        </p:txBody>
      </p:sp>
      <p:sp>
        <p:nvSpPr>
          <p:cNvPr name="Freeform 22" id="22"/>
          <p:cNvSpPr/>
          <p:nvPr/>
        </p:nvSpPr>
        <p:spPr>
          <a:xfrm flipH="false" flipV="false" rot="0">
            <a:off x="-3710040" y="6085334"/>
            <a:ext cx="8403333" cy="8403333"/>
          </a:xfrm>
          <a:custGeom>
            <a:avLst/>
            <a:gdLst/>
            <a:ahLst/>
            <a:cxnLst/>
            <a:rect r="r" b="b" t="t" l="l"/>
            <a:pathLst>
              <a:path h="8403333" w="8403333">
                <a:moveTo>
                  <a:pt x="0" y="0"/>
                </a:moveTo>
                <a:lnTo>
                  <a:pt x="8403333" y="0"/>
                </a:lnTo>
                <a:lnTo>
                  <a:pt x="8403333" y="8403332"/>
                </a:lnTo>
                <a:lnTo>
                  <a:pt x="0" y="840333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3" id="23"/>
          <p:cNvGrpSpPr/>
          <p:nvPr/>
        </p:nvGrpSpPr>
        <p:grpSpPr>
          <a:xfrm rot="0">
            <a:off x="12683676" y="3203208"/>
            <a:ext cx="1875852" cy="1875852"/>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48AFF">
                    <a:alpha val="100000"/>
                  </a:srgbClr>
                </a:gs>
                <a:gs pos="100000">
                  <a:srgbClr val="B100E8">
                    <a:alpha val="100000"/>
                  </a:srgbClr>
                </a:gs>
              </a:gsLst>
              <a:path path="circle">
                <a:fillToRect l="0" r="100000" t="0" b="100000"/>
              </a:path>
              <a:tileRect r="0" l="-100000" b="0" t="-100000"/>
            </a:gradFill>
          </p:spPr>
        </p:sp>
        <p:sp>
          <p:nvSpPr>
            <p:cNvPr name="TextBox 25" id="25"/>
            <p:cNvSpPr txBox="true"/>
            <p:nvPr/>
          </p:nvSpPr>
          <p:spPr>
            <a:xfrm>
              <a:off x="76200" y="66675"/>
              <a:ext cx="660400" cy="669925"/>
            </a:xfrm>
            <a:prstGeom prst="rect">
              <a:avLst/>
            </a:prstGeom>
          </p:spPr>
          <p:txBody>
            <a:bodyPr anchor="ctr" rtlCol="false" tIns="50800" lIns="50800" bIns="50800" rIns="50800"/>
            <a:lstStyle/>
            <a:p>
              <a:pPr algn="ctr">
                <a:lnSpc>
                  <a:spcPts val="3131"/>
                </a:lnSpc>
              </a:pPr>
            </a:p>
          </p:txBody>
        </p:sp>
      </p:grpSp>
      <p:sp>
        <p:nvSpPr>
          <p:cNvPr name="TextBox 26" id="26"/>
          <p:cNvSpPr txBox="true"/>
          <p:nvPr/>
        </p:nvSpPr>
        <p:spPr>
          <a:xfrm rot="0">
            <a:off x="13075882" y="3710765"/>
            <a:ext cx="1094341" cy="782631"/>
          </a:xfrm>
          <a:prstGeom prst="rect">
            <a:avLst/>
          </a:prstGeom>
        </p:spPr>
        <p:txBody>
          <a:bodyPr anchor="t" rtlCol="false" tIns="0" lIns="0" bIns="0" rIns="0">
            <a:spAutoFit/>
          </a:bodyPr>
          <a:lstStyle/>
          <a:p>
            <a:pPr algn="ctr">
              <a:lnSpc>
                <a:spcPts val="6373"/>
              </a:lnSpc>
            </a:pPr>
            <a:r>
              <a:rPr lang="en-US" sz="4585">
                <a:solidFill>
                  <a:srgbClr val="B100E8"/>
                </a:solidFill>
                <a:latin typeface="Now Bold"/>
                <a:ea typeface="Now Bold"/>
                <a:cs typeface="Now Bold"/>
                <a:sym typeface="Now Bold"/>
              </a:rPr>
              <a:t>04</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true" rot="0">
            <a:off x="0" y="0"/>
            <a:ext cx="18288000" cy="10287000"/>
          </a:xfrm>
          <a:custGeom>
            <a:avLst/>
            <a:gdLst/>
            <a:ahLst/>
            <a:cxnLst/>
            <a:rect r="r" b="b" t="t" l="l"/>
            <a:pathLst>
              <a:path h="10287000" w="18288000">
                <a:moveTo>
                  <a:pt x="0" y="10287000"/>
                </a:moveTo>
                <a:lnTo>
                  <a:pt x="18288000" y="10287000"/>
                </a:lnTo>
                <a:lnTo>
                  <a:pt x="18288000" y="0"/>
                </a:lnTo>
                <a:lnTo>
                  <a:pt x="0" y="0"/>
                </a:lnTo>
                <a:lnTo>
                  <a:pt x="0" y="10287000"/>
                </a:lnTo>
                <a:close/>
              </a:path>
            </a:pathLst>
          </a:custGeom>
          <a:blipFill>
            <a:blip r:embed="rId2"/>
            <a:stretch>
              <a:fillRect l="0" t="-38888" r="0" b="-38888"/>
            </a:stretch>
          </a:blipFill>
        </p:spPr>
      </p:sp>
      <p:sp>
        <p:nvSpPr>
          <p:cNvPr name="Freeform 3" id="3"/>
          <p:cNvSpPr/>
          <p:nvPr/>
        </p:nvSpPr>
        <p:spPr>
          <a:xfrm flipH="false" flipV="false" rot="-1486492">
            <a:off x="15563637" y="8055643"/>
            <a:ext cx="3391326" cy="3387087"/>
          </a:xfrm>
          <a:custGeom>
            <a:avLst/>
            <a:gdLst/>
            <a:ahLst/>
            <a:cxnLst/>
            <a:rect r="r" b="b" t="t" l="l"/>
            <a:pathLst>
              <a:path h="3387087" w="3391326">
                <a:moveTo>
                  <a:pt x="0" y="0"/>
                </a:moveTo>
                <a:lnTo>
                  <a:pt x="3391326" y="0"/>
                </a:lnTo>
                <a:lnTo>
                  <a:pt x="3391326" y="3387087"/>
                </a:lnTo>
                <a:lnTo>
                  <a:pt x="0" y="3387087"/>
                </a:lnTo>
                <a:lnTo>
                  <a:pt x="0" y="0"/>
                </a:lnTo>
                <a:close/>
              </a:path>
            </a:pathLst>
          </a:custGeom>
          <a:blipFill>
            <a:blip r:embed="rId3"/>
            <a:stretch>
              <a:fillRect l="0" t="0" r="0" b="0"/>
            </a:stretch>
          </a:blipFill>
        </p:spPr>
      </p:sp>
      <p:sp>
        <p:nvSpPr>
          <p:cNvPr name="Freeform 4" id="4"/>
          <p:cNvSpPr/>
          <p:nvPr/>
        </p:nvSpPr>
        <p:spPr>
          <a:xfrm flipH="false" flipV="false" rot="1973881">
            <a:off x="12869941" y="-1899995"/>
            <a:ext cx="3391326" cy="3387087"/>
          </a:xfrm>
          <a:custGeom>
            <a:avLst/>
            <a:gdLst/>
            <a:ahLst/>
            <a:cxnLst/>
            <a:rect r="r" b="b" t="t" l="l"/>
            <a:pathLst>
              <a:path h="3387087" w="3391326">
                <a:moveTo>
                  <a:pt x="0" y="0"/>
                </a:moveTo>
                <a:lnTo>
                  <a:pt x="3391326" y="0"/>
                </a:lnTo>
                <a:lnTo>
                  <a:pt x="3391326" y="3387087"/>
                </a:lnTo>
                <a:lnTo>
                  <a:pt x="0" y="3387087"/>
                </a:lnTo>
                <a:lnTo>
                  <a:pt x="0" y="0"/>
                </a:lnTo>
                <a:close/>
              </a:path>
            </a:pathLst>
          </a:custGeom>
          <a:blipFill>
            <a:blip r:embed="rId3"/>
            <a:stretch>
              <a:fillRect l="0" t="0" r="0" b="0"/>
            </a:stretch>
          </a:blipFill>
        </p:spPr>
      </p:sp>
      <p:sp>
        <p:nvSpPr>
          <p:cNvPr name="TextBox 5" id="5"/>
          <p:cNvSpPr txBox="true"/>
          <p:nvPr/>
        </p:nvSpPr>
        <p:spPr>
          <a:xfrm rot="0">
            <a:off x="6719414" y="2902706"/>
            <a:ext cx="7194808" cy="1810830"/>
          </a:xfrm>
          <a:prstGeom prst="rect">
            <a:avLst/>
          </a:prstGeom>
        </p:spPr>
        <p:txBody>
          <a:bodyPr anchor="t" rtlCol="false" tIns="0" lIns="0" bIns="0" rIns="0">
            <a:spAutoFit/>
          </a:bodyPr>
          <a:lstStyle/>
          <a:p>
            <a:pPr algn="l">
              <a:lnSpc>
                <a:spcPts val="2888"/>
              </a:lnSpc>
            </a:pPr>
          </a:p>
          <a:p>
            <a:pPr algn="l">
              <a:lnSpc>
                <a:spcPts val="2888"/>
              </a:lnSpc>
            </a:pPr>
            <a:r>
              <a:rPr lang="en-US" sz="1978">
                <a:solidFill>
                  <a:srgbClr val="FFFFFF"/>
                </a:solidFill>
                <a:latin typeface="DM Sans"/>
                <a:ea typeface="DM Sans"/>
                <a:cs typeface="DM Sans"/>
                <a:sym typeface="DM Sans"/>
              </a:rPr>
              <a:t>Pytorch , Yolov8, Roboflow for dataset , OpenCV,Gradio,Numpy</a:t>
            </a:r>
          </a:p>
          <a:p>
            <a:pPr algn="l">
              <a:lnSpc>
                <a:spcPts val="2888"/>
              </a:lnSpc>
            </a:pPr>
          </a:p>
          <a:p>
            <a:pPr algn="l">
              <a:lnSpc>
                <a:spcPts val="2888"/>
              </a:lnSpc>
            </a:pPr>
          </a:p>
        </p:txBody>
      </p:sp>
      <p:sp>
        <p:nvSpPr>
          <p:cNvPr name="TextBox 6" id="6"/>
          <p:cNvSpPr txBox="true"/>
          <p:nvPr/>
        </p:nvSpPr>
        <p:spPr>
          <a:xfrm rot="0">
            <a:off x="6719414" y="2801890"/>
            <a:ext cx="3597404" cy="454034"/>
          </a:xfrm>
          <a:prstGeom prst="rect">
            <a:avLst/>
          </a:prstGeom>
        </p:spPr>
        <p:txBody>
          <a:bodyPr anchor="t" rtlCol="false" tIns="0" lIns="0" bIns="0" rIns="0">
            <a:spAutoFit/>
          </a:bodyPr>
          <a:lstStyle/>
          <a:p>
            <a:pPr algn="l">
              <a:lnSpc>
                <a:spcPts val="3629"/>
              </a:lnSpc>
            </a:pPr>
            <a:r>
              <a:rPr lang="en-US" sz="2611">
                <a:solidFill>
                  <a:srgbClr val="B100E8"/>
                </a:solidFill>
                <a:latin typeface="Now Bold"/>
                <a:ea typeface="Now Bold"/>
                <a:cs typeface="Now Bold"/>
                <a:sym typeface="Now Bold"/>
              </a:rPr>
              <a:t>Technologies Used</a:t>
            </a:r>
          </a:p>
        </p:txBody>
      </p:sp>
      <p:grpSp>
        <p:nvGrpSpPr>
          <p:cNvPr name="Group 7" id="7"/>
          <p:cNvGrpSpPr/>
          <p:nvPr/>
        </p:nvGrpSpPr>
        <p:grpSpPr>
          <a:xfrm rot="0">
            <a:off x="4803638" y="2859040"/>
            <a:ext cx="1757360" cy="1757360"/>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48AFF">
                    <a:alpha val="100000"/>
                  </a:srgbClr>
                </a:gs>
                <a:gs pos="100000">
                  <a:srgbClr val="B100E8">
                    <a:alpha val="100000"/>
                  </a:srgbClr>
                </a:gs>
              </a:gsLst>
              <a:path path="circle">
                <a:fillToRect l="0" r="100000" t="0" b="100000"/>
              </a:path>
              <a:tileRect r="0" l="-100000" b="0" t="-100000"/>
            </a:gradFill>
            <a:ln w="190500" cap="sq">
              <a:solidFill>
                <a:srgbClr val="04001E"/>
              </a:solidFill>
              <a:prstDash val="solid"/>
              <a:miter/>
            </a:ln>
          </p:spPr>
        </p:sp>
        <p:sp>
          <p:nvSpPr>
            <p:cNvPr name="TextBox 9" id="9"/>
            <p:cNvSpPr txBox="true"/>
            <p:nvPr/>
          </p:nvSpPr>
          <p:spPr>
            <a:xfrm>
              <a:off x="76200" y="66675"/>
              <a:ext cx="660400" cy="669925"/>
            </a:xfrm>
            <a:prstGeom prst="rect">
              <a:avLst/>
            </a:prstGeom>
          </p:spPr>
          <p:txBody>
            <a:bodyPr anchor="ctr" rtlCol="false" tIns="50800" lIns="50800" bIns="50800" rIns="50800"/>
            <a:lstStyle/>
            <a:p>
              <a:pPr algn="ctr">
                <a:lnSpc>
                  <a:spcPts val="3131"/>
                </a:lnSpc>
              </a:pPr>
            </a:p>
          </p:txBody>
        </p:sp>
      </p:grpSp>
      <p:sp>
        <p:nvSpPr>
          <p:cNvPr name="Freeform 10" id="10"/>
          <p:cNvSpPr/>
          <p:nvPr/>
        </p:nvSpPr>
        <p:spPr>
          <a:xfrm flipH="false" flipV="false" rot="0">
            <a:off x="5290603" y="3329683"/>
            <a:ext cx="783430" cy="816073"/>
          </a:xfrm>
          <a:custGeom>
            <a:avLst/>
            <a:gdLst/>
            <a:ahLst/>
            <a:cxnLst/>
            <a:rect r="r" b="b" t="t" l="l"/>
            <a:pathLst>
              <a:path h="816073" w="783430">
                <a:moveTo>
                  <a:pt x="0" y="0"/>
                </a:moveTo>
                <a:lnTo>
                  <a:pt x="783430" y="0"/>
                </a:lnTo>
                <a:lnTo>
                  <a:pt x="783430" y="816073"/>
                </a:lnTo>
                <a:lnTo>
                  <a:pt x="0" y="81607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1" id="11"/>
          <p:cNvGrpSpPr/>
          <p:nvPr/>
        </p:nvGrpSpPr>
        <p:grpSpPr>
          <a:xfrm rot="0">
            <a:off x="4803638" y="5181410"/>
            <a:ext cx="1757360" cy="1757360"/>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48AFF">
                    <a:alpha val="100000"/>
                  </a:srgbClr>
                </a:gs>
                <a:gs pos="100000">
                  <a:srgbClr val="B100E8">
                    <a:alpha val="100000"/>
                  </a:srgbClr>
                </a:gs>
              </a:gsLst>
              <a:path path="circle">
                <a:fillToRect l="0" r="100000" t="0" b="100000"/>
              </a:path>
              <a:tileRect r="0" l="-100000" b="0" t="-100000"/>
            </a:gradFill>
            <a:ln w="190500" cap="sq">
              <a:solidFill>
                <a:srgbClr val="04001E"/>
              </a:solidFill>
              <a:prstDash val="solid"/>
              <a:miter/>
            </a:ln>
          </p:spPr>
        </p:sp>
        <p:sp>
          <p:nvSpPr>
            <p:cNvPr name="TextBox 13" id="13"/>
            <p:cNvSpPr txBox="true"/>
            <p:nvPr/>
          </p:nvSpPr>
          <p:spPr>
            <a:xfrm>
              <a:off x="76200" y="66675"/>
              <a:ext cx="660400" cy="669925"/>
            </a:xfrm>
            <a:prstGeom prst="rect">
              <a:avLst/>
            </a:prstGeom>
          </p:spPr>
          <p:txBody>
            <a:bodyPr anchor="ctr" rtlCol="false" tIns="50800" lIns="50800" bIns="50800" rIns="50800"/>
            <a:lstStyle/>
            <a:p>
              <a:pPr algn="ctr">
                <a:lnSpc>
                  <a:spcPts val="3131"/>
                </a:lnSpc>
              </a:pPr>
            </a:p>
          </p:txBody>
        </p:sp>
      </p:grpSp>
      <p:sp>
        <p:nvSpPr>
          <p:cNvPr name="TextBox 14" id="14"/>
          <p:cNvSpPr txBox="true"/>
          <p:nvPr/>
        </p:nvSpPr>
        <p:spPr>
          <a:xfrm rot="0">
            <a:off x="6719414" y="5762754"/>
            <a:ext cx="7194808" cy="2515945"/>
          </a:xfrm>
          <a:prstGeom prst="rect">
            <a:avLst/>
          </a:prstGeom>
        </p:spPr>
        <p:txBody>
          <a:bodyPr anchor="t" rtlCol="false" tIns="0" lIns="0" bIns="0" rIns="0">
            <a:spAutoFit/>
          </a:bodyPr>
          <a:lstStyle/>
          <a:p>
            <a:pPr algn="l" marL="427155" indent="-213577" lvl="1">
              <a:lnSpc>
                <a:spcPts val="2888"/>
              </a:lnSpc>
              <a:buFont typeface="Arial"/>
              <a:buChar char="•"/>
            </a:pPr>
            <a:r>
              <a:rPr lang="en-US" sz="1978">
                <a:solidFill>
                  <a:srgbClr val="FFFFFF"/>
                </a:solidFill>
                <a:latin typeface="DM Sans"/>
                <a:ea typeface="DM Sans"/>
                <a:cs typeface="DM Sans"/>
                <a:sym typeface="DM Sans"/>
              </a:rPr>
              <a:t>Due to time constraints I am not able to implement so many thing that i thought one of them is using meta segment anything model which would be better for accuracy .</a:t>
            </a:r>
          </a:p>
          <a:p>
            <a:pPr algn="l" marL="427155" indent="-213577" lvl="1">
              <a:lnSpc>
                <a:spcPts val="2888"/>
              </a:lnSpc>
              <a:buFont typeface="Arial"/>
              <a:buChar char="•"/>
            </a:pPr>
            <a:r>
              <a:rPr lang="en-US" sz="1978">
                <a:solidFill>
                  <a:srgbClr val="FFFFFF"/>
                </a:solidFill>
                <a:latin typeface="DM Sans"/>
                <a:ea typeface="DM Sans"/>
                <a:cs typeface="DM Sans"/>
                <a:sym typeface="DM Sans"/>
              </a:rPr>
              <a:t>Coversion of video to 3d simulation for better precision of detection of vehicles</a:t>
            </a:r>
          </a:p>
          <a:p>
            <a:pPr algn="l">
              <a:lnSpc>
                <a:spcPts val="2888"/>
              </a:lnSpc>
            </a:pPr>
          </a:p>
        </p:txBody>
      </p:sp>
      <p:sp>
        <p:nvSpPr>
          <p:cNvPr name="TextBox 15" id="15"/>
          <p:cNvSpPr txBox="true"/>
          <p:nvPr/>
        </p:nvSpPr>
        <p:spPr>
          <a:xfrm rot="0">
            <a:off x="6719414" y="5220860"/>
            <a:ext cx="3054282" cy="454034"/>
          </a:xfrm>
          <a:prstGeom prst="rect">
            <a:avLst/>
          </a:prstGeom>
        </p:spPr>
        <p:txBody>
          <a:bodyPr anchor="t" rtlCol="false" tIns="0" lIns="0" bIns="0" rIns="0">
            <a:spAutoFit/>
          </a:bodyPr>
          <a:lstStyle/>
          <a:p>
            <a:pPr algn="l">
              <a:lnSpc>
                <a:spcPts val="3629"/>
              </a:lnSpc>
            </a:pPr>
            <a:r>
              <a:rPr lang="en-US" sz="2611">
                <a:solidFill>
                  <a:srgbClr val="B100E8"/>
                </a:solidFill>
                <a:latin typeface="Now Bold"/>
                <a:ea typeface="Now Bold"/>
                <a:cs typeface="Now Bold"/>
                <a:sym typeface="Now Bold"/>
              </a:rPr>
              <a:t>Future Scope</a:t>
            </a:r>
          </a:p>
        </p:txBody>
      </p:sp>
      <p:sp>
        <p:nvSpPr>
          <p:cNvPr name="Freeform 16" id="16"/>
          <p:cNvSpPr/>
          <p:nvPr/>
        </p:nvSpPr>
        <p:spPr>
          <a:xfrm flipH="false" flipV="false" rot="0">
            <a:off x="5193633" y="5634304"/>
            <a:ext cx="977370" cy="883187"/>
          </a:xfrm>
          <a:custGeom>
            <a:avLst/>
            <a:gdLst/>
            <a:ahLst/>
            <a:cxnLst/>
            <a:rect r="r" b="b" t="t" l="l"/>
            <a:pathLst>
              <a:path h="883187" w="977370">
                <a:moveTo>
                  <a:pt x="0" y="0"/>
                </a:moveTo>
                <a:lnTo>
                  <a:pt x="977370" y="0"/>
                </a:lnTo>
                <a:lnTo>
                  <a:pt x="977370" y="883187"/>
                </a:lnTo>
                <a:lnTo>
                  <a:pt x="0" y="88318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true" rot="0">
            <a:off x="0" y="0"/>
            <a:ext cx="18288000" cy="10287000"/>
          </a:xfrm>
          <a:custGeom>
            <a:avLst/>
            <a:gdLst/>
            <a:ahLst/>
            <a:cxnLst/>
            <a:rect r="r" b="b" t="t" l="l"/>
            <a:pathLst>
              <a:path h="10287000" w="18288000">
                <a:moveTo>
                  <a:pt x="0" y="10287000"/>
                </a:moveTo>
                <a:lnTo>
                  <a:pt x="18288000" y="10287000"/>
                </a:lnTo>
                <a:lnTo>
                  <a:pt x="18288000" y="0"/>
                </a:lnTo>
                <a:lnTo>
                  <a:pt x="0" y="0"/>
                </a:lnTo>
                <a:lnTo>
                  <a:pt x="0" y="10287000"/>
                </a:lnTo>
                <a:close/>
              </a:path>
            </a:pathLst>
          </a:custGeom>
          <a:blipFill>
            <a:blip r:embed="rId2"/>
            <a:stretch>
              <a:fillRect l="0" t="-38888" r="0" b="-38888"/>
            </a:stretch>
          </a:blipFill>
        </p:spPr>
      </p:sp>
      <p:sp>
        <p:nvSpPr>
          <p:cNvPr name="Freeform 3" id="3"/>
          <p:cNvSpPr/>
          <p:nvPr/>
        </p:nvSpPr>
        <p:spPr>
          <a:xfrm flipH="false" flipV="false" rot="-6001244">
            <a:off x="10917706" y="7049713"/>
            <a:ext cx="14283863" cy="12962606"/>
          </a:xfrm>
          <a:custGeom>
            <a:avLst/>
            <a:gdLst/>
            <a:ahLst/>
            <a:cxnLst/>
            <a:rect r="r" b="b" t="t" l="l"/>
            <a:pathLst>
              <a:path h="12962606" w="14283863">
                <a:moveTo>
                  <a:pt x="0" y="0"/>
                </a:moveTo>
                <a:lnTo>
                  <a:pt x="14283863" y="0"/>
                </a:lnTo>
                <a:lnTo>
                  <a:pt x="14283863" y="12962606"/>
                </a:lnTo>
                <a:lnTo>
                  <a:pt x="0" y="12962606"/>
                </a:lnTo>
                <a:lnTo>
                  <a:pt x="0" y="0"/>
                </a:lnTo>
                <a:close/>
              </a:path>
            </a:pathLst>
          </a:custGeom>
          <a:blipFill>
            <a:blip r:embed="rId3"/>
            <a:stretch>
              <a:fillRect l="0" t="0" r="0" b="0"/>
            </a:stretch>
          </a:blipFill>
        </p:spPr>
      </p:sp>
      <p:sp>
        <p:nvSpPr>
          <p:cNvPr name="Freeform 4" id="4"/>
          <p:cNvSpPr/>
          <p:nvPr/>
        </p:nvSpPr>
        <p:spPr>
          <a:xfrm flipH="false" flipV="false" rot="1084654">
            <a:off x="-6628924" y="-8283079"/>
            <a:ext cx="12596877" cy="11431666"/>
          </a:xfrm>
          <a:custGeom>
            <a:avLst/>
            <a:gdLst/>
            <a:ahLst/>
            <a:cxnLst/>
            <a:rect r="r" b="b" t="t" l="l"/>
            <a:pathLst>
              <a:path h="11431666" w="12596877">
                <a:moveTo>
                  <a:pt x="0" y="0"/>
                </a:moveTo>
                <a:lnTo>
                  <a:pt x="12596877" y="0"/>
                </a:lnTo>
                <a:lnTo>
                  <a:pt x="12596877" y="11431667"/>
                </a:lnTo>
                <a:lnTo>
                  <a:pt x="0" y="11431667"/>
                </a:lnTo>
                <a:lnTo>
                  <a:pt x="0" y="0"/>
                </a:lnTo>
                <a:close/>
              </a:path>
            </a:pathLst>
          </a:custGeom>
          <a:blipFill>
            <a:blip r:embed="rId3"/>
            <a:stretch>
              <a:fillRect l="0" t="0" r="0" b="0"/>
            </a:stretch>
          </a:blipFill>
        </p:spPr>
      </p:sp>
      <p:sp>
        <p:nvSpPr>
          <p:cNvPr name="Freeform 5" id="5"/>
          <p:cNvSpPr/>
          <p:nvPr/>
        </p:nvSpPr>
        <p:spPr>
          <a:xfrm flipH="false" flipV="false" rot="0">
            <a:off x="14545481" y="-693771"/>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4">
              <a:alphaModFix amt="67000"/>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1674634" y="3432013"/>
            <a:ext cx="11370537" cy="1384523"/>
          </a:xfrm>
          <a:prstGeom prst="rect">
            <a:avLst/>
          </a:prstGeom>
        </p:spPr>
        <p:txBody>
          <a:bodyPr anchor="t" rtlCol="false" tIns="0" lIns="0" bIns="0" rIns="0">
            <a:spAutoFit/>
          </a:bodyPr>
          <a:lstStyle/>
          <a:p>
            <a:pPr algn="ctr">
              <a:lnSpc>
                <a:spcPts val="11242"/>
              </a:lnSpc>
            </a:pPr>
            <a:r>
              <a:rPr lang="en-US" sz="8087">
                <a:solidFill>
                  <a:srgbClr val="048AFF"/>
                </a:solidFill>
                <a:latin typeface="Now Bold"/>
                <a:ea typeface="Now Bold"/>
                <a:cs typeface="Now Bold"/>
                <a:sym typeface="Now Bold"/>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DAGNeOR0aNY</dc:identifier>
  <dcterms:modified xsi:type="dcterms:W3CDTF">2011-08-01T06:04:30Z</dcterms:modified>
  <cp:revision>1</cp:revision>
  <dc:title>Black and Blue Professional Technology Business Project Presentation</dc:title>
</cp:coreProperties>
</file>