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okoto" charset="1" panose="00000000000000000000"/>
      <p:regular r:id="rId14"/>
    </p:embeddedFont>
    <p:embeddedFont>
      <p:font typeface="League Spartan" charset="1" panose="00000800000000000000"/>
      <p:regular r:id="rId15"/>
    </p:embeddedFont>
    <p:embeddedFont>
      <p:font typeface="Canva Sans" charset="1" panose="020B0503030501040103"/>
      <p:regular r:id="rId16"/>
    </p:embeddedFont>
    <p:embeddedFont>
      <p:font typeface="Roboto Mono"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4090550" y="5746947"/>
            <a:ext cx="10106899" cy="1242497"/>
            <a:chOff x="0" y="0"/>
            <a:chExt cx="3654589" cy="449279"/>
          </a:xfrm>
        </p:grpSpPr>
        <p:sp>
          <p:nvSpPr>
            <p:cNvPr name="Freeform 4" id="4"/>
            <p:cNvSpPr/>
            <p:nvPr/>
          </p:nvSpPr>
          <p:spPr>
            <a:xfrm flipH="false" flipV="false" rot="0">
              <a:off x="0" y="0"/>
              <a:ext cx="3654589" cy="449279"/>
            </a:xfrm>
            <a:custGeom>
              <a:avLst/>
              <a:gdLst/>
              <a:ahLst/>
              <a:cxnLst/>
              <a:rect r="r" b="b" t="t" l="l"/>
              <a:pathLst>
                <a:path h="449279" w="3654589">
                  <a:moveTo>
                    <a:pt x="3451389" y="0"/>
                  </a:moveTo>
                  <a:cubicBezTo>
                    <a:pt x="3563613" y="0"/>
                    <a:pt x="3654589" y="100575"/>
                    <a:pt x="3654589" y="224639"/>
                  </a:cubicBezTo>
                  <a:cubicBezTo>
                    <a:pt x="3654589" y="348704"/>
                    <a:pt x="3563613" y="449279"/>
                    <a:pt x="3451389" y="449279"/>
                  </a:cubicBezTo>
                  <a:lnTo>
                    <a:pt x="203200" y="449279"/>
                  </a:lnTo>
                  <a:cubicBezTo>
                    <a:pt x="90976" y="449279"/>
                    <a:pt x="0" y="348704"/>
                    <a:pt x="0" y="224639"/>
                  </a:cubicBezTo>
                  <a:cubicBezTo>
                    <a:pt x="0" y="100575"/>
                    <a:pt x="90976" y="0"/>
                    <a:pt x="203200" y="0"/>
                  </a:cubicBezTo>
                  <a:close/>
                </a:path>
              </a:pathLst>
            </a:custGeom>
            <a:solidFill>
              <a:srgbClr val="466068"/>
            </a:solidFill>
          </p:spPr>
        </p:sp>
        <p:sp>
          <p:nvSpPr>
            <p:cNvPr name="TextBox 5" id="5"/>
            <p:cNvSpPr txBox="true"/>
            <p:nvPr/>
          </p:nvSpPr>
          <p:spPr>
            <a:xfrm>
              <a:off x="0" y="0"/>
              <a:ext cx="3654589" cy="449279"/>
            </a:xfrm>
            <a:prstGeom prst="rect">
              <a:avLst/>
            </a:prstGeom>
          </p:spPr>
          <p:txBody>
            <a:bodyPr anchor="ctr" rtlCol="false" tIns="50800" lIns="50800" bIns="50800" rIns="50800"/>
            <a:lstStyle/>
            <a:p>
              <a:pPr algn="ctr">
                <a:lnSpc>
                  <a:spcPts val="2879"/>
                </a:lnSpc>
              </a:pPr>
            </a:p>
          </p:txBody>
        </p:sp>
      </p:grpSp>
      <p:sp>
        <p:nvSpPr>
          <p:cNvPr name="TextBox 6" id="6"/>
          <p:cNvSpPr txBox="true"/>
          <p:nvPr/>
        </p:nvSpPr>
        <p:spPr>
          <a:xfrm rot="0">
            <a:off x="888491" y="3152699"/>
            <a:ext cx="17259300" cy="3253597"/>
          </a:xfrm>
          <a:prstGeom prst="rect">
            <a:avLst/>
          </a:prstGeom>
        </p:spPr>
        <p:txBody>
          <a:bodyPr anchor="t" rtlCol="false" tIns="0" lIns="0" bIns="0" rIns="0">
            <a:spAutoFit/>
          </a:bodyPr>
          <a:lstStyle/>
          <a:p>
            <a:pPr algn="ctr">
              <a:lnSpc>
                <a:spcPts val="8506"/>
              </a:lnSpc>
            </a:pPr>
            <a:r>
              <a:rPr lang="en-US" sz="7527">
                <a:solidFill>
                  <a:srgbClr val="FFFFFF"/>
                </a:solidFill>
                <a:latin typeface="Mokoto"/>
                <a:ea typeface="Mokoto"/>
                <a:cs typeface="Mokoto"/>
                <a:sym typeface="Mokoto"/>
              </a:rPr>
              <a:t>i-Hack AWS Financial Security Hackathon</a:t>
            </a:r>
          </a:p>
          <a:p>
            <a:pPr algn="ctr">
              <a:lnSpc>
                <a:spcPts val="8506"/>
              </a:lnSpc>
            </a:pPr>
          </a:p>
        </p:txBody>
      </p:sp>
      <p:sp>
        <p:nvSpPr>
          <p:cNvPr name="TextBox 7" id="7"/>
          <p:cNvSpPr txBox="true"/>
          <p:nvPr/>
        </p:nvSpPr>
        <p:spPr>
          <a:xfrm rot="0">
            <a:off x="6721673" y="6173791"/>
            <a:ext cx="4844653" cy="541210"/>
          </a:xfrm>
          <a:prstGeom prst="rect">
            <a:avLst/>
          </a:prstGeom>
        </p:spPr>
        <p:txBody>
          <a:bodyPr anchor="t" rtlCol="false" tIns="0" lIns="0" bIns="0" rIns="0">
            <a:spAutoFit/>
          </a:bodyPr>
          <a:lstStyle/>
          <a:p>
            <a:pPr algn="ctr" marL="0" indent="0" lvl="0">
              <a:lnSpc>
                <a:spcPts val="4057"/>
              </a:lnSpc>
              <a:spcBef>
                <a:spcPct val="0"/>
              </a:spcBef>
            </a:pPr>
            <a:r>
              <a:rPr lang="en-US" sz="4057" spc="405">
                <a:solidFill>
                  <a:srgbClr val="FFFFFF"/>
                </a:solidFill>
                <a:latin typeface="League Spartan"/>
                <a:ea typeface="League Spartan"/>
                <a:cs typeface="League Spartan"/>
                <a:sym typeface="League Spartan"/>
              </a:rPr>
              <a:t>TEAM : SHA256</a:t>
            </a:r>
          </a:p>
        </p:txBody>
      </p:sp>
      <p:sp>
        <p:nvSpPr>
          <p:cNvPr name="TextBox 8" id="8"/>
          <p:cNvSpPr txBox="true"/>
          <p:nvPr/>
        </p:nvSpPr>
        <p:spPr>
          <a:xfrm rot="0">
            <a:off x="9356616" y="9399594"/>
            <a:ext cx="9248995" cy="1103748"/>
          </a:xfrm>
          <a:prstGeom prst="rect">
            <a:avLst/>
          </a:prstGeom>
        </p:spPr>
        <p:txBody>
          <a:bodyPr anchor="t" rtlCol="false" tIns="0" lIns="0" bIns="0" rIns="0">
            <a:spAutoFit/>
          </a:bodyPr>
          <a:lstStyle/>
          <a:p>
            <a:pPr algn="ctr">
              <a:lnSpc>
                <a:spcPts val="8506"/>
              </a:lnSpc>
            </a:pPr>
            <a:r>
              <a:rPr lang="en-US" sz="7527">
                <a:solidFill>
                  <a:srgbClr val="FFFFFF"/>
                </a:solidFill>
                <a:latin typeface="Mokoto"/>
                <a:ea typeface="Mokoto"/>
                <a:cs typeface="Mokoto"/>
                <a:sym typeface="Mokoto"/>
              </a:rPr>
              <a:t>by sreehari</a:t>
            </a:r>
          </a:p>
        </p:txBody>
      </p:sp>
      <p:sp>
        <p:nvSpPr>
          <p:cNvPr name="TextBox 9" id="9"/>
          <p:cNvSpPr txBox="true"/>
          <p:nvPr/>
        </p:nvSpPr>
        <p:spPr>
          <a:xfrm rot="0">
            <a:off x="-647646" y="162484"/>
            <a:ext cx="15941827"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Demo video : https://youtu.be/nGDS7qykMOw?si=2feFpN9XdnsPcMlx</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333" r="0" b="-9333"/>
            </a:stretch>
          </a:blipFill>
        </p:spPr>
      </p:sp>
      <p:sp>
        <p:nvSpPr>
          <p:cNvPr name="TextBox 3" id="3"/>
          <p:cNvSpPr txBox="true"/>
          <p:nvPr/>
        </p:nvSpPr>
        <p:spPr>
          <a:xfrm rot="0">
            <a:off x="1295512" y="1076325"/>
            <a:ext cx="9580495" cy="2073821"/>
          </a:xfrm>
          <a:prstGeom prst="rect">
            <a:avLst/>
          </a:prstGeom>
        </p:spPr>
        <p:txBody>
          <a:bodyPr anchor="t" rtlCol="false" tIns="0" lIns="0" bIns="0" rIns="0">
            <a:spAutoFit/>
          </a:bodyPr>
          <a:lstStyle/>
          <a:p>
            <a:pPr algn="l">
              <a:lnSpc>
                <a:spcPts val="8140"/>
              </a:lnSpc>
            </a:pPr>
            <a:r>
              <a:rPr lang="en-US" sz="7204">
                <a:solidFill>
                  <a:srgbClr val="FFFFFF"/>
                </a:solidFill>
                <a:latin typeface="Mokoto"/>
                <a:ea typeface="Mokoto"/>
                <a:cs typeface="Mokoto"/>
                <a:sym typeface="Mokoto"/>
              </a:rPr>
              <a:t>PROBLEM STATEMENT</a:t>
            </a:r>
          </a:p>
        </p:txBody>
      </p:sp>
      <p:sp>
        <p:nvSpPr>
          <p:cNvPr name="TextBox 4" id="4"/>
          <p:cNvSpPr txBox="true"/>
          <p:nvPr/>
        </p:nvSpPr>
        <p:spPr>
          <a:xfrm rot="0">
            <a:off x="1028700" y="3318967"/>
            <a:ext cx="10254848" cy="5126991"/>
          </a:xfrm>
          <a:prstGeom prst="rect">
            <a:avLst/>
          </a:prstGeom>
        </p:spPr>
        <p:txBody>
          <a:bodyPr anchor="t" rtlCol="false" tIns="0" lIns="0" bIns="0" rIns="0">
            <a:spAutoFit/>
          </a:bodyPr>
          <a:lstStyle/>
          <a:p>
            <a:pPr algn="l" marL="626098" indent="-313049" lvl="1">
              <a:lnSpc>
                <a:spcPts val="4059"/>
              </a:lnSpc>
              <a:buFont typeface="Arial"/>
              <a:buChar char="•"/>
            </a:pPr>
            <a:r>
              <a:rPr lang="en-US" sz="2899">
                <a:solidFill>
                  <a:srgbClr val="FFFFFF"/>
                </a:solidFill>
                <a:latin typeface="Roboto Mono"/>
                <a:ea typeface="Roboto Mono"/>
                <a:cs typeface="Roboto Mono"/>
                <a:sym typeface="Roboto Mono"/>
              </a:rPr>
              <a:t>Spam Call Detection and Prevention:Implement real-time call blocking or user alerts to mitigate risks.</a:t>
            </a:r>
          </a:p>
          <a:p>
            <a:pPr algn="l" marL="626098" indent="-313049" lvl="1">
              <a:lnSpc>
                <a:spcPts val="4059"/>
              </a:lnSpc>
              <a:buFont typeface="Arial"/>
              <a:buChar char="•"/>
            </a:pPr>
            <a:r>
              <a:rPr lang="en-US" sz="2899">
                <a:solidFill>
                  <a:srgbClr val="FFFFFF"/>
                </a:solidFill>
                <a:latin typeface="Roboto Mono"/>
                <a:ea typeface="Roboto Mono"/>
                <a:cs typeface="Roboto Mono"/>
                <a:sym typeface="Roboto Mono"/>
              </a:rPr>
              <a:t>Deepfake Detection in VKYC:Differentiate between authentic and AI-generated inputs in real time, ensuring the integrity of the VKYC process.</a:t>
            </a:r>
          </a:p>
          <a:p>
            <a:pPr algn="l" marL="626098" indent="-313049" lvl="1">
              <a:lnSpc>
                <a:spcPts val="4059"/>
              </a:lnSpc>
              <a:buFont typeface="Arial"/>
              <a:buChar char="•"/>
            </a:pPr>
            <a:r>
              <a:rPr lang="en-US" sz="2899">
                <a:solidFill>
                  <a:srgbClr val="FFFFFF"/>
                </a:solidFill>
                <a:latin typeface="Roboto Mono"/>
                <a:ea typeface="Roboto Mono"/>
                <a:cs typeface="Roboto Mono"/>
                <a:sym typeface="Roboto Mono"/>
              </a:rPr>
              <a:t>Enable users to report spam or fraudulent activities, improving the system's detection algorithms through feedback loops</a:t>
            </a:r>
          </a:p>
        </p:txBody>
      </p:sp>
      <p:sp>
        <p:nvSpPr>
          <p:cNvPr name="AutoShape 5" id="5"/>
          <p:cNvSpPr/>
          <p:nvPr/>
        </p:nvSpPr>
        <p:spPr>
          <a:xfrm flipV="true">
            <a:off x="1461234" y="9248775"/>
            <a:ext cx="9090811" cy="9525"/>
          </a:xfrm>
          <a:prstGeom prst="line">
            <a:avLst/>
          </a:prstGeom>
          <a:ln cap="flat" w="19050">
            <a:solidFill>
              <a:srgbClr val="ADFDFF"/>
            </a:solidFill>
            <a:prstDash val="solid"/>
            <a:headEnd type="none" len="sm" w="sm"/>
            <a:tailEnd type="none" len="sm" w="sm"/>
          </a:ln>
        </p:spPr>
      </p:sp>
      <p:sp>
        <p:nvSpPr>
          <p:cNvPr name="AutoShape 6" id="6"/>
          <p:cNvSpPr/>
          <p:nvPr/>
        </p:nvSpPr>
        <p:spPr>
          <a:xfrm>
            <a:off x="14068443" y="1479511"/>
            <a:ext cx="3190857" cy="0"/>
          </a:xfrm>
          <a:prstGeom prst="line">
            <a:avLst/>
          </a:prstGeom>
          <a:ln cap="flat" w="19050">
            <a:solidFill>
              <a:srgbClr val="ADFD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0" y="266225"/>
            <a:ext cx="9982987" cy="1045121"/>
          </a:xfrm>
          <a:prstGeom prst="rect">
            <a:avLst/>
          </a:prstGeom>
        </p:spPr>
        <p:txBody>
          <a:bodyPr anchor="t" rtlCol="false" tIns="0" lIns="0" bIns="0" rIns="0">
            <a:spAutoFit/>
          </a:bodyPr>
          <a:lstStyle/>
          <a:p>
            <a:pPr algn="l">
              <a:lnSpc>
                <a:spcPts val="8140"/>
              </a:lnSpc>
            </a:pPr>
            <a:r>
              <a:rPr lang="en-US" sz="7204">
                <a:solidFill>
                  <a:srgbClr val="FFFFFF"/>
                </a:solidFill>
                <a:latin typeface="Mokoto"/>
                <a:ea typeface="Mokoto"/>
                <a:cs typeface="Mokoto"/>
                <a:sym typeface="Mokoto"/>
              </a:rPr>
              <a:t>Our approach</a:t>
            </a:r>
          </a:p>
        </p:txBody>
      </p:sp>
      <p:sp>
        <p:nvSpPr>
          <p:cNvPr name="TextBox 3" id="3"/>
          <p:cNvSpPr txBox="true"/>
          <p:nvPr/>
        </p:nvSpPr>
        <p:spPr>
          <a:xfrm rot="0">
            <a:off x="0" y="1235146"/>
            <a:ext cx="17968137" cy="9223010"/>
          </a:xfrm>
          <a:prstGeom prst="rect">
            <a:avLst/>
          </a:prstGeom>
        </p:spPr>
        <p:txBody>
          <a:bodyPr anchor="t" rtlCol="false" tIns="0" lIns="0" bIns="0" rIns="0">
            <a:spAutoFit/>
          </a:bodyPr>
          <a:lstStyle/>
          <a:p>
            <a:pPr algn="just" marL="612847" indent="-306424" lvl="1">
              <a:lnSpc>
                <a:spcPts val="4144"/>
              </a:lnSpc>
              <a:buFont typeface="Arial"/>
              <a:buChar char="•"/>
            </a:pPr>
            <a:r>
              <a:rPr lang="en-US" sz="2838" spc="-150">
                <a:solidFill>
                  <a:srgbClr val="FFFFFF"/>
                </a:solidFill>
                <a:latin typeface="Roboto Mono"/>
                <a:ea typeface="Roboto Mono"/>
                <a:cs typeface="Roboto Mono"/>
                <a:sym typeface="Roboto Mono"/>
              </a:rPr>
              <a:t>Scam call detection : We use AWS Transcribe for real-time speech-to-text transcription. Every 10 seconds, the transcribed text is processed by an LLM, which analyzes it to produce a structured output indicating whether the interaction is classified as 'FRAUD' or 'LEGITIMATE,' based on a calculated confidence score</a:t>
            </a:r>
          </a:p>
          <a:p>
            <a:pPr algn="just">
              <a:lnSpc>
                <a:spcPts val="4144"/>
              </a:lnSpc>
            </a:pPr>
          </a:p>
          <a:p>
            <a:pPr algn="just" marL="612847" indent="-306424" lvl="1">
              <a:lnSpc>
                <a:spcPts val="4144"/>
              </a:lnSpc>
              <a:buFont typeface="Arial"/>
              <a:buChar char="•"/>
            </a:pPr>
            <a:r>
              <a:rPr lang="en-US" sz="2838" spc="-150">
                <a:solidFill>
                  <a:srgbClr val="FFFFFF"/>
                </a:solidFill>
                <a:latin typeface="Roboto Mono"/>
                <a:ea typeface="Roboto Mono"/>
                <a:cs typeface="Roboto Mono"/>
                <a:sym typeface="Roboto Mono"/>
              </a:rPr>
              <a:t>SHA256(security): I thought how can we guarantee users that their data is safe so the approach is everytime we record a call or video and upload to the backend we create a sha256 hash so in the future if there is any data leak they can verify if the sha256 hash matches that means it is leaked from our end otherswise we guarantee user protection</a:t>
            </a:r>
          </a:p>
          <a:p>
            <a:pPr algn="just">
              <a:lnSpc>
                <a:spcPts val="4144"/>
              </a:lnSpc>
            </a:pPr>
          </a:p>
          <a:p>
            <a:pPr algn="just" marL="612847" indent="-306424" lvl="1">
              <a:lnSpc>
                <a:spcPts val="3973"/>
              </a:lnSpc>
              <a:buFont typeface="Arial"/>
              <a:buChar char="•"/>
            </a:pPr>
            <a:r>
              <a:rPr lang="en-US" sz="2838" spc="-150">
                <a:solidFill>
                  <a:srgbClr val="FFFFFF"/>
                </a:solidFill>
                <a:latin typeface="Roboto Mono"/>
                <a:ea typeface="Roboto Mono"/>
                <a:cs typeface="Roboto Mono"/>
                <a:sym typeface="Roboto Mono"/>
              </a:rPr>
              <a:t>Spam report : You can report a user with phone number and description we use that data to improve the spam detection model in future models</a:t>
            </a:r>
          </a:p>
          <a:p>
            <a:pPr algn="just">
              <a:lnSpc>
                <a:spcPts val="3973"/>
              </a:lnSpc>
            </a:pPr>
          </a:p>
          <a:p>
            <a:pPr algn="just" marL="612847" indent="-306424" lvl="1">
              <a:lnSpc>
                <a:spcPts val="3973"/>
              </a:lnSpc>
              <a:buFont typeface="Arial"/>
              <a:buChar char="•"/>
            </a:pPr>
            <a:r>
              <a:rPr lang="en-US" sz="2838" spc="-150">
                <a:solidFill>
                  <a:srgbClr val="FFFFFF"/>
                </a:solidFill>
                <a:latin typeface="Roboto Mono"/>
                <a:ea typeface="Roboto Mono"/>
                <a:cs typeface="Roboto Mono"/>
                <a:sym typeface="Roboto Mono"/>
              </a:rPr>
              <a:t>Vkyc deepfake detection: Tried using amazon faceliveness also implemented backend but currently it does not support react native it does but with native component not able to implement due to time constraints</a:t>
            </a:r>
          </a:p>
          <a:p>
            <a:pPr algn="just">
              <a:lnSpc>
                <a:spcPts val="397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457706" y="-170324"/>
            <a:ext cx="4621349" cy="10627648"/>
          </a:xfrm>
          <a:custGeom>
            <a:avLst/>
            <a:gdLst/>
            <a:ahLst/>
            <a:cxnLst/>
            <a:rect r="r" b="b" t="t" l="l"/>
            <a:pathLst>
              <a:path h="10627648" w="4621349">
                <a:moveTo>
                  <a:pt x="0" y="0"/>
                </a:moveTo>
                <a:lnTo>
                  <a:pt x="4621349" y="0"/>
                </a:lnTo>
                <a:lnTo>
                  <a:pt x="4621349" y="10627648"/>
                </a:lnTo>
                <a:lnTo>
                  <a:pt x="0" y="10627648"/>
                </a:lnTo>
                <a:lnTo>
                  <a:pt x="0" y="0"/>
                </a:lnTo>
                <a:close/>
              </a:path>
            </a:pathLst>
          </a:custGeom>
          <a:blipFill>
            <a:blip r:embed="rId2"/>
            <a:stretch>
              <a:fillRect l="0" t="-73" r="-3637" b="-73"/>
            </a:stretch>
          </a:blipFill>
        </p:spPr>
      </p:sp>
      <p:sp>
        <p:nvSpPr>
          <p:cNvPr name="TextBox 3" id="3"/>
          <p:cNvSpPr txBox="true"/>
          <p:nvPr/>
        </p:nvSpPr>
        <p:spPr>
          <a:xfrm rot="0">
            <a:off x="820615" y="199664"/>
            <a:ext cx="9144000" cy="1562821"/>
          </a:xfrm>
          <a:prstGeom prst="rect">
            <a:avLst/>
          </a:prstGeom>
        </p:spPr>
        <p:txBody>
          <a:bodyPr anchor="t" rtlCol="false" tIns="0" lIns="0" bIns="0" rIns="0">
            <a:spAutoFit/>
          </a:bodyPr>
          <a:lstStyle/>
          <a:p>
            <a:pPr algn="ctr">
              <a:lnSpc>
                <a:spcPts val="6260"/>
              </a:lnSpc>
              <a:spcBef>
                <a:spcPct val="0"/>
              </a:spcBef>
            </a:pPr>
            <a:r>
              <a:rPr lang="en-US" sz="4471" spc="447">
                <a:solidFill>
                  <a:srgbClr val="FFFFFF"/>
                </a:solidFill>
                <a:latin typeface="Mokoto"/>
                <a:ea typeface="Mokoto"/>
                <a:cs typeface="Mokoto"/>
                <a:sym typeface="Mokoto"/>
              </a:rPr>
              <a:t>HOW SCAM DETECTION WORKS?</a:t>
            </a:r>
          </a:p>
        </p:txBody>
      </p:sp>
      <p:sp>
        <p:nvSpPr>
          <p:cNvPr name="TextBox 4" id="4"/>
          <p:cNvSpPr txBox="true"/>
          <p:nvPr/>
        </p:nvSpPr>
        <p:spPr>
          <a:xfrm rot="0">
            <a:off x="0" y="2019300"/>
            <a:ext cx="11235121" cy="8361045"/>
          </a:xfrm>
          <a:prstGeom prst="rect">
            <a:avLst/>
          </a:prstGeom>
        </p:spPr>
        <p:txBody>
          <a:bodyPr anchor="t" rtlCol="false" tIns="0" lIns="0" bIns="0" rIns="0">
            <a:spAutoFit/>
          </a:bodyPr>
          <a:lstStyle/>
          <a:p>
            <a:pPr algn="l" marL="647702" indent="-323851" lvl="1">
              <a:lnSpc>
                <a:spcPts val="4740"/>
              </a:lnSpc>
              <a:buFont typeface="Arial"/>
              <a:buChar char="•"/>
            </a:pPr>
            <a:r>
              <a:rPr lang="en-US" sz="3000">
                <a:solidFill>
                  <a:srgbClr val="FFFFFF"/>
                </a:solidFill>
                <a:latin typeface="Roboto Mono"/>
                <a:ea typeface="Roboto Mono"/>
                <a:cs typeface="Roboto Mono"/>
                <a:sym typeface="Roboto Mono"/>
              </a:rPr>
              <a:t>First we wil record the audio in mobile and send to backend because getting auto call recording permission for ios and android is hard so we then simulate the call</a:t>
            </a:r>
          </a:p>
          <a:p>
            <a:pPr algn="l">
              <a:lnSpc>
                <a:spcPts val="4740"/>
              </a:lnSpc>
            </a:pPr>
          </a:p>
          <a:p>
            <a:pPr algn="l" marL="647702" indent="-323851" lvl="1">
              <a:lnSpc>
                <a:spcPts val="4740"/>
              </a:lnSpc>
              <a:buFont typeface="Arial"/>
              <a:buChar char="•"/>
            </a:pPr>
            <a:r>
              <a:rPr lang="en-US" sz="3000">
                <a:solidFill>
                  <a:srgbClr val="FFFFFF"/>
                </a:solidFill>
                <a:latin typeface="Roboto Mono"/>
                <a:ea typeface="Roboto Mono"/>
                <a:cs typeface="Roboto Mono"/>
                <a:sym typeface="Roboto Mono"/>
              </a:rPr>
              <a:t>When call is simulated using aws transcribe realtime transcription we get the realtime transcription then every 10 seconds pass to llm and get structured output if confidence is higher</a:t>
            </a:r>
          </a:p>
          <a:p>
            <a:pPr algn="l">
              <a:lnSpc>
                <a:spcPts val="4740"/>
              </a:lnSpc>
            </a:pPr>
          </a:p>
          <a:p>
            <a:pPr algn="l" marL="647702" indent="-323851" lvl="1">
              <a:lnSpc>
                <a:spcPts val="4740"/>
              </a:lnSpc>
              <a:buFont typeface="Arial"/>
              <a:buChar char="•"/>
            </a:pPr>
            <a:r>
              <a:rPr lang="en-US" sz="3000">
                <a:solidFill>
                  <a:srgbClr val="FFFFFF"/>
                </a:solidFill>
                <a:latin typeface="Roboto Mono"/>
                <a:ea typeface="Roboto Mono"/>
                <a:cs typeface="Roboto Mono"/>
                <a:sym typeface="Roboto Mono"/>
              </a:rPr>
              <a:t>Then we will trigger a warning in the react native expo app</a:t>
            </a:r>
          </a:p>
          <a:p>
            <a:pPr algn="l">
              <a:lnSpc>
                <a:spcPts val="47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4068443" y="9248775"/>
            <a:ext cx="3190857" cy="0"/>
          </a:xfrm>
          <a:prstGeom prst="line">
            <a:avLst/>
          </a:prstGeom>
          <a:ln cap="flat" w="19050">
            <a:solidFill>
              <a:srgbClr val="ADFDFF"/>
            </a:solidFill>
            <a:prstDash val="solid"/>
            <a:headEnd type="none" len="sm" w="sm"/>
            <a:tailEnd type="none" len="sm" w="sm"/>
          </a:ln>
        </p:spPr>
      </p:sp>
      <p:grpSp>
        <p:nvGrpSpPr>
          <p:cNvPr name="Group 3" id="3"/>
          <p:cNvGrpSpPr/>
          <p:nvPr/>
        </p:nvGrpSpPr>
        <p:grpSpPr>
          <a:xfrm rot="0">
            <a:off x="1552461" y="299928"/>
            <a:ext cx="4318030" cy="9687143"/>
            <a:chOff x="0" y="0"/>
            <a:chExt cx="668976" cy="1500792"/>
          </a:xfrm>
        </p:grpSpPr>
        <p:sp>
          <p:nvSpPr>
            <p:cNvPr name="Freeform 4" id="4"/>
            <p:cNvSpPr/>
            <p:nvPr/>
          </p:nvSpPr>
          <p:spPr>
            <a:xfrm flipH="false" flipV="false" rot="0">
              <a:off x="0" y="0"/>
              <a:ext cx="668976" cy="1500792"/>
            </a:xfrm>
            <a:custGeom>
              <a:avLst/>
              <a:gdLst/>
              <a:ahLst/>
              <a:cxnLst/>
              <a:rect r="r" b="b" t="t" l="l"/>
              <a:pathLst>
                <a:path h="1500792" w="668976">
                  <a:moveTo>
                    <a:pt x="0" y="0"/>
                  </a:moveTo>
                  <a:lnTo>
                    <a:pt x="668976" y="0"/>
                  </a:lnTo>
                  <a:lnTo>
                    <a:pt x="668976" y="1500792"/>
                  </a:lnTo>
                  <a:lnTo>
                    <a:pt x="0" y="1500792"/>
                  </a:lnTo>
                  <a:close/>
                </a:path>
              </a:pathLst>
            </a:custGeom>
            <a:blipFill>
              <a:blip r:embed="rId2"/>
              <a:stretch>
                <a:fillRect l="-374" t="0" r="-374" b="0"/>
              </a:stretch>
            </a:blipFill>
          </p:spPr>
        </p:sp>
      </p:grpSp>
      <p:sp>
        <p:nvSpPr>
          <p:cNvPr name="TextBox 5" id="5"/>
          <p:cNvSpPr txBox="true"/>
          <p:nvPr/>
        </p:nvSpPr>
        <p:spPr>
          <a:xfrm rot="0">
            <a:off x="8487508" y="487973"/>
            <a:ext cx="9963114" cy="2353396"/>
          </a:xfrm>
          <a:prstGeom prst="rect">
            <a:avLst/>
          </a:prstGeom>
        </p:spPr>
        <p:txBody>
          <a:bodyPr anchor="t" rtlCol="false" tIns="0" lIns="0" bIns="0" rIns="0">
            <a:spAutoFit/>
          </a:bodyPr>
          <a:lstStyle/>
          <a:p>
            <a:pPr algn="ctr">
              <a:lnSpc>
                <a:spcPts val="6260"/>
              </a:lnSpc>
            </a:pPr>
            <a:r>
              <a:rPr lang="en-US" sz="4471" spc="447">
                <a:solidFill>
                  <a:srgbClr val="FFFFFF"/>
                </a:solidFill>
                <a:latin typeface="Mokoto"/>
                <a:ea typeface="Mokoto"/>
                <a:cs typeface="Mokoto"/>
                <a:sym typeface="Mokoto"/>
              </a:rPr>
              <a:t>HOW REPORTING WORKS ?</a:t>
            </a:r>
          </a:p>
          <a:p>
            <a:pPr algn="ctr">
              <a:lnSpc>
                <a:spcPts val="6260"/>
              </a:lnSpc>
              <a:spcBef>
                <a:spcPct val="0"/>
              </a:spcBef>
            </a:pPr>
          </a:p>
        </p:txBody>
      </p:sp>
      <p:sp>
        <p:nvSpPr>
          <p:cNvPr name="TextBox 6" id="6"/>
          <p:cNvSpPr txBox="true"/>
          <p:nvPr/>
        </p:nvSpPr>
        <p:spPr>
          <a:xfrm rot="0">
            <a:off x="9834366" y="2357516"/>
            <a:ext cx="7269398" cy="6692699"/>
          </a:xfrm>
          <a:prstGeom prst="rect">
            <a:avLst/>
          </a:prstGeom>
        </p:spPr>
        <p:txBody>
          <a:bodyPr anchor="t" rtlCol="false" tIns="0" lIns="0" bIns="0" rIns="0">
            <a:spAutoFit/>
          </a:bodyPr>
          <a:lstStyle/>
          <a:p>
            <a:pPr algn="l" marL="514471" indent="-257236" lvl="1">
              <a:lnSpc>
                <a:spcPts val="3336"/>
              </a:lnSpc>
              <a:buFont typeface="Arial"/>
              <a:buChar char="•"/>
            </a:pPr>
            <a:r>
              <a:rPr lang="en-US" sz="2382">
                <a:solidFill>
                  <a:srgbClr val="FFFFFF"/>
                </a:solidFill>
                <a:latin typeface="Roboto Mono"/>
                <a:ea typeface="Roboto Mono"/>
                <a:cs typeface="Roboto Mono"/>
                <a:sym typeface="Roboto Mono"/>
              </a:rPr>
              <a:t>Users report spam by submitting a phone number and description, which is sent to the backend API.</a:t>
            </a:r>
          </a:p>
          <a:p>
            <a:pPr algn="l">
              <a:lnSpc>
                <a:spcPts val="3336"/>
              </a:lnSpc>
            </a:pPr>
          </a:p>
          <a:p>
            <a:pPr algn="l" marL="514471" indent="-257236" lvl="1">
              <a:lnSpc>
                <a:spcPts val="3336"/>
              </a:lnSpc>
              <a:buFont typeface="Arial"/>
              <a:buChar char="•"/>
            </a:pPr>
            <a:r>
              <a:rPr lang="en-US" sz="2382">
                <a:solidFill>
                  <a:srgbClr val="FFFFFF"/>
                </a:solidFill>
                <a:latin typeface="Roboto Mono"/>
                <a:ea typeface="Roboto Mono"/>
                <a:cs typeface="Roboto Mono"/>
                <a:sym typeface="Roboto Mono"/>
              </a:rPr>
              <a:t>The backend checks if the phone number exists; if so, it increments the report count, otherwise, it creates a new report.</a:t>
            </a:r>
          </a:p>
          <a:p>
            <a:pPr algn="l">
              <a:lnSpc>
                <a:spcPts val="3336"/>
              </a:lnSpc>
            </a:pPr>
          </a:p>
          <a:p>
            <a:pPr algn="l" marL="514471" indent="-257236" lvl="1">
              <a:lnSpc>
                <a:spcPts val="3336"/>
              </a:lnSpc>
              <a:buFont typeface="Arial"/>
              <a:buChar char="•"/>
            </a:pPr>
            <a:r>
              <a:rPr lang="en-US" sz="2382">
                <a:solidFill>
                  <a:srgbClr val="FFFFFF"/>
                </a:solidFill>
                <a:latin typeface="Roboto Mono"/>
                <a:ea typeface="Roboto Mono"/>
                <a:cs typeface="Roboto Mono"/>
                <a:sym typeface="Roboto Mono"/>
              </a:rPr>
              <a:t>Users can view recent reports in the app, helping them stay informed about potential spam numbers and also we use this data to improve future modesl accuracy</a:t>
            </a:r>
          </a:p>
          <a:p>
            <a:pPr algn="l">
              <a:lnSpc>
                <a:spcPts val="3336"/>
              </a:lnSpc>
            </a:pPr>
          </a:p>
          <a:p>
            <a:pPr algn="l">
              <a:lnSpc>
                <a:spcPts val="333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2622530" y="1028700"/>
            <a:ext cx="3617473" cy="8243143"/>
          </a:xfrm>
          <a:custGeom>
            <a:avLst/>
            <a:gdLst/>
            <a:ahLst/>
            <a:cxnLst/>
            <a:rect r="r" b="b" t="t" l="l"/>
            <a:pathLst>
              <a:path h="8243143" w="3617473">
                <a:moveTo>
                  <a:pt x="0" y="0"/>
                </a:moveTo>
                <a:lnTo>
                  <a:pt x="3617473" y="0"/>
                </a:lnTo>
                <a:lnTo>
                  <a:pt x="3617473" y="8243143"/>
                </a:lnTo>
                <a:lnTo>
                  <a:pt x="0" y="8243143"/>
                </a:lnTo>
                <a:lnTo>
                  <a:pt x="0" y="0"/>
                </a:lnTo>
                <a:close/>
              </a:path>
            </a:pathLst>
          </a:custGeom>
          <a:blipFill>
            <a:blip r:embed="rId2"/>
            <a:stretch>
              <a:fillRect l="-5660" t="-1520" r="0" b="-1520"/>
            </a:stretch>
          </a:blipFill>
        </p:spPr>
      </p:sp>
      <p:sp>
        <p:nvSpPr>
          <p:cNvPr name="TextBox 3" id="3"/>
          <p:cNvSpPr txBox="true"/>
          <p:nvPr/>
        </p:nvSpPr>
        <p:spPr>
          <a:xfrm rot="0">
            <a:off x="0" y="594952"/>
            <a:ext cx="11334237" cy="1562821"/>
          </a:xfrm>
          <a:prstGeom prst="rect">
            <a:avLst/>
          </a:prstGeom>
        </p:spPr>
        <p:txBody>
          <a:bodyPr anchor="t" rtlCol="false" tIns="0" lIns="0" bIns="0" rIns="0">
            <a:spAutoFit/>
          </a:bodyPr>
          <a:lstStyle/>
          <a:p>
            <a:pPr algn="ctr">
              <a:lnSpc>
                <a:spcPts val="6260"/>
              </a:lnSpc>
            </a:pPr>
            <a:r>
              <a:rPr lang="en-US" sz="4471" spc="447">
                <a:solidFill>
                  <a:srgbClr val="FFFFFF"/>
                </a:solidFill>
                <a:latin typeface="Mokoto"/>
                <a:ea typeface="Mokoto"/>
                <a:cs typeface="Mokoto"/>
                <a:sym typeface="Mokoto"/>
              </a:rPr>
              <a:t>HOW SECURITY WORKS ?</a:t>
            </a:r>
          </a:p>
          <a:p>
            <a:pPr algn="ctr">
              <a:lnSpc>
                <a:spcPts val="6260"/>
              </a:lnSpc>
              <a:spcBef>
                <a:spcPct val="0"/>
              </a:spcBef>
            </a:pPr>
          </a:p>
        </p:txBody>
      </p:sp>
      <p:sp>
        <p:nvSpPr>
          <p:cNvPr name="TextBox 4" id="4"/>
          <p:cNvSpPr txBox="true"/>
          <p:nvPr/>
        </p:nvSpPr>
        <p:spPr>
          <a:xfrm rot="0">
            <a:off x="198226" y="1536896"/>
            <a:ext cx="10937784" cy="8361045"/>
          </a:xfrm>
          <a:prstGeom prst="rect">
            <a:avLst/>
          </a:prstGeom>
        </p:spPr>
        <p:txBody>
          <a:bodyPr anchor="t" rtlCol="false" tIns="0" lIns="0" bIns="0" rIns="0">
            <a:spAutoFit/>
          </a:bodyPr>
          <a:lstStyle/>
          <a:p>
            <a:pPr algn="l" marL="647702" indent="-323851" lvl="1">
              <a:lnSpc>
                <a:spcPts val="4740"/>
              </a:lnSpc>
              <a:buFont typeface="Arial"/>
              <a:buChar char="•"/>
            </a:pPr>
            <a:r>
              <a:rPr lang="en-US" sz="3000">
                <a:solidFill>
                  <a:srgbClr val="FFFFFF"/>
                </a:solidFill>
                <a:latin typeface="Roboto Mono"/>
                <a:ea typeface="Roboto Mono"/>
                <a:cs typeface="Roboto Mono"/>
                <a:sym typeface="Roboto Mono"/>
              </a:rPr>
              <a:t>Everytime we record audio and upload to backend we will send that to /audio/storehash endpoint just before deleting the audio file and get sha256 hash</a:t>
            </a:r>
          </a:p>
          <a:p>
            <a:pPr algn="l">
              <a:lnSpc>
                <a:spcPts val="4740"/>
              </a:lnSpc>
            </a:pPr>
          </a:p>
          <a:p>
            <a:pPr algn="l" marL="647702" indent="-323851" lvl="1">
              <a:lnSpc>
                <a:spcPts val="4740"/>
              </a:lnSpc>
              <a:buFont typeface="Arial"/>
              <a:buChar char="•"/>
            </a:pPr>
            <a:r>
              <a:rPr lang="en-US" sz="3000">
                <a:solidFill>
                  <a:srgbClr val="FFFFFF"/>
                </a:solidFill>
                <a:latin typeface="Roboto Mono"/>
                <a:ea typeface="Roboto Mono"/>
                <a:cs typeface="Roboto Mono"/>
                <a:sym typeface="Roboto Mono"/>
              </a:rPr>
              <a:t>This hash is unique for every input so the incase that user wants to verify in future whether his data is safe or not</a:t>
            </a:r>
          </a:p>
          <a:p>
            <a:pPr algn="l">
              <a:lnSpc>
                <a:spcPts val="4740"/>
              </a:lnSpc>
            </a:pPr>
          </a:p>
          <a:p>
            <a:pPr algn="l" marL="647702" indent="-323851" lvl="1">
              <a:lnSpc>
                <a:spcPts val="4740"/>
              </a:lnSpc>
              <a:buFont typeface="Arial"/>
              <a:buChar char="•"/>
            </a:pPr>
            <a:r>
              <a:rPr lang="en-US" sz="3000">
                <a:solidFill>
                  <a:srgbClr val="FFFFFF"/>
                </a:solidFill>
                <a:latin typeface="Roboto Mono"/>
                <a:ea typeface="Roboto Mono"/>
                <a:cs typeface="Roboto Mono"/>
                <a:sym typeface="Roboto Mono"/>
              </a:rPr>
              <a:t>He will upload that to the hash verification screen if the hash does not match then data is not leaked if so then it is issue with our application . By implementing this we give user security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829701" y="1226849"/>
            <a:ext cx="12781936" cy="1444296"/>
          </a:xfrm>
          <a:prstGeom prst="rect">
            <a:avLst/>
          </a:prstGeom>
        </p:spPr>
        <p:txBody>
          <a:bodyPr anchor="t" rtlCol="false" tIns="0" lIns="0" bIns="0" rIns="0">
            <a:spAutoFit/>
          </a:bodyPr>
          <a:lstStyle/>
          <a:p>
            <a:pPr algn="l">
              <a:lnSpc>
                <a:spcPts val="5615"/>
              </a:lnSpc>
            </a:pPr>
            <a:r>
              <a:rPr lang="en-US" sz="4969">
                <a:solidFill>
                  <a:srgbClr val="FFFFFF"/>
                </a:solidFill>
                <a:latin typeface="Mokoto"/>
                <a:ea typeface="Mokoto"/>
                <a:cs typeface="Mokoto"/>
                <a:sym typeface="Mokoto"/>
              </a:rPr>
              <a:t>Future Improvements</a:t>
            </a:r>
          </a:p>
          <a:p>
            <a:pPr algn="l">
              <a:lnSpc>
                <a:spcPts val="5615"/>
              </a:lnSpc>
            </a:pPr>
          </a:p>
        </p:txBody>
      </p:sp>
      <p:sp>
        <p:nvSpPr>
          <p:cNvPr name="TextBox 3" id="3"/>
          <p:cNvSpPr txBox="true"/>
          <p:nvPr/>
        </p:nvSpPr>
        <p:spPr>
          <a:xfrm rot="0">
            <a:off x="829701" y="2293006"/>
            <a:ext cx="15399562" cy="6242941"/>
          </a:xfrm>
          <a:prstGeom prst="rect">
            <a:avLst/>
          </a:prstGeom>
        </p:spPr>
        <p:txBody>
          <a:bodyPr anchor="t" rtlCol="false" tIns="0" lIns="0" bIns="0" rIns="0">
            <a:spAutoFit/>
          </a:bodyPr>
          <a:lstStyle/>
          <a:p>
            <a:pPr algn="just" marL="612847" indent="-306424" lvl="1">
              <a:lnSpc>
                <a:spcPts val="5024"/>
              </a:lnSpc>
              <a:buFont typeface="Arial"/>
              <a:buChar char="•"/>
            </a:pPr>
            <a:r>
              <a:rPr lang="en-US" sz="2838" spc="-150">
                <a:solidFill>
                  <a:srgbClr val="FFFFFF"/>
                </a:solidFill>
                <a:latin typeface="Roboto Mono"/>
                <a:ea typeface="Roboto Mono"/>
                <a:cs typeface="Roboto Mono"/>
                <a:sym typeface="Roboto Mono"/>
              </a:rPr>
              <a:t>If time would have permitted i would implement amazon faceliveness into react native app using native module approach for deepfake detection for vkyc</a:t>
            </a:r>
          </a:p>
          <a:p>
            <a:pPr algn="just">
              <a:lnSpc>
                <a:spcPts val="5024"/>
              </a:lnSpc>
            </a:pPr>
          </a:p>
          <a:p>
            <a:pPr algn="just" marL="612847" indent="-306424" lvl="1">
              <a:lnSpc>
                <a:spcPts val="5024"/>
              </a:lnSpc>
              <a:buFont typeface="Arial"/>
              <a:buChar char="•"/>
            </a:pPr>
            <a:r>
              <a:rPr lang="en-US" sz="2838" spc="-150">
                <a:solidFill>
                  <a:srgbClr val="FFFFFF"/>
                </a:solidFill>
                <a:latin typeface="Roboto Mono"/>
                <a:ea typeface="Roboto Mono"/>
                <a:cs typeface="Roboto Mono"/>
                <a:sym typeface="Roboto Mono"/>
              </a:rPr>
              <a:t>I would implement Transaction fraud detection using amazon fraud detector aws s3 and aws Lamda</a:t>
            </a:r>
          </a:p>
          <a:p>
            <a:pPr algn="just">
              <a:lnSpc>
                <a:spcPts val="5024"/>
              </a:lnSpc>
            </a:pPr>
          </a:p>
          <a:p>
            <a:pPr algn="just" marL="612847" indent="-306424" lvl="1">
              <a:lnSpc>
                <a:spcPts val="5024"/>
              </a:lnSpc>
              <a:buFont typeface="Arial"/>
              <a:buChar char="•"/>
            </a:pPr>
            <a:r>
              <a:rPr lang="en-US" sz="2838" spc="-150">
                <a:solidFill>
                  <a:srgbClr val="FFFFFF"/>
                </a:solidFill>
                <a:latin typeface="Roboto Mono"/>
                <a:ea typeface="Roboto Mono"/>
                <a:cs typeface="Roboto Mono"/>
                <a:sym typeface="Roboto Mono"/>
              </a:rPr>
              <a:t>Integrating with native mobile phone app to auto record recordings instead of simulation and showing the scam warnings</a:t>
            </a:r>
          </a:p>
          <a:p>
            <a:pPr algn="just">
              <a:lnSpc>
                <a:spcPts val="5024"/>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33" r="0" b="-3333"/>
            </a:stretch>
          </a:blipFill>
        </p:spPr>
      </p:sp>
      <p:sp>
        <p:nvSpPr>
          <p:cNvPr name="AutoShape 3" id="3"/>
          <p:cNvSpPr/>
          <p:nvPr/>
        </p:nvSpPr>
        <p:spPr>
          <a:xfrm>
            <a:off x="1028700" y="9248775"/>
            <a:ext cx="3190857" cy="0"/>
          </a:xfrm>
          <a:prstGeom prst="line">
            <a:avLst/>
          </a:prstGeom>
          <a:ln cap="flat" w="19050">
            <a:solidFill>
              <a:srgbClr val="ADFDFF"/>
            </a:solidFill>
            <a:prstDash val="solid"/>
            <a:headEnd type="none" len="sm" w="sm"/>
            <a:tailEnd type="none" len="sm" w="sm"/>
          </a:ln>
        </p:spPr>
      </p:sp>
      <p:sp>
        <p:nvSpPr>
          <p:cNvPr name="AutoShape 4" id="4"/>
          <p:cNvSpPr/>
          <p:nvPr/>
        </p:nvSpPr>
        <p:spPr>
          <a:xfrm>
            <a:off x="14068443" y="1479511"/>
            <a:ext cx="3190857" cy="0"/>
          </a:xfrm>
          <a:prstGeom prst="line">
            <a:avLst/>
          </a:prstGeom>
          <a:ln cap="flat" w="19050">
            <a:solidFill>
              <a:srgbClr val="ADFDFF"/>
            </a:solidFill>
            <a:prstDash val="solid"/>
            <a:headEnd type="none" len="sm" w="sm"/>
            <a:tailEnd type="none" len="sm" w="sm"/>
          </a:ln>
        </p:spPr>
      </p:sp>
      <p:sp>
        <p:nvSpPr>
          <p:cNvPr name="TextBox 5" id="5"/>
          <p:cNvSpPr txBox="true"/>
          <p:nvPr/>
        </p:nvSpPr>
        <p:spPr>
          <a:xfrm rot="0">
            <a:off x="3209673" y="2250344"/>
            <a:ext cx="11868655" cy="1283736"/>
          </a:xfrm>
          <a:prstGeom prst="rect">
            <a:avLst/>
          </a:prstGeom>
        </p:spPr>
        <p:txBody>
          <a:bodyPr anchor="t" rtlCol="false" tIns="0" lIns="0" bIns="0" rIns="0">
            <a:spAutoFit/>
          </a:bodyPr>
          <a:lstStyle/>
          <a:p>
            <a:pPr algn="ctr">
              <a:lnSpc>
                <a:spcPts val="9989"/>
              </a:lnSpc>
            </a:pPr>
            <a:r>
              <a:rPr lang="en-US" sz="8840">
                <a:solidFill>
                  <a:srgbClr val="FFFFFF"/>
                </a:solidFill>
                <a:latin typeface="Mokoto"/>
                <a:ea typeface="Mokoto"/>
                <a:cs typeface="Mokoto"/>
                <a:sym typeface="Mokoto"/>
              </a:rPr>
              <a:t>Thank You</a:t>
            </a:r>
          </a:p>
        </p:txBody>
      </p:sp>
      <p:sp>
        <p:nvSpPr>
          <p:cNvPr name="TextBox 6" id="6"/>
          <p:cNvSpPr txBox="true"/>
          <p:nvPr/>
        </p:nvSpPr>
        <p:spPr>
          <a:xfrm rot="0">
            <a:off x="3209673" y="5076825"/>
            <a:ext cx="11257388" cy="1805338"/>
          </a:xfrm>
          <a:prstGeom prst="rect">
            <a:avLst/>
          </a:prstGeom>
        </p:spPr>
        <p:txBody>
          <a:bodyPr anchor="t" rtlCol="false" tIns="0" lIns="0" bIns="0" rIns="0">
            <a:spAutoFit/>
          </a:bodyPr>
          <a:lstStyle/>
          <a:p>
            <a:pPr algn="ctr">
              <a:lnSpc>
                <a:spcPts val="5318"/>
              </a:lnSpc>
            </a:pPr>
            <a:r>
              <a:rPr lang="en-US" sz="3798" spc="379">
                <a:solidFill>
                  <a:srgbClr val="FFFFFF"/>
                </a:solidFill>
                <a:latin typeface="League Spartan"/>
                <a:ea typeface="League Spartan"/>
                <a:cs typeface="League Spartan"/>
                <a:sym typeface="League Spartan"/>
              </a:rPr>
              <a:t>TEAM SHA256 :</a:t>
            </a:r>
          </a:p>
          <a:p>
            <a:pPr algn="ctr">
              <a:lnSpc>
                <a:spcPts val="4618"/>
              </a:lnSpc>
            </a:pPr>
            <a:r>
              <a:rPr lang="en-US" sz="3298" spc="329">
                <a:solidFill>
                  <a:srgbClr val="FFFFFF"/>
                </a:solidFill>
                <a:latin typeface="League Spartan"/>
                <a:ea typeface="League Spartan"/>
                <a:cs typeface="League Spartan"/>
                <a:sym typeface="League Spartan"/>
              </a:rPr>
              <a:t>SREEHARI NALLAPANENI</a:t>
            </a:r>
          </a:p>
          <a:p>
            <a:pPr algn="ctr">
              <a:lnSpc>
                <a:spcPts val="461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DAGUS2p4w_0</dc:identifier>
  <dcterms:modified xsi:type="dcterms:W3CDTF">2011-08-01T06:04:30Z</dcterms:modified>
  <cp:revision>1</cp:revision>
  <dc:title>Artificial Intelligence</dc:title>
</cp:coreProperties>
</file>