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73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3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F7A40-9192-4D21-9913-58C47A340BC4}"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B6ECB-C879-480E-ACB9-B69BD8A62E3A}" type="slidenum">
              <a:rPr lang="en-US" smtClean="0"/>
              <a:t>‹#›</a:t>
            </a:fld>
            <a:endParaRPr lang="en-US"/>
          </a:p>
        </p:txBody>
      </p:sp>
    </p:spTree>
    <p:extLst>
      <p:ext uri="{BB962C8B-B14F-4D97-AF65-F5344CB8AC3E}">
        <p14:creationId xmlns:p14="http://schemas.microsoft.com/office/powerpoint/2010/main" val="261973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6B6ECB-C879-480E-ACB9-B69BD8A62E3A}" type="slidenum">
              <a:rPr lang="en-US" smtClean="0"/>
              <a:t>4</a:t>
            </a:fld>
            <a:endParaRPr lang="en-US"/>
          </a:p>
        </p:txBody>
      </p:sp>
    </p:spTree>
    <p:extLst>
      <p:ext uri="{BB962C8B-B14F-4D97-AF65-F5344CB8AC3E}">
        <p14:creationId xmlns:p14="http://schemas.microsoft.com/office/powerpoint/2010/main" val="117207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3DF7A0A-DDBC-4819-920E-32616613C029}" type="slidenum">
              <a:rPr lang="en-US" smtClean="0"/>
              <a:t>‹#›</a:t>
            </a:fld>
            <a:endParaRPr lang="en-US"/>
          </a:p>
        </p:txBody>
      </p:sp>
    </p:spTree>
    <p:extLst>
      <p:ext uri="{BB962C8B-B14F-4D97-AF65-F5344CB8AC3E}">
        <p14:creationId xmlns:p14="http://schemas.microsoft.com/office/powerpoint/2010/main" val="210583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394267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3DF7A0A-DDBC-4819-920E-32616613C029}" type="slidenum">
              <a:rPr lang="en-US" smtClean="0"/>
              <a:t>‹#›</a:t>
            </a:fld>
            <a:endParaRPr lang="en-US"/>
          </a:p>
        </p:txBody>
      </p:sp>
    </p:spTree>
    <p:extLst>
      <p:ext uri="{BB962C8B-B14F-4D97-AF65-F5344CB8AC3E}">
        <p14:creationId xmlns:p14="http://schemas.microsoft.com/office/powerpoint/2010/main" val="3269957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466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1078879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352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180715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C99A8C-4D4A-4A94-8259-738BB14DAA87}"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1014248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C99A8C-4D4A-4A94-8259-738BB14DAA87}"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278127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C99A8C-4D4A-4A94-8259-738BB14DAA87}" type="datetimeFigureOut">
              <a:rPr lang="en-US" smtClean="0"/>
              <a:t>12/6/2023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3608212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DF7A0A-DDBC-4819-920E-32616613C029}" type="slidenum">
              <a:rPr lang="en-US" smtClean="0"/>
              <a:t>‹#›</a:t>
            </a:fld>
            <a:endParaRPr lang="en-US"/>
          </a:p>
        </p:txBody>
      </p:sp>
    </p:spTree>
    <p:extLst>
      <p:ext uri="{BB962C8B-B14F-4D97-AF65-F5344CB8AC3E}">
        <p14:creationId xmlns:p14="http://schemas.microsoft.com/office/powerpoint/2010/main" val="49240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740921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461339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1933638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364967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AC99A8C-4D4A-4A94-8259-738BB14DAA87}" type="datetimeFigureOut">
              <a:rPr lang="en-US" smtClean="0"/>
              <a:t>12/6/2023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3DF7A0A-DDBC-4819-920E-32616613C029}" type="slidenum">
              <a:rPr lang="en-US" smtClean="0"/>
              <a:t>‹#›</a:t>
            </a:fld>
            <a:endParaRPr lang="en-US"/>
          </a:p>
        </p:txBody>
      </p:sp>
    </p:spTree>
    <p:extLst>
      <p:ext uri="{BB962C8B-B14F-4D97-AF65-F5344CB8AC3E}">
        <p14:creationId xmlns:p14="http://schemas.microsoft.com/office/powerpoint/2010/main" val="234391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84279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C99A8C-4D4A-4A94-8259-738BB14DAA87}"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80173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C99A8C-4D4A-4A94-8259-738BB14DAA87}"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210983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99A8C-4D4A-4A94-8259-738BB14DAA87}"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316253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3DF7A0A-DDBC-4819-920E-32616613C029}" type="slidenum">
              <a:rPr lang="en-US" smtClean="0"/>
              <a:t>‹#›</a:t>
            </a:fld>
            <a:endParaRPr lang="en-US"/>
          </a:p>
        </p:txBody>
      </p:sp>
    </p:spTree>
    <p:extLst>
      <p:ext uri="{BB962C8B-B14F-4D97-AF65-F5344CB8AC3E}">
        <p14:creationId xmlns:p14="http://schemas.microsoft.com/office/powerpoint/2010/main" val="124251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99A8C-4D4A-4A94-8259-738BB14DAA87}"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7A0A-DDBC-4819-920E-32616613C029}" type="slidenum">
              <a:rPr lang="en-US" smtClean="0"/>
              <a:t>‹#›</a:t>
            </a:fld>
            <a:endParaRPr lang="en-US"/>
          </a:p>
        </p:txBody>
      </p:sp>
    </p:spTree>
    <p:extLst>
      <p:ext uri="{BB962C8B-B14F-4D97-AF65-F5344CB8AC3E}">
        <p14:creationId xmlns:p14="http://schemas.microsoft.com/office/powerpoint/2010/main" val="255871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AC99A8C-4D4A-4A94-8259-738BB14DAA87}" type="datetimeFigureOut">
              <a:rPr lang="en-US" smtClean="0"/>
              <a:t>12/6/2023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3DF7A0A-DDBC-4819-920E-32616613C02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703578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C99A8C-4D4A-4A94-8259-738BB14DAA87}" type="datetimeFigureOut">
              <a:rPr lang="en-US" smtClean="0"/>
              <a:t>12/6/2023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DF7A0A-DDBC-4819-920E-32616613C0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95957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hyperlink" Target="http://localhost:8967/notebooks/ankit%20lending%20club/lending%20club%20ankit.ipynb#Charged-Off-Rate---Sub-Gra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655D-DA81-4F60-8D23-1C03FFD5AF64}"/>
              </a:ext>
            </a:extLst>
          </p:cNvPr>
          <p:cNvSpPr>
            <a:spLocks noGrp="1"/>
          </p:cNvSpPr>
          <p:nvPr>
            <p:ph type="ctrTitle"/>
          </p:nvPr>
        </p:nvSpPr>
        <p:spPr>
          <a:xfrm>
            <a:off x="684212" y="685799"/>
            <a:ext cx="9678988" cy="3030167"/>
          </a:xfrm>
        </p:spPr>
        <p:txBody>
          <a:bodyPr>
            <a:normAutofit/>
          </a:bodyPr>
          <a:lstStyle/>
          <a:p>
            <a:r>
              <a:rPr lang="en-US" sz="6000" b="1" dirty="0">
                <a:solidFill>
                  <a:schemeClr val="tx2"/>
                </a:solidFill>
              </a:rPr>
              <a:t>Lending Club Case Study</a:t>
            </a:r>
            <a:br>
              <a:rPr lang="en-US" sz="6000" b="1" dirty="0">
                <a:solidFill>
                  <a:schemeClr val="tx2"/>
                </a:solidFill>
              </a:rPr>
            </a:br>
            <a:endParaRPr lang="en-US" sz="6000" b="1" dirty="0">
              <a:solidFill>
                <a:schemeClr val="tx2"/>
              </a:solidFill>
            </a:endParaRPr>
          </a:p>
        </p:txBody>
      </p:sp>
      <p:sp>
        <p:nvSpPr>
          <p:cNvPr id="4" name="Rectangle 3">
            <a:extLst>
              <a:ext uri="{FF2B5EF4-FFF2-40B4-BE49-F238E27FC236}">
                <a16:creationId xmlns:a16="http://schemas.microsoft.com/office/drawing/2014/main" id="{CCFFC4FF-34CB-42F1-953A-62E0AABBEA0B}"/>
              </a:ext>
            </a:extLst>
          </p:cNvPr>
          <p:cNvSpPr/>
          <p:nvPr/>
        </p:nvSpPr>
        <p:spPr>
          <a:xfrm>
            <a:off x="4558628" y="4865962"/>
            <a:ext cx="6096000" cy="1200329"/>
          </a:xfrm>
          <a:prstGeom prst="rect">
            <a:avLst/>
          </a:prstGeom>
        </p:spPr>
        <p:txBody>
          <a:bodyPr>
            <a:spAutoFit/>
          </a:bodyPr>
          <a:lstStyle/>
          <a:p>
            <a:r>
              <a:rPr lang="en-US" b="1" dirty="0">
                <a:solidFill>
                  <a:schemeClr val="bg1"/>
                </a:solidFill>
              </a:rPr>
              <a:t>Group Members:</a:t>
            </a:r>
          </a:p>
          <a:p>
            <a:br>
              <a:rPr lang="en-US" b="1" dirty="0">
                <a:solidFill>
                  <a:schemeClr val="bg1"/>
                </a:solidFill>
              </a:rPr>
            </a:br>
            <a:r>
              <a:rPr lang="en-US" b="1" dirty="0">
                <a:solidFill>
                  <a:schemeClr val="bg1"/>
                </a:solidFill>
              </a:rPr>
              <a:t> 1.  Saksham Gupta</a:t>
            </a:r>
          </a:p>
          <a:p>
            <a:r>
              <a:rPr lang="en-US" b="1" dirty="0">
                <a:solidFill>
                  <a:schemeClr val="bg1"/>
                </a:solidFill>
              </a:rPr>
              <a:t> 2.  Sreehari G Varma</a:t>
            </a:r>
          </a:p>
        </p:txBody>
      </p:sp>
    </p:spTree>
    <p:extLst>
      <p:ext uri="{BB962C8B-B14F-4D97-AF65-F5344CB8AC3E}">
        <p14:creationId xmlns:p14="http://schemas.microsoft.com/office/powerpoint/2010/main" val="285670365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BE9D-B362-4D46-A6C1-B34644758B79}"/>
              </a:ext>
            </a:extLst>
          </p:cNvPr>
          <p:cNvSpPr>
            <a:spLocks noGrp="1"/>
          </p:cNvSpPr>
          <p:nvPr>
            <p:ph type="title"/>
          </p:nvPr>
        </p:nvSpPr>
        <p:spPr/>
        <p:txBody>
          <a:bodyPr/>
          <a:lstStyle/>
          <a:p>
            <a:r>
              <a:rPr lang="en-US" dirty="0">
                <a:solidFill>
                  <a:schemeClr val="tx1"/>
                </a:solidFill>
              </a:rPr>
              <a:t>Analysis- Defaults by </a:t>
            </a:r>
            <a:r>
              <a:rPr lang="en-US" altLang="en-US" dirty="0">
                <a:solidFill>
                  <a:srgbClr val="000000"/>
                </a:solidFill>
                <a:ea typeface="Courier New" panose="02070309020205020404" pitchFamily="49" charset="0"/>
              </a:rPr>
              <a:t>Term</a:t>
            </a:r>
            <a:endParaRPr lang="en-US" dirty="0"/>
          </a:p>
        </p:txBody>
      </p:sp>
      <p:pic>
        <p:nvPicPr>
          <p:cNvPr id="8194" name="Picture 2">
            <a:extLst>
              <a:ext uri="{FF2B5EF4-FFF2-40B4-BE49-F238E27FC236}">
                <a16:creationId xmlns:a16="http://schemas.microsoft.com/office/drawing/2014/main" id="{D80C6DC3-3A0E-4981-B3CD-9C35DE7A0EF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254"/>
          <a:stretch/>
        </p:blipFill>
        <p:spPr bwMode="auto">
          <a:xfrm>
            <a:off x="1287626" y="1958997"/>
            <a:ext cx="4011205" cy="4304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27CC54E-B9F8-43A2-84AD-375A3C4B1B19}"/>
              </a:ext>
            </a:extLst>
          </p:cNvPr>
          <p:cNvSpPr/>
          <p:nvPr/>
        </p:nvSpPr>
        <p:spPr>
          <a:xfrm>
            <a:off x="5830110" y="2498095"/>
            <a:ext cx="6096000" cy="2308324"/>
          </a:xfrm>
          <a:prstGeom prst="rect">
            <a:avLst/>
          </a:prstGeom>
        </p:spPr>
        <p:txBody>
          <a:bodyPr>
            <a:spAutoFit/>
          </a:bodyPr>
          <a:lstStyle/>
          <a:p>
            <a:r>
              <a:rPr lang="en-US" dirty="0"/>
              <a:t>Charged Off Rate - Borrower's Top Loan Term:</a:t>
            </a:r>
          </a:p>
          <a:p>
            <a:endParaRPr lang="en-US" dirty="0"/>
          </a:p>
          <a:p>
            <a:r>
              <a:rPr lang="en-US" dirty="0"/>
              <a:t>    1. 60 months   = 22.70%</a:t>
            </a:r>
          </a:p>
          <a:p>
            <a:r>
              <a:rPr lang="en-US" dirty="0"/>
              <a:t>    2. 30 months   = 11.10%</a:t>
            </a:r>
          </a:p>
          <a:p>
            <a:endParaRPr lang="en-US" dirty="0"/>
          </a:p>
          <a:p>
            <a:r>
              <a:rPr lang="en-US" dirty="0"/>
              <a:t>Which means 60 Months are more prone to defaults and there will be twice as chance of default than 36 months time period loan.</a:t>
            </a:r>
          </a:p>
        </p:txBody>
      </p:sp>
    </p:spTree>
    <p:extLst>
      <p:ext uri="{BB962C8B-B14F-4D97-AF65-F5344CB8AC3E}">
        <p14:creationId xmlns:p14="http://schemas.microsoft.com/office/powerpoint/2010/main" val="209789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F362-F14E-41E1-B240-044DD8BBB0A1}"/>
              </a:ext>
            </a:extLst>
          </p:cNvPr>
          <p:cNvSpPr>
            <a:spLocks noGrp="1"/>
          </p:cNvSpPr>
          <p:nvPr>
            <p:ph type="title"/>
          </p:nvPr>
        </p:nvSpPr>
        <p:spPr/>
        <p:txBody>
          <a:bodyPr/>
          <a:lstStyle/>
          <a:p>
            <a:r>
              <a:rPr lang="en-US" dirty="0">
                <a:solidFill>
                  <a:schemeClr val="tx1"/>
                </a:solidFill>
              </a:rPr>
              <a:t>Analysis- Defaults by</a:t>
            </a:r>
            <a:r>
              <a:rPr lang="en-US" altLang="en-US" dirty="0">
                <a:solidFill>
                  <a:srgbClr val="000000"/>
                </a:solidFill>
                <a:ea typeface="Courier New" panose="02070309020205020404" pitchFamily="49" charset="0"/>
              </a:rPr>
              <a:t> Address State</a:t>
            </a:r>
            <a:endParaRPr lang="en-US" dirty="0"/>
          </a:p>
        </p:txBody>
      </p:sp>
      <p:pic>
        <p:nvPicPr>
          <p:cNvPr id="9218" name="Picture 2">
            <a:extLst>
              <a:ext uri="{FF2B5EF4-FFF2-40B4-BE49-F238E27FC236}">
                <a16:creationId xmlns:a16="http://schemas.microsoft.com/office/drawing/2014/main" id="{F0CC1752-5AC7-4A77-BE3B-4C8191651B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6513"/>
          <a:stretch/>
        </p:blipFill>
        <p:spPr bwMode="auto">
          <a:xfrm>
            <a:off x="4834647" y="2282109"/>
            <a:ext cx="6931281" cy="30972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8374DCC-AFE4-41B3-95D8-9F2D7A98F244}"/>
              </a:ext>
            </a:extLst>
          </p:cNvPr>
          <p:cNvSpPr>
            <a:spLocks noChangeArrowheads="1"/>
          </p:cNvSpPr>
          <p:nvPr/>
        </p:nvSpPr>
        <p:spPr bwMode="auto">
          <a:xfrm>
            <a:off x="357978" y="2439396"/>
            <a:ext cx="4476669" cy="2782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00000"/>
                </a:solidFill>
                <a:effectLst/>
                <a:latin typeface="+mj-lt"/>
                <a:ea typeface="Helvetica Neue"/>
              </a:rPr>
              <a:t>Charged Off Rate - Top 5 Borrower's Address State: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NE (Nebraska) = 60.00%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NV (Nevada) = 21.75%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SD (South Dakota) = 18.75%</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AK (Alaska) = 17.72% 5. FL (Florida) = 17.54%</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rgbClr val="000000"/>
              </a:solidFill>
              <a:latin typeface="+mj-lt"/>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*NE (Nebraska) has a total of 5 loans out of which 3 were charged-off.</a:t>
            </a:r>
            <a:r>
              <a:rPr kumimoji="0" lang="en-US" altLang="en-US" sz="1200" b="0" u="none" strike="noStrike" cap="none" normalizeH="0" baseline="0" dirty="0">
                <a:ln>
                  <a:noFill/>
                </a:ln>
                <a:solidFill>
                  <a:schemeClr val="tx1"/>
                </a:solidFill>
                <a:effectLst/>
                <a:latin typeface="+mj-lt"/>
              </a:rPr>
              <a:t> </a:t>
            </a:r>
            <a:endParaRPr kumimoji="0" lang="en-US" altLang="en-US" sz="3600" b="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0967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7F27-E011-4F57-9E7B-CF86B17CB01E}"/>
              </a:ext>
            </a:extLst>
          </p:cNvPr>
          <p:cNvSpPr>
            <a:spLocks noGrp="1"/>
          </p:cNvSpPr>
          <p:nvPr>
            <p:ph type="title"/>
          </p:nvPr>
        </p:nvSpPr>
        <p:spPr>
          <a:xfrm>
            <a:off x="1006641" y="-104424"/>
            <a:ext cx="10058400" cy="1450757"/>
          </a:xfrm>
        </p:spPr>
        <p:txBody>
          <a:bodyPr/>
          <a:lstStyle/>
          <a:p>
            <a:r>
              <a:rPr lang="en-US" dirty="0"/>
              <a:t>Conclusion:</a:t>
            </a:r>
          </a:p>
        </p:txBody>
      </p:sp>
      <p:sp>
        <p:nvSpPr>
          <p:cNvPr id="5" name="Rectangle 4">
            <a:extLst>
              <a:ext uri="{FF2B5EF4-FFF2-40B4-BE49-F238E27FC236}">
                <a16:creationId xmlns:a16="http://schemas.microsoft.com/office/drawing/2014/main" id="{37D26458-5704-42EC-827B-37DAFF50E2AC}"/>
              </a:ext>
            </a:extLst>
          </p:cNvPr>
          <p:cNvSpPr/>
          <p:nvPr/>
        </p:nvSpPr>
        <p:spPr>
          <a:xfrm>
            <a:off x="769133" y="1821619"/>
            <a:ext cx="10653733" cy="4955203"/>
          </a:xfrm>
          <a:prstGeom prst="rect">
            <a:avLst/>
          </a:prstGeom>
        </p:spPr>
        <p:txBody>
          <a:bodyPr wrap="square">
            <a:spAutoFit/>
          </a:bodyPr>
          <a:lstStyle/>
          <a:p>
            <a:r>
              <a:rPr lang="en-US" dirty="0">
                <a:solidFill>
                  <a:srgbClr val="000000"/>
                </a:solidFill>
                <a:latin typeface="Calibri" panose="020F0502020204030204" pitchFamily="34" charset="0"/>
              </a:rPr>
              <a:t>Based on our Analysis, we produced following recommendations for Investors :</a:t>
            </a:r>
          </a:p>
          <a:p>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sz="1400" dirty="0">
                <a:solidFill>
                  <a:srgbClr val="000000"/>
                </a:solidFill>
                <a:latin typeface="Calibri" panose="020F0502020204030204" pitchFamily="34" charset="0"/>
              </a:rPr>
              <a:t>Customers with long term loans tend to default more, recommendation is to encourage shorter term loans (36 month) as the interest rates are also higher in long term loans and customers fail to repay the loans.</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Higher LC Grade Loans have an impact on default rate as the interest rates also increase from grade A to grade G. </a:t>
            </a:r>
            <a:r>
              <a:rPr lang="en-US" sz="1400" b="0" i="0" dirty="0">
                <a:solidFill>
                  <a:schemeClr val="tx1">
                    <a:lumMod val="95000"/>
                    <a:lumOff val="5000"/>
                  </a:schemeClr>
                </a:solidFill>
                <a:effectLst/>
              </a:rPr>
              <a:t>Nearly 33% of all loans in Grades F and G see a default. </a:t>
            </a:r>
            <a:r>
              <a:rPr lang="en-US" sz="1400" dirty="0">
                <a:solidFill>
                  <a:srgbClr val="000000"/>
                </a:solidFill>
                <a:latin typeface="Calibri" panose="020F0502020204030204" pitchFamily="34" charset="0"/>
              </a:rPr>
              <a:t>Recommendation is to prefer Grade A, B, C over D, E, F, G. This is a Loan Attribute influencing tendency to default.</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Purpose of loan is also a strong indicator; recommendation is to scrutinize more for small business and renewable energy related loans. Wedding, cars, big purchases remains safe bet. Also one can provide small business loans at lower interest rates to reduce defaults. This is a consumer Attribute influencing tendency to default.</a:t>
            </a:r>
            <a:r>
              <a:rPr lang="en-US" sz="1400" b="0" i="0" dirty="0">
                <a:solidFill>
                  <a:srgbClr val="D5D5D5"/>
                </a:solidFill>
                <a:effectLst/>
                <a:latin typeface="Roboto" panose="02000000000000000000" pitchFamily="2" charset="0"/>
              </a:rPr>
              <a:t> </a:t>
            </a:r>
          </a:p>
          <a:p>
            <a:pPr marL="285750" indent="-285750">
              <a:buFont typeface="Arial" panose="020B0604020202020204" pitchFamily="34" charset="0"/>
              <a:buChar char="•"/>
            </a:pPr>
            <a:r>
              <a:rPr lang="en-US" sz="1400" dirty="0">
                <a:solidFill>
                  <a:srgbClr val="000000"/>
                </a:solidFill>
                <a:latin typeface="Calibri" panose="020F0502020204030204" pitchFamily="34" charset="0"/>
              </a:rPr>
              <a:t>Income source verification is not showing impact on tendency to default, recommendation is to not rely on income source verification for approving loans. But customers with lower incomes are tending to default more.</a:t>
            </a:r>
          </a:p>
          <a:p>
            <a:pPr marL="285750" indent="-285750">
              <a:buFont typeface="Arial" panose="020B0604020202020204" pitchFamily="34" charset="0"/>
              <a:buChar char="•"/>
            </a:pPr>
            <a:r>
              <a:rPr lang="en-US" sz="1400" b="0" i="0" dirty="0">
                <a:solidFill>
                  <a:schemeClr val="tx1">
                    <a:lumMod val="95000"/>
                    <a:lumOff val="5000"/>
                  </a:schemeClr>
                </a:solidFill>
                <a:effectLst/>
              </a:rPr>
              <a:t>Loan amounts of 30% of annual income or higher see a high rate of default. As long as loan amount is less than 20% of annual income, defaults are low. This could be considered if other risk factors are higher to provide large loan amounts.  </a:t>
            </a: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400" dirty="0">
                <a:solidFill>
                  <a:srgbClr val="000000"/>
                </a:solidFill>
                <a:latin typeface="Calibri" panose="020F0502020204030204" pitchFamily="34" charset="0"/>
              </a:rPr>
              <a:t>Loan Default tendency driving variables are </a:t>
            </a:r>
            <a:r>
              <a:rPr lang="en-US" sz="1400" b="1" dirty="0">
                <a:solidFill>
                  <a:srgbClr val="000000"/>
                </a:solidFill>
                <a:latin typeface="Calibri" panose="020F0502020204030204" pitchFamily="34" charset="0"/>
              </a:rPr>
              <a:t>Loan</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Purpose</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Emp</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length</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Grade</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Interest</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rate</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Annual</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Income</a:t>
            </a:r>
            <a:r>
              <a:rPr lang="en-US" sz="1400" dirty="0">
                <a:solidFill>
                  <a:srgbClr val="000000"/>
                </a:solidFill>
                <a:latin typeface="Calibri" panose="020F0502020204030204" pitchFamily="34" charset="0"/>
              </a:rPr>
              <a:t>, </a:t>
            </a:r>
            <a:r>
              <a:rPr lang="en-US" sz="1400" b="1" dirty="0">
                <a:solidFill>
                  <a:srgbClr val="000000"/>
                </a:solidFill>
                <a:latin typeface="Calibri" panose="020F0502020204030204" pitchFamily="34" charset="0"/>
              </a:rPr>
              <a:t>Term of Loan</a:t>
            </a:r>
            <a:r>
              <a:rPr lang="en-US" sz="1400" dirty="0">
                <a:solidFill>
                  <a:srgbClr val="000000"/>
                </a:solidFill>
                <a:latin typeface="Calibri" panose="020F0502020204030204" pitchFamily="34" charset="0"/>
              </a:rPr>
              <a:t>. </a:t>
            </a:r>
          </a:p>
          <a:p>
            <a:endParaRPr lang="en-US" sz="1400" dirty="0">
              <a:solidFill>
                <a:srgbClr val="000000"/>
              </a:solidFill>
              <a:latin typeface="Calibri" panose="020F0502020204030204" pitchFamily="34" charset="0"/>
            </a:endParaRPr>
          </a:p>
          <a:p>
            <a:r>
              <a:rPr lang="en-US" sz="1200" dirty="0">
                <a:solidFill>
                  <a:srgbClr val="000000"/>
                </a:solidFill>
                <a:latin typeface="Calibri" panose="020F0502020204030204" pitchFamily="34" charset="0"/>
              </a:rPr>
              <a:t>Other General Observations:</a:t>
            </a:r>
          </a:p>
          <a:p>
            <a:pPr marL="285750" indent="-285750">
              <a:buFont typeface="Arial" panose="020B0604020202020204" pitchFamily="34" charset="0"/>
              <a:buChar char="•"/>
            </a:pPr>
            <a:r>
              <a:rPr lang="en-US" sz="1200" b="0" i="0" dirty="0">
                <a:solidFill>
                  <a:schemeClr val="tx1">
                    <a:lumMod val="95000"/>
                    <a:lumOff val="5000"/>
                  </a:schemeClr>
                </a:solidFill>
                <a:effectLst/>
              </a:rPr>
              <a:t>The percentage of Charged Off loans is marked higher when the borrower has a prior record of bankruptcy.</a:t>
            </a:r>
            <a:endParaRPr lang="en-US" sz="12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200" b="0" i="0" dirty="0">
                <a:solidFill>
                  <a:schemeClr val="tx1">
                    <a:lumMod val="95000"/>
                    <a:lumOff val="5000"/>
                  </a:schemeClr>
                </a:solidFill>
                <a:effectLst/>
              </a:rPr>
              <a:t>Higher the ‘</a:t>
            </a:r>
            <a:r>
              <a:rPr lang="en-US" sz="1200" b="0" i="0" dirty="0" err="1">
                <a:solidFill>
                  <a:schemeClr val="tx1">
                    <a:lumMod val="95000"/>
                    <a:lumOff val="5000"/>
                  </a:schemeClr>
                </a:solidFill>
                <a:effectLst/>
              </a:rPr>
              <a:t>dti</a:t>
            </a:r>
            <a:r>
              <a:rPr lang="en-US" sz="1200" b="0" i="0" dirty="0">
                <a:solidFill>
                  <a:schemeClr val="tx1">
                    <a:lumMod val="95000"/>
                    <a:lumOff val="5000"/>
                  </a:schemeClr>
                </a:solidFill>
                <a:effectLst/>
              </a:rPr>
              <a:t>’ higher the chances of loan being Charged Off</a:t>
            </a:r>
          </a:p>
          <a:p>
            <a:pPr marL="285750" indent="-285750">
              <a:buFont typeface="Arial" panose="020B0604020202020204" pitchFamily="34" charset="0"/>
              <a:buChar char="•"/>
            </a:pPr>
            <a:r>
              <a:rPr lang="en-US" sz="1200" i="0" dirty="0">
                <a:solidFill>
                  <a:schemeClr val="tx1">
                    <a:lumMod val="95000"/>
                    <a:lumOff val="5000"/>
                  </a:schemeClr>
                </a:solidFill>
                <a:effectLst/>
              </a:rPr>
              <a:t>Charged Off rate increases for people with less employment length.</a:t>
            </a:r>
          </a:p>
          <a:p>
            <a:pPr marL="285750" indent="-285750">
              <a:buFont typeface="Arial" panose="020B0604020202020204" pitchFamily="34" charset="0"/>
              <a:buChar char="•"/>
            </a:pPr>
            <a:endParaRPr lang="en-US" sz="1400" b="0" i="0" dirty="0">
              <a:solidFill>
                <a:schemeClr val="tx1">
                  <a:lumMod val="95000"/>
                  <a:lumOff val="5000"/>
                </a:schemeClr>
              </a:solidFill>
              <a:effectLst/>
            </a:endParaRPr>
          </a:p>
          <a:p>
            <a:pPr marL="285750" indent="-285750">
              <a:buFont typeface="Arial" panose="020B0604020202020204" pitchFamily="34" charset="0"/>
              <a:buChar char="•"/>
            </a:pPr>
            <a:endParaRPr lang="en-US" sz="14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0986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9251CF-A033-4DCC-9080-E97FAEBB2569}"/>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The Problem</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5E8554-02F3-482A-B3C3-1A030C1601CF}"/>
              </a:ext>
            </a:extLst>
          </p:cNvPr>
          <p:cNvSpPr>
            <a:spLocks noGrp="1"/>
          </p:cNvSpPr>
          <p:nvPr>
            <p:ph idx="1"/>
          </p:nvPr>
        </p:nvSpPr>
        <p:spPr>
          <a:xfrm>
            <a:off x="4742016" y="605896"/>
            <a:ext cx="6413663" cy="5646208"/>
          </a:xfrm>
        </p:spPr>
        <p:txBody>
          <a:bodyPr anchor="ctr">
            <a:normAutofit/>
          </a:bodyPr>
          <a:lstStyle/>
          <a:p>
            <a:r>
              <a:rPr lang="en-US" sz="1600" dirty="0"/>
              <a:t>You work for a consumer finance company </a:t>
            </a:r>
            <a:r>
              <a:rPr lang="en-US" sz="1600" b="1" dirty="0"/>
              <a:t>Lending Club</a:t>
            </a:r>
            <a:r>
              <a:rPr lang="en-US" sz="1600" dirty="0"/>
              <a:t> which specializes in lending various types of loans to urban customers. This company is the largest online loan marketplace, facilitating personal loans, business loans, and financing of medical procedures. Borrowers can easily access lower interest rate loans through a fast online interface. When the company receives a loan application, the company must </a:t>
            </a:r>
            <a:r>
              <a:rPr lang="en-US" sz="1600" b="1" dirty="0"/>
              <a:t>decide for loan approval based on the applicant’s profile.</a:t>
            </a:r>
            <a:r>
              <a:rPr lang="en-US" sz="1600" dirty="0"/>
              <a:t> When a person applies for a loan, there are two types of decisions that could be taken by the company:</a:t>
            </a:r>
          </a:p>
          <a:p>
            <a:pPr marL="0" indent="0">
              <a:buNone/>
            </a:pPr>
            <a:r>
              <a:rPr lang="en-US" sz="1600" b="1" dirty="0"/>
              <a:t>1.   Loan accepted:</a:t>
            </a:r>
            <a:r>
              <a:rPr lang="en-US" sz="1600" dirty="0"/>
              <a:t> If the company approves the loan, there are 3 possible scenarios described below:</a:t>
            </a:r>
          </a:p>
          <a:p>
            <a:r>
              <a:rPr lang="en-US" sz="1600" b="1" dirty="0"/>
              <a:t>Fully paid:</a:t>
            </a:r>
            <a:r>
              <a:rPr lang="en-US" sz="1600" dirty="0"/>
              <a:t> Applicant has fully paid the loan (the principal and the interest rate)</a:t>
            </a:r>
          </a:p>
          <a:p>
            <a:r>
              <a:rPr lang="en-US" sz="1600" b="1" dirty="0"/>
              <a:t>Current:</a:t>
            </a:r>
            <a:r>
              <a:rPr lang="en-US" sz="1600" dirty="0"/>
              <a:t> Applicant is in the process of paying the instalments, i.e. the tenure of the loan is not yet completed. These candidates are not labelled as 'defaulted'.</a:t>
            </a:r>
          </a:p>
          <a:p>
            <a:r>
              <a:rPr lang="en-US" sz="1600" b="1" dirty="0"/>
              <a:t>Charged-off:</a:t>
            </a:r>
            <a:r>
              <a:rPr lang="en-US" sz="1600" dirty="0"/>
              <a:t> Applicant has not paid the instalments in due time for a long period of time, i.e. he/she has defaulted on the loan</a:t>
            </a:r>
          </a:p>
          <a:p>
            <a:pPr marL="0" indent="0">
              <a:buNone/>
            </a:pPr>
            <a:r>
              <a:rPr lang="en-US" sz="1600" b="1" dirty="0"/>
              <a:t>2.  Loan rejected:</a:t>
            </a:r>
            <a:r>
              <a:rPr lang="en-US" sz="1600" dirty="0"/>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sz="1600" dirty="0"/>
          </a:p>
        </p:txBody>
      </p:sp>
    </p:spTree>
    <p:extLst>
      <p:ext uri="{BB962C8B-B14F-4D97-AF65-F5344CB8AC3E}">
        <p14:creationId xmlns:p14="http://schemas.microsoft.com/office/powerpoint/2010/main" val="102102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9E28D30E-D162-40C9-BF2D-AEE83C22EB4F}"/>
              </a:ext>
            </a:extLst>
          </p:cNvPr>
          <p:cNvCxnSpPr>
            <a:cxnSpLocks/>
          </p:cNvCxnSpPr>
          <p:nvPr/>
        </p:nvCxnSpPr>
        <p:spPr>
          <a:xfrm>
            <a:off x="9436225" y="4352821"/>
            <a:ext cx="0" cy="347152"/>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2740895-37F7-48CA-988A-25C87C6FB60A}"/>
              </a:ext>
            </a:extLst>
          </p:cNvPr>
          <p:cNvCxnSpPr>
            <a:cxnSpLocks/>
          </p:cNvCxnSpPr>
          <p:nvPr/>
        </p:nvCxnSpPr>
        <p:spPr>
          <a:xfrm>
            <a:off x="7018252" y="3081842"/>
            <a:ext cx="0" cy="347152"/>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B4D20122-2F8D-470C-813E-2D1A83767D92}"/>
              </a:ext>
            </a:extLst>
          </p:cNvPr>
          <p:cNvCxnSpPr>
            <a:cxnSpLocks/>
          </p:cNvCxnSpPr>
          <p:nvPr/>
        </p:nvCxnSpPr>
        <p:spPr>
          <a:xfrm>
            <a:off x="2154612" y="3081842"/>
            <a:ext cx="0" cy="34715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23EF0734-8A9A-48F2-8F77-D5FA68E78AB3}"/>
              </a:ext>
            </a:extLst>
          </p:cNvPr>
          <p:cNvCxnSpPr>
            <a:cxnSpLocks/>
          </p:cNvCxnSpPr>
          <p:nvPr/>
        </p:nvCxnSpPr>
        <p:spPr>
          <a:xfrm>
            <a:off x="4567285" y="4263349"/>
            <a:ext cx="0" cy="347152"/>
          </a:xfrm>
          <a:prstGeom prst="line">
            <a:avLst/>
          </a:prstGeom>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40AA6189-2BD2-4AA8-B156-7AB3313DC152}"/>
              </a:ext>
            </a:extLst>
          </p:cNvPr>
          <p:cNvSpPr>
            <a:spLocks noGrp="1"/>
          </p:cNvSpPr>
          <p:nvPr>
            <p:ph type="title"/>
          </p:nvPr>
        </p:nvSpPr>
        <p:spPr>
          <a:xfrm>
            <a:off x="581192" y="551327"/>
            <a:ext cx="11029616" cy="1013800"/>
          </a:xfrm>
        </p:spPr>
        <p:txBody>
          <a:bodyPr>
            <a:normAutofit/>
          </a:bodyPr>
          <a:lstStyle/>
          <a:p>
            <a:r>
              <a:rPr lang="en-US" sz="3200" b="1" dirty="0"/>
              <a:t>Analysis  Approach</a:t>
            </a:r>
          </a:p>
        </p:txBody>
      </p:sp>
      <p:sp>
        <p:nvSpPr>
          <p:cNvPr id="13" name="Arrow: Chevron 12">
            <a:extLst>
              <a:ext uri="{FF2B5EF4-FFF2-40B4-BE49-F238E27FC236}">
                <a16:creationId xmlns:a16="http://schemas.microsoft.com/office/drawing/2014/main" id="{2800938D-A9D7-4BAF-808C-3DC31ECAA6E6}"/>
              </a:ext>
            </a:extLst>
          </p:cNvPr>
          <p:cNvSpPr/>
          <p:nvPr/>
        </p:nvSpPr>
        <p:spPr>
          <a:xfrm>
            <a:off x="707010" y="3429000"/>
            <a:ext cx="2667785" cy="923827"/>
          </a:xfrm>
          <a:prstGeom prst="chevron">
            <a:avLst>
              <a:gd name="adj" fmla="val 4795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Cleaning</a:t>
            </a:r>
          </a:p>
        </p:txBody>
      </p:sp>
      <p:sp>
        <p:nvSpPr>
          <p:cNvPr id="14" name="Arrow: Chevron 13">
            <a:extLst>
              <a:ext uri="{FF2B5EF4-FFF2-40B4-BE49-F238E27FC236}">
                <a16:creationId xmlns:a16="http://schemas.microsoft.com/office/drawing/2014/main" id="{23C03F3C-55B8-45D0-BA57-DDD787A95308}"/>
              </a:ext>
            </a:extLst>
          </p:cNvPr>
          <p:cNvSpPr/>
          <p:nvPr/>
        </p:nvSpPr>
        <p:spPr>
          <a:xfrm>
            <a:off x="3233393" y="3428999"/>
            <a:ext cx="2667785" cy="923827"/>
          </a:xfrm>
          <a:prstGeom prst="chevron">
            <a:avLst>
              <a:gd name="adj" fmla="val 4795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Univariate analysis</a:t>
            </a:r>
          </a:p>
        </p:txBody>
      </p:sp>
      <p:sp>
        <p:nvSpPr>
          <p:cNvPr id="15" name="Arrow: Chevron 14">
            <a:extLst>
              <a:ext uri="{FF2B5EF4-FFF2-40B4-BE49-F238E27FC236}">
                <a16:creationId xmlns:a16="http://schemas.microsoft.com/office/drawing/2014/main" id="{064E3913-7BD6-409C-8844-ED1E53DB2295}"/>
              </a:ext>
            </a:extLst>
          </p:cNvPr>
          <p:cNvSpPr/>
          <p:nvPr/>
        </p:nvSpPr>
        <p:spPr>
          <a:xfrm>
            <a:off x="8210746" y="3428996"/>
            <a:ext cx="2667785" cy="923827"/>
          </a:xfrm>
          <a:prstGeom prst="chevron">
            <a:avLst>
              <a:gd name="adj" fmla="val 4795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Bivariate analysis</a:t>
            </a:r>
          </a:p>
        </p:txBody>
      </p:sp>
      <p:sp>
        <p:nvSpPr>
          <p:cNvPr id="16" name="Arrow: Chevron 15">
            <a:extLst>
              <a:ext uri="{FF2B5EF4-FFF2-40B4-BE49-F238E27FC236}">
                <a16:creationId xmlns:a16="http://schemas.microsoft.com/office/drawing/2014/main" id="{7FC95F5F-17C4-4058-8AC0-38249885723B}"/>
              </a:ext>
            </a:extLst>
          </p:cNvPr>
          <p:cNvSpPr/>
          <p:nvPr/>
        </p:nvSpPr>
        <p:spPr>
          <a:xfrm>
            <a:off x="5722070" y="3428994"/>
            <a:ext cx="2667785" cy="923827"/>
          </a:xfrm>
          <a:prstGeom prst="chevron">
            <a:avLst>
              <a:gd name="adj" fmla="val 4795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57E6AF5A-C2E6-4E35-AC50-C7D07012E1A8}"/>
              </a:ext>
            </a:extLst>
          </p:cNvPr>
          <p:cNvSpPr/>
          <p:nvPr/>
        </p:nvSpPr>
        <p:spPr>
          <a:xfrm>
            <a:off x="6161988" y="3567741"/>
            <a:ext cx="2152453" cy="646331"/>
          </a:xfrm>
          <a:prstGeom prst="rect">
            <a:avLst/>
          </a:prstGeom>
        </p:spPr>
        <p:txBody>
          <a:bodyPr wrap="square">
            <a:spAutoFit/>
          </a:bodyPr>
          <a:lstStyle/>
          <a:p>
            <a:r>
              <a:rPr lang="en-US" dirty="0">
                <a:solidFill>
                  <a:schemeClr val="bg1"/>
                </a:solidFill>
              </a:rPr>
              <a:t>Segmented univariate analysis</a:t>
            </a:r>
          </a:p>
        </p:txBody>
      </p:sp>
      <p:sp>
        <p:nvSpPr>
          <p:cNvPr id="18" name="Rectangle 17">
            <a:extLst>
              <a:ext uri="{FF2B5EF4-FFF2-40B4-BE49-F238E27FC236}">
                <a16:creationId xmlns:a16="http://schemas.microsoft.com/office/drawing/2014/main" id="{CDE448B8-F270-4242-B3A1-7011D01C3ECC}"/>
              </a:ext>
            </a:extLst>
          </p:cNvPr>
          <p:cNvSpPr/>
          <p:nvPr/>
        </p:nvSpPr>
        <p:spPr>
          <a:xfrm>
            <a:off x="224671" y="1912288"/>
            <a:ext cx="2782478" cy="1169551"/>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400" dirty="0">
                <a:solidFill>
                  <a:srgbClr val="434343"/>
                </a:solidFill>
                <a:latin typeface="Roboto-Regular"/>
              </a:rPr>
              <a:t>Drop columns with null values ,all random values or single category value</a:t>
            </a:r>
          </a:p>
          <a:p>
            <a:pPr marL="285750" indent="-285750">
              <a:buFont typeface="Arial" panose="020B0604020202020204" pitchFamily="34" charset="0"/>
              <a:buChar char="•"/>
            </a:pPr>
            <a:r>
              <a:rPr lang="en-US" sz="1400" dirty="0">
                <a:solidFill>
                  <a:srgbClr val="434343"/>
                </a:solidFill>
                <a:latin typeface="Roboto-Regular"/>
              </a:rPr>
              <a:t>Convert values to proper int, float, date representations</a:t>
            </a:r>
            <a:endParaRPr lang="en-US" sz="1400" dirty="0"/>
          </a:p>
        </p:txBody>
      </p:sp>
      <p:sp>
        <p:nvSpPr>
          <p:cNvPr id="24" name="Rectangle 23">
            <a:extLst>
              <a:ext uri="{FF2B5EF4-FFF2-40B4-BE49-F238E27FC236}">
                <a16:creationId xmlns:a16="http://schemas.microsoft.com/office/drawing/2014/main" id="{2CA7809C-A02D-49DD-A5EE-A6CD6DBCDF79}"/>
              </a:ext>
            </a:extLst>
          </p:cNvPr>
          <p:cNvSpPr/>
          <p:nvPr/>
        </p:nvSpPr>
        <p:spPr>
          <a:xfrm>
            <a:off x="3139124" y="4610501"/>
            <a:ext cx="2582946" cy="1169551"/>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400" dirty="0">
                <a:solidFill>
                  <a:srgbClr val="434343"/>
                </a:solidFill>
                <a:latin typeface="Roboto-Regular"/>
              </a:rPr>
              <a:t>Check distributions  and frequencies of various numerical and categorical variables</a:t>
            </a:r>
          </a:p>
          <a:p>
            <a:pPr marL="285750" indent="-285750">
              <a:buFont typeface="Arial" panose="020B0604020202020204" pitchFamily="34" charset="0"/>
              <a:buChar char="•"/>
            </a:pPr>
            <a:r>
              <a:rPr lang="en-US" sz="1400" dirty="0">
                <a:solidFill>
                  <a:srgbClr val="434343"/>
                </a:solidFill>
                <a:latin typeface="Roboto-Regular"/>
              </a:rPr>
              <a:t>Create derived variables</a:t>
            </a:r>
            <a:endParaRPr lang="en-US" sz="1400" dirty="0"/>
          </a:p>
        </p:txBody>
      </p:sp>
      <p:sp>
        <p:nvSpPr>
          <p:cNvPr id="26" name="TextBox 25">
            <a:extLst>
              <a:ext uri="{FF2B5EF4-FFF2-40B4-BE49-F238E27FC236}">
                <a16:creationId xmlns:a16="http://schemas.microsoft.com/office/drawing/2014/main" id="{A6A23741-56F4-4418-8524-5CAE6EE6D3F9}"/>
              </a:ext>
            </a:extLst>
          </p:cNvPr>
          <p:cNvSpPr txBox="1"/>
          <p:nvPr/>
        </p:nvSpPr>
        <p:spPr>
          <a:xfrm>
            <a:off x="10878531" y="3706240"/>
            <a:ext cx="1216057" cy="461665"/>
          </a:xfrm>
          <a:prstGeom prst="rect">
            <a:avLst/>
          </a:prstGeom>
          <a:noFill/>
        </p:spPr>
        <p:txBody>
          <a:bodyPr wrap="square" rtlCol="0">
            <a:spAutoFit/>
          </a:bodyPr>
          <a:lstStyle/>
          <a:p>
            <a:r>
              <a:rPr lang="en-US" sz="2400" dirty="0"/>
              <a:t>Findings</a:t>
            </a:r>
          </a:p>
        </p:txBody>
      </p:sp>
      <p:sp>
        <p:nvSpPr>
          <p:cNvPr id="27" name="Rectangle 26">
            <a:extLst>
              <a:ext uri="{FF2B5EF4-FFF2-40B4-BE49-F238E27FC236}">
                <a16:creationId xmlns:a16="http://schemas.microsoft.com/office/drawing/2014/main" id="{E8467FC1-C5DC-406A-BF8D-7FD49A0DD84A}"/>
              </a:ext>
            </a:extLst>
          </p:cNvPr>
          <p:cNvSpPr/>
          <p:nvPr/>
        </p:nvSpPr>
        <p:spPr>
          <a:xfrm>
            <a:off x="5536675" y="2127732"/>
            <a:ext cx="2570375" cy="954107"/>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400" dirty="0">
                <a:solidFill>
                  <a:srgbClr val="434343"/>
                </a:solidFill>
                <a:latin typeface="Roboto-Regular"/>
              </a:rPr>
              <a:t>Analyze variables against segments of other variables</a:t>
            </a:r>
          </a:p>
          <a:p>
            <a:pPr marL="285750" indent="-285750">
              <a:buFont typeface="Arial" panose="020B0604020202020204" pitchFamily="34" charset="0"/>
              <a:buChar char="•"/>
            </a:pPr>
            <a:r>
              <a:rPr lang="en-US" sz="1400" dirty="0">
                <a:solidFill>
                  <a:srgbClr val="434343"/>
                </a:solidFill>
                <a:latin typeface="Roboto-Regular"/>
              </a:rPr>
              <a:t>Create derived variables</a:t>
            </a:r>
            <a:endParaRPr lang="en-US" sz="1400" dirty="0"/>
          </a:p>
        </p:txBody>
      </p:sp>
      <p:sp>
        <p:nvSpPr>
          <p:cNvPr id="29" name="Rectangle 28">
            <a:extLst>
              <a:ext uri="{FF2B5EF4-FFF2-40B4-BE49-F238E27FC236}">
                <a16:creationId xmlns:a16="http://schemas.microsoft.com/office/drawing/2014/main" id="{74E43D66-9E7A-4AE2-96AD-AC5C61580CF7}"/>
              </a:ext>
            </a:extLst>
          </p:cNvPr>
          <p:cNvSpPr/>
          <p:nvPr/>
        </p:nvSpPr>
        <p:spPr>
          <a:xfrm>
            <a:off x="8107050" y="4699973"/>
            <a:ext cx="2667785" cy="1169551"/>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US" sz="1400" dirty="0">
                <a:solidFill>
                  <a:srgbClr val="434343"/>
                </a:solidFill>
                <a:latin typeface="Roboto-Regular"/>
              </a:rPr>
              <a:t>Do correlation analysis</a:t>
            </a:r>
          </a:p>
          <a:p>
            <a:pPr marL="285750" indent="-285750">
              <a:buFont typeface="Arial" panose="020B0604020202020204" pitchFamily="34" charset="0"/>
              <a:buChar char="•"/>
            </a:pPr>
            <a:r>
              <a:rPr lang="en-US" sz="1400" dirty="0">
                <a:solidFill>
                  <a:srgbClr val="434343"/>
                </a:solidFill>
                <a:latin typeface="Roboto-Regular"/>
              </a:rPr>
              <a:t>Check how two variables affect each other or a third variable</a:t>
            </a:r>
          </a:p>
          <a:p>
            <a:pPr marL="285750" indent="-285750">
              <a:buFont typeface="Arial" panose="020B0604020202020204" pitchFamily="34" charset="0"/>
              <a:buChar char="•"/>
            </a:pPr>
            <a:r>
              <a:rPr lang="en-US" sz="1400" dirty="0">
                <a:solidFill>
                  <a:srgbClr val="434343"/>
                </a:solidFill>
                <a:latin typeface="Roboto-Regular"/>
              </a:rPr>
              <a:t>Analyze joint distributions</a:t>
            </a:r>
            <a:endParaRPr lang="en-US" sz="1400" dirty="0"/>
          </a:p>
        </p:txBody>
      </p:sp>
    </p:spTree>
    <p:extLst>
      <p:ext uri="{BB962C8B-B14F-4D97-AF65-F5344CB8AC3E}">
        <p14:creationId xmlns:p14="http://schemas.microsoft.com/office/powerpoint/2010/main" val="377240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C6C9-9DAC-4A79-A6CC-BE5B681F5A78}"/>
              </a:ext>
            </a:extLst>
          </p:cNvPr>
          <p:cNvSpPr>
            <a:spLocks noGrp="1"/>
          </p:cNvSpPr>
          <p:nvPr>
            <p:ph type="title"/>
          </p:nvPr>
        </p:nvSpPr>
        <p:spPr>
          <a:xfrm>
            <a:off x="1066800" y="140383"/>
            <a:ext cx="10058400" cy="1450757"/>
          </a:xfrm>
        </p:spPr>
        <p:txBody>
          <a:bodyPr>
            <a:normAutofit/>
          </a:bodyPr>
          <a:lstStyle/>
          <a:p>
            <a:r>
              <a:rPr lang="en-US" sz="4400" dirty="0"/>
              <a:t>Analysis - Overall Loan Status</a:t>
            </a:r>
          </a:p>
        </p:txBody>
      </p:sp>
      <p:pic>
        <p:nvPicPr>
          <p:cNvPr id="1026" name="Picture 2">
            <a:extLst>
              <a:ext uri="{FF2B5EF4-FFF2-40B4-BE49-F238E27FC236}">
                <a16:creationId xmlns:a16="http://schemas.microsoft.com/office/drawing/2014/main" id="{35026A8B-7926-40C8-B4A6-F16C5CE2A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02" y="1894838"/>
            <a:ext cx="3310743" cy="44299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72B0CA-10F0-44F0-9785-19C7D39B6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500" y="1865240"/>
            <a:ext cx="3310738" cy="448917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15F4DC2-146E-457E-91D1-E3A8A1D92082}"/>
              </a:ext>
            </a:extLst>
          </p:cNvPr>
          <p:cNvCxnSpPr/>
          <p:nvPr/>
        </p:nvCxnSpPr>
        <p:spPr>
          <a:xfrm>
            <a:off x="5872263" y="1894838"/>
            <a:ext cx="0" cy="407588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7144CBD-1F8F-47AA-A1B5-A3405C62ACEA}"/>
              </a:ext>
            </a:extLst>
          </p:cNvPr>
          <p:cNvSpPr/>
          <p:nvPr/>
        </p:nvSpPr>
        <p:spPr>
          <a:xfrm>
            <a:off x="3968889" y="3317531"/>
            <a:ext cx="1757462" cy="923330"/>
          </a:xfrm>
          <a:prstGeom prst="rect">
            <a:avLst/>
          </a:prstGeom>
        </p:spPr>
        <p:txBody>
          <a:bodyPr wrap="square">
            <a:spAutoFit/>
          </a:bodyPr>
          <a:lstStyle/>
          <a:p>
            <a:r>
              <a:rPr lang="en-US" dirty="0">
                <a:latin typeface="ArialMT"/>
              </a:rPr>
              <a:t>Approximately</a:t>
            </a:r>
          </a:p>
          <a:p>
            <a:r>
              <a:rPr lang="en-US" dirty="0">
                <a:latin typeface="ArialMT"/>
              </a:rPr>
              <a:t>15% of loans</a:t>
            </a:r>
          </a:p>
          <a:p>
            <a:r>
              <a:rPr lang="en-US" dirty="0">
                <a:latin typeface="ArialMT"/>
              </a:rPr>
              <a:t>are defaulted</a:t>
            </a:r>
            <a:endParaRPr lang="en-US" dirty="0"/>
          </a:p>
        </p:txBody>
      </p:sp>
      <p:sp>
        <p:nvSpPr>
          <p:cNvPr id="7" name="Rectangle 6">
            <a:extLst>
              <a:ext uri="{FF2B5EF4-FFF2-40B4-BE49-F238E27FC236}">
                <a16:creationId xmlns:a16="http://schemas.microsoft.com/office/drawing/2014/main" id="{84DA5AE7-8784-45C6-8C7D-0CEB2B61E5BE}"/>
              </a:ext>
            </a:extLst>
          </p:cNvPr>
          <p:cNvSpPr/>
          <p:nvPr/>
        </p:nvSpPr>
        <p:spPr>
          <a:xfrm>
            <a:off x="9785519" y="3179031"/>
            <a:ext cx="2414633" cy="1200329"/>
          </a:xfrm>
          <a:prstGeom prst="rect">
            <a:avLst/>
          </a:prstGeom>
        </p:spPr>
        <p:txBody>
          <a:bodyPr wrap="square">
            <a:spAutoFit/>
          </a:bodyPr>
          <a:lstStyle/>
          <a:p>
            <a:r>
              <a:rPr lang="en-US" dirty="0">
                <a:latin typeface="ArialMT"/>
              </a:rPr>
              <a:t>Lending Club only</a:t>
            </a:r>
          </a:p>
          <a:p>
            <a:r>
              <a:rPr lang="en-US" dirty="0">
                <a:latin typeface="ArialMT"/>
              </a:rPr>
              <a:t>recovers 57% of the</a:t>
            </a:r>
          </a:p>
          <a:p>
            <a:r>
              <a:rPr lang="en-US" dirty="0">
                <a:latin typeface="ArialMT"/>
              </a:rPr>
              <a:t>loan amount when</a:t>
            </a:r>
          </a:p>
          <a:p>
            <a:r>
              <a:rPr lang="en-US" dirty="0">
                <a:latin typeface="ArialMT"/>
              </a:rPr>
              <a:t>loans are </a:t>
            </a:r>
            <a:r>
              <a:rPr lang="en-US" b="1" dirty="0">
                <a:latin typeface="Arial-BoldMT"/>
              </a:rPr>
              <a:t>defaulted</a:t>
            </a:r>
            <a:r>
              <a:rPr lang="en-US" dirty="0">
                <a:latin typeface="ArialMT"/>
              </a:rPr>
              <a:t>.</a:t>
            </a:r>
            <a:endParaRPr lang="en-US" dirty="0"/>
          </a:p>
        </p:txBody>
      </p:sp>
      <p:sp>
        <p:nvSpPr>
          <p:cNvPr id="8" name="Rectangle 7">
            <a:extLst>
              <a:ext uri="{FF2B5EF4-FFF2-40B4-BE49-F238E27FC236}">
                <a16:creationId xmlns:a16="http://schemas.microsoft.com/office/drawing/2014/main" id="{BB87CFD7-AE04-4409-8E27-B1EA6E159B03}"/>
              </a:ext>
            </a:extLst>
          </p:cNvPr>
          <p:cNvSpPr/>
          <p:nvPr/>
        </p:nvSpPr>
        <p:spPr>
          <a:xfrm>
            <a:off x="9736220" y="2370576"/>
            <a:ext cx="2311851" cy="400110"/>
          </a:xfrm>
          <a:prstGeom prst="rect">
            <a:avLst/>
          </a:prstGeom>
        </p:spPr>
        <p:txBody>
          <a:bodyPr wrap="none">
            <a:spAutoFit/>
          </a:bodyPr>
          <a:lstStyle/>
          <a:p>
            <a:r>
              <a:rPr lang="en-US" sz="2000" b="1" dirty="0"/>
              <a:t>Total Money Earned</a:t>
            </a:r>
            <a:endParaRPr lang="en-US" sz="2000" dirty="0"/>
          </a:p>
        </p:txBody>
      </p:sp>
      <p:sp>
        <p:nvSpPr>
          <p:cNvPr id="9" name="Rectangle 8">
            <a:extLst>
              <a:ext uri="{FF2B5EF4-FFF2-40B4-BE49-F238E27FC236}">
                <a16:creationId xmlns:a16="http://schemas.microsoft.com/office/drawing/2014/main" id="{98B614B3-C3C6-4954-8EA6-ACDCAAE93027}"/>
              </a:ext>
            </a:extLst>
          </p:cNvPr>
          <p:cNvSpPr/>
          <p:nvPr/>
        </p:nvSpPr>
        <p:spPr>
          <a:xfrm>
            <a:off x="3944140" y="2370576"/>
            <a:ext cx="1462773" cy="369332"/>
          </a:xfrm>
          <a:prstGeom prst="rect">
            <a:avLst/>
          </a:prstGeom>
        </p:spPr>
        <p:txBody>
          <a:bodyPr wrap="none">
            <a:spAutoFit/>
          </a:bodyPr>
          <a:lstStyle/>
          <a:p>
            <a:r>
              <a:rPr lang="en-US" b="1" dirty="0">
                <a:latin typeface="Arial-BoldMT"/>
              </a:rPr>
              <a:t>Total Loans</a:t>
            </a:r>
            <a:endParaRPr lang="en-US" dirty="0"/>
          </a:p>
        </p:txBody>
      </p:sp>
    </p:spTree>
    <p:extLst>
      <p:ext uri="{BB962C8B-B14F-4D97-AF65-F5344CB8AC3E}">
        <p14:creationId xmlns:p14="http://schemas.microsoft.com/office/powerpoint/2010/main" val="401461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C231-F830-447C-A747-61710D85F532}"/>
              </a:ext>
            </a:extLst>
          </p:cNvPr>
          <p:cNvSpPr>
            <a:spLocks noGrp="1"/>
          </p:cNvSpPr>
          <p:nvPr>
            <p:ph type="title"/>
          </p:nvPr>
        </p:nvSpPr>
        <p:spPr/>
        <p:txBody>
          <a:bodyPr/>
          <a:lstStyle/>
          <a:p>
            <a:r>
              <a:rPr lang="en-US" dirty="0"/>
              <a:t>Analysis- Defaults by Loan-Purpose  </a:t>
            </a:r>
          </a:p>
        </p:txBody>
      </p:sp>
      <p:pic>
        <p:nvPicPr>
          <p:cNvPr id="3074" name="Picture 2">
            <a:extLst>
              <a:ext uri="{FF2B5EF4-FFF2-40B4-BE49-F238E27FC236}">
                <a16:creationId xmlns:a16="http://schemas.microsoft.com/office/drawing/2014/main" id="{311AE5EC-9870-436D-93B6-FF81ECC7F8F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9653"/>
          <a:stretch/>
        </p:blipFill>
        <p:spPr bwMode="auto">
          <a:xfrm>
            <a:off x="911157" y="1848255"/>
            <a:ext cx="6647233" cy="43222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C11AD10-B607-423C-984F-43842E713618}"/>
              </a:ext>
            </a:extLst>
          </p:cNvPr>
          <p:cNvSpPr>
            <a:spLocks noChangeArrowheads="1"/>
          </p:cNvSpPr>
          <p:nvPr/>
        </p:nvSpPr>
        <p:spPr bwMode="auto">
          <a:xfrm>
            <a:off x="7791854" y="2588612"/>
            <a:ext cx="4212077"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ea typeface="Helvetica Neue"/>
              </a:rPr>
              <a:t>Charged Off Rate - Top 3 Borrower's Purpose: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00"/>
              </a:solidFill>
              <a:effectLst/>
              <a:latin typeface="+mj-lt"/>
              <a:ea typeface="Helvetica Neue"/>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small business = 26.27%</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renewable energy = 18.81%</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mj-lt"/>
                <a:cs typeface="Courier New" panose="02070309020205020404" pitchFamily="49" charset="0"/>
              </a:rPr>
              <a:t>educational = 17.03%</a:t>
            </a:r>
            <a:r>
              <a:rPr kumimoji="0" lang="en-US" altLang="en-US" sz="1600" b="0" i="0" u="none" strike="noStrike" cap="none" normalizeH="0" baseline="0" dirty="0">
                <a:ln>
                  <a:noFill/>
                </a:ln>
                <a:solidFill>
                  <a:schemeClr val="tx1"/>
                </a:solidFill>
                <a:effectLst/>
                <a:latin typeface="+mj-lt"/>
              </a:rPr>
              <a:t> </a:t>
            </a:r>
            <a:endParaRPr kumimoji="0" lang="en-US" altLang="en-US" sz="4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3810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B8C1-8E6D-491A-928D-7242A3350734}"/>
              </a:ext>
            </a:extLst>
          </p:cNvPr>
          <p:cNvSpPr>
            <a:spLocks noGrp="1"/>
          </p:cNvSpPr>
          <p:nvPr>
            <p:ph type="title"/>
          </p:nvPr>
        </p:nvSpPr>
        <p:spPr/>
        <p:txBody>
          <a:bodyPr/>
          <a:lstStyle/>
          <a:p>
            <a:r>
              <a:rPr lang="en-US" dirty="0"/>
              <a:t>Analysis- Defaults by Employment Length</a:t>
            </a:r>
          </a:p>
        </p:txBody>
      </p:sp>
      <p:pic>
        <p:nvPicPr>
          <p:cNvPr id="4098" name="Picture 2">
            <a:extLst>
              <a:ext uri="{FF2B5EF4-FFF2-40B4-BE49-F238E27FC236}">
                <a16:creationId xmlns:a16="http://schemas.microsoft.com/office/drawing/2014/main" id="{F9260AE4-88FC-423B-B31B-CE97C133782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221" b="51460"/>
          <a:stretch/>
        </p:blipFill>
        <p:spPr bwMode="auto">
          <a:xfrm>
            <a:off x="1175102" y="2214015"/>
            <a:ext cx="5154362" cy="3924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F1D0E1-746C-49C0-863A-534D9A3098DA}"/>
              </a:ext>
            </a:extLst>
          </p:cNvPr>
          <p:cNvSpPr>
            <a:spLocks noChangeArrowheads="1"/>
          </p:cNvSpPr>
          <p:nvPr/>
        </p:nvSpPr>
        <p:spPr bwMode="auto">
          <a:xfrm>
            <a:off x="6533744" y="2584150"/>
            <a:ext cx="4409873" cy="25364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rgbClr val="000000"/>
                </a:solidFill>
                <a:effectLst/>
                <a:latin typeface="Arial" panose="020B0604020202020204" pitchFamily="34" charset="0"/>
                <a:ea typeface="Helvetica Neue"/>
              </a:rPr>
              <a:t>Top 4  employment length belonging to Charged Off category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u="none" strike="noStrike" cap="none" normalizeH="0" baseline="0" dirty="0">
              <a:ln>
                <a:noFill/>
              </a:ln>
              <a:solidFill>
                <a:srgbClr val="000000"/>
              </a:solidFill>
              <a:effectLst/>
              <a:latin typeface="Arial" panose="020B0604020202020204" pitchFamily="34" charset="0"/>
              <a:ea typeface="Helvetica Neue"/>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year</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year (&lt; 1 year)</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altLang="en-US" dirty="0">
                <a:solidFill>
                  <a:srgbClr val="000000"/>
                </a:solidFill>
                <a:latin typeface="Courier New" panose="02070309020205020404" pitchFamily="49" charset="0"/>
                <a:cs typeface="Courier New" panose="02070309020205020404" pitchFamily="49" charset="0"/>
              </a:rPr>
              <a:t>7 year </a:t>
            </a:r>
            <a:endParaRPr kumimoji="0" lang="en-US" altLang="en-US"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 Years (&gt; 10 years)</a:t>
            </a:r>
            <a:r>
              <a:rPr kumimoji="0" lang="en-US" altLang="en-US" sz="1400" b="0" u="none" strike="noStrike" cap="none" normalizeH="0" baseline="0" dirty="0">
                <a:ln>
                  <a:noFill/>
                </a:ln>
                <a:solidFill>
                  <a:schemeClr val="tx1"/>
                </a:solidFill>
                <a:effectLst/>
              </a:rPr>
              <a:t> </a:t>
            </a:r>
            <a:endParaRPr kumimoji="0" lang="en-US" altLang="en-US" sz="4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7335D7-81DF-4694-BF9E-E4715B633ACA}"/>
              </a:ext>
            </a:extLst>
          </p:cNvPr>
          <p:cNvSpPr>
            <a:spLocks noChangeArrowheads="1"/>
          </p:cNvSpPr>
          <p:nvPr/>
        </p:nvSpPr>
        <p:spPr bwMode="auto">
          <a:xfrm>
            <a:off x="4333674" y="1674466"/>
            <a:ext cx="3242210" cy="3521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u="none" strike="noStrike" cap="none" normalizeH="0" baseline="0" dirty="0">
                <a:ln>
                  <a:noFill/>
                </a:ln>
                <a:solidFill>
                  <a:srgbClr val="000000"/>
                </a:solidFill>
                <a:effectLst/>
                <a:latin typeface="+mj-lt"/>
                <a:ea typeface="Helvetica Neue"/>
              </a:rPr>
              <a:t>Charged Off Rate - Top 2 Interest Rate Range: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u="none" strike="noStrike" cap="none" normalizeH="0" baseline="0" dirty="0">
              <a:ln>
                <a:noFill/>
              </a:ln>
              <a:solidFill>
                <a:srgbClr val="000000"/>
              </a:solidFill>
              <a:effectLst/>
              <a:latin typeface="+mj-lt"/>
              <a:ea typeface="Helvetica Neue"/>
            </a:endParaRPr>
          </a:p>
          <a:p>
            <a:pPr marL="800100" lvl="1" indent="-342900" eaLnBrk="0" fontAlgn="base" hangingPunct="0">
              <a:spcBef>
                <a:spcPct val="0"/>
              </a:spcBef>
              <a:spcAft>
                <a:spcPct val="0"/>
              </a:spcAft>
              <a:buFontTx/>
              <a:buAutoNum type="arabicPeriod"/>
            </a:pPr>
            <a:r>
              <a:rPr kumimoji="0" lang="en-US" altLang="en-US" b="0" u="none" strike="noStrike" cap="none" normalizeH="0" baseline="0" dirty="0">
                <a:ln>
                  <a:noFill/>
                </a:ln>
                <a:solidFill>
                  <a:srgbClr val="000000"/>
                </a:solidFill>
                <a:effectLst/>
                <a:latin typeface="+mj-lt"/>
                <a:cs typeface="Courier New" panose="02070309020205020404" pitchFamily="49" charset="0"/>
              </a:rPr>
              <a:t>20-25 = 34.44%</a:t>
            </a:r>
          </a:p>
          <a:p>
            <a:pPr marL="800100" lvl="1" indent="-342900" eaLnBrk="0" fontAlgn="base" hangingPunct="0">
              <a:spcBef>
                <a:spcPct val="0"/>
              </a:spcBef>
              <a:spcAft>
                <a:spcPct val="0"/>
              </a:spcAft>
              <a:buFontTx/>
              <a:buAutoNum type="arabicPeriod"/>
            </a:pPr>
            <a:r>
              <a:rPr kumimoji="0" lang="en-US" altLang="en-US" b="0" u="none" strike="noStrike" cap="none" normalizeH="0" baseline="0" dirty="0">
                <a:ln>
                  <a:noFill/>
                </a:ln>
                <a:solidFill>
                  <a:srgbClr val="000000"/>
                </a:solidFill>
                <a:effectLst/>
                <a:latin typeface="+mj-lt"/>
                <a:cs typeface="Courier New" panose="02070309020205020404" pitchFamily="49" charset="0"/>
              </a:rPr>
              <a:t>15-10 = 23.51%</a:t>
            </a:r>
          </a:p>
          <a:p>
            <a:pPr marL="800100" lvl="1" indent="-342900" eaLnBrk="0" fontAlgn="base" hangingPunct="0">
              <a:spcBef>
                <a:spcPct val="0"/>
              </a:spcBef>
              <a:spcAft>
                <a:spcPct val="0"/>
              </a:spcAft>
              <a:buFontTx/>
              <a:buAutoNum type="arabicPeriod"/>
            </a:pPr>
            <a:r>
              <a:rPr kumimoji="0" lang="en-US" altLang="en-US" b="0" u="none" strike="noStrike" cap="none" normalizeH="0" baseline="0" dirty="0">
                <a:ln>
                  <a:noFill/>
                </a:ln>
                <a:solidFill>
                  <a:srgbClr val="000000"/>
                </a:solidFill>
                <a:effectLst/>
                <a:latin typeface="+mj-lt"/>
                <a:cs typeface="Courier New" panose="02070309020205020404" pitchFamily="49" charset="0"/>
              </a:rPr>
              <a:t>10-15 = 14.46%</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altLang="en-US" dirty="0">
              <a:solidFill>
                <a:srgbClr val="000000"/>
              </a:solidFill>
              <a:latin typeface="+mj-lt"/>
              <a:ea typeface="Helvetica Neue"/>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u="none" strike="noStrike" cap="none" normalizeH="0" baseline="0" dirty="0">
              <a:ln>
                <a:noFill/>
              </a:ln>
              <a:solidFill>
                <a:srgbClr val="000000"/>
              </a:solidFill>
              <a:effectLst/>
              <a:latin typeface="+mj-lt"/>
              <a:ea typeface="Helvetica Neue"/>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b="0" i="0" dirty="0">
                <a:solidFill>
                  <a:schemeClr val="tx1">
                    <a:lumMod val="95000"/>
                    <a:lumOff val="5000"/>
                  </a:schemeClr>
                </a:solidFill>
                <a:effectLst/>
                <a:latin typeface="Roboto" panose="02000000000000000000" pitchFamily="2" charset="0"/>
              </a:rPr>
              <a:t>There is a clear indication that higher the 'interest rate’ , higher the chances to fall into charged off category</a:t>
            </a:r>
            <a:endParaRPr kumimoji="0" lang="en-US" altLang="en-US" sz="3600" b="0" u="none" strike="noStrike" cap="none" normalizeH="0" baseline="0" dirty="0">
              <a:ln>
                <a:noFill/>
              </a:ln>
              <a:solidFill>
                <a:schemeClr val="tx1">
                  <a:lumMod val="95000"/>
                  <a:lumOff val="5000"/>
                </a:schemeClr>
              </a:solidFill>
              <a:effectLst/>
              <a:latin typeface="+mj-lt"/>
            </a:endParaRPr>
          </a:p>
        </p:txBody>
      </p:sp>
      <p:sp>
        <p:nvSpPr>
          <p:cNvPr id="2" name="Title 1">
            <a:extLst>
              <a:ext uri="{FF2B5EF4-FFF2-40B4-BE49-F238E27FC236}">
                <a16:creationId xmlns:a16="http://schemas.microsoft.com/office/drawing/2014/main" id="{3DB7D311-6EBD-4C82-85C4-88E3EAA35A35}"/>
              </a:ext>
            </a:extLst>
          </p:cNvPr>
          <p:cNvSpPr>
            <a:spLocks noGrp="1"/>
          </p:cNvSpPr>
          <p:nvPr>
            <p:ph type="title"/>
          </p:nvPr>
        </p:nvSpPr>
        <p:spPr>
          <a:xfrm>
            <a:off x="1181100" y="-342900"/>
            <a:ext cx="10058400" cy="1450757"/>
          </a:xfrm>
        </p:spPr>
        <p:txBody>
          <a:bodyPr/>
          <a:lstStyle/>
          <a:p>
            <a:r>
              <a:rPr lang="en-US" dirty="0">
                <a:solidFill>
                  <a:schemeClr val="tx1"/>
                </a:solidFill>
              </a:rPr>
              <a:t>Analysis- Defaults by </a:t>
            </a:r>
            <a:r>
              <a:rPr lang="en-US" altLang="en-US" dirty="0">
                <a:solidFill>
                  <a:schemeClr val="tx1"/>
                </a:solidFill>
                <a:ea typeface="Courier New" panose="02070309020205020404" pitchFamily="49" charset="0"/>
                <a:cs typeface="Aparajita" panose="020B0502040204020203" pitchFamily="18" charset="0"/>
              </a:rPr>
              <a:t>Interest Rate</a:t>
            </a:r>
            <a:endParaRPr lang="en-US" dirty="0">
              <a:solidFill>
                <a:schemeClr val="tx1"/>
              </a:solidFill>
              <a:cs typeface="Aparajita" panose="020B0502040204020203" pitchFamily="18" charset="0"/>
            </a:endParaRPr>
          </a:p>
        </p:txBody>
      </p:sp>
      <p:pic>
        <p:nvPicPr>
          <p:cNvPr id="5" name="Picture 2">
            <a:extLst>
              <a:ext uri="{FF2B5EF4-FFF2-40B4-BE49-F238E27FC236}">
                <a16:creationId xmlns:a16="http://schemas.microsoft.com/office/drawing/2014/main" id="{DBA4EE9A-C5D4-41B6-8571-DDFFDD9949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 t="49338" r="48128" b="-3062"/>
          <a:stretch/>
        </p:blipFill>
        <p:spPr bwMode="auto">
          <a:xfrm>
            <a:off x="105385" y="1548544"/>
            <a:ext cx="4286442" cy="3980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D812161-788A-4D61-B992-71073E41E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6316" y="1847944"/>
            <a:ext cx="3735514" cy="31621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2D5DF8-4533-463C-8C63-03706F5E7E03}"/>
              </a:ext>
            </a:extLst>
          </p:cNvPr>
          <p:cNvSpPr txBox="1"/>
          <p:nvPr/>
        </p:nvSpPr>
        <p:spPr>
          <a:xfrm>
            <a:off x="571500" y="5762452"/>
            <a:ext cx="10421754" cy="461665"/>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solidFill>
                  <a:schemeClr val="tx1">
                    <a:lumMod val="95000"/>
                    <a:lumOff val="5000"/>
                  </a:schemeClr>
                </a:solidFill>
                <a:effectLst/>
                <a:latin typeface="Roboto" panose="02000000000000000000" pitchFamily="2" charset="0"/>
              </a:rPr>
              <a:t>The 25% quartile of 'charged-off' is almost same to the median of 'fully paid' status. This indicates a similar composition (~25%) to fall into charged off category if they have higher interest rates.</a:t>
            </a:r>
            <a:endParaRPr lang="en-US" sz="1200" dirty="0">
              <a:solidFill>
                <a:schemeClr val="tx1">
                  <a:lumMod val="95000"/>
                  <a:lumOff val="5000"/>
                </a:schemeClr>
              </a:solidFill>
            </a:endParaRPr>
          </a:p>
        </p:txBody>
      </p:sp>
    </p:spTree>
    <p:extLst>
      <p:ext uri="{BB962C8B-B14F-4D97-AF65-F5344CB8AC3E}">
        <p14:creationId xmlns:p14="http://schemas.microsoft.com/office/powerpoint/2010/main" val="11734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6CE7-DB2C-4049-A798-9F440B097A6C}"/>
              </a:ext>
            </a:extLst>
          </p:cNvPr>
          <p:cNvSpPr>
            <a:spLocks noGrp="1"/>
          </p:cNvSpPr>
          <p:nvPr>
            <p:ph type="title"/>
          </p:nvPr>
        </p:nvSpPr>
        <p:spPr/>
        <p:txBody>
          <a:bodyPr/>
          <a:lstStyle/>
          <a:p>
            <a:r>
              <a:rPr lang="en-US">
                <a:solidFill>
                  <a:schemeClr val="tx1"/>
                </a:solidFill>
              </a:rPr>
              <a:t>Analysis- Defaults by </a:t>
            </a:r>
            <a:r>
              <a:rPr lang="en-US" altLang="en-US">
                <a:solidFill>
                  <a:srgbClr val="000000"/>
                </a:solidFill>
                <a:ea typeface="Courier New" panose="02070309020205020404" pitchFamily="49" charset="0"/>
              </a:rPr>
              <a:t>Annual Income </a:t>
            </a:r>
            <a:endParaRPr lang="en-US" dirty="0"/>
          </a:p>
        </p:txBody>
      </p:sp>
      <p:pic>
        <p:nvPicPr>
          <p:cNvPr id="6146" name="Picture 2">
            <a:extLst>
              <a:ext uri="{FF2B5EF4-FFF2-40B4-BE49-F238E27FC236}">
                <a16:creationId xmlns:a16="http://schemas.microsoft.com/office/drawing/2014/main" id="{933611D2-96E6-488C-870B-DF7DD554F70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380" b="51524"/>
          <a:stretch/>
        </p:blipFill>
        <p:spPr bwMode="auto">
          <a:xfrm>
            <a:off x="178961" y="2442656"/>
            <a:ext cx="4276308" cy="32479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466CAD0-A7F4-440A-A9A5-8AE985DA1D1A}"/>
              </a:ext>
            </a:extLst>
          </p:cNvPr>
          <p:cNvSpPr>
            <a:spLocks noChangeArrowheads="1"/>
          </p:cNvSpPr>
          <p:nvPr/>
        </p:nvSpPr>
        <p:spPr bwMode="auto">
          <a:xfrm>
            <a:off x="4455269" y="2305967"/>
            <a:ext cx="3429762" cy="35213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00000"/>
                </a:solidFill>
                <a:effectLst/>
                <a:latin typeface="+mj-lt"/>
                <a:ea typeface="Helvetica Neue"/>
              </a:rPr>
              <a:t>Charged Off Rate - Top 3 Annual Income Range:</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0-20000 = 19.93%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20000-40000 = 17.43%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40000-60000 = 14.90%</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altLang="en-US" sz="1600" dirty="0">
              <a:solidFill>
                <a:srgbClr val="000000"/>
              </a:solidFill>
              <a:latin typeface="+mj-lt"/>
              <a:ea typeface="Helvetica Neue"/>
              <a:cs typeface="Courier New" panose="02070309020205020404" pitchFamily="49"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1" u="none" strike="noStrike" cap="none" normalizeH="0" baseline="0" dirty="0">
              <a:ln>
                <a:noFill/>
              </a:ln>
              <a:solidFill>
                <a:srgbClr val="000000"/>
              </a:solidFill>
              <a:effectLst/>
              <a:latin typeface="+mj-l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rgbClr val="000000"/>
                </a:solidFill>
                <a:effectLst/>
                <a:latin typeface="+mj-lt"/>
                <a:ea typeface="Helvetica Neue"/>
              </a:rPr>
              <a:t>So, as the Annual Income decreases, Charge Off Rate Increases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u="none" strike="noStrike" cap="none" normalizeH="0" baseline="0" dirty="0">
              <a:ln>
                <a:noFill/>
              </a:ln>
              <a:solidFill>
                <a:schemeClr val="tx1"/>
              </a:solidFill>
              <a:effectLst/>
              <a:latin typeface="+mj-lt"/>
            </a:endParaRPr>
          </a:p>
        </p:txBody>
      </p:sp>
      <p:pic>
        <p:nvPicPr>
          <p:cNvPr id="6" name="Picture 2">
            <a:extLst>
              <a:ext uri="{FF2B5EF4-FFF2-40B4-BE49-F238E27FC236}">
                <a16:creationId xmlns:a16="http://schemas.microsoft.com/office/drawing/2014/main" id="{95858C56-8526-4D89-9044-C1E7CF28A9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336" r="48380"/>
          <a:stretch/>
        </p:blipFill>
        <p:spPr bwMode="auto">
          <a:xfrm>
            <a:off x="7810881" y="2120124"/>
            <a:ext cx="4306215" cy="346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73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A791-4F1B-4B5E-A681-28F8974CC86F}"/>
              </a:ext>
            </a:extLst>
          </p:cNvPr>
          <p:cNvSpPr>
            <a:spLocks noGrp="1"/>
          </p:cNvSpPr>
          <p:nvPr>
            <p:ph type="title"/>
          </p:nvPr>
        </p:nvSpPr>
        <p:spPr/>
        <p:txBody>
          <a:bodyPr/>
          <a:lstStyle/>
          <a:p>
            <a:r>
              <a:rPr lang="en-US" dirty="0">
                <a:solidFill>
                  <a:schemeClr val="tx1"/>
                </a:solidFill>
              </a:rPr>
              <a:t>Analysis- Defaults by </a:t>
            </a:r>
            <a:r>
              <a:rPr lang="en-US" altLang="en-US" dirty="0">
                <a:solidFill>
                  <a:srgbClr val="000000"/>
                </a:solidFill>
                <a:ea typeface="Courier New" panose="02070309020205020404" pitchFamily="49" charset="0"/>
              </a:rPr>
              <a:t>Grade &amp; Sub-grade</a:t>
            </a:r>
            <a:endParaRPr lang="en-US" dirty="0"/>
          </a:p>
        </p:txBody>
      </p:sp>
      <p:pic>
        <p:nvPicPr>
          <p:cNvPr id="7170" name="Picture 2">
            <a:extLst>
              <a:ext uri="{FF2B5EF4-FFF2-40B4-BE49-F238E27FC236}">
                <a16:creationId xmlns:a16="http://schemas.microsoft.com/office/drawing/2014/main" id="{BDF0CC27-9675-4C58-99BF-41926A0DB9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8096"/>
          <a:stretch/>
        </p:blipFill>
        <p:spPr bwMode="auto">
          <a:xfrm>
            <a:off x="723955" y="2046679"/>
            <a:ext cx="2595443" cy="4022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B76BBB0-01AA-47E1-90BA-8FB6D5588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580"/>
          <a:stretch/>
        </p:blipFill>
        <p:spPr bwMode="auto">
          <a:xfrm>
            <a:off x="5988300" y="1834671"/>
            <a:ext cx="6130925" cy="22233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82D58B53-519C-41CF-89AD-114086C9EBFC}"/>
              </a:ext>
            </a:extLst>
          </p:cNvPr>
          <p:cNvSpPr>
            <a:spLocks noChangeArrowheads="1"/>
          </p:cNvSpPr>
          <p:nvPr/>
        </p:nvSpPr>
        <p:spPr bwMode="auto">
          <a:xfrm>
            <a:off x="3230880" y="2274620"/>
            <a:ext cx="2895600" cy="33982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00000"/>
                </a:solidFill>
                <a:effectLst/>
                <a:latin typeface="+mj-lt"/>
                <a:ea typeface="Helvetica Neue"/>
              </a:rPr>
              <a:t>Charged Off Rate - Grade: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As the Grade increases, Charged Off Rate increases.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rgbClr val="000000"/>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Top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1. 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2. 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3. 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4. 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5.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6.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u="none" strike="noStrike" cap="none" normalizeH="0" baseline="0" dirty="0">
                <a:ln>
                  <a:noFill/>
                </a:ln>
                <a:solidFill>
                  <a:srgbClr val="000000"/>
                </a:solidFill>
                <a:effectLst/>
                <a:latin typeface="+mj-lt"/>
                <a:cs typeface="Courier New" panose="02070309020205020404" pitchFamily="49" charset="0"/>
              </a:rPr>
              <a:t> 7. A</a:t>
            </a:r>
            <a:r>
              <a:rPr kumimoji="0" lang="en-US" altLang="en-US" sz="1200" b="0" u="none" strike="noStrike" cap="none" normalizeH="0" baseline="0" dirty="0">
                <a:ln>
                  <a:noFill/>
                </a:ln>
                <a:solidFill>
                  <a:schemeClr val="tx1"/>
                </a:solidFill>
                <a:effectLst/>
                <a:latin typeface="+mj-lt"/>
              </a:rPr>
              <a:t> </a:t>
            </a:r>
            <a:endParaRPr kumimoji="0" lang="en-US" altLang="en-US" sz="3200" b="0" u="none" strike="noStrike" cap="none" normalizeH="0" baseline="0" dirty="0">
              <a:ln>
                <a:noFill/>
              </a:ln>
              <a:solidFill>
                <a:schemeClr val="tx1"/>
              </a:solidFill>
              <a:effectLst/>
              <a:latin typeface="+mj-lt"/>
            </a:endParaRPr>
          </a:p>
        </p:txBody>
      </p:sp>
      <p:sp>
        <p:nvSpPr>
          <p:cNvPr id="5" name="Rectangle 6">
            <a:extLst>
              <a:ext uri="{FF2B5EF4-FFF2-40B4-BE49-F238E27FC236}">
                <a16:creationId xmlns:a16="http://schemas.microsoft.com/office/drawing/2014/main" id="{A6BD7711-01A3-4FA2-8820-2D015F403501}"/>
              </a:ext>
            </a:extLst>
          </p:cNvPr>
          <p:cNvSpPr>
            <a:spLocks noChangeArrowheads="1"/>
          </p:cNvSpPr>
          <p:nvPr/>
        </p:nvSpPr>
        <p:spPr bwMode="auto">
          <a:xfrm>
            <a:off x="7276289" y="4367500"/>
            <a:ext cx="4338536" cy="1305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ea typeface="Helvetica Neue"/>
              </a:rPr>
              <a:t>Charged Off Rate - Sub Grade:</a:t>
            </a:r>
            <a:r>
              <a:rPr kumimoji="0" lang="en-US" altLang="en-US" sz="1600" u="none" strike="noStrike" cap="none" normalizeH="0" baseline="0" dirty="0">
                <a:ln>
                  <a:noFill/>
                </a:ln>
                <a:solidFill>
                  <a:srgbClr val="296EAA"/>
                </a:solidFill>
                <a:effectLst/>
                <a:latin typeface="Arial" panose="020B0604020202020204" pitchFamily="34" charset="0"/>
                <a:ea typeface="Helvetica Neue"/>
                <a:hlinkClick r:id="rId4"/>
              </a:rPr>
              <a:t>¶</a:t>
            </a:r>
            <a:endParaRPr kumimoji="0" lang="en-US" altLang="en-US" sz="1600" u="none" strike="noStrike" cap="none" normalizeH="0" baseline="0" dirty="0">
              <a:ln>
                <a:noFill/>
              </a:ln>
              <a:solidFill>
                <a:srgbClr val="000000"/>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u="none" strike="noStrike" cap="none" normalizeH="0" baseline="0" dirty="0">
                <a:ln>
                  <a:noFill/>
                </a:ln>
                <a:solidFill>
                  <a:srgbClr val="000000"/>
                </a:solidFill>
                <a:effectLst/>
                <a:latin typeface="+mj-lt"/>
                <a:cs typeface="Courier New" panose="02070309020205020404" pitchFamily="49" charset="0"/>
              </a:rPr>
              <a:t>As the Grade and the Sub Grades increases, Charged Off Rate increases.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u="none" strike="noStrike" cap="none" normalizeH="0" baseline="0" dirty="0">
                <a:ln>
                  <a:noFill/>
                </a:ln>
                <a:solidFill>
                  <a:srgbClr val="000000"/>
                </a:solidFill>
                <a:effectLst/>
                <a:latin typeface="+mj-lt"/>
                <a:cs typeface="Courier New" panose="02070309020205020404" pitchFamily="49" charset="0"/>
              </a:rPr>
              <a:t> </a:t>
            </a:r>
            <a:endParaRPr kumimoji="0" lang="en-US" altLang="en-US" sz="360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25225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1111</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Arial-BoldMT</vt:lpstr>
      <vt:lpstr>ArialMT</vt:lpstr>
      <vt:lpstr>Calibri</vt:lpstr>
      <vt:lpstr>Calibri Light</vt:lpstr>
      <vt:lpstr>Courier New</vt:lpstr>
      <vt:lpstr>Gill Sans MT</vt:lpstr>
      <vt:lpstr>Roboto</vt:lpstr>
      <vt:lpstr>Roboto-Regular</vt:lpstr>
      <vt:lpstr>Wingdings 2</vt:lpstr>
      <vt:lpstr>Dividend</vt:lpstr>
      <vt:lpstr>Retrospect</vt:lpstr>
      <vt:lpstr>Lending Club Case Study </vt:lpstr>
      <vt:lpstr>The Problem</vt:lpstr>
      <vt:lpstr>Analysis  Approach</vt:lpstr>
      <vt:lpstr>Analysis - Overall Loan Status</vt:lpstr>
      <vt:lpstr>Analysis- Defaults by Loan-Purpose  </vt:lpstr>
      <vt:lpstr>Analysis- Defaults by Employment Length</vt:lpstr>
      <vt:lpstr>Analysis- Defaults by Interest Rate</vt:lpstr>
      <vt:lpstr>Analysis- Defaults by Annual Income </vt:lpstr>
      <vt:lpstr>Analysis- Defaults by Grade &amp; Sub-grade</vt:lpstr>
      <vt:lpstr>Analysis- Defaults by Term</vt:lpstr>
      <vt:lpstr>Analysis- Defaults by Address State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Saksham Gupta</dc:creator>
  <cp:lastModifiedBy>Sreehari G Varma</cp:lastModifiedBy>
  <cp:revision>13</cp:revision>
  <dcterms:created xsi:type="dcterms:W3CDTF">2020-11-15T15:53:33Z</dcterms:created>
  <dcterms:modified xsi:type="dcterms:W3CDTF">2023-12-06T08:26:54Z</dcterms:modified>
</cp:coreProperties>
</file>