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52" r:id="rId1"/>
  </p:sldMasterIdLst>
  <p:notesMasterIdLst>
    <p:notesMasterId r:id="rId29"/>
  </p:notesMasterIdLst>
  <p:sldIdLst>
    <p:sldId id="256" r:id="rId2"/>
    <p:sldId id="281" r:id="rId3"/>
    <p:sldId id="291" r:id="rId4"/>
    <p:sldId id="293" r:id="rId5"/>
    <p:sldId id="302" r:id="rId6"/>
    <p:sldId id="282" r:id="rId7"/>
    <p:sldId id="283" r:id="rId8"/>
    <p:sldId id="299" r:id="rId9"/>
    <p:sldId id="303" r:id="rId10"/>
    <p:sldId id="294" r:id="rId11"/>
    <p:sldId id="295" r:id="rId12"/>
    <p:sldId id="287" r:id="rId13"/>
    <p:sldId id="288" r:id="rId14"/>
    <p:sldId id="289" r:id="rId15"/>
    <p:sldId id="285" r:id="rId16"/>
    <p:sldId id="296" r:id="rId17"/>
    <p:sldId id="298" r:id="rId18"/>
    <p:sldId id="304" r:id="rId19"/>
    <p:sldId id="301" r:id="rId20"/>
    <p:sldId id="307" r:id="rId21"/>
    <p:sldId id="286" r:id="rId22"/>
    <p:sldId id="305" r:id="rId23"/>
    <p:sldId id="306" r:id="rId24"/>
    <p:sldId id="297" r:id="rId25"/>
    <p:sldId id="292" r:id="rId26"/>
    <p:sldId id="290"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ed Shameer" initials="MS" lastIdx="1" clrIdx="0">
    <p:extLst>
      <p:ext uri="{19B8F6BF-5375-455C-9EA6-DF929625EA0E}">
        <p15:presenceInfo xmlns:p15="http://schemas.microsoft.com/office/powerpoint/2012/main" userId="fa2c709d87f8f3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0BA03-BF89-4AE1-BEA7-17FAAAD1B37B}"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A3BBD-B596-4149-931D-45B17603EC40}" type="slidenum">
              <a:rPr lang="en-US" smtClean="0"/>
              <a:t>‹#›</a:t>
            </a:fld>
            <a:endParaRPr lang="en-US"/>
          </a:p>
        </p:txBody>
      </p:sp>
    </p:spTree>
    <p:extLst>
      <p:ext uri="{BB962C8B-B14F-4D97-AF65-F5344CB8AC3E}">
        <p14:creationId xmlns:p14="http://schemas.microsoft.com/office/powerpoint/2010/main" val="252885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7C47C0-8948-40C2-A932-4A1AD24DD7BA}"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7178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B2469-2250-4D05-995C-2F7F0F5194FD}"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826238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B2469-2250-4D05-995C-2F7F0F5194FD}"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68257"/>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B2469-2250-4D05-995C-2F7F0F5194FD}"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166225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B2469-2250-4D05-995C-2F7F0F5194FD}"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0366697"/>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EB2469-2250-4D05-995C-2F7F0F5194FD}"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64911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8EE219-8EBB-48C2-BEF0-6E0354A858B0}"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9649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2DD5F6-0993-487A-A95D-B903CB0756B4}"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6733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200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47B35-50F6-4BFF-B966-566EBA78D540}" type="datetime1">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57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16B8A8-8EAC-46F9-B5CE-DEBAF1388B36}"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891239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85002D-65F5-49AD-93CB-98CE077A6491}" type="datetime1">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5646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7FEDEA-8289-4C7E-BCE0-5A33FF350758}" type="datetime1">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929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54EF4-A34E-45B7-8B44-B796347B050E}" type="datetime1">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62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E0CD76-5E26-4C3B-92E7-0CE5F8D8678C}"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134220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8D3D9F-9C06-4B51-A379-1622001CBE0D}" type="datetime1">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742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EB2469-2250-4D05-995C-2F7F0F5194FD}" type="datetime1">
              <a:rPr lang="en-US" smtClean="0"/>
              <a:t>1/28/2020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267741018"/>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jec logo.jpg">
            <a:extLst>
              <a:ext uri="{FF2B5EF4-FFF2-40B4-BE49-F238E27FC236}">
                <a16:creationId xmlns:a16="http://schemas.microsoft.com/office/drawing/2014/main" id="{BD56CD55-72F7-45F7-A48F-987F47B019C3}"/>
              </a:ext>
            </a:extLst>
          </p:cNvPr>
          <p:cNvPicPr>
            <a:picLocks noChangeAspect="1"/>
          </p:cNvPicPr>
          <p:nvPr/>
        </p:nvPicPr>
        <p:blipFill>
          <a:blip r:embed="rId2">
            <a:lum contrast="30000"/>
          </a:blip>
          <a:stretch>
            <a:fillRect/>
          </a:stretch>
        </p:blipFill>
        <p:spPr>
          <a:xfrm>
            <a:off x="122524" y="113036"/>
            <a:ext cx="1309461" cy="1293070"/>
          </a:xfrm>
          <a:prstGeom prst="rect">
            <a:avLst/>
          </a:prstGeom>
        </p:spPr>
      </p:pic>
      <p:pic>
        <p:nvPicPr>
          <p:cNvPr id="5" name="Picture 4" descr="ktu logo.jpg">
            <a:extLst>
              <a:ext uri="{FF2B5EF4-FFF2-40B4-BE49-F238E27FC236}">
                <a16:creationId xmlns:a16="http://schemas.microsoft.com/office/drawing/2014/main" id="{C4BAB00A-965E-493C-8F83-6CC24D3E6E37}"/>
              </a:ext>
            </a:extLst>
          </p:cNvPr>
          <p:cNvPicPr>
            <a:picLocks noChangeAspect="1"/>
          </p:cNvPicPr>
          <p:nvPr/>
        </p:nvPicPr>
        <p:blipFill>
          <a:blip r:embed="rId3">
            <a:lum contrast="30000"/>
          </a:blip>
          <a:stretch>
            <a:fillRect/>
          </a:stretch>
        </p:blipFill>
        <p:spPr>
          <a:xfrm>
            <a:off x="10773797" y="113035"/>
            <a:ext cx="1293070" cy="1293070"/>
          </a:xfrm>
          <a:prstGeom prst="rect">
            <a:avLst/>
          </a:prstGeom>
        </p:spPr>
      </p:pic>
      <p:sp>
        <p:nvSpPr>
          <p:cNvPr id="6" name="TextBox 5">
            <a:extLst>
              <a:ext uri="{FF2B5EF4-FFF2-40B4-BE49-F238E27FC236}">
                <a16:creationId xmlns:a16="http://schemas.microsoft.com/office/drawing/2014/main" id="{231CE1BE-2765-42BD-A083-88917158D8D8}"/>
              </a:ext>
            </a:extLst>
          </p:cNvPr>
          <p:cNvSpPr txBox="1"/>
          <p:nvPr/>
        </p:nvSpPr>
        <p:spPr>
          <a:xfrm>
            <a:off x="2209800" y="378079"/>
            <a:ext cx="727648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 PRELIMINARY                </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B9FB94-3A79-44F1-A38F-1D62771C88AA}"/>
              </a:ext>
            </a:extLst>
          </p:cNvPr>
          <p:cNvSpPr txBox="1"/>
          <p:nvPr/>
        </p:nvSpPr>
        <p:spPr>
          <a:xfrm>
            <a:off x="4712603" y="1073098"/>
            <a:ext cx="2347415"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(EE451)</a:t>
            </a:r>
          </a:p>
          <a:p>
            <a:pPr algn="ctr"/>
            <a:endParaRPr lang="en-US"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AD4AF73-D228-4DD6-9116-A889347718F1}"/>
              </a:ext>
            </a:extLst>
          </p:cNvPr>
          <p:cNvSpPr txBox="1"/>
          <p:nvPr/>
        </p:nvSpPr>
        <p:spPr>
          <a:xfrm>
            <a:off x="2039202" y="5585800"/>
            <a:ext cx="7972567" cy="923330"/>
          </a:xfrm>
          <a:prstGeom prst="rect">
            <a:avLst/>
          </a:prstGeom>
          <a:noFill/>
        </p:spPr>
        <p:txBody>
          <a:bodyPr wrap="square" rtlCol="0">
            <a:spAutoFit/>
          </a:bodyPr>
          <a:lstStyle/>
          <a:p>
            <a:pPr algn="ctr"/>
            <a:r>
              <a:rPr lang="en-IN" altLang="en-US" b="1" dirty="0">
                <a:latin typeface="Times New Roman" panose="02020603050405020304" pitchFamily="18" charset="0"/>
                <a:cs typeface="Times New Roman" panose="02020603050405020304" pitchFamily="18" charset="0"/>
              </a:rPr>
              <a:t>DEPARTMENT OF ELECTRICAL AND ELECTRONICS ENGINEERING</a:t>
            </a:r>
          </a:p>
          <a:p>
            <a:pPr algn="ctr"/>
            <a:r>
              <a:rPr lang="en-IN" altLang="en-US" b="1" dirty="0">
                <a:latin typeface="Times New Roman" panose="02020603050405020304" pitchFamily="18" charset="0"/>
                <a:cs typeface="Times New Roman" panose="02020603050405020304" pitchFamily="18" charset="0"/>
              </a:rPr>
              <a:t>VIMAL JYOTHI ENGINEERING COLLEGE, CHEMPERI</a:t>
            </a:r>
          </a:p>
          <a:p>
            <a:endParaRPr lang="en-US" dirty="0">
              <a:latin typeface="Times New Roman" panose="02020603050405020304" pitchFamily="18" charset="0"/>
              <a:cs typeface="Times New Roman" panose="02020603050405020304" pitchFamily="18" charset="0"/>
            </a:endParaRPr>
          </a:p>
        </p:txBody>
      </p:sp>
      <p:sp>
        <p:nvSpPr>
          <p:cNvPr id="18" name="Date Placeholder 17">
            <a:extLst>
              <a:ext uri="{FF2B5EF4-FFF2-40B4-BE49-F238E27FC236}">
                <a16:creationId xmlns:a16="http://schemas.microsoft.com/office/drawing/2014/main" id="{5F376A27-5797-4BA4-80AC-DB9EC985EC29}"/>
              </a:ext>
            </a:extLst>
          </p:cNvPr>
          <p:cNvSpPr>
            <a:spLocks noGrp="1"/>
          </p:cNvSpPr>
          <p:nvPr>
            <p:ph type="dt" sz="half" idx="10"/>
          </p:nvPr>
        </p:nvSpPr>
        <p:spPr/>
        <p:txBody>
          <a:bodyPr/>
          <a:lstStyle/>
          <a:p>
            <a:fld id="{09B6BFE7-12D2-466E-8A3D-8AD0C1B11868}" type="datetime1">
              <a:rPr lang="en-US" smtClean="0"/>
              <a:t>1/28/2020</a:t>
            </a:fld>
            <a:endParaRPr lang="en-US" dirty="0"/>
          </a:p>
        </p:txBody>
      </p:sp>
      <p:sp>
        <p:nvSpPr>
          <p:cNvPr id="19" name="Slide Number Placeholder 18">
            <a:extLst>
              <a:ext uri="{FF2B5EF4-FFF2-40B4-BE49-F238E27FC236}">
                <a16:creationId xmlns:a16="http://schemas.microsoft.com/office/drawing/2014/main" id="{8D498553-099D-4688-A3E6-090A759B8685}"/>
              </a:ext>
            </a:extLst>
          </p:cNvPr>
          <p:cNvSpPr>
            <a:spLocks noGrp="1"/>
          </p:cNvSpPr>
          <p:nvPr>
            <p:ph type="sldNum" sz="quarter" idx="12"/>
          </p:nvPr>
        </p:nvSpPr>
        <p:spPr/>
        <p:txBody>
          <a:bodyPr/>
          <a:lstStyle/>
          <a:p>
            <a:fld id="{D57F1E4F-1CFF-5643-939E-02111984F565}" type="slidenum">
              <a:rPr lang="en-US" smtClean="0"/>
              <a:t>1</a:t>
            </a:fld>
            <a:endParaRPr lang="en-US" dirty="0"/>
          </a:p>
        </p:txBody>
      </p:sp>
      <p:sp>
        <p:nvSpPr>
          <p:cNvPr id="12" name="Title 1"/>
          <p:cNvSpPr txBox="1">
            <a:spLocks/>
          </p:cNvSpPr>
          <p:nvPr/>
        </p:nvSpPr>
        <p:spPr>
          <a:xfrm>
            <a:off x="8346078" y="3038134"/>
            <a:ext cx="2280407" cy="3605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GUIDED BY</a:t>
            </a:r>
          </a:p>
        </p:txBody>
      </p:sp>
      <p:sp>
        <p:nvSpPr>
          <p:cNvPr id="15" name="Content Placeholder 2"/>
          <p:cNvSpPr txBox="1">
            <a:spLocks/>
          </p:cNvSpPr>
          <p:nvPr/>
        </p:nvSpPr>
        <p:spPr>
          <a:xfrm>
            <a:off x="8830253" y="3584377"/>
            <a:ext cx="3361747" cy="143912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latin typeface="Times New Roman" panose="02020603050405020304" pitchFamily="18" charset="0"/>
                <a:cs typeface="Times New Roman" panose="02020603050405020304" pitchFamily="18" charset="0"/>
              </a:rPr>
              <a:t>RAHUL P (VML16EE038)</a:t>
            </a:r>
          </a:p>
          <a:p>
            <a:pPr algn="l"/>
            <a:r>
              <a:rPr lang="en-US" sz="1800" dirty="0" smtClean="0">
                <a:latin typeface="Times New Roman" panose="02020603050405020304" pitchFamily="18" charset="0"/>
                <a:cs typeface="Times New Roman" panose="02020603050405020304" pitchFamily="18" charset="0"/>
              </a:rPr>
              <a:t>SREEHARI P (VML16EE043)</a:t>
            </a:r>
          </a:p>
          <a:p>
            <a:pPr algn="l"/>
            <a:r>
              <a:rPr lang="en-US" sz="1800" dirty="0" smtClean="0">
                <a:latin typeface="Times New Roman" panose="02020603050405020304" pitchFamily="18" charset="0"/>
                <a:cs typeface="Times New Roman" panose="02020603050405020304" pitchFamily="18" charset="0"/>
              </a:rPr>
              <a:t>SUMITH SUDHAKAR (VML16EE044)</a:t>
            </a:r>
          </a:p>
          <a:p>
            <a:pPr algn="l"/>
            <a:r>
              <a:rPr lang="en-US" sz="1800" dirty="0" smtClean="0">
                <a:latin typeface="Times New Roman" panose="02020603050405020304" pitchFamily="18" charset="0"/>
                <a:cs typeface="Times New Roman" panose="02020603050405020304" pitchFamily="18" charset="0"/>
              </a:rPr>
              <a:t>SAHIL TOM (VML16EE040)</a:t>
            </a:r>
          </a:p>
        </p:txBody>
      </p:sp>
      <p:sp>
        <p:nvSpPr>
          <p:cNvPr id="2" name="TextBox 1"/>
          <p:cNvSpPr txBox="1"/>
          <p:nvPr/>
        </p:nvSpPr>
        <p:spPr>
          <a:xfrm>
            <a:off x="1137867" y="3101821"/>
            <a:ext cx="2771536" cy="175432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GUIDED BY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RIYA JOY</a:t>
            </a:r>
          </a:p>
          <a:p>
            <a:r>
              <a:rPr lang="en-US" dirty="0" smtClean="0">
                <a:latin typeface="Times New Roman" panose="02020603050405020304" pitchFamily="18" charset="0"/>
                <a:cs typeface="Times New Roman" panose="02020603050405020304" pitchFamily="18" charset="0"/>
              </a:rPr>
              <a:t>ASSISTANT PROFESSOR</a:t>
            </a:r>
          </a:p>
          <a:p>
            <a:r>
              <a:rPr lang="en-US" dirty="0" smtClean="0">
                <a:latin typeface="Times New Roman" panose="02020603050405020304" pitchFamily="18" charset="0"/>
                <a:cs typeface="Times New Roman" panose="02020603050405020304" pitchFamily="18" charset="0"/>
              </a:rPr>
              <a:t>EEE DEPARTMENT</a:t>
            </a:r>
          </a:p>
          <a:p>
            <a:r>
              <a:rPr lang="en-US" dirty="0" smtClean="0">
                <a:latin typeface="Times New Roman" panose="02020603050405020304" pitchFamily="18" charset="0"/>
                <a:cs typeface="Times New Roman" panose="02020603050405020304" pitchFamily="18" charset="0"/>
              </a:rPr>
              <a:t>VJEC</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1137867" y="1780984"/>
            <a:ext cx="9816859" cy="954107"/>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SOLAR </a:t>
            </a:r>
            <a:r>
              <a:rPr lang="en-US" sz="2800" b="1" dirty="0" smtClean="0">
                <a:latin typeface="Times New Roman" panose="02020603050405020304" pitchFamily="18" charset="0"/>
                <a:cs typeface="Times New Roman" panose="02020603050405020304" pitchFamily="18" charset="0"/>
              </a:rPr>
              <a:t>ENERGY </a:t>
            </a:r>
            <a:r>
              <a:rPr lang="en-US" sz="2800" b="1" dirty="0">
                <a:latin typeface="Times New Roman" panose="02020603050405020304" pitchFamily="18" charset="0"/>
                <a:cs typeface="Times New Roman" panose="02020603050405020304" pitchFamily="18" charset="0"/>
              </a:rPr>
              <a:t>MONITORING SYSTEM USING </a:t>
            </a:r>
            <a:r>
              <a:rPr lang="en-US" sz="2800" b="1" dirty="0" smtClean="0">
                <a:latin typeface="Times New Roman" panose="02020603050405020304" pitchFamily="18" charset="0"/>
                <a:cs typeface="Times New Roman" panose="02020603050405020304" pitchFamily="18" charset="0"/>
              </a:rPr>
              <a:t>IoT </a:t>
            </a:r>
          </a:p>
          <a:p>
            <a:pPr algn="ctr"/>
            <a:r>
              <a:rPr lang="en-US" sz="2800" b="1" dirty="0" smtClean="0">
                <a:latin typeface="Times New Roman" panose="02020603050405020304" pitchFamily="18" charset="0"/>
                <a:cs typeface="Times New Roman" panose="02020603050405020304" pitchFamily="18" charset="0"/>
              </a:rPr>
              <a:t>WITH AUTO AXIS CONTROL AND CLEANING</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06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DISADVANTAGE OF EXISITNG SYSTEM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Existing solar </a:t>
            </a:r>
            <a:r>
              <a:rPr lang="en-IN" sz="2000" dirty="0" smtClean="0">
                <a:solidFill>
                  <a:schemeClr val="tx1"/>
                </a:solidFill>
                <a:latin typeface="Times New Roman" panose="02020603050405020304" pitchFamily="18" charset="0"/>
                <a:cs typeface="Times New Roman" panose="02020603050405020304" pitchFamily="18" charset="0"/>
              </a:rPr>
              <a:t>PV </a:t>
            </a:r>
            <a:r>
              <a:rPr lang="en-IN" sz="2000" dirty="0" smtClean="0">
                <a:solidFill>
                  <a:schemeClr val="tx1"/>
                </a:solidFill>
                <a:latin typeface="Times New Roman" panose="02020603050405020304" pitchFamily="18" charset="0"/>
                <a:cs typeface="Times New Roman" panose="02020603050405020304" pitchFamily="18" charset="0"/>
              </a:rPr>
              <a:t>output monitoring systems are expensive and is not much popular technology</a:t>
            </a:r>
          </a:p>
          <a:p>
            <a:r>
              <a:rPr lang="en-IN" sz="2000" dirty="0" smtClean="0">
                <a:solidFill>
                  <a:schemeClr val="tx1"/>
                </a:solidFill>
                <a:latin typeface="Times New Roman" panose="02020603050405020304" pitchFamily="18" charset="0"/>
                <a:cs typeface="Times New Roman" panose="02020603050405020304" pitchFamily="18" charset="0"/>
              </a:rPr>
              <a:t>The existing system are difficult use for normal users</a:t>
            </a:r>
          </a:p>
          <a:p>
            <a:r>
              <a:rPr lang="en-IN" sz="2000" dirty="0" smtClean="0">
                <a:solidFill>
                  <a:schemeClr val="tx1"/>
                </a:solidFill>
                <a:latin typeface="Times New Roman" panose="02020603050405020304" pitchFamily="18" charset="0"/>
                <a:cs typeface="Times New Roman" panose="02020603050405020304" pitchFamily="18" charset="0"/>
              </a:rPr>
              <a:t>Most of the current solar panels are not occupies with sun light tracking system and </a:t>
            </a:r>
          </a:p>
          <a:p>
            <a:r>
              <a:rPr lang="en-IN" sz="2000" dirty="0" smtClean="0">
                <a:solidFill>
                  <a:schemeClr val="tx1"/>
                </a:solidFill>
                <a:latin typeface="Times New Roman" panose="02020603050405020304" pitchFamily="18" charset="0"/>
                <a:cs typeface="Times New Roman" panose="02020603050405020304" pitchFamily="18" charset="0"/>
              </a:rPr>
              <a:t>Current solar panel cleaning systems are bulky and expensive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074135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ADVANTAGE OF PROPOSED DESIGN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User can see the real-time output of the solar panel </a:t>
            </a:r>
          </a:p>
          <a:p>
            <a:r>
              <a:rPr lang="en-US" sz="2000" dirty="0" smtClean="0">
                <a:solidFill>
                  <a:schemeClr val="tx1"/>
                </a:solidFill>
                <a:latin typeface="Times New Roman" panose="02020603050405020304" pitchFamily="18" charset="0"/>
                <a:cs typeface="Times New Roman" panose="02020603050405020304" pitchFamily="18" charset="0"/>
              </a:rPr>
              <a:t>User can clean the panel automatically</a:t>
            </a:r>
          </a:p>
          <a:p>
            <a:r>
              <a:rPr lang="en-US" sz="2000" dirty="0" smtClean="0">
                <a:solidFill>
                  <a:schemeClr val="tx1"/>
                </a:solidFill>
                <a:latin typeface="Times New Roman" panose="02020603050405020304" pitchFamily="18" charset="0"/>
                <a:cs typeface="Times New Roman" panose="02020603050405020304" pitchFamily="18" charset="0"/>
              </a:rPr>
              <a:t>It has a sun tracking system , hence maximum efficiency and output</a:t>
            </a:r>
          </a:p>
          <a:p>
            <a:r>
              <a:rPr lang="en-US" sz="2000" dirty="0" smtClean="0">
                <a:solidFill>
                  <a:schemeClr val="tx1"/>
                </a:solidFill>
                <a:latin typeface="Times New Roman" panose="02020603050405020304" pitchFamily="18" charset="0"/>
                <a:cs typeface="Times New Roman" panose="02020603050405020304" pitchFamily="18" charset="0"/>
              </a:rPr>
              <a:t>Low cost and easy to use</a:t>
            </a:r>
          </a:p>
          <a:p>
            <a:r>
              <a:rPr lang="en-US" sz="2000" dirty="0" smtClean="0">
                <a:solidFill>
                  <a:schemeClr val="tx1"/>
                </a:solidFill>
                <a:latin typeface="Times New Roman" panose="02020603050405020304" pitchFamily="18" charset="0"/>
                <a:cs typeface="Times New Roman" panose="02020603050405020304" pitchFamily="18" charset="0"/>
              </a:rPr>
              <a:t>Does not require human intervention hence accurate and stored in web database </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4831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BLOCK DIAGRAM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3487" y="1864555"/>
            <a:ext cx="10515600" cy="56389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Solar Energy Monitoring Using </a:t>
            </a:r>
            <a:r>
              <a:rPr lang="en-US" dirty="0" err="1" smtClean="0">
                <a:solidFill>
                  <a:schemeClr val="tx1"/>
                </a:solidFill>
                <a:latin typeface="Times New Roman" panose="02020603050405020304" pitchFamily="18" charset="0"/>
                <a:cs typeface="Times New Roman" panose="02020603050405020304" pitchFamily="18" charset="0"/>
              </a:rPr>
              <a:t>Iot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12</a:t>
            </a:fld>
            <a:endParaRPr lang="en-US" dirty="0"/>
          </a:p>
        </p:txBody>
      </p:sp>
      <p:sp>
        <p:nvSpPr>
          <p:cNvPr id="6" name="Rectangle 5"/>
          <p:cNvSpPr/>
          <p:nvPr/>
        </p:nvSpPr>
        <p:spPr>
          <a:xfrm>
            <a:off x="1499285" y="2946767"/>
            <a:ext cx="1696995"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SOLAR PANEL</a:t>
            </a:r>
            <a:endParaRPr lang="en-IN" dirty="0"/>
          </a:p>
        </p:txBody>
      </p:sp>
      <p:sp>
        <p:nvSpPr>
          <p:cNvPr id="8" name="Rectangle 7"/>
          <p:cNvSpPr/>
          <p:nvPr/>
        </p:nvSpPr>
        <p:spPr>
          <a:xfrm>
            <a:off x="1713469" y="5628310"/>
            <a:ext cx="1268627"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BATTERY</a:t>
            </a:r>
          </a:p>
        </p:txBody>
      </p:sp>
      <p:sp>
        <p:nvSpPr>
          <p:cNvPr id="9" name="Rectangle 8"/>
          <p:cNvSpPr/>
          <p:nvPr/>
        </p:nvSpPr>
        <p:spPr>
          <a:xfrm>
            <a:off x="5197420" y="3095329"/>
            <a:ext cx="1242199" cy="8453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ARDUINO</a:t>
            </a:r>
            <a:endParaRPr lang="en-IN" dirty="0"/>
          </a:p>
        </p:txBody>
      </p:sp>
      <p:sp>
        <p:nvSpPr>
          <p:cNvPr id="10" name="Rectangle 9"/>
          <p:cNvSpPr/>
          <p:nvPr/>
        </p:nvSpPr>
        <p:spPr>
          <a:xfrm>
            <a:off x="6858001" y="3095718"/>
            <a:ext cx="1423358"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RASPBERRY PI</a:t>
            </a:r>
            <a:endParaRPr lang="en-IN" dirty="0"/>
          </a:p>
        </p:txBody>
      </p:sp>
      <p:sp>
        <p:nvSpPr>
          <p:cNvPr id="12" name="Rectangle 11"/>
          <p:cNvSpPr/>
          <p:nvPr/>
        </p:nvSpPr>
        <p:spPr>
          <a:xfrm>
            <a:off x="8788766" y="3095718"/>
            <a:ext cx="1615623"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SERVER</a:t>
            </a:r>
          </a:p>
          <a:p>
            <a:pPr algn="ctr"/>
            <a:r>
              <a:rPr lang="en-US" dirty="0" smtClean="0"/>
              <a:t>(THINKSPEAK)</a:t>
            </a:r>
            <a:endParaRPr lang="en-IN" dirty="0"/>
          </a:p>
        </p:txBody>
      </p:sp>
      <p:sp>
        <p:nvSpPr>
          <p:cNvPr id="13" name="Rectangle 12"/>
          <p:cNvSpPr/>
          <p:nvPr/>
        </p:nvSpPr>
        <p:spPr>
          <a:xfrm>
            <a:off x="8888628" y="4359933"/>
            <a:ext cx="1434469" cy="810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IN" dirty="0"/>
          </a:p>
        </p:txBody>
      </p:sp>
      <p:cxnSp>
        <p:nvCxnSpPr>
          <p:cNvPr id="27" name="Straight Arrow Connector 26"/>
          <p:cNvCxnSpPr>
            <a:stCxn id="10" idx="3"/>
            <a:endCxn id="12" idx="1"/>
          </p:cNvCxnSpPr>
          <p:nvPr/>
        </p:nvCxnSpPr>
        <p:spPr>
          <a:xfrm>
            <a:off x="8281359" y="3514099"/>
            <a:ext cx="507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3352800" y="2957384"/>
            <a:ext cx="1439180" cy="1130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CURRENT AND VOLTAGE SENSOR</a:t>
            </a:r>
            <a:endParaRPr lang="en-IN" dirty="0"/>
          </a:p>
        </p:txBody>
      </p:sp>
      <p:cxnSp>
        <p:nvCxnSpPr>
          <p:cNvPr id="31" name="Straight Arrow Connector 30"/>
          <p:cNvCxnSpPr>
            <a:stCxn id="17" idx="3"/>
            <a:endCxn id="9" idx="1"/>
          </p:cNvCxnSpPr>
          <p:nvPr/>
        </p:nvCxnSpPr>
        <p:spPr>
          <a:xfrm flipV="1">
            <a:off x="4791980" y="3518024"/>
            <a:ext cx="405440" cy="4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3"/>
            <a:endCxn id="10" idx="1"/>
          </p:cNvCxnSpPr>
          <p:nvPr/>
        </p:nvCxnSpPr>
        <p:spPr>
          <a:xfrm flipV="1">
            <a:off x="6439619" y="3514099"/>
            <a:ext cx="418382" cy="3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12" idx="2"/>
            <a:endCxn id="13" idx="0"/>
          </p:cNvCxnSpPr>
          <p:nvPr/>
        </p:nvCxnSpPr>
        <p:spPr>
          <a:xfrm>
            <a:off x="9596578" y="3932480"/>
            <a:ext cx="9285" cy="427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1499286" y="4209535"/>
            <a:ext cx="1696995" cy="961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CHARGE </a:t>
            </a:r>
          </a:p>
          <a:p>
            <a:pPr algn="ctr"/>
            <a:r>
              <a:rPr lang="en-IN" dirty="0" smtClean="0"/>
              <a:t>CONTROLLER</a:t>
            </a:r>
            <a:endParaRPr lang="en-IN" dirty="0"/>
          </a:p>
        </p:txBody>
      </p:sp>
      <p:cxnSp>
        <p:nvCxnSpPr>
          <p:cNvPr id="48" name="Straight Arrow Connector 47"/>
          <p:cNvCxnSpPr>
            <a:stCxn id="6" idx="2"/>
            <a:endCxn id="46" idx="0"/>
          </p:cNvCxnSpPr>
          <p:nvPr/>
        </p:nvCxnSpPr>
        <p:spPr>
          <a:xfrm>
            <a:off x="2347783" y="3783529"/>
            <a:ext cx="1" cy="426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2"/>
            <a:endCxn id="8" idx="0"/>
          </p:cNvCxnSpPr>
          <p:nvPr/>
        </p:nvCxnSpPr>
        <p:spPr>
          <a:xfrm flipH="1">
            <a:off x="2347783" y="5170816"/>
            <a:ext cx="1" cy="457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p:cNvSpPr/>
          <p:nvPr/>
        </p:nvSpPr>
        <p:spPr>
          <a:xfrm>
            <a:off x="3789405" y="5628310"/>
            <a:ext cx="2388973"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VOLTAGE REGULATOR</a:t>
            </a:r>
            <a:endParaRPr lang="en-IN" dirty="0"/>
          </a:p>
        </p:txBody>
      </p:sp>
      <p:cxnSp>
        <p:nvCxnSpPr>
          <p:cNvPr id="56" name="Straight Arrow Connector 55"/>
          <p:cNvCxnSpPr>
            <a:stCxn id="8" idx="3"/>
            <a:endCxn id="54" idx="1"/>
          </p:cNvCxnSpPr>
          <p:nvPr/>
        </p:nvCxnSpPr>
        <p:spPr>
          <a:xfrm>
            <a:off x="2982096" y="6046691"/>
            <a:ext cx="807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H="1" flipV="1">
            <a:off x="5810282" y="3924242"/>
            <a:ext cx="5631" cy="1720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V="1">
            <a:off x="5824151" y="4843849"/>
            <a:ext cx="1760528" cy="823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H="1" flipV="1">
            <a:off x="7569680" y="3916004"/>
            <a:ext cx="14999" cy="936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flipV="1">
            <a:off x="2344387" y="5387546"/>
            <a:ext cx="1931051" cy="823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flipV="1">
            <a:off x="4267200" y="4087483"/>
            <a:ext cx="8238" cy="1316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616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226" y="328493"/>
            <a:ext cx="10515600" cy="4351338"/>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Automatic Axis Control</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13</a:t>
            </a:fld>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43" y="1235161"/>
            <a:ext cx="8115315" cy="3995866"/>
          </a:xfrm>
          <a:prstGeom prst="rect">
            <a:avLst/>
          </a:prstGeom>
        </p:spPr>
      </p:pic>
    </p:spTree>
    <p:extLst>
      <p:ext uri="{BB962C8B-B14F-4D97-AF65-F5344CB8AC3E}">
        <p14:creationId xmlns:p14="http://schemas.microsoft.com/office/powerpoint/2010/main" val="1658891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879" y="393641"/>
            <a:ext cx="10515600" cy="545473"/>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Cleaning Of Solar Panel</a:t>
            </a:r>
          </a:p>
          <a:p>
            <a:pPr marL="457200" lvl="1" indent="0">
              <a:buNone/>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14</a:t>
            </a:fld>
            <a:endParaRPr lang="en-US" dirty="0"/>
          </a:p>
        </p:txBody>
      </p:sp>
      <p:sp>
        <p:nvSpPr>
          <p:cNvPr id="2" name="Rectangle 1"/>
          <p:cNvSpPr/>
          <p:nvPr/>
        </p:nvSpPr>
        <p:spPr>
          <a:xfrm>
            <a:off x="6161903" y="2117125"/>
            <a:ext cx="2158313" cy="98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SOLAR PANEL</a:t>
            </a:r>
          </a:p>
          <a:p>
            <a:pPr algn="ctr"/>
            <a:endParaRPr lang="en-IN" dirty="0"/>
          </a:p>
        </p:txBody>
      </p:sp>
      <p:sp>
        <p:nvSpPr>
          <p:cNvPr id="7" name="Rectangle 6"/>
          <p:cNvSpPr/>
          <p:nvPr/>
        </p:nvSpPr>
        <p:spPr>
          <a:xfrm>
            <a:off x="4687330" y="2133600"/>
            <a:ext cx="1145059" cy="1005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SERVO MOTOR</a:t>
            </a:r>
            <a:endParaRPr lang="en-IN" dirty="0"/>
          </a:p>
        </p:txBody>
      </p:sp>
      <p:sp>
        <p:nvSpPr>
          <p:cNvPr id="11" name="Rectangle 10"/>
          <p:cNvSpPr/>
          <p:nvPr/>
        </p:nvSpPr>
        <p:spPr>
          <a:xfrm>
            <a:off x="6363729" y="4878314"/>
            <a:ext cx="1145059" cy="848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BATTERY</a:t>
            </a:r>
            <a:endParaRPr lang="en-IN" dirty="0"/>
          </a:p>
        </p:txBody>
      </p:sp>
      <p:sp>
        <p:nvSpPr>
          <p:cNvPr id="12" name="Rectangle 11"/>
          <p:cNvSpPr/>
          <p:nvPr/>
        </p:nvSpPr>
        <p:spPr>
          <a:xfrm>
            <a:off x="685799" y="4294283"/>
            <a:ext cx="1285103" cy="848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ARDUINO</a:t>
            </a:r>
            <a:endParaRPr lang="en-IN" dirty="0"/>
          </a:p>
        </p:txBody>
      </p:sp>
      <p:cxnSp>
        <p:nvCxnSpPr>
          <p:cNvPr id="18" name="Straight Connector 17"/>
          <p:cNvCxnSpPr>
            <a:endCxn id="12" idx="0"/>
          </p:cNvCxnSpPr>
          <p:nvPr/>
        </p:nvCxnSpPr>
        <p:spPr>
          <a:xfrm>
            <a:off x="1326292" y="2570206"/>
            <a:ext cx="2059" cy="172407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326292" y="2561968"/>
            <a:ext cx="33610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832389" y="2479589"/>
            <a:ext cx="329514" cy="0"/>
          </a:xfrm>
          <a:prstGeom prst="line">
            <a:avLst/>
          </a:prstGeom>
        </p:spPr>
        <p:style>
          <a:lnRef idx="1">
            <a:schemeClr val="dk1"/>
          </a:lnRef>
          <a:fillRef idx="0">
            <a:schemeClr val="dk1"/>
          </a:fillRef>
          <a:effectRef idx="0">
            <a:schemeClr val="dk1"/>
          </a:effectRef>
          <a:fontRef idx="minor">
            <a:schemeClr val="tx1"/>
          </a:fontRef>
        </p:style>
      </p:cxnSp>
      <p:sp>
        <p:nvSpPr>
          <p:cNvPr id="33" name="Rectangle 32"/>
          <p:cNvSpPr/>
          <p:nvPr/>
        </p:nvSpPr>
        <p:spPr>
          <a:xfrm>
            <a:off x="6137188" y="3649362"/>
            <a:ext cx="2158313" cy="848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CHARGE CONTROLLER</a:t>
            </a:r>
            <a:endParaRPr lang="en-IN" dirty="0"/>
          </a:p>
        </p:txBody>
      </p:sp>
      <p:sp>
        <p:nvSpPr>
          <p:cNvPr id="39" name="Rectangle 38"/>
          <p:cNvSpPr/>
          <p:nvPr/>
        </p:nvSpPr>
        <p:spPr>
          <a:xfrm>
            <a:off x="2458994" y="4297780"/>
            <a:ext cx="1647567" cy="8367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VOLTAGE REGULATOR</a:t>
            </a:r>
            <a:endParaRPr lang="en-IN" dirty="0"/>
          </a:p>
        </p:txBody>
      </p:sp>
      <p:cxnSp>
        <p:nvCxnSpPr>
          <p:cNvPr id="44" name="Straight Arrow Connector 43"/>
          <p:cNvCxnSpPr/>
          <p:nvPr/>
        </p:nvCxnSpPr>
        <p:spPr>
          <a:xfrm>
            <a:off x="6936259" y="3113903"/>
            <a:ext cx="0" cy="535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11" idx="0"/>
          </p:cNvCxnSpPr>
          <p:nvPr/>
        </p:nvCxnSpPr>
        <p:spPr>
          <a:xfrm>
            <a:off x="6936258" y="4530811"/>
            <a:ext cx="1" cy="347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39" idx="3"/>
          </p:cNvCxnSpPr>
          <p:nvPr/>
        </p:nvCxnSpPr>
        <p:spPr>
          <a:xfrm flipH="1">
            <a:off x="4106561" y="4710294"/>
            <a:ext cx="2829697" cy="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9" idx="1"/>
            <a:endCxn id="12" idx="3"/>
          </p:cNvCxnSpPr>
          <p:nvPr/>
        </p:nvCxnSpPr>
        <p:spPr>
          <a:xfrm flipH="1">
            <a:off x="1970902" y="4716161"/>
            <a:ext cx="488092" cy="2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p:cNvSpPr/>
          <p:nvPr/>
        </p:nvSpPr>
        <p:spPr>
          <a:xfrm>
            <a:off x="685798" y="5502876"/>
            <a:ext cx="1285103" cy="6178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SWITCH</a:t>
            </a:r>
          </a:p>
          <a:p>
            <a:pPr algn="ctr"/>
            <a:endParaRPr lang="en-IN" dirty="0"/>
          </a:p>
        </p:txBody>
      </p:sp>
      <p:cxnSp>
        <p:nvCxnSpPr>
          <p:cNvPr id="66" name="Straight Arrow Connector 65"/>
          <p:cNvCxnSpPr>
            <a:stCxn id="64" idx="0"/>
            <a:endCxn id="12" idx="2"/>
          </p:cNvCxnSpPr>
          <p:nvPr/>
        </p:nvCxnSpPr>
        <p:spPr>
          <a:xfrm flipV="1">
            <a:off x="1328350" y="5142780"/>
            <a:ext cx="1" cy="360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67"/>
          <p:cNvSpPr/>
          <p:nvPr/>
        </p:nvSpPr>
        <p:spPr>
          <a:xfrm>
            <a:off x="6161902" y="1145059"/>
            <a:ext cx="2158313" cy="7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ULTRASONIC SENSOR</a:t>
            </a:r>
            <a:endParaRPr lang="en-IN" dirty="0"/>
          </a:p>
        </p:txBody>
      </p:sp>
      <p:cxnSp>
        <p:nvCxnSpPr>
          <p:cNvPr id="70" name="Straight Connector 69"/>
          <p:cNvCxnSpPr>
            <a:stCxn id="68" idx="2"/>
            <a:endCxn id="2" idx="0"/>
          </p:cNvCxnSpPr>
          <p:nvPr/>
        </p:nvCxnSpPr>
        <p:spPr>
          <a:xfrm>
            <a:off x="7241059" y="1878227"/>
            <a:ext cx="1" cy="23889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V="1">
            <a:off x="1070919" y="1491048"/>
            <a:ext cx="0" cy="2784391"/>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a:off x="1087394" y="1503405"/>
            <a:ext cx="50662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V="1">
            <a:off x="2215978" y="2990335"/>
            <a:ext cx="0" cy="1719959"/>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flipV="1">
            <a:off x="2215978" y="2990335"/>
            <a:ext cx="2471352" cy="8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208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COMPONENTS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7437"/>
            <a:ext cx="5321060" cy="4351338"/>
          </a:xfrm>
        </p:spPr>
        <p:txBody>
          <a:bodyPr>
            <a:noAutofit/>
          </a:bodyPr>
          <a:lstStyle/>
          <a:p>
            <a:pPr>
              <a:lnSpc>
                <a:spcPct val="100000"/>
              </a:lnSpc>
            </a:pPr>
            <a:r>
              <a:rPr lang="en-US" dirty="0" smtClean="0">
                <a:latin typeface="Times New Roman" panose="02020603050405020304" pitchFamily="18" charset="0"/>
                <a:cs typeface="Times New Roman" panose="02020603050405020304" pitchFamily="18" charset="0"/>
              </a:rPr>
              <a:t>Arduino UNO 3</a:t>
            </a:r>
          </a:p>
          <a:p>
            <a:pPr>
              <a:lnSpc>
                <a:spcPct val="100000"/>
              </a:lnSpc>
            </a:pPr>
            <a:r>
              <a:rPr lang="en-US" dirty="0" smtClean="0">
                <a:latin typeface="Times New Roman" panose="02020603050405020304" pitchFamily="18" charset="0"/>
                <a:cs typeface="Times New Roman" panose="02020603050405020304" pitchFamily="18" charset="0"/>
              </a:rPr>
              <a:t>Raspberry Pi 3</a:t>
            </a:r>
          </a:p>
          <a:p>
            <a:pPr>
              <a:lnSpc>
                <a:spcPct val="100000"/>
              </a:lnSpc>
            </a:pPr>
            <a:r>
              <a:rPr lang="en-IN" dirty="0" smtClean="0">
                <a:latin typeface="Times New Roman" panose="02020603050405020304" pitchFamily="18" charset="0"/>
                <a:cs typeface="Times New Roman" panose="02020603050405020304" pitchFamily="18" charset="0"/>
              </a:rPr>
              <a:t>Current Sensor - ACS712(30Amp) </a:t>
            </a:r>
          </a:p>
          <a:p>
            <a:pPr>
              <a:lnSpc>
                <a:spcPct val="100000"/>
              </a:lnSpc>
            </a:pPr>
            <a:r>
              <a:rPr lang="en-IN" dirty="0" smtClean="0">
                <a:latin typeface="Times New Roman" panose="02020603050405020304" pitchFamily="18" charset="0"/>
                <a:cs typeface="Times New Roman" panose="02020603050405020304" pitchFamily="18" charset="0"/>
              </a:rPr>
              <a:t>Voltage Sensor</a:t>
            </a:r>
          </a:p>
          <a:p>
            <a:pPr>
              <a:lnSpc>
                <a:spcPct val="100000"/>
              </a:lnSpc>
            </a:pPr>
            <a:r>
              <a:rPr lang="en-US" dirty="0" smtClean="0">
                <a:latin typeface="Times New Roman" panose="02020603050405020304" pitchFamily="18" charset="0"/>
                <a:cs typeface="Times New Roman" panose="02020603050405020304" pitchFamily="18" charset="0"/>
              </a:rPr>
              <a:t>Resistors</a:t>
            </a:r>
            <a:endParaRPr lang="en-IN" dirty="0">
              <a:latin typeface="Times New Roman" panose="02020603050405020304" pitchFamily="18" charset="0"/>
              <a:cs typeface="Times New Roman" panose="02020603050405020304" pitchFamily="18" charset="0"/>
            </a:endParaRPr>
          </a:p>
          <a:p>
            <a:pPr>
              <a:lnSpc>
                <a:spcPct val="100000"/>
              </a:lnSpc>
            </a:pPr>
            <a:r>
              <a:rPr lang="en-US" dirty="0" smtClean="0">
                <a:latin typeface="Times New Roman" panose="02020603050405020304" pitchFamily="18" charset="0"/>
                <a:cs typeface="Times New Roman" panose="02020603050405020304" pitchFamily="18" charset="0"/>
              </a:rPr>
              <a:t>3 DC motor </a:t>
            </a:r>
          </a:p>
          <a:p>
            <a:pPr>
              <a:lnSpc>
                <a:spcPct val="100000"/>
              </a:lnSpc>
            </a:pPr>
            <a:r>
              <a:rPr lang="en-US" dirty="0" smtClean="0">
                <a:latin typeface="Times New Roman" panose="02020603050405020304" pitchFamily="18" charset="0"/>
                <a:cs typeface="Times New Roman" panose="02020603050405020304" pitchFamily="18" charset="0"/>
              </a:rPr>
              <a:t>Roller </a:t>
            </a:r>
            <a:r>
              <a:rPr lang="en-US" dirty="0" smtClean="0">
                <a:latin typeface="Times New Roman" panose="02020603050405020304" pitchFamily="18" charset="0"/>
                <a:cs typeface="Times New Roman" panose="02020603050405020304" pitchFamily="18" charset="0"/>
              </a:rPr>
              <a:t>Brush</a:t>
            </a:r>
          </a:p>
          <a:p>
            <a:pPr>
              <a:lnSpc>
                <a:spcPct val="100000"/>
              </a:lnSpc>
            </a:pPr>
            <a:r>
              <a:rPr lang="en-US" dirty="0" smtClean="0">
                <a:latin typeface="Times New Roman" panose="02020603050405020304" pitchFamily="18" charset="0"/>
                <a:cs typeface="Times New Roman" panose="02020603050405020304" pitchFamily="18" charset="0"/>
              </a:rPr>
              <a:t>LDR</a:t>
            </a:r>
          </a:p>
          <a:p>
            <a:pPr>
              <a:lnSpc>
                <a:spcPct val="100000"/>
              </a:lnSpc>
            </a:pPr>
            <a:r>
              <a:rPr lang="en-US" dirty="0" smtClean="0">
                <a:latin typeface="Times New Roman" panose="02020603050405020304" pitchFamily="18" charset="0"/>
                <a:cs typeface="Times New Roman" panose="02020603050405020304" pitchFamily="18" charset="0"/>
              </a:rPr>
              <a:t>LM7805 Voltage Controller</a:t>
            </a:r>
          </a:p>
          <a:p>
            <a:pPr>
              <a:lnSpc>
                <a:spcPct val="100000"/>
              </a:lnSpc>
            </a:pPr>
            <a:r>
              <a:rPr lang="en-IN" dirty="0" smtClean="0"/>
              <a:t>Relay</a:t>
            </a:r>
            <a:endParaRPr lang="en-IN" dirty="0"/>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011337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WORKING</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6106"/>
            <a:ext cx="10515600" cy="4770857"/>
          </a:xfrm>
        </p:spPr>
        <p:txBody>
          <a:bodyPr>
            <a:normAutofit/>
          </a:bodyPr>
          <a:lstStyle/>
          <a:p>
            <a:r>
              <a:rPr lang="en-IN" dirty="0" smtClean="0"/>
              <a:t>The energy monitoring system works by sensing the current and voltage output of the solar panel and sending those values to Arduino </a:t>
            </a:r>
          </a:p>
          <a:p>
            <a:r>
              <a:rPr lang="en-IN" dirty="0" smtClean="0"/>
              <a:t>From Arduino the message signal is send to a raspberry pi </a:t>
            </a:r>
          </a:p>
          <a:p>
            <a:r>
              <a:rPr lang="en-IN" dirty="0" smtClean="0"/>
              <a:t>Raspberry pi is connected to internet programed to send </a:t>
            </a:r>
          </a:p>
          <a:p>
            <a:r>
              <a:rPr lang="en-US" dirty="0" err="1" smtClean="0"/>
              <a:t>Rasberry</a:t>
            </a:r>
            <a:r>
              <a:rPr lang="en-US" dirty="0" smtClean="0"/>
              <a:t> pie send this Data to a server</a:t>
            </a:r>
            <a:endParaRPr lang="en-IN" dirty="0" smtClean="0"/>
          </a:p>
          <a:p>
            <a:endParaRPr lang="en-IN" dirty="0" smtClean="0"/>
          </a:p>
          <a:p>
            <a:pPr>
              <a:buFont typeface="Wingdings" panose="05000000000000000000" pitchFamily="2" charset="2"/>
              <a:buChar char="§"/>
            </a:pPr>
            <a:r>
              <a:rPr lang="en-IN" dirty="0" smtClean="0"/>
              <a:t>The solar panel is mounted with 2 LDR sensors and the solar panel is connected to a bi directional motor </a:t>
            </a:r>
          </a:p>
          <a:p>
            <a:pPr>
              <a:buFont typeface="Wingdings" panose="05000000000000000000" pitchFamily="2" charset="2"/>
              <a:buChar char="§"/>
            </a:pPr>
            <a:r>
              <a:rPr lang="en-IN" dirty="0" smtClean="0"/>
              <a:t>Based on the light </a:t>
            </a:r>
            <a:r>
              <a:rPr lang="en-IN" dirty="0" err="1" smtClean="0"/>
              <a:t>recived</a:t>
            </a:r>
            <a:r>
              <a:rPr lang="en-IN" dirty="0" smtClean="0"/>
              <a:t> by the LDR the panel is tilted by operating the motor using a motor driver</a:t>
            </a:r>
          </a:p>
          <a:p>
            <a:pPr>
              <a:buFont typeface="Wingdings" panose="05000000000000000000" pitchFamily="2" charset="2"/>
              <a:buChar char="§"/>
            </a:pPr>
            <a:r>
              <a:rPr lang="en-IN" dirty="0" smtClean="0"/>
              <a:t>The motor driver consist of a </a:t>
            </a:r>
            <a:r>
              <a:rPr lang="en-IN" dirty="0" err="1" smtClean="0"/>
              <a:t>dpdt</a:t>
            </a:r>
            <a:r>
              <a:rPr lang="en-IN" dirty="0" smtClean="0"/>
              <a:t> relay which control the direction of rotation of motor</a:t>
            </a:r>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endParaRPr lang="en-IN" dirty="0" smtClean="0"/>
          </a:p>
          <a:p>
            <a:endParaRPr lang="en-IN" dirty="0" smtClean="0"/>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152369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WORKING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The cleaning system works by moving a rotating brush over the panel using 2 dc motors mounted on a movable frame </a:t>
            </a:r>
          </a:p>
          <a:p>
            <a:pPr>
              <a:buFont typeface="Wingdings" panose="05000000000000000000" pitchFamily="2" charset="2"/>
              <a:buChar char="Ø"/>
            </a:pPr>
            <a:r>
              <a:rPr lang="en-IN" dirty="0" smtClean="0"/>
              <a:t>One motor is connected to the brush and the other is connected to the frame to move it over the panel</a:t>
            </a:r>
            <a:endParaRPr lang="en-IN" dirty="0"/>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835934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18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03710440"/>
              </p:ext>
            </p:extLst>
          </p:nvPr>
        </p:nvGraphicFramePr>
        <p:xfrm>
          <a:off x="925099" y="1341373"/>
          <a:ext cx="10200904" cy="4882551"/>
        </p:xfrm>
        <a:graphic>
          <a:graphicData uri="http://schemas.openxmlformats.org/drawingml/2006/table">
            <a:tbl>
              <a:tblPr firstRow="1" bandRow="1">
                <a:tableStyleId>{5C22544A-7EE6-4342-B048-85BDC9FD1C3A}</a:tableStyleId>
              </a:tblPr>
              <a:tblGrid>
                <a:gridCol w="2550226">
                  <a:extLst>
                    <a:ext uri="{9D8B030D-6E8A-4147-A177-3AD203B41FA5}">
                      <a16:colId xmlns:a16="http://schemas.microsoft.com/office/drawing/2014/main" val="4201155149"/>
                    </a:ext>
                  </a:extLst>
                </a:gridCol>
                <a:gridCol w="2550226">
                  <a:extLst>
                    <a:ext uri="{9D8B030D-6E8A-4147-A177-3AD203B41FA5}">
                      <a16:colId xmlns:a16="http://schemas.microsoft.com/office/drawing/2014/main" val="2525875763"/>
                    </a:ext>
                  </a:extLst>
                </a:gridCol>
                <a:gridCol w="2550226">
                  <a:extLst>
                    <a:ext uri="{9D8B030D-6E8A-4147-A177-3AD203B41FA5}">
                      <a16:colId xmlns:a16="http://schemas.microsoft.com/office/drawing/2014/main" val="4216825293"/>
                    </a:ext>
                  </a:extLst>
                </a:gridCol>
                <a:gridCol w="2550226">
                  <a:extLst>
                    <a:ext uri="{9D8B030D-6E8A-4147-A177-3AD203B41FA5}">
                      <a16:colId xmlns:a16="http://schemas.microsoft.com/office/drawing/2014/main" val="427660423"/>
                    </a:ext>
                  </a:extLst>
                </a:gridCol>
              </a:tblGrid>
              <a:tr h="1124490">
                <a:tc>
                  <a:txBody>
                    <a:bodyPr/>
                    <a:lstStyle/>
                    <a:p>
                      <a:r>
                        <a:rPr lang="en-US" dirty="0" smtClean="0">
                          <a:latin typeface="Times New Roman" panose="02020603050405020304" pitchFamily="18" charset="0"/>
                          <a:cs typeface="Times New Roman" panose="02020603050405020304" pitchFamily="18" charset="0"/>
                        </a:rPr>
                        <a:t>AUG-SEP</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2ND SEP</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SEP-NOV</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2ND NOV</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8377052"/>
                  </a:ext>
                </a:extLst>
              </a:tr>
              <a:tr h="1054246">
                <a:tc>
                  <a:txBody>
                    <a:bodyPr/>
                    <a:lstStyle/>
                    <a:p>
                      <a:r>
                        <a:rPr lang="en-US" dirty="0" smtClean="0">
                          <a:latin typeface="Times New Roman" panose="02020603050405020304" pitchFamily="18" charset="0"/>
                          <a:cs typeface="Times New Roman" panose="02020603050405020304" pitchFamily="18" charset="0"/>
                        </a:rPr>
                        <a:t>Topic</a:t>
                      </a:r>
                    </a:p>
                    <a:p>
                      <a:r>
                        <a:rPr lang="en-US" dirty="0" smtClean="0">
                          <a:latin typeface="Times New Roman" panose="02020603050405020304" pitchFamily="18" charset="0"/>
                          <a:cs typeface="Times New Roman" panose="02020603050405020304" pitchFamily="18" charset="0"/>
                        </a:rPr>
                        <a:t>Finalization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Zeroth</a:t>
                      </a:r>
                    </a:p>
                    <a:p>
                      <a:r>
                        <a:rPr lang="en-US" dirty="0" smtClean="0">
                          <a:latin typeface="Times New Roman" panose="02020603050405020304" pitchFamily="18" charset="0"/>
                          <a:cs typeface="Times New Roman" panose="02020603050405020304" pitchFamily="18" charset="0"/>
                        </a:rPr>
                        <a:t>Review</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Literature</a:t>
                      </a:r>
                    </a:p>
                    <a:p>
                      <a:r>
                        <a:rPr lang="en-US" dirty="0" smtClean="0">
                          <a:latin typeface="Times New Roman" panose="02020603050405020304" pitchFamily="18" charset="0"/>
                          <a:cs typeface="Times New Roman" panose="02020603050405020304" pitchFamily="18" charset="0"/>
                        </a:rPr>
                        <a:t>Survey</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First</a:t>
                      </a:r>
                    </a:p>
                    <a:p>
                      <a:r>
                        <a:rPr lang="en-US" dirty="0" smtClean="0">
                          <a:latin typeface="Times New Roman" panose="02020603050405020304" pitchFamily="18" charset="0"/>
                          <a:cs typeface="Times New Roman" panose="02020603050405020304" pitchFamily="18" charset="0"/>
                        </a:rPr>
                        <a:t>Review</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087733"/>
                  </a:ext>
                </a:extLst>
              </a:tr>
              <a:tr h="2703815">
                <a:tc>
                  <a:txBody>
                    <a:bodyPr/>
                    <a:lstStyle/>
                    <a:p>
                      <a:r>
                        <a:rPr lang="en-US" dirty="0" smtClean="0">
                          <a:latin typeface="Times New Roman" panose="02020603050405020304" pitchFamily="18" charset="0"/>
                          <a:cs typeface="Times New Roman" panose="02020603050405020304" pitchFamily="18" charset="0"/>
                        </a:rPr>
                        <a:t>Finalized</a:t>
                      </a:r>
                      <a:r>
                        <a:rPr lang="en-US" baseline="0" dirty="0" smtClean="0">
                          <a:latin typeface="Times New Roman" panose="02020603050405020304" pitchFamily="18" charset="0"/>
                          <a:cs typeface="Times New Roman" panose="02020603050405020304" pitchFamily="18" charset="0"/>
                        </a:rPr>
                        <a:t> project topic after discussing with guide and other staff members.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Presented the bare-bone idea for the project and received</a:t>
                      </a:r>
                      <a:r>
                        <a:rPr lang="en-US" baseline="0" dirty="0" smtClean="0">
                          <a:latin typeface="Times New Roman" panose="02020603050405020304" pitchFamily="18" charset="0"/>
                          <a:cs typeface="Times New Roman" panose="02020603050405020304" pitchFamily="18" charset="0"/>
                        </a:rPr>
                        <a:t> further instructions for modifications and improvement from evaluators.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Various papers published regarding this topic were looked into.</a:t>
                      </a:r>
                    </a:p>
                    <a:p>
                      <a:r>
                        <a:rPr lang="en-US" dirty="0" smtClean="0">
                          <a:latin typeface="Times New Roman" panose="02020603050405020304" pitchFamily="18" charset="0"/>
                          <a:cs typeface="Times New Roman" panose="02020603050405020304" pitchFamily="18" charset="0"/>
                        </a:rPr>
                        <a:t>Also</a:t>
                      </a:r>
                      <a:r>
                        <a:rPr lang="en-US" baseline="0" dirty="0" smtClean="0">
                          <a:latin typeface="Times New Roman" panose="02020603050405020304" pitchFamily="18" charset="0"/>
                          <a:cs typeface="Times New Roman" panose="02020603050405020304" pitchFamily="18" charset="0"/>
                        </a:rPr>
                        <a:t> presented this project for various funding competitions.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 finalized and detailed presentation based on the topic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4387053"/>
                  </a:ext>
                </a:extLst>
              </a:tr>
            </a:tbl>
          </a:graphicData>
        </a:graphic>
      </p:graphicFrame>
      <p:sp>
        <p:nvSpPr>
          <p:cNvPr id="8" name="TextBox 7"/>
          <p:cNvSpPr txBox="1"/>
          <p:nvPr/>
        </p:nvSpPr>
        <p:spPr>
          <a:xfrm>
            <a:off x="861321" y="577970"/>
            <a:ext cx="9652958" cy="646331"/>
          </a:xfrm>
          <a:prstGeom prst="rect">
            <a:avLst/>
          </a:prstGeom>
          <a:noFill/>
        </p:spPr>
        <p:txBody>
          <a:bodyPr wrap="square" rtlCol="0">
            <a:spAutoFit/>
          </a:bodyPr>
          <a:lstStyle/>
          <a:p>
            <a:pPr algn="ctr"/>
            <a:r>
              <a:rPr lang="en-IN" sz="3600" b="1" dirty="0" smtClean="0">
                <a:latin typeface="Times New Roman" panose="02020603050405020304" pitchFamily="18" charset="0"/>
                <a:cs typeface="Times New Roman" panose="02020603050405020304" pitchFamily="18" charset="0"/>
              </a:rPr>
              <a:t>Work Done Till Date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733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37945352"/>
              </p:ext>
            </p:extLst>
          </p:nvPr>
        </p:nvGraphicFramePr>
        <p:xfrm>
          <a:off x="985652" y="1552754"/>
          <a:ext cx="8347818" cy="3711224"/>
        </p:xfrm>
        <a:graphic>
          <a:graphicData uri="http://schemas.openxmlformats.org/drawingml/2006/table">
            <a:tbl>
              <a:tblPr firstRow="1" bandRow="1">
                <a:tableStyleId>{5C22544A-7EE6-4342-B048-85BDC9FD1C3A}</a:tableStyleId>
              </a:tblPr>
              <a:tblGrid>
                <a:gridCol w="4173909">
                  <a:extLst>
                    <a:ext uri="{9D8B030D-6E8A-4147-A177-3AD203B41FA5}">
                      <a16:colId xmlns:a16="http://schemas.microsoft.com/office/drawing/2014/main" val="4201155149"/>
                    </a:ext>
                  </a:extLst>
                </a:gridCol>
                <a:gridCol w="4173909">
                  <a:extLst>
                    <a:ext uri="{9D8B030D-6E8A-4147-A177-3AD203B41FA5}">
                      <a16:colId xmlns:a16="http://schemas.microsoft.com/office/drawing/2014/main" val="4216825293"/>
                    </a:ext>
                  </a:extLst>
                </a:gridCol>
              </a:tblGrid>
              <a:tr h="854724">
                <a:tc>
                  <a:txBody>
                    <a:bodyPr/>
                    <a:lstStyle/>
                    <a:p>
                      <a:r>
                        <a:rPr lang="en-US" sz="1800" dirty="0" smtClean="0">
                          <a:latin typeface="Times New Roman" panose="02020603050405020304" pitchFamily="18" charset="0"/>
                          <a:cs typeface="Times New Roman" panose="02020603050405020304" pitchFamily="18" charset="0"/>
                        </a:rPr>
                        <a:t>NOV-</a:t>
                      </a:r>
                      <a:r>
                        <a:rPr lang="en-US" sz="1800" baseline="0" dirty="0" smtClean="0">
                          <a:latin typeface="Times New Roman" panose="02020603050405020304" pitchFamily="18" charset="0"/>
                          <a:cs typeface="Times New Roman" panose="02020603050405020304" pitchFamily="18" charset="0"/>
                        </a:rPr>
                        <a:t> DEC</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1 JAN</a:t>
                      </a:r>
                      <a:r>
                        <a:rPr lang="en-US" sz="1800" baseline="0" dirty="0" smtClean="0">
                          <a:latin typeface="Times New Roman" panose="02020603050405020304" pitchFamily="18" charset="0"/>
                          <a:cs typeface="Times New Roman" panose="02020603050405020304" pitchFamily="18" charset="0"/>
                        </a:rPr>
                        <a:t> – JAN 20</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8377052"/>
                  </a:ext>
                </a:extLst>
              </a:tr>
              <a:tr h="801332">
                <a:tc>
                  <a:txBody>
                    <a:bodyPr/>
                    <a:lstStyle/>
                    <a:p>
                      <a:r>
                        <a:rPr lang="en-US" sz="1800" dirty="0" smtClean="0">
                          <a:latin typeface="Times New Roman" panose="02020603050405020304" pitchFamily="18" charset="0"/>
                          <a:cs typeface="Times New Roman" panose="02020603050405020304" pitchFamily="18" charset="0"/>
                        </a:rPr>
                        <a:t>Selection of Components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Collecting Data</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087733"/>
                  </a:ext>
                </a:extLst>
              </a:tr>
              <a:tr h="2055168">
                <a:tc>
                  <a:txBody>
                    <a:bodyPr/>
                    <a:lstStyle/>
                    <a:p>
                      <a:r>
                        <a:rPr lang="en-US" sz="1800" dirty="0" smtClean="0">
                          <a:latin typeface="Times New Roman" panose="02020603050405020304" pitchFamily="18" charset="0"/>
                          <a:cs typeface="Times New Roman" panose="02020603050405020304" pitchFamily="18" charset="0"/>
                        </a:rPr>
                        <a:t>Selection</a:t>
                      </a:r>
                      <a:r>
                        <a:rPr lang="en-US" sz="1800" baseline="0" dirty="0" smtClean="0">
                          <a:latin typeface="Times New Roman" panose="02020603050405020304" pitchFamily="18" charset="0"/>
                          <a:cs typeface="Times New Roman" panose="02020603050405020304" pitchFamily="18" charset="0"/>
                        </a:rPr>
                        <a:t> of panel and rating and other components, designing circuit</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Various</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journals </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and</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online sites are analyzed. </a:t>
                      </a:r>
                      <a:endParaRPr lang="en-IN" sz="1800" dirty="0" smtClean="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4387053"/>
                  </a:ext>
                </a:extLst>
              </a:tr>
            </a:tbl>
          </a:graphicData>
        </a:graphic>
      </p:graphicFrame>
      <p:sp>
        <p:nvSpPr>
          <p:cNvPr id="2" name="TextBox 1"/>
          <p:cNvSpPr txBox="1"/>
          <p:nvPr/>
        </p:nvSpPr>
        <p:spPr>
          <a:xfrm>
            <a:off x="1199072" y="577970"/>
            <a:ext cx="9652958" cy="646331"/>
          </a:xfrm>
          <a:prstGeom prst="rect">
            <a:avLst/>
          </a:prstGeom>
          <a:noFill/>
        </p:spPr>
        <p:txBody>
          <a:bodyPr wrap="square" rtlCol="0">
            <a:spAutoFit/>
          </a:bodyPr>
          <a:lstStyle/>
          <a:p>
            <a:pPr algn="ctr"/>
            <a:r>
              <a:rPr lang="en-IN" sz="3600" b="1" dirty="0" smtClean="0">
                <a:latin typeface="Times New Roman" panose="02020603050405020304" pitchFamily="18" charset="0"/>
                <a:cs typeface="Times New Roman" panose="02020603050405020304" pitchFamily="18" charset="0"/>
              </a:rPr>
              <a:t>Work Done Till Date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582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61087" y="131806"/>
            <a:ext cx="10515600" cy="1325563"/>
          </a:xfrm>
        </p:spPr>
        <p:txBody>
          <a:bodyPr/>
          <a:lstStyle/>
          <a:p>
            <a:pPr algn="ctr"/>
            <a:r>
              <a:rPr lang="en-US" b="1" dirty="0" smtClean="0">
                <a:solidFill>
                  <a:schemeClr val="tx1"/>
                </a:solidFill>
              </a:rPr>
              <a:t>CONTENTS</a:t>
            </a:r>
            <a:endParaRPr lang="en-IN" b="1" dirty="0">
              <a:solidFill>
                <a:schemeClr val="tx1"/>
              </a:solidFill>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a:t>
            </a:fld>
            <a:endParaRPr lang="en-US" dirty="0"/>
          </a:p>
        </p:txBody>
      </p:sp>
      <p:sp>
        <p:nvSpPr>
          <p:cNvPr id="3" name="TextBox 2"/>
          <p:cNvSpPr txBox="1"/>
          <p:nvPr/>
        </p:nvSpPr>
        <p:spPr>
          <a:xfrm>
            <a:off x="838200" y="887135"/>
            <a:ext cx="6692661" cy="4370427"/>
          </a:xfrm>
          <a:prstGeom prst="rect">
            <a:avLst/>
          </a:prstGeom>
          <a:noFill/>
        </p:spPr>
        <p:txBody>
          <a:bodyPr wrap="square" rtlCol="0">
            <a:spAutoFit/>
          </a:bodyPr>
          <a:lstStyle/>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Introduction</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Project Objective</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Literature Survey</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Proposed design</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Disadvantage of existing system</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Advantage of proposed design</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Block diagram</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Main hardware components</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Working</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Estimated Cost</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Work plan</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a:t>
            </a:r>
          </a:p>
          <a:p>
            <a:pPr marL="514350" indent="-5143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640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Design Calculation and selection of components</a:t>
            </a:r>
          </a:p>
          <a:p>
            <a:r>
              <a:rPr lang="en-IN" sz="2000" dirty="0" smtClean="0">
                <a:solidFill>
                  <a:schemeClr val="tx1"/>
                </a:solidFill>
                <a:latin typeface="Times New Roman" panose="02020603050405020304" pitchFamily="18" charset="0"/>
                <a:cs typeface="Times New Roman" panose="02020603050405020304" pitchFamily="18" charset="0"/>
              </a:rPr>
              <a:t>Circuit Designing</a:t>
            </a:r>
          </a:p>
          <a:p>
            <a:r>
              <a:rPr lang="en-IN" sz="2000" dirty="0" smtClean="0">
                <a:solidFill>
                  <a:schemeClr val="tx1"/>
                </a:solidFill>
                <a:latin typeface="Times New Roman" panose="02020603050405020304" pitchFamily="18" charset="0"/>
                <a:cs typeface="Times New Roman" panose="02020603050405020304" pitchFamily="18" charset="0"/>
              </a:rPr>
              <a:t>Survey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20</a:t>
            </a:fld>
            <a:endParaRPr lang="en-US" dirty="0"/>
          </a:p>
        </p:txBody>
      </p:sp>
      <p:sp>
        <p:nvSpPr>
          <p:cNvPr id="6" name="Title 5"/>
          <p:cNvSpPr txBox="1">
            <a:spLocks noGrp="1"/>
          </p:cNvSpPr>
          <p:nvPr>
            <p:ph type="title"/>
          </p:nvPr>
        </p:nvSpPr>
        <p:spPr>
          <a:xfrm>
            <a:off x="677334" y="609600"/>
            <a:ext cx="8596668" cy="1200329"/>
          </a:xfrm>
          <a:prstGeom prst="rect">
            <a:avLst/>
          </a:prstGeom>
          <a:noFill/>
        </p:spPr>
        <p:txBody>
          <a:bodyPr wrap="square" rtlCol="0">
            <a:spAutoFit/>
          </a:bodyPr>
          <a:lstStyle/>
          <a:p>
            <a:pPr algn="ctr"/>
            <a:r>
              <a:rPr lang="en-US" b="1" dirty="0" smtClean="0">
                <a:solidFill>
                  <a:schemeClr val="tx1"/>
                </a:solidFill>
                <a:latin typeface="Times New Roman" panose="02020603050405020304" pitchFamily="18" charset="0"/>
                <a:cs typeface="Times New Roman" panose="02020603050405020304" pitchFamily="18" charset="0"/>
              </a:rPr>
              <a:t>Details Of Work Progress In The Current Semester</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401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93" y="428368"/>
            <a:ext cx="8596668" cy="132080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WORK PLAN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21</a:t>
            </a:fld>
            <a:endParaRPr lang="en-US" dirty="0"/>
          </a:p>
        </p:txBody>
      </p:sp>
      <p:graphicFrame>
        <p:nvGraphicFramePr>
          <p:cNvPr id="7" name="Content Placeholder 17"/>
          <p:cNvGraphicFramePr>
            <a:graphicFrameLocks/>
          </p:cNvGraphicFramePr>
          <p:nvPr>
            <p:extLst>
              <p:ext uri="{D42A27DB-BD31-4B8C-83A1-F6EECF244321}">
                <p14:modId xmlns:p14="http://schemas.microsoft.com/office/powerpoint/2010/main" val="4203261203"/>
              </p:ext>
            </p:extLst>
          </p:nvPr>
        </p:nvGraphicFramePr>
        <p:xfrm>
          <a:off x="518783" y="1270000"/>
          <a:ext cx="9374860" cy="4261477"/>
        </p:xfrm>
        <a:graphic>
          <a:graphicData uri="http://schemas.openxmlformats.org/drawingml/2006/table">
            <a:tbl>
              <a:tblPr firstRow="1" bandRow="1">
                <a:tableStyleId>{5940675A-B579-460E-94D1-54222C63F5DA}</a:tableStyleId>
              </a:tblPr>
              <a:tblGrid>
                <a:gridCol w="2343715">
                  <a:extLst>
                    <a:ext uri="{9D8B030D-6E8A-4147-A177-3AD203B41FA5}">
                      <a16:colId xmlns:a16="http://schemas.microsoft.com/office/drawing/2014/main" val="20000"/>
                    </a:ext>
                  </a:extLst>
                </a:gridCol>
                <a:gridCol w="2343715">
                  <a:extLst>
                    <a:ext uri="{9D8B030D-6E8A-4147-A177-3AD203B41FA5}">
                      <a16:colId xmlns:a16="http://schemas.microsoft.com/office/drawing/2014/main" val="20001"/>
                    </a:ext>
                  </a:extLst>
                </a:gridCol>
                <a:gridCol w="2343715">
                  <a:extLst>
                    <a:ext uri="{9D8B030D-6E8A-4147-A177-3AD203B41FA5}">
                      <a16:colId xmlns:a16="http://schemas.microsoft.com/office/drawing/2014/main" val="20002"/>
                    </a:ext>
                  </a:extLst>
                </a:gridCol>
                <a:gridCol w="2343715">
                  <a:extLst>
                    <a:ext uri="{9D8B030D-6E8A-4147-A177-3AD203B41FA5}">
                      <a16:colId xmlns:a16="http://schemas.microsoft.com/office/drawing/2014/main" val="20003"/>
                    </a:ext>
                  </a:extLst>
                </a:gridCol>
              </a:tblGrid>
              <a:tr h="355465">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Key action step</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Time line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Time Duration</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Expected outcome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45223">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PHASE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1</a:t>
                      </a:r>
                      <a:endParaRPr lang="en-IN"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3"/>
                  </a:ext>
                </a:extLst>
              </a:tr>
              <a:tr h="1701157">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Survey</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Jan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20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Jan</a:t>
                      </a:r>
                      <a:r>
                        <a:rPr lang="en-US" sz="1800" baseline="0" dirty="0" smtClean="0">
                          <a:solidFill>
                            <a:schemeClr val="tx1">
                              <a:lumMod val="95000"/>
                              <a:lumOff val="5000"/>
                            </a:schemeClr>
                          </a:solidFill>
                          <a:latin typeface="Times New Roman" panose="02020603050405020304" pitchFamily="18" charset="0"/>
                          <a:cs typeface="Times New Roman" panose="02020603050405020304" pitchFamily="18" charset="0"/>
                        </a:rPr>
                        <a:t> 28</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1 weeks</a:t>
                      </a:r>
                      <a:endParaRPr lang="en-IN"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l">
                        <a:spcAft>
                          <a:spcPts val="0"/>
                        </a:spcAft>
                      </a:pPr>
                      <a:r>
                        <a:rPr lang="en-US" sz="1800" dirty="0">
                          <a:solidFill>
                            <a:schemeClr val="tx1">
                              <a:lumMod val="95000"/>
                              <a:lumOff val="5000"/>
                            </a:schemeClr>
                          </a:solidFill>
                          <a:effectLst/>
                          <a:latin typeface="Times New Roman" panose="02020603050405020304" pitchFamily="18" charset="0"/>
                          <a:ea typeface="Corbel" panose="020B0503020204020204" pitchFamily="34" charset="0"/>
                          <a:cs typeface="Times New Roman" panose="02020603050405020304" pitchFamily="18" charset="0"/>
                        </a:rPr>
                        <a:t>A survey is conducted among various </a:t>
                      </a:r>
                      <a:r>
                        <a:rPr lang="en-US" sz="1800" dirty="0" smtClean="0">
                          <a:solidFill>
                            <a:schemeClr val="tx1">
                              <a:lumMod val="95000"/>
                              <a:lumOff val="5000"/>
                            </a:schemeClr>
                          </a:solidFill>
                          <a:effectLst/>
                          <a:latin typeface="Times New Roman" panose="02020603050405020304" pitchFamily="18" charset="0"/>
                          <a:ea typeface="Corbel" panose="020B0503020204020204" pitchFamily="34" charset="0"/>
                          <a:cs typeface="Times New Roman" panose="02020603050405020304" pitchFamily="18" charset="0"/>
                        </a:rPr>
                        <a:t>types</a:t>
                      </a:r>
                      <a:r>
                        <a:rPr lang="en-US" sz="1800" baseline="0" dirty="0" smtClean="0">
                          <a:solidFill>
                            <a:schemeClr val="tx1">
                              <a:lumMod val="95000"/>
                              <a:lumOff val="5000"/>
                            </a:schemeClr>
                          </a:solidFill>
                          <a:effectLst/>
                          <a:latin typeface="Times New Roman" panose="02020603050405020304" pitchFamily="18" charset="0"/>
                          <a:ea typeface="Corbel" panose="020B0503020204020204" pitchFamily="34" charset="0"/>
                          <a:cs typeface="Times New Roman" panose="02020603050405020304" pitchFamily="18" charset="0"/>
                        </a:rPr>
                        <a:t> of solar panel monitoring systems</a:t>
                      </a:r>
                      <a:endParaRPr lang="en-IN" sz="1800" dirty="0">
                        <a:solidFill>
                          <a:schemeClr val="tx1">
                            <a:lumMod val="95000"/>
                            <a:lumOff val="5000"/>
                          </a:schemeClr>
                        </a:solidFill>
                        <a:effectLst/>
                        <a:latin typeface="Times New Roman" panose="02020603050405020304" pitchFamily="18" charset="0"/>
                        <a:ea typeface="Corbel" panose="020B0503020204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5223">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PHASE </a:t>
                      </a:r>
                      <a:r>
                        <a:rPr lang="en-US" sz="1800" b="1" dirty="0" smtClean="0">
                          <a:solidFill>
                            <a:schemeClr val="tx1">
                              <a:lumMod val="95000"/>
                              <a:lumOff val="5000"/>
                            </a:schemeClr>
                          </a:solidFill>
                          <a:latin typeface="Times New Roman" panose="02020603050405020304" pitchFamily="18" charset="0"/>
                          <a:cs typeface="Times New Roman" panose="02020603050405020304" pitchFamily="18" charset="0"/>
                        </a:rPr>
                        <a:t>2</a:t>
                      </a:r>
                      <a:endParaRPr lang="en-IN" sz="1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5"/>
                  </a:ext>
                </a:extLst>
              </a:tr>
              <a:tr h="1360925">
                <a:tc>
                  <a:txBody>
                    <a:bodyPr/>
                    <a:lstStyle/>
                    <a:p>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Design of prototype.</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Jan</a:t>
                      </a:r>
                      <a:r>
                        <a:rPr lang="en-US" sz="1800" baseline="0" dirty="0" smtClean="0">
                          <a:solidFill>
                            <a:schemeClr val="tx1">
                              <a:lumMod val="95000"/>
                              <a:lumOff val="5000"/>
                            </a:schemeClr>
                          </a:solidFill>
                          <a:latin typeface="Times New Roman" panose="02020603050405020304" pitchFamily="18" charset="0"/>
                          <a:cs typeface="Times New Roman" panose="02020603050405020304" pitchFamily="18" charset="0"/>
                        </a:rPr>
                        <a:t> 28</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Feb15</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lumMod val="95000"/>
                              <a:lumOff val="5000"/>
                            </a:schemeClr>
                          </a:solidFill>
                          <a:latin typeface="Times New Roman" panose="02020603050405020304" pitchFamily="18" charset="0"/>
                          <a:cs typeface="Times New Roman" panose="02020603050405020304" pitchFamily="18" charset="0"/>
                        </a:rPr>
                        <a:t>2.5 weeks</a:t>
                      </a:r>
                      <a:endParaRPr lang="en-IN"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l"/>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Design of project including circuit diagram designing, component </a:t>
                      </a:r>
                      <a:r>
                        <a:rPr lang="en-US" sz="1800" kern="120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selection</a:t>
                      </a:r>
                      <a:r>
                        <a:rPr lang="en-US" sz="1800" kern="1200" baseline="0" dirty="0" smtClean="0">
                          <a:solidFill>
                            <a:schemeClr val="tx1">
                              <a:lumMod val="95000"/>
                              <a:lumOff val="5000"/>
                            </a:schemeClr>
                          </a:solidFill>
                          <a:effectLst/>
                          <a:latin typeface="Times New Roman" panose="02020603050405020304" pitchFamily="18" charset="0"/>
                          <a:ea typeface="+mn-ea"/>
                          <a:cs typeface="Times New Roman" panose="02020603050405020304" pitchFamily="18" charset="0"/>
                        </a:rPr>
                        <a:t>, etc.</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695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22</a:t>
            </a:fld>
            <a:endParaRPr lang="en-US" dirty="0"/>
          </a:p>
        </p:txBody>
      </p:sp>
      <p:sp>
        <p:nvSpPr>
          <p:cNvPr id="6" name="Title 1"/>
          <p:cNvSpPr>
            <a:spLocks noGrp="1"/>
          </p:cNvSpPr>
          <p:nvPr>
            <p:ph type="title"/>
          </p:nvPr>
        </p:nvSpPr>
        <p:spPr>
          <a:xfrm>
            <a:off x="603193" y="428368"/>
            <a:ext cx="8596668" cy="132080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WORK PLAN</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5"/>
          <p:cNvGraphicFramePr>
            <a:graphicFrameLocks/>
          </p:cNvGraphicFramePr>
          <p:nvPr>
            <p:extLst>
              <p:ext uri="{D42A27DB-BD31-4B8C-83A1-F6EECF244321}">
                <p14:modId xmlns:p14="http://schemas.microsoft.com/office/powerpoint/2010/main" val="67522458"/>
              </p:ext>
            </p:extLst>
          </p:nvPr>
        </p:nvGraphicFramePr>
        <p:xfrm>
          <a:off x="376285" y="1392195"/>
          <a:ext cx="9261984" cy="4011827"/>
        </p:xfrm>
        <a:graphic>
          <a:graphicData uri="http://schemas.openxmlformats.org/drawingml/2006/table">
            <a:tbl>
              <a:tblPr firstRow="1" bandRow="1">
                <a:tableStyleId>{5940675A-B579-460E-94D1-54222C63F5DA}</a:tableStyleId>
              </a:tblPr>
              <a:tblGrid>
                <a:gridCol w="2315496">
                  <a:extLst>
                    <a:ext uri="{9D8B030D-6E8A-4147-A177-3AD203B41FA5}">
                      <a16:colId xmlns:a16="http://schemas.microsoft.com/office/drawing/2014/main" val="20000"/>
                    </a:ext>
                  </a:extLst>
                </a:gridCol>
                <a:gridCol w="2315496">
                  <a:extLst>
                    <a:ext uri="{9D8B030D-6E8A-4147-A177-3AD203B41FA5}">
                      <a16:colId xmlns:a16="http://schemas.microsoft.com/office/drawing/2014/main" val="20001"/>
                    </a:ext>
                  </a:extLst>
                </a:gridCol>
                <a:gridCol w="2315496">
                  <a:extLst>
                    <a:ext uri="{9D8B030D-6E8A-4147-A177-3AD203B41FA5}">
                      <a16:colId xmlns:a16="http://schemas.microsoft.com/office/drawing/2014/main" val="20002"/>
                    </a:ext>
                  </a:extLst>
                </a:gridCol>
                <a:gridCol w="2315496">
                  <a:extLst>
                    <a:ext uri="{9D8B030D-6E8A-4147-A177-3AD203B41FA5}">
                      <a16:colId xmlns:a16="http://schemas.microsoft.com/office/drawing/2014/main" val="20003"/>
                    </a:ext>
                  </a:extLst>
                </a:gridCol>
              </a:tblGrid>
              <a:tr h="43076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PHASE </a:t>
                      </a:r>
                      <a:r>
                        <a:rPr lang="en-US" sz="1800" b="1" dirty="0" smtClean="0">
                          <a:latin typeface="Times New Roman" panose="02020603050405020304" pitchFamily="18" charset="0"/>
                          <a:cs typeface="Times New Roman" panose="02020603050405020304" pitchFamily="18" charset="0"/>
                        </a:rPr>
                        <a:t>3</a:t>
                      </a:r>
                      <a:endParaRPr lang="en-IN" sz="1800" b="1" dirty="0" smtClean="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1750331">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Component purchasing.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Feb 15– Feb</a:t>
                      </a:r>
                      <a:r>
                        <a:rPr lang="en-US" sz="1800" baseline="0" dirty="0" smtClean="0">
                          <a:latin typeface="Times New Roman" panose="02020603050405020304" pitchFamily="18" charset="0"/>
                          <a:cs typeface="Times New Roman" panose="02020603050405020304" pitchFamily="18" charset="0"/>
                        </a:rPr>
                        <a:t> 25</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anose="02020603050405020304" pitchFamily="18" charset="0"/>
                          <a:cs typeface="Times New Roman" panose="02020603050405020304" pitchFamily="18" charset="0"/>
                        </a:rPr>
                        <a:t>4-5 days</a:t>
                      </a:r>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Purchasing of various components including raspberry pi </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,solar</a:t>
                      </a:r>
                      <a:r>
                        <a:rPr lang="en-US" sz="1800" kern="1200" baseline="0" dirty="0" smtClean="0">
                          <a:solidFill>
                            <a:schemeClr val="tx1"/>
                          </a:solidFill>
                          <a:effectLst/>
                          <a:latin typeface="Times New Roman" panose="02020603050405020304" pitchFamily="18" charset="0"/>
                          <a:ea typeface="+mn-ea"/>
                          <a:cs typeface="Times New Roman" panose="02020603050405020304" pitchFamily="18" charset="0"/>
                        </a:rPr>
                        <a:t> panel, battery, </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etc</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3076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PHASE </a:t>
                      </a:r>
                      <a:r>
                        <a:rPr lang="en-US" sz="1800" b="1" dirty="0" smtClean="0">
                          <a:latin typeface="Times New Roman" panose="02020603050405020304" pitchFamily="18" charset="0"/>
                          <a:cs typeface="Times New Roman" panose="02020603050405020304" pitchFamily="18" charset="0"/>
                        </a:rPr>
                        <a:t>4</a:t>
                      </a:r>
                      <a:endParaRPr lang="en-IN" sz="1800" b="1" dirty="0" smtClean="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2"/>
                  </a:ext>
                </a:extLst>
              </a:tr>
              <a:tr h="1399974">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Software designing and verification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Feb 25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March 15</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2 weeks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Have to develop the python </a:t>
                      </a:r>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programming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7777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23</a:t>
            </a:fld>
            <a:endParaRPr lang="en-US" dirty="0"/>
          </a:p>
        </p:txBody>
      </p:sp>
      <p:sp>
        <p:nvSpPr>
          <p:cNvPr id="7" name="Title 1"/>
          <p:cNvSpPr>
            <a:spLocks noGrp="1"/>
          </p:cNvSpPr>
          <p:nvPr>
            <p:ph type="title"/>
          </p:nvPr>
        </p:nvSpPr>
        <p:spPr>
          <a:xfrm>
            <a:off x="603193" y="420130"/>
            <a:ext cx="8596668" cy="132080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WORK PLAN</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Content Placeholder 5"/>
          <p:cNvGraphicFramePr>
            <a:graphicFrameLocks/>
          </p:cNvGraphicFramePr>
          <p:nvPr>
            <p:extLst>
              <p:ext uri="{D42A27DB-BD31-4B8C-83A1-F6EECF244321}">
                <p14:modId xmlns:p14="http://schemas.microsoft.com/office/powerpoint/2010/main" val="2682241124"/>
              </p:ext>
            </p:extLst>
          </p:nvPr>
        </p:nvGraphicFramePr>
        <p:xfrm>
          <a:off x="137389" y="1581665"/>
          <a:ext cx="9558548" cy="3532822"/>
        </p:xfrm>
        <a:graphic>
          <a:graphicData uri="http://schemas.openxmlformats.org/drawingml/2006/table">
            <a:tbl>
              <a:tblPr firstRow="1" bandRow="1">
                <a:tableStyleId>{5940675A-B579-460E-94D1-54222C63F5DA}</a:tableStyleId>
              </a:tblPr>
              <a:tblGrid>
                <a:gridCol w="2389637">
                  <a:extLst>
                    <a:ext uri="{9D8B030D-6E8A-4147-A177-3AD203B41FA5}">
                      <a16:colId xmlns:a16="http://schemas.microsoft.com/office/drawing/2014/main" val="20000"/>
                    </a:ext>
                  </a:extLst>
                </a:gridCol>
                <a:gridCol w="2389637">
                  <a:extLst>
                    <a:ext uri="{9D8B030D-6E8A-4147-A177-3AD203B41FA5}">
                      <a16:colId xmlns:a16="http://schemas.microsoft.com/office/drawing/2014/main" val="20001"/>
                    </a:ext>
                  </a:extLst>
                </a:gridCol>
                <a:gridCol w="2389637">
                  <a:extLst>
                    <a:ext uri="{9D8B030D-6E8A-4147-A177-3AD203B41FA5}">
                      <a16:colId xmlns:a16="http://schemas.microsoft.com/office/drawing/2014/main" val="20002"/>
                    </a:ext>
                  </a:extLst>
                </a:gridCol>
                <a:gridCol w="2389637">
                  <a:extLst>
                    <a:ext uri="{9D8B030D-6E8A-4147-A177-3AD203B41FA5}">
                      <a16:colId xmlns:a16="http://schemas.microsoft.com/office/drawing/2014/main" val="20003"/>
                    </a:ext>
                  </a:extLst>
                </a:gridCol>
              </a:tblGrid>
              <a:tr h="36059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PHASE </a:t>
                      </a:r>
                      <a:r>
                        <a:rPr lang="en-US" sz="1800" b="1" dirty="0" smtClean="0">
                          <a:latin typeface="Times New Roman" panose="02020603050405020304" pitchFamily="18" charset="0"/>
                          <a:cs typeface="Times New Roman" panose="02020603050405020304" pitchFamily="18" charset="0"/>
                        </a:rPr>
                        <a:t>5</a:t>
                      </a:r>
                      <a:endParaRPr lang="en-IN" sz="1800" b="1" dirty="0" smtClean="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r h="1171935">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Hardware developing, verification and testing.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Mar 15 – Mar 24</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3 weeks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Hardware developing, verification and testing.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60595">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PHASE </a:t>
                      </a:r>
                      <a:r>
                        <a:rPr lang="en-US" sz="1800" b="1" dirty="0" smtClean="0">
                          <a:latin typeface="Times New Roman" panose="02020603050405020304" pitchFamily="18" charset="0"/>
                          <a:cs typeface="Times New Roman" panose="02020603050405020304" pitchFamily="18" charset="0"/>
                        </a:rPr>
                        <a:t>6</a:t>
                      </a:r>
                      <a:endParaRPr lang="en-IN" sz="1800" b="1" dirty="0" smtClean="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6"/>
                  </a:ext>
                </a:extLst>
              </a:tr>
              <a:tr h="1629367">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Documentation and report submission.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Mar 26 – Apr 10</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1 week</a:t>
                      </a:r>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tx1"/>
                          </a:solidFill>
                          <a:effectLst/>
                          <a:latin typeface="Times New Roman" panose="02020603050405020304" pitchFamily="18" charset="0"/>
                          <a:ea typeface="+mn-ea"/>
                          <a:cs typeface="Times New Roman" panose="02020603050405020304" pitchFamily="18" charset="0"/>
                        </a:rPr>
                        <a:t>Have to complete overall report of the project including total budget, reference, objectives and etc.</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43416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55" y="103793"/>
            <a:ext cx="10515600" cy="1325563"/>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Expected Budget</a:t>
            </a:r>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09477711"/>
              </p:ext>
            </p:extLst>
          </p:nvPr>
        </p:nvGraphicFramePr>
        <p:xfrm>
          <a:off x="706394" y="949138"/>
          <a:ext cx="10515602" cy="5274786"/>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3186327273"/>
                    </a:ext>
                  </a:extLst>
                </a:gridCol>
                <a:gridCol w="5257801">
                  <a:extLst>
                    <a:ext uri="{9D8B030D-6E8A-4147-A177-3AD203B41FA5}">
                      <a16:colId xmlns:a16="http://schemas.microsoft.com/office/drawing/2014/main" val="3419476000"/>
                    </a:ext>
                  </a:extLst>
                </a:gridCol>
              </a:tblGrid>
              <a:tr h="407961">
                <a:tc>
                  <a:txBody>
                    <a:bodyPr/>
                    <a:lstStyle/>
                    <a:p>
                      <a:r>
                        <a:rPr lang="en-IN" dirty="0" smtClean="0"/>
                        <a:t>Components</a:t>
                      </a:r>
                      <a:endParaRPr lang="en-IN" dirty="0"/>
                    </a:p>
                  </a:txBody>
                  <a:tcPr marL="91441" marR="91441"/>
                </a:tc>
                <a:tc>
                  <a:txBody>
                    <a:bodyPr/>
                    <a:lstStyle/>
                    <a:p>
                      <a:r>
                        <a:rPr lang="en-IN" dirty="0" smtClean="0"/>
                        <a:t>Cost</a:t>
                      </a:r>
                      <a:endParaRPr lang="en-IN" dirty="0"/>
                    </a:p>
                  </a:txBody>
                  <a:tcPr marL="91441" marR="91441"/>
                </a:tc>
                <a:extLst>
                  <a:ext uri="{0D108BD9-81ED-4DB2-BD59-A6C34878D82A}">
                    <a16:rowId xmlns:a16="http://schemas.microsoft.com/office/drawing/2014/main" val="1569435511"/>
                  </a:ext>
                </a:extLst>
              </a:tr>
              <a:tr h="407961">
                <a:tc>
                  <a:txBody>
                    <a:bodyPr/>
                    <a:lstStyle/>
                    <a:p>
                      <a:r>
                        <a:rPr lang="en-IN" baseline="0" dirty="0" smtClean="0"/>
                        <a:t>Solar panel and Battery</a:t>
                      </a:r>
                      <a:endParaRPr lang="en-IN" dirty="0"/>
                    </a:p>
                  </a:txBody>
                  <a:tcPr marL="91441" marR="91441"/>
                </a:tc>
                <a:tc>
                  <a:txBody>
                    <a:bodyPr/>
                    <a:lstStyle/>
                    <a:p>
                      <a:r>
                        <a:rPr lang="en-IN" dirty="0" smtClean="0"/>
                        <a:t>3000</a:t>
                      </a:r>
                      <a:endParaRPr lang="en-IN" dirty="0" smtClean="0"/>
                    </a:p>
                  </a:txBody>
                  <a:tcPr marL="91441" marR="91441"/>
                </a:tc>
                <a:extLst>
                  <a:ext uri="{0D108BD9-81ED-4DB2-BD59-A6C34878D82A}">
                    <a16:rowId xmlns:a16="http://schemas.microsoft.com/office/drawing/2014/main" val="2980081708"/>
                  </a:ext>
                </a:extLst>
              </a:tr>
              <a:tr h="407961">
                <a:tc>
                  <a:txBody>
                    <a:bodyPr/>
                    <a:lstStyle/>
                    <a:p>
                      <a:r>
                        <a:rPr lang="en-IN" dirty="0" smtClean="0"/>
                        <a:t>Raspberry pi 3 and Arduino UNO</a:t>
                      </a:r>
                      <a:r>
                        <a:rPr lang="en-IN" baseline="0" dirty="0" smtClean="0"/>
                        <a:t> </a:t>
                      </a:r>
                      <a:endParaRPr lang="en-IN" dirty="0"/>
                    </a:p>
                  </a:txBody>
                  <a:tcPr marL="91441" marR="91441"/>
                </a:tc>
                <a:tc>
                  <a:txBody>
                    <a:bodyPr/>
                    <a:lstStyle/>
                    <a:p>
                      <a:r>
                        <a:rPr lang="en-IN" dirty="0" smtClean="0"/>
                        <a:t>3000</a:t>
                      </a:r>
                    </a:p>
                  </a:txBody>
                  <a:tcPr marL="91441" marR="91441"/>
                </a:tc>
                <a:extLst>
                  <a:ext uri="{0D108BD9-81ED-4DB2-BD59-A6C34878D82A}">
                    <a16:rowId xmlns:a16="http://schemas.microsoft.com/office/drawing/2014/main" val="4126011006"/>
                  </a:ext>
                </a:extLst>
              </a:tr>
              <a:tr h="711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Current Sensor - ACS712(30Amp)</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Voltage sensor (25 v)</a:t>
                      </a:r>
                    </a:p>
                  </a:txBody>
                  <a:tcPr marL="91441" marR="91441"/>
                </a:tc>
                <a:tc>
                  <a:txBody>
                    <a:bodyPr/>
                    <a:lstStyle/>
                    <a:p>
                      <a:r>
                        <a:rPr lang="en-IN" dirty="0" smtClean="0"/>
                        <a:t>700</a:t>
                      </a:r>
                      <a:endParaRPr lang="en-IN" dirty="0"/>
                    </a:p>
                  </a:txBody>
                  <a:tcPr marL="91441" marR="91441"/>
                </a:tc>
                <a:extLst>
                  <a:ext uri="{0D108BD9-81ED-4DB2-BD59-A6C34878D82A}">
                    <a16:rowId xmlns:a16="http://schemas.microsoft.com/office/drawing/2014/main" val="204722537"/>
                  </a:ext>
                </a:extLst>
              </a:tr>
              <a:tr h="407961">
                <a:tc>
                  <a:txBody>
                    <a:bodyPr/>
                    <a:lstStyle/>
                    <a:p>
                      <a:r>
                        <a:rPr lang="en-IN" dirty="0" smtClean="0"/>
                        <a:t>3 DC motor </a:t>
                      </a:r>
                    </a:p>
                  </a:txBody>
                  <a:tcPr marL="91441" marR="91441"/>
                </a:tc>
                <a:tc>
                  <a:txBody>
                    <a:bodyPr/>
                    <a:lstStyle/>
                    <a:p>
                      <a:r>
                        <a:rPr lang="en-IN" dirty="0" smtClean="0"/>
                        <a:t>1500</a:t>
                      </a:r>
                      <a:endParaRPr lang="en-IN" dirty="0"/>
                    </a:p>
                  </a:txBody>
                  <a:tcPr marL="91441" marR="91441"/>
                </a:tc>
                <a:extLst>
                  <a:ext uri="{0D108BD9-81ED-4DB2-BD59-A6C34878D82A}">
                    <a16:rowId xmlns:a16="http://schemas.microsoft.com/office/drawing/2014/main" val="578484867"/>
                  </a:ext>
                </a:extLst>
              </a:tr>
              <a:tr h="407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PIC18F877A Controller </a:t>
                      </a:r>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1000</a:t>
                      </a:r>
                    </a:p>
                  </a:txBody>
                  <a:tcPr marL="91441" marR="91441"/>
                </a:tc>
                <a:extLst>
                  <a:ext uri="{0D108BD9-81ED-4DB2-BD59-A6C34878D82A}">
                    <a16:rowId xmlns:a16="http://schemas.microsoft.com/office/drawing/2014/main" val="1102372182"/>
                  </a:ext>
                </a:extLst>
              </a:tr>
              <a:tr h="407961">
                <a:tc>
                  <a:txBody>
                    <a:bodyPr/>
                    <a:lstStyle/>
                    <a:p>
                      <a:r>
                        <a:rPr lang="en-IN" sz="1800" dirty="0" smtClean="0"/>
                        <a:t>LM7805 voltage regulator ,LDR,</a:t>
                      </a:r>
                      <a:r>
                        <a:rPr lang="en-IN" dirty="0" smtClean="0"/>
                        <a:t> tip120 transistor</a:t>
                      </a:r>
                      <a:r>
                        <a:rPr lang="en-IN" baseline="0" dirty="0" smtClean="0"/>
                        <a:t> ,</a:t>
                      </a:r>
                    </a:p>
                    <a:p>
                      <a:r>
                        <a:rPr lang="en-IN" baseline="0" dirty="0" smtClean="0"/>
                        <a:t>DPDT RELAY, 2n3904 Transistor</a:t>
                      </a:r>
                      <a:endParaRPr lang="en-IN" dirty="0"/>
                    </a:p>
                  </a:txBody>
                  <a:tcPr marL="91441" marR="91441"/>
                </a:tc>
                <a:tc>
                  <a:txBody>
                    <a:bodyPr/>
                    <a:lstStyle/>
                    <a:p>
                      <a:r>
                        <a:rPr lang="en-IN" dirty="0" smtClean="0"/>
                        <a:t>1000</a:t>
                      </a:r>
                      <a:endParaRPr lang="en-IN" dirty="0"/>
                    </a:p>
                  </a:txBody>
                  <a:tcPr marL="91441" marR="91441"/>
                </a:tc>
                <a:extLst>
                  <a:ext uri="{0D108BD9-81ED-4DB2-BD59-A6C34878D82A}">
                    <a16:rowId xmlns:a16="http://schemas.microsoft.com/office/drawing/2014/main" val="3398086996"/>
                  </a:ext>
                </a:extLst>
              </a:tr>
              <a:tr h="407961">
                <a:tc>
                  <a:txBody>
                    <a:bodyPr/>
                    <a:lstStyle/>
                    <a:p>
                      <a:r>
                        <a:rPr lang="en-IN" dirty="0" smtClean="0"/>
                        <a:t>Consumables</a:t>
                      </a:r>
                      <a:endParaRPr lang="en-IN" dirty="0"/>
                    </a:p>
                  </a:txBody>
                  <a:tcPr marL="91441" marR="91441"/>
                </a:tc>
                <a:tc>
                  <a:txBody>
                    <a:bodyPr/>
                    <a:lstStyle/>
                    <a:p>
                      <a:r>
                        <a:rPr lang="en-IN" dirty="0" smtClean="0"/>
                        <a:t>3000</a:t>
                      </a:r>
                      <a:endParaRPr lang="en-IN" dirty="0"/>
                    </a:p>
                  </a:txBody>
                  <a:tcPr marL="91441" marR="91441"/>
                </a:tc>
                <a:extLst>
                  <a:ext uri="{0D108BD9-81ED-4DB2-BD59-A6C34878D82A}">
                    <a16:rowId xmlns:a16="http://schemas.microsoft.com/office/drawing/2014/main" val="3344147932"/>
                  </a:ext>
                </a:extLst>
              </a:tr>
              <a:tr h="487203">
                <a:tc>
                  <a:txBody>
                    <a:bodyPr/>
                    <a:lstStyle/>
                    <a:p>
                      <a:r>
                        <a:rPr lang="en-IN" dirty="0" smtClean="0"/>
                        <a:t>Travel</a:t>
                      </a:r>
                      <a:r>
                        <a:rPr lang="en-IN" baseline="0" dirty="0" smtClean="0"/>
                        <a:t> and other expenses</a:t>
                      </a:r>
                      <a:endParaRPr lang="en-IN" dirty="0"/>
                    </a:p>
                  </a:txBody>
                  <a:tcPr marL="91441" marR="91441"/>
                </a:tc>
                <a:tc>
                  <a:txBody>
                    <a:bodyPr/>
                    <a:lstStyle/>
                    <a:p>
                      <a:r>
                        <a:rPr lang="en-IN" dirty="0" smtClean="0"/>
                        <a:t>2000</a:t>
                      </a:r>
                      <a:endParaRPr lang="en-IN" dirty="0"/>
                    </a:p>
                  </a:txBody>
                  <a:tcPr marL="91441" marR="91441"/>
                </a:tc>
                <a:extLst>
                  <a:ext uri="{0D108BD9-81ED-4DB2-BD59-A6C34878D82A}">
                    <a16:rowId xmlns:a16="http://schemas.microsoft.com/office/drawing/2014/main" val="251903343"/>
                  </a:ext>
                </a:extLst>
              </a:tr>
              <a:tr h="713932">
                <a:tc>
                  <a:txBody>
                    <a:bodyPr/>
                    <a:lstStyle/>
                    <a:p>
                      <a:r>
                        <a:rPr lang="en-IN" dirty="0" smtClean="0"/>
                        <a:t>TOTAL</a:t>
                      </a:r>
                      <a:endParaRPr lang="en-IN" dirty="0"/>
                    </a:p>
                  </a:txBody>
                  <a:tcPr marL="91441" marR="91441"/>
                </a:tc>
                <a:tc>
                  <a:txBody>
                    <a:bodyPr/>
                    <a:lstStyle/>
                    <a:p>
                      <a:r>
                        <a:rPr lang="en-IN" dirty="0" smtClean="0"/>
                        <a:t>15,200</a:t>
                      </a:r>
                      <a:r>
                        <a:rPr lang="en-IN" dirty="0" smtClean="0"/>
                        <a:t>/-</a:t>
                      </a:r>
                    </a:p>
                  </a:txBody>
                  <a:tcPr marL="91441" marR="91441"/>
                </a:tc>
                <a:extLst>
                  <a:ext uri="{0D108BD9-81ED-4DB2-BD59-A6C34878D82A}">
                    <a16:rowId xmlns:a16="http://schemas.microsoft.com/office/drawing/2014/main" val="1917870019"/>
                  </a:ext>
                </a:extLst>
              </a:tr>
            </a:tbl>
          </a:graphicData>
        </a:graphic>
      </p:graphicFrame>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261159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0611"/>
            <a:ext cx="8668265" cy="4736352"/>
          </a:xfrm>
        </p:spPr>
        <p:txBody>
          <a:bodyPr>
            <a:normAutofit/>
          </a:bodyPr>
          <a:lstStyle/>
          <a:p>
            <a:r>
              <a:rPr lang="en-US" sz="2000" dirty="0" err="1">
                <a:solidFill>
                  <a:schemeClr val="tx1"/>
                </a:solidFill>
                <a:latin typeface="Times New Roman" panose="02020603050405020304" pitchFamily="18" charset="0"/>
                <a:cs typeface="Times New Roman" panose="02020603050405020304" pitchFamily="18" charset="0"/>
              </a:rPr>
              <a:t>Jiju</a:t>
            </a:r>
            <a:r>
              <a:rPr lang="en-US" sz="2000" dirty="0">
                <a:solidFill>
                  <a:schemeClr val="tx1"/>
                </a:solidFill>
                <a:latin typeface="Times New Roman" panose="02020603050405020304" pitchFamily="18" charset="0"/>
                <a:cs typeface="Times New Roman" panose="02020603050405020304" pitchFamily="18" charset="0"/>
              </a:rPr>
              <a:t> K. et. al., 2014. "Development of Android based on-line monitoring and control system for Renewable Energy Sources." Computer, Communications, and Control Technology (I4CT), International Conference on. IEEE, 2014.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IN" sz="2000" dirty="0" smtClean="0">
                <a:solidFill>
                  <a:schemeClr val="tx1"/>
                </a:solidFill>
                <a:latin typeface="Times New Roman" panose="02020603050405020304" pitchFamily="18" charset="0"/>
                <a:cs typeface="Times New Roman" panose="02020603050405020304" pitchFamily="18" charset="0"/>
              </a:rPr>
              <a:t>Rika </a:t>
            </a:r>
            <a:r>
              <a:rPr lang="en-IN" sz="2000" dirty="0" err="1" smtClean="0">
                <a:solidFill>
                  <a:schemeClr val="tx1"/>
                </a:solidFill>
                <a:latin typeface="Times New Roman" panose="02020603050405020304" pitchFamily="18" charset="0"/>
                <a:cs typeface="Times New Roman" panose="02020603050405020304" pitchFamily="18" charset="0"/>
              </a:rPr>
              <a:t>Favoria</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Gusa</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Irwan</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Dinata</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Whari</a:t>
            </a:r>
            <a:r>
              <a:rPr lang="en-IN" sz="2000" dirty="0" smtClean="0">
                <a:solidFill>
                  <a:schemeClr val="tx1"/>
                </a:solidFill>
                <a:latin typeface="Times New Roman" panose="02020603050405020304" pitchFamily="18" charset="0"/>
                <a:cs typeface="Times New Roman" panose="02020603050405020304" pitchFamily="18" charset="0"/>
              </a:rPr>
              <a:t> Sunanda,2018."</a:t>
            </a:r>
            <a:r>
              <a:rPr lang="en-US" sz="2000" dirty="0" smtClean="0">
                <a:solidFill>
                  <a:schemeClr val="tx1"/>
                </a:solidFill>
                <a:latin typeface="Times New Roman" panose="02020603050405020304" pitchFamily="18" charset="0"/>
                <a:cs typeface="Times New Roman" panose="02020603050405020304" pitchFamily="18" charset="0"/>
              </a:rPr>
              <a:t>Monitoring System for Solar Panel Using Smartphone Based on Microcontroller”, 2nd International Conference on Green Energy and Applications,2018</a:t>
            </a:r>
          </a:p>
          <a:p>
            <a:r>
              <a:rPr lang="en-IN" sz="2000" dirty="0" smtClean="0">
                <a:solidFill>
                  <a:schemeClr val="tx1"/>
                </a:solidFill>
                <a:latin typeface="Times New Roman" panose="02020603050405020304" pitchFamily="18" charset="0"/>
                <a:cs typeface="Times New Roman" panose="02020603050405020304" pitchFamily="18" charset="0"/>
              </a:rPr>
              <a:t>Cheng-Dar Lee, Hong-Cheng Huang and Hong-</a:t>
            </a:r>
            <a:r>
              <a:rPr lang="en-IN" sz="2000" dirty="0" err="1" smtClean="0">
                <a:solidFill>
                  <a:schemeClr val="tx1"/>
                </a:solidFill>
                <a:latin typeface="Times New Roman" panose="02020603050405020304" pitchFamily="18" charset="0"/>
                <a:cs typeface="Times New Roman" panose="02020603050405020304" pitchFamily="18" charset="0"/>
              </a:rPr>
              <a:t>Yih</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Yeh</a:t>
            </a: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2013. " The Development of Sun-Tracking System Using Image Processing.“, 2014</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355193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This system is a 3 in 1 solution for major problems faced by solar panel users and it is efficient and cheap compared to </a:t>
            </a:r>
            <a:r>
              <a:rPr lang="en-US" sz="2000" dirty="0" smtClean="0">
                <a:solidFill>
                  <a:schemeClr val="tx1"/>
                </a:solidFill>
                <a:latin typeface="Times New Roman" panose="02020603050405020304" pitchFamily="18" charset="0"/>
                <a:cs typeface="Times New Roman" panose="02020603050405020304" pitchFamily="18" charset="0"/>
              </a:rPr>
              <a:t>existing </a:t>
            </a:r>
            <a:r>
              <a:rPr lang="en-US" sz="2000" dirty="0" smtClean="0">
                <a:solidFill>
                  <a:schemeClr val="tx1"/>
                </a:solidFill>
                <a:latin typeface="Times New Roman" panose="02020603050405020304" pitchFamily="18" charset="0"/>
                <a:cs typeface="Times New Roman" panose="02020603050405020304" pitchFamily="18" charset="0"/>
              </a:rPr>
              <a:t>technologies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324209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4056" t="28700" r="17781" b="25624"/>
          <a:stretch/>
        </p:blipFill>
        <p:spPr>
          <a:xfrm>
            <a:off x="3089188" y="2191264"/>
            <a:ext cx="4802660" cy="2413687"/>
          </a:xfrm>
        </p:spPr>
      </p:pic>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793797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Solar power has become a source of renewable </a:t>
            </a:r>
            <a:r>
              <a:rPr lang="en-US" sz="2000" dirty="0" smtClean="0">
                <a:solidFill>
                  <a:schemeClr val="tx1"/>
                </a:solidFill>
                <a:latin typeface="Times New Roman" panose="02020603050405020304" pitchFamily="18" charset="0"/>
                <a:cs typeface="Times New Roman" panose="02020603050405020304" pitchFamily="18" charset="0"/>
              </a:rPr>
              <a:t>energy and </a:t>
            </a:r>
            <a:r>
              <a:rPr lang="en-US" sz="2000" dirty="0">
                <a:solidFill>
                  <a:schemeClr val="tx1"/>
                </a:solidFill>
                <a:latin typeface="Times New Roman" panose="02020603050405020304" pitchFamily="18" charset="0"/>
                <a:cs typeface="Times New Roman" panose="02020603050405020304" pitchFamily="18" charset="0"/>
              </a:rPr>
              <a:t>solar energy application should be enhanced.</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About </a:t>
            </a:r>
            <a:r>
              <a:rPr lang="en-US" sz="2000" dirty="0">
                <a:solidFill>
                  <a:schemeClr val="tx1"/>
                </a:solidFill>
                <a:latin typeface="Times New Roman" panose="02020603050405020304" pitchFamily="18" charset="0"/>
                <a:cs typeface="Times New Roman" panose="02020603050405020304" pitchFamily="18" charset="0"/>
              </a:rPr>
              <a:t>a million solar </a:t>
            </a:r>
            <a:r>
              <a:rPr lang="en-US" sz="2000" dirty="0" smtClean="0">
                <a:solidFill>
                  <a:schemeClr val="tx1"/>
                </a:solidFill>
                <a:latin typeface="Times New Roman" panose="02020603050405020304" pitchFamily="18" charset="0"/>
                <a:cs typeface="Times New Roman" panose="02020603050405020304" pitchFamily="18" charset="0"/>
              </a:rPr>
              <a:t>panels were </a:t>
            </a:r>
            <a:r>
              <a:rPr lang="en-US" sz="2000" dirty="0">
                <a:solidFill>
                  <a:schemeClr val="tx1"/>
                </a:solidFill>
                <a:latin typeface="Times New Roman" panose="02020603050405020304" pitchFamily="18" charset="0"/>
                <a:cs typeface="Times New Roman" panose="02020603050405020304" pitchFamily="18" charset="0"/>
              </a:rPr>
              <a:t>installed every day around the world last </a:t>
            </a:r>
            <a:r>
              <a:rPr lang="en-US" sz="2000" dirty="0" smtClean="0">
                <a:solidFill>
                  <a:schemeClr val="tx1"/>
                </a:solidFill>
                <a:latin typeface="Times New Roman" panose="02020603050405020304" pitchFamily="18" charset="0"/>
                <a:cs typeface="Times New Roman" panose="02020603050405020304" pitchFamily="18" charset="0"/>
              </a:rPr>
              <a:t>year. Solar </a:t>
            </a:r>
            <a:r>
              <a:rPr lang="en-US" sz="2000" dirty="0">
                <a:solidFill>
                  <a:schemeClr val="tx1"/>
                </a:solidFill>
                <a:latin typeface="Times New Roman" panose="02020603050405020304" pitchFamily="18" charset="0"/>
                <a:cs typeface="Times New Roman" panose="02020603050405020304" pitchFamily="18" charset="0"/>
              </a:rPr>
              <a:t>PV leads providing almost 40% of </a:t>
            </a:r>
            <a:r>
              <a:rPr lang="en-US" sz="2000" dirty="0" smtClean="0">
                <a:solidFill>
                  <a:schemeClr val="tx1"/>
                </a:solidFill>
                <a:latin typeface="Times New Roman" panose="02020603050405020304" pitchFamily="18" charset="0"/>
                <a:cs typeface="Times New Roman" panose="02020603050405020304" pitchFamily="18" charset="0"/>
              </a:rPr>
              <a:t>global renewable </a:t>
            </a:r>
            <a:r>
              <a:rPr lang="en-US" sz="2000" dirty="0">
                <a:solidFill>
                  <a:schemeClr val="tx1"/>
                </a:solidFill>
                <a:latin typeface="Times New Roman" panose="02020603050405020304" pitchFamily="18" charset="0"/>
                <a:cs typeface="Times New Roman" panose="02020603050405020304" pitchFamily="18" charset="0"/>
              </a:rPr>
              <a:t>electricity capacity growth over </a:t>
            </a:r>
            <a:r>
              <a:rPr lang="en-US" sz="2000" dirty="0" smtClean="0">
                <a:solidFill>
                  <a:schemeClr val="tx1"/>
                </a:solidFill>
                <a:latin typeface="Times New Roman" panose="02020603050405020304" pitchFamily="18" charset="0"/>
                <a:cs typeface="Times New Roman" panose="02020603050405020304" pitchFamily="18" charset="0"/>
              </a:rPr>
              <a:t>the </a:t>
            </a:r>
            <a:r>
              <a:rPr lang="en-IN" sz="2000" dirty="0" smtClean="0">
                <a:solidFill>
                  <a:schemeClr val="tx1"/>
                </a:solidFill>
                <a:latin typeface="Times New Roman" panose="02020603050405020304" pitchFamily="18" charset="0"/>
                <a:cs typeface="Times New Roman" panose="02020603050405020304" pitchFamily="18" charset="0"/>
              </a:rPr>
              <a:t>medium-term.</a:t>
            </a:r>
          </a:p>
          <a:p>
            <a:r>
              <a:rPr lang="en-IN" sz="2000" dirty="0" smtClean="0">
                <a:solidFill>
                  <a:schemeClr val="tx1"/>
                </a:solidFill>
                <a:latin typeface="Times New Roman" panose="02020603050405020304" pitchFamily="18" charset="0"/>
                <a:cs typeface="Times New Roman" panose="02020603050405020304" pitchFamily="18" charset="0"/>
              </a:rPr>
              <a:t>As the use of solar panel is increasing day by day it is necessary to implement a system to monitor the solar panel output</a:t>
            </a:r>
          </a:p>
          <a:p>
            <a:r>
              <a:rPr lang="en-US" sz="2000" dirty="0" smtClean="0">
                <a:solidFill>
                  <a:schemeClr val="tx1"/>
                </a:solidFill>
                <a:latin typeface="Times New Roman" panose="02020603050405020304" pitchFamily="18" charset="0"/>
                <a:cs typeface="Times New Roman" panose="02020603050405020304" pitchFamily="18" charset="0"/>
              </a:rPr>
              <a:t>This system consist of 3 parts which are indented to solve 3 major issue on solar panel users</a:t>
            </a:r>
          </a:p>
          <a:p>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421540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PROJECT 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To Monitor and measure the output of solar panel wirelessly and remotely</a:t>
            </a:r>
          </a:p>
          <a:p>
            <a:r>
              <a:rPr lang="en-US" sz="2000" dirty="0" smtClean="0">
                <a:solidFill>
                  <a:schemeClr val="tx1"/>
                </a:solidFill>
                <a:latin typeface="Times New Roman" panose="02020603050405020304" pitchFamily="18" charset="0"/>
                <a:cs typeface="Times New Roman" panose="02020603050405020304" pitchFamily="18" charset="0"/>
              </a:rPr>
              <a:t>To clean the solar panel automatically without much manpower and to move the solar panel on a single axis based on sunlight</a:t>
            </a:r>
          </a:p>
          <a:p>
            <a:r>
              <a:rPr lang="en-US" sz="2000" dirty="0" smtClean="0">
                <a:solidFill>
                  <a:schemeClr val="tx1"/>
                </a:solidFill>
                <a:latin typeface="Times New Roman" panose="02020603050405020304" pitchFamily="18" charset="0"/>
                <a:cs typeface="Times New Roman" panose="02020603050405020304" pitchFamily="18" charset="0"/>
              </a:rPr>
              <a:t>Solar monitoring system can help make you more aware of your PV system’s performance. It offers information about generation and damage to your solar system. It’s important to monitor your solar setup in some manner – without monitoring, it can be difficult to figure out if your solar panels are operating at their best.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1022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PROJECT OBJECTIVE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Solar panel has maximum output when the irradiation on it is maximum. Solar irradiation varies with position of sun.</a:t>
            </a:r>
          </a:p>
          <a:p>
            <a:r>
              <a:rPr lang="en-US" sz="2000" dirty="0" smtClean="0">
                <a:solidFill>
                  <a:schemeClr val="tx1"/>
                </a:solidFill>
                <a:latin typeface="Times New Roman" panose="02020603050405020304" pitchFamily="18" charset="0"/>
                <a:cs typeface="Times New Roman" panose="02020603050405020304" pitchFamily="18" charset="0"/>
              </a:rPr>
              <a:t> So by tracking the position of maximum light intensity from sun, the irradiation can be maximized. This helps to utilize the solar panel to its maximum extent</a:t>
            </a:r>
          </a:p>
          <a:p>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18225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0" indent="0">
              <a:lnSpc>
                <a:spcPct val="100000"/>
              </a:lnSpc>
              <a:buNone/>
            </a:pPr>
            <a:r>
              <a:rPr lang="en-US" sz="2000" b="1" dirty="0" smtClean="0">
                <a:solidFill>
                  <a:schemeClr val="tx1"/>
                </a:solidFill>
                <a:latin typeface="Times New Roman" panose="02020603050405020304" pitchFamily="18" charset="0"/>
                <a:cs typeface="Times New Roman" panose="02020603050405020304" pitchFamily="18" charset="0"/>
              </a:rPr>
              <a:t>“Development </a:t>
            </a:r>
            <a:r>
              <a:rPr lang="en-US" sz="2000" b="1" dirty="0">
                <a:solidFill>
                  <a:schemeClr val="tx1"/>
                </a:solidFill>
                <a:latin typeface="Times New Roman" panose="02020603050405020304" pitchFamily="18" charset="0"/>
                <a:cs typeface="Times New Roman" panose="02020603050405020304" pitchFamily="18" charset="0"/>
              </a:rPr>
              <a:t>of Android based on-line monitoring and control system for Renewable Energy </a:t>
            </a:r>
            <a:r>
              <a:rPr lang="en-US" sz="2000" b="1" dirty="0" smtClean="0">
                <a:solidFill>
                  <a:schemeClr val="tx1"/>
                </a:solidFill>
                <a:latin typeface="Times New Roman" panose="02020603050405020304" pitchFamily="18" charset="0"/>
                <a:cs typeface="Times New Roman" panose="02020603050405020304" pitchFamily="18" charset="0"/>
              </a:rPr>
              <a:t>Sources” by </a:t>
            </a:r>
            <a:r>
              <a:rPr lang="en-IN" sz="2000" b="1" dirty="0" err="1">
                <a:solidFill>
                  <a:schemeClr val="tx1"/>
                </a:solidFill>
                <a:latin typeface="Times New Roman" panose="02020603050405020304" pitchFamily="18" charset="0"/>
                <a:cs typeface="Times New Roman" panose="02020603050405020304" pitchFamily="18" charset="0"/>
              </a:rPr>
              <a:t>Jiju</a:t>
            </a:r>
            <a:r>
              <a:rPr lang="en-IN" sz="2000" b="1" dirty="0">
                <a:solidFill>
                  <a:schemeClr val="tx1"/>
                </a:solidFill>
                <a:latin typeface="Times New Roman" panose="02020603050405020304" pitchFamily="18" charset="0"/>
                <a:cs typeface="Times New Roman" panose="02020603050405020304" pitchFamily="18" charset="0"/>
              </a:rPr>
              <a:t> K, Ramesh P, </a:t>
            </a:r>
            <a:r>
              <a:rPr lang="en-IN" sz="2000" b="1" dirty="0" err="1">
                <a:solidFill>
                  <a:schemeClr val="tx1"/>
                </a:solidFill>
                <a:latin typeface="Times New Roman" panose="02020603050405020304" pitchFamily="18" charset="0"/>
                <a:cs typeface="Times New Roman" panose="02020603050405020304" pitchFamily="18" charset="0"/>
              </a:rPr>
              <a:t>Brijesh</a:t>
            </a:r>
            <a:r>
              <a:rPr lang="en-IN" sz="2000" b="1" dirty="0">
                <a:solidFill>
                  <a:schemeClr val="tx1"/>
                </a:solidFill>
                <a:latin typeface="Times New Roman" panose="02020603050405020304" pitchFamily="18" charset="0"/>
                <a:cs typeface="Times New Roman" panose="02020603050405020304" pitchFamily="18" charset="0"/>
              </a:rPr>
              <a:t> P, </a:t>
            </a:r>
            <a:r>
              <a:rPr lang="en-IN" sz="2000" b="1" dirty="0" err="1">
                <a:solidFill>
                  <a:schemeClr val="tx1"/>
                </a:solidFill>
                <a:latin typeface="Times New Roman" panose="02020603050405020304" pitchFamily="18" charset="0"/>
                <a:cs typeface="Times New Roman" panose="02020603050405020304" pitchFamily="18" charset="0"/>
              </a:rPr>
              <a:t>Sreekumari</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smtClean="0">
                <a:solidFill>
                  <a:schemeClr val="tx1"/>
                </a:solidFill>
                <a:latin typeface="Times New Roman" panose="02020603050405020304" pitchFamily="18" charset="0"/>
                <a:cs typeface="Times New Roman" panose="02020603050405020304" pitchFamily="18" charset="0"/>
              </a:rPr>
              <a:t>B  </a:t>
            </a:r>
            <a:r>
              <a:rPr lang="en-IN" sz="2000" dirty="0" smtClean="0">
                <a:solidFill>
                  <a:schemeClr val="tx1"/>
                </a:solidFill>
                <a:latin typeface="Times New Roman" panose="02020603050405020304" pitchFamily="18" charset="0"/>
                <a:cs typeface="Times New Roman" panose="02020603050405020304" pitchFamily="18" charset="0"/>
              </a:rPr>
              <a:t>proposed an android based real time monitoring system for RES</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the above system uses Bluetooth interface of Android Tablet/ Mobile phone as a communication link for data exchange which is not very speedy and also can be interrupted</a:t>
            </a:r>
          </a:p>
          <a:p>
            <a:pPr>
              <a:lnSpc>
                <a:spcPct val="100000"/>
              </a:lnSpc>
            </a:pPr>
            <a:r>
              <a:rPr lang="en-US" sz="2000" dirty="0" smtClean="0">
                <a:solidFill>
                  <a:schemeClr val="tx1"/>
                </a:solidFill>
                <a:latin typeface="Times New Roman" panose="02020603050405020304" pitchFamily="18" charset="0"/>
                <a:cs typeface="Times New Roman" panose="02020603050405020304" pitchFamily="18" charset="0"/>
              </a:rPr>
              <a:t>Here we use raspberry pie to send data to a server which can be </a:t>
            </a:r>
            <a:r>
              <a:rPr lang="en-US" sz="2000" dirty="0" err="1" smtClean="0">
                <a:solidFill>
                  <a:schemeClr val="tx1"/>
                </a:solidFill>
                <a:latin typeface="Times New Roman" panose="02020603050405020304" pitchFamily="18" charset="0"/>
                <a:cs typeface="Times New Roman" panose="02020603050405020304" pitchFamily="18" charset="0"/>
              </a:rPr>
              <a:t>accesed</a:t>
            </a:r>
            <a:r>
              <a:rPr lang="en-US" sz="2000" dirty="0" smtClean="0">
                <a:solidFill>
                  <a:schemeClr val="tx1"/>
                </a:solidFill>
                <a:latin typeface="Times New Roman" panose="02020603050405020304" pitchFamily="18" charset="0"/>
                <a:cs typeface="Times New Roman" panose="02020603050405020304" pitchFamily="18" charset="0"/>
              </a:rPr>
              <a:t> from anywhere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89490" y="575249"/>
            <a:ext cx="9894498" cy="646331"/>
          </a:xfrm>
          <a:prstGeom prst="rect">
            <a:avLst/>
          </a:prstGeom>
          <a:no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35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solidFill>
                  <a:schemeClr val="tx1"/>
                </a:solidFill>
                <a:latin typeface="Times New Roman" panose="02020603050405020304" pitchFamily="18" charset="0"/>
                <a:cs typeface="Times New Roman" panose="02020603050405020304" pitchFamily="18" charset="0"/>
              </a:rPr>
              <a:t>“ The Development of Sun-Tracking System Using Image Processing”, by </a:t>
            </a:r>
            <a:r>
              <a:rPr lang="en-IN" sz="2000" b="1" dirty="0" smtClean="0">
                <a:solidFill>
                  <a:schemeClr val="tx1"/>
                </a:solidFill>
                <a:latin typeface="Times New Roman" panose="02020603050405020304" pitchFamily="18" charset="0"/>
                <a:cs typeface="Times New Roman" panose="02020603050405020304" pitchFamily="18" charset="0"/>
              </a:rPr>
              <a:t>Cheng-Dar Lee *, Hong-Cheng Huang and Hong-</a:t>
            </a:r>
            <a:r>
              <a:rPr lang="en-IN" sz="2000" b="1" dirty="0" err="1" smtClean="0">
                <a:solidFill>
                  <a:schemeClr val="tx1"/>
                </a:solidFill>
                <a:latin typeface="Times New Roman" panose="02020603050405020304" pitchFamily="18" charset="0"/>
                <a:cs typeface="Times New Roman" panose="02020603050405020304" pitchFamily="18" charset="0"/>
              </a:rPr>
              <a:t>Yih</a:t>
            </a:r>
            <a:r>
              <a:rPr lang="en-IN" sz="2000" b="1" dirty="0" smtClean="0">
                <a:solidFill>
                  <a:schemeClr val="tx1"/>
                </a:solidFill>
                <a:latin typeface="Times New Roman" panose="02020603050405020304" pitchFamily="18" charset="0"/>
                <a:cs typeface="Times New Roman" panose="02020603050405020304" pitchFamily="18" charset="0"/>
              </a:rPr>
              <a:t> </a:t>
            </a:r>
            <a:r>
              <a:rPr lang="en-IN" sz="2000" b="1" dirty="0" err="1" smtClean="0">
                <a:solidFill>
                  <a:schemeClr val="tx1"/>
                </a:solidFill>
                <a:latin typeface="Times New Roman" panose="02020603050405020304" pitchFamily="18" charset="0"/>
                <a:cs typeface="Times New Roman" panose="02020603050405020304" pitchFamily="18" charset="0"/>
              </a:rPr>
              <a:t>Yeh</a:t>
            </a:r>
            <a:r>
              <a:rPr lang="en-IN" sz="2000" dirty="0" smtClean="0">
                <a:solidFill>
                  <a:schemeClr val="tx1"/>
                </a:solidFill>
                <a:latin typeface="Times New Roman" panose="02020603050405020304" pitchFamily="18" charset="0"/>
                <a:cs typeface="Times New Roman" panose="02020603050405020304" pitchFamily="18" charset="0"/>
              </a:rPr>
              <a:t>. Proposed a </a:t>
            </a:r>
            <a:r>
              <a:rPr lang="en-US" sz="2000" dirty="0" smtClean="0">
                <a:solidFill>
                  <a:schemeClr val="tx1"/>
                </a:solidFill>
                <a:latin typeface="Times New Roman" panose="02020603050405020304" pitchFamily="18" charset="0"/>
                <a:cs typeface="Times New Roman" panose="02020603050405020304" pitchFamily="18" charset="0"/>
              </a:rPr>
              <a:t>Solar tracking system which uses image processing to move the solar panel </a:t>
            </a:r>
          </a:p>
          <a:p>
            <a:r>
              <a:rPr lang="en-US" sz="2000" dirty="0" smtClean="0">
                <a:solidFill>
                  <a:schemeClr val="tx1"/>
                </a:solidFill>
                <a:latin typeface="Times New Roman" panose="02020603050405020304" pitchFamily="18" charset="0"/>
                <a:cs typeface="Times New Roman" panose="02020603050405020304" pitchFamily="18" charset="0"/>
              </a:rPr>
              <a:t>The use of image processing technology require no of components and is also complex</a:t>
            </a:r>
          </a:p>
          <a:p>
            <a:r>
              <a:rPr lang="en-US" sz="2000" dirty="0" smtClean="0">
                <a:solidFill>
                  <a:schemeClr val="tx1"/>
                </a:solidFill>
                <a:latin typeface="Times New Roman" panose="02020603050405020304" pitchFamily="18" charset="0"/>
                <a:cs typeface="Times New Roman" panose="02020603050405020304" pitchFamily="18" charset="0"/>
              </a:rPr>
              <a:t>Using  LDR to control the axis is much simple and cheaper as it is based on which of the 2 LDR receives light energy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7</a:t>
            </a:fld>
            <a:endParaRPr lang="en-US" dirty="0"/>
          </a:p>
        </p:txBody>
      </p:sp>
      <p:sp>
        <p:nvSpPr>
          <p:cNvPr id="6" name="TextBox 5"/>
          <p:cNvSpPr txBox="1"/>
          <p:nvPr/>
        </p:nvSpPr>
        <p:spPr>
          <a:xfrm>
            <a:off x="735343" y="599799"/>
            <a:ext cx="9040796" cy="861774"/>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461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lnSpc>
                <a:spcPct val="100000"/>
              </a:lnSpc>
              <a:spcBef>
                <a:spcPts val="0"/>
              </a:spcBef>
            </a:pPr>
            <a:r>
              <a:rPr lang="en-US" b="1" dirty="0">
                <a:solidFill>
                  <a:prstClr val="black"/>
                </a:solidFill>
                <a:latin typeface="Times New Roman" panose="02020603050405020304" pitchFamily="18" charset="0"/>
                <a:ea typeface="+mn-ea"/>
                <a:cs typeface="Times New Roman" panose="02020603050405020304" pitchFamily="18" charset="0"/>
              </a:rPr>
              <a:t>LITERATURE SURVEY</a:t>
            </a:r>
            <a:r>
              <a:rPr lang="en-IN" b="1" dirty="0">
                <a:solidFill>
                  <a:prstClr val="black"/>
                </a:solidFill>
                <a:latin typeface="Times New Roman" panose="02020603050405020304" pitchFamily="18" charset="0"/>
                <a:ea typeface="+mn-ea"/>
                <a:cs typeface="Times New Roman" panose="02020603050405020304" pitchFamily="18" charset="0"/>
              </a:rPr>
              <a:t/>
            </a:r>
            <a:br>
              <a:rPr lang="en-IN" b="1" dirty="0">
                <a:solidFill>
                  <a:prstClr val="black"/>
                </a:solidFill>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b="1" dirty="0" smtClean="0">
                <a:solidFill>
                  <a:schemeClr val="tx1"/>
                </a:solidFill>
                <a:latin typeface="Times New Roman" panose="02020603050405020304" pitchFamily="18" charset="0"/>
                <a:cs typeface="Times New Roman" panose="02020603050405020304" pitchFamily="18" charset="0"/>
              </a:rPr>
              <a:t>“</a:t>
            </a:r>
            <a:r>
              <a:rPr lang="en-US" sz="2000" b="1" dirty="0" smtClean="0">
                <a:solidFill>
                  <a:schemeClr val="tx1"/>
                </a:solidFill>
                <a:latin typeface="Times New Roman" panose="02020603050405020304" pitchFamily="18" charset="0"/>
                <a:cs typeface="Times New Roman" panose="02020603050405020304" pitchFamily="18" charset="0"/>
              </a:rPr>
              <a:t>Monitoring </a:t>
            </a:r>
            <a:r>
              <a:rPr lang="en-US" sz="2000" b="1" dirty="0">
                <a:solidFill>
                  <a:schemeClr val="tx1"/>
                </a:solidFill>
                <a:latin typeface="Times New Roman" panose="02020603050405020304" pitchFamily="18" charset="0"/>
                <a:cs typeface="Times New Roman" panose="02020603050405020304" pitchFamily="18" charset="0"/>
              </a:rPr>
              <a:t>System for Solar Panel Using Smartphone Based on </a:t>
            </a:r>
            <a:r>
              <a:rPr lang="en-US" sz="2000" b="1" dirty="0" smtClean="0">
                <a:solidFill>
                  <a:schemeClr val="tx1"/>
                </a:solidFill>
                <a:latin typeface="Times New Roman" panose="02020603050405020304" pitchFamily="18" charset="0"/>
                <a:cs typeface="Times New Roman" panose="02020603050405020304" pitchFamily="18" charset="0"/>
              </a:rPr>
              <a:t>Microcontroller</a:t>
            </a:r>
            <a:r>
              <a:rPr lang="en-IN" sz="2000" b="1" dirty="0" smtClean="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Rika </a:t>
            </a:r>
            <a:r>
              <a:rPr lang="en-IN" sz="2000" dirty="0" err="1">
                <a:solidFill>
                  <a:schemeClr val="tx1"/>
                </a:solidFill>
                <a:latin typeface="Times New Roman" panose="02020603050405020304" pitchFamily="18" charset="0"/>
                <a:cs typeface="Times New Roman" panose="02020603050405020304" pitchFamily="18" charset="0"/>
              </a:rPr>
              <a:t>Favoria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Gusa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Irwan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Dinata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Whari</a:t>
            </a:r>
            <a:r>
              <a:rPr lang="en-IN" sz="2000" dirty="0">
                <a:solidFill>
                  <a:schemeClr val="tx1"/>
                </a:solidFill>
                <a:latin typeface="Times New Roman" panose="02020603050405020304" pitchFamily="18" charset="0"/>
                <a:cs typeface="Times New Roman" panose="02020603050405020304" pitchFamily="18" charset="0"/>
              </a:rPr>
              <a:t> Sunanda,2018."</a:t>
            </a:r>
            <a:endParaRPr lang="en-IN" sz="2000" b="1" dirty="0" smtClean="0">
              <a:solidFill>
                <a:schemeClr val="tx1"/>
              </a:solidFill>
              <a:latin typeface="Times New Roman" panose="02020603050405020304" pitchFamily="18" charset="0"/>
              <a:cs typeface="Times New Roman" panose="02020603050405020304" pitchFamily="18" charset="0"/>
            </a:endParaRPr>
          </a:p>
          <a:p>
            <a:r>
              <a:rPr lang="en-IN" sz="2000" dirty="0" smtClean="0">
                <a:solidFill>
                  <a:schemeClr val="tx1"/>
                </a:solidFill>
                <a:latin typeface="Times New Roman" panose="02020603050405020304" pitchFamily="18" charset="0"/>
                <a:cs typeface="Times New Roman" panose="02020603050405020304" pitchFamily="18" charset="0"/>
              </a:rPr>
              <a:t>in the above given references they uses WIFI to transfer data which is Insecure and it cannot transfer over long distance </a:t>
            </a:r>
          </a:p>
          <a:p>
            <a:r>
              <a:rPr lang="en-IN" sz="2000" dirty="0" smtClean="0">
                <a:solidFill>
                  <a:schemeClr val="tx1"/>
                </a:solidFill>
                <a:latin typeface="Times New Roman" panose="02020603050405020304" pitchFamily="18" charset="0"/>
                <a:cs typeface="Times New Roman" panose="02020603050405020304" pitchFamily="18" charset="0"/>
              </a:rPr>
              <a:t>Currently we have a system which uses raspberry pi to transfer real-time data to the user</a:t>
            </a:r>
          </a:p>
          <a:p>
            <a:r>
              <a:rPr lang="en-IN" sz="2000" dirty="0" smtClean="0">
                <a:solidFill>
                  <a:schemeClr val="tx1"/>
                </a:solidFill>
                <a:latin typeface="Times New Roman" panose="02020603050405020304" pitchFamily="18" charset="0"/>
                <a:cs typeface="Times New Roman" panose="02020603050405020304" pitchFamily="18" charset="0"/>
              </a:rPr>
              <a:t>It is also cheap and efficient as compared to those mentioned above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59696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chemeClr val="tx1"/>
                </a:solidFill>
                <a:latin typeface="Times New Roman" panose="02020603050405020304" pitchFamily="18" charset="0"/>
                <a:cs typeface="Times New Roman" panose="02020603050405020304" pitchFamily="18" charset="0"/>
              </a:rPr>
              <a:t>PROPOSED DESIGN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In this design we are creating a solar panel monitoring system using </a:t>
            </a:r>
            <a:r>
              <a:rPr lang="en-IN" sz="2000" dirty="0" err="1" smtClean="0">
                <a:solidFill>
                  <a:schemeClr val="tx1"/>
                </a:solidFill>
                <a:latin typeface="Times New Roman" panose="02020603050405020304" pitchFamily="18" charset="0"/>
                <a:cs typeface="Times New Roman" panose="02020603050405020304" pitchFamily="18" charset="0"/>
              </a:rPr>
              <a:t>IoT</a:t>
            </a:r>
            <a:r>
              <a:rPr lang="en-IN" sz="2000" dirty="0" smtClean="0">
                <a:solidFill>
                  <a:schemeClr val="tx1"/>
                </a:solidFill>
                <a:latin typeface="Times New Roman" panose="02020603050405020304" pitchFamily="18" charset="0"/>
                <a:cs typeface="Times New Roman" panose="02020603050405020304" pitchFamily="18" charset="0"/>
              </a:rPr>
              <a:t> which can transmit data to a server</a:t>
            </a:r>
          </a:p>
          <a:p>
            <a:r>
              <a:rPr lang="en-IN" sz="2000" dirty="0" smtClean="0">
                <a:solidFill>
                  <a:schemeClr val="tx1"/>
                </a:solidFill>
                <a:latin typeface="Times New Roman" panose="02020603050405020304" pitchFamily="18" charset="0"/>
                <a:cs typeface="Times New Roman" panose="02020603050405020304" pitchFamily="18" charset="0"/>
              </a:rPr>
              <a:t>The design include automatic cleaning of </a:t>
            </a:r>
            <a:r>
              <a:rPr lang="en-IN" sz="2000" dirty="0" err="1" smtClean="0">
                <a:solidFill>
                  <a:schemeClr val="tx1"/>
                </a:solidFill>
                <a:latin typeface="Times New Roman" panose="02020603050405020304" pitchFamily="18" charset="0"/>
                <a:cs typeface="Times New Roman" panose="02020603050405020304" pitchFamily="18" charset="0"/>
              </a:rPr>
              <a:t>pv</a:t>
            </a:r>
            <a:r>
              <a:rPr lang="en-IN" sz="2000" dirty="0" smtClean="0">
                <a:solidFill>
                  <a:schemeClr val="tx1"/>
                </a:solidFill>
                <a:latin typeface="Times New Roman" panose="02020603050405020304" pitchFamily="18" charset="0"/>
                <a:cs typeface="Times New Roman" panose="02020603050405020304" pitchFamily="18" charset="0"/>
              </a:rPr>
              <a:t> panel along with tracking of sun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D1BB0D-7C43-4F72-A33A-B2D205FC289B}" type="datetime1">
              <a:rPr lang="en-US" smtClean="0"/>
              <a:t>1/28/2020</a:t>
            </a:fld>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05201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1247</TotalTime>
  <Words>1439</Words>
  <Application>Microsoft Office PowerPoint</Application>
  <PresentationFormat>Widescreen</PresentationFormat>
  <Paragraphs>263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Corbel</vt:lpstr>
      <vt:lpstr>Times New Roman</vt:lpstr>
      <vt:lpstr>Trebuchet MS</vt:lpstr>
      <vt:lpstr>Wingdings</vt:lpstr>
      <vt:lpstr>Wingdings 3</vt:lpstr>
      <vt:lpstr>Facet</vt:lpstr>
      <vt:lpstr>PowerPoint Presentation</vt:lpstr>
      <vt:lpstr>CONTENTS</vt:lpstr>
      <vt:lpstr>INTRODUCTION</vt:lpstr>
      <vt:lpstr>PROJECT OBJECTIVE</vt:lpstr>
      <vt:lpstr>PROJECT OBJECTIVE</vt:lpstr>
      <vt:lpstr>PowerPoint Presentation</vt:lpstr>
      <vt:lpstr>PowerPoint Presentation</vt:lpstr>
      <vt:lpstr>LITERATURE SURVEY </vt:lpstr>
      <vt:lpstr>PROPOSED DESIGN</vt:lpstr>
      <vt:lpstr>DISADVANTAGE OF EXISITNG SYSTEM</vt:lpstr>
      <vt:lpstr>ADVANTAGE OF PROPOSED DESIGN</vt:lpstr>
      <vt:lpstr>BLOCK DIAGRAM</vt:lpstr>
      <vt:lpstr>PowerPoint Presentation</vt:lpstr>
      <vt:lpstr>PowerPoint Presentation</vt:lpstr>
      <vt:lpstr>COMPONENTS</vt:lpstr>
      <vt:lpstr>WORKING</vt:lpstr>
      <vt:lpstr>WORKING</vt:lpstr>
      <vt:lpstr>PowerPoint Presentation</vt:lpstr>
      <vt:lpstr>PowerPoint Presentation</vt:lpstr>
      <vt:lpstr>Details Of Work Progress In The Current Semester</vt:lpstr>
      <vt:lpstr>WORK PLAN</vt:lpstr>
      <vt:lpstr>WORK PLAN</vt:lpstr>
      <vt:lpstr>WORK PLAN</vt:lpstr>
      <vt:lpstr>Expected Budget</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Infrared Thermography</dc:title>
  <dc:creator>Muhammed Shameer</dc:creator>
  <cp:lastModifiedBy>rahul P</cp:lastModifiedBy>
  <cp:revision>97</cp:revision>
  <dcterms:created xsi:type="dcterms:W3CDTF">2019-08-11T06:53:58Z</dcterms:created>
  <dcterms:modified xsi:type="dcterms:W3CDTF">2020-01-28T16:40:17Z</dcterms:modified>
</cp:coreProperties>
</file>