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66">
          <p15:clr>
            <a:srgbClr val="A4A3A4"/>
          </p15:clr>
        </p15:guide>
        <p15:guide id="2" pos="1292">
          <p15:clr>
            <a:srgbClr val="A4A3A4"/>
          </p15:clr>
        </p15:guide>
      </p15:sldGuideLst>
    </p:ext>
    <p:ext uri="GoogleSlidesCustomDataVersion2">
      <go:slidesCustomData xmlns:go="http://customooxmlschemas.google.com/" r:id="rId41" roundtripDataSignature="AMtx7mh/PgQHl5m1E1bSw6P6BLDKrWij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4975DF-F71D-4891-9BAF-38F95EABE317}">
  <a:tblStyle styleId="{784975DF-F71D-4891-9BAF-38F95EABE317}"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3F9FA"/>
          </a:solidFill>
        </a:fill>
      </a:tcStyle>
    </a:wholeTbl>
    <a:band1H>
      <a:tcTxStyle/>
      <a:tcStyle>
        <a:fill>
          <a:solidFill>
            <a:srgbClr val="E7F3F4"/>
          </a:solidFill>
        </a:fill>
      </a:tcStyle>
    </a:band1H>
    <a:band2H>
      <a:tcTxStyle/>
    </a:band2H>
    <a:band1V>
      <a:tcTxStyle/>
      <a:tcStyle>
        <a:fill>
          <a:solidFill>
            <a:srgbClr val="E7F3F4"/>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66" orient="horz"/>
        <p:guide pos="129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Terminal / Maximum Speed</a:t>
            </a:r>
            <a:endParaRPr/>
          </a:p>
        </p:txBody>
      </p:sp>
      <p:sp>
        <p:nvSpPr>
          <p:cNvPr id="141" name="Google Shape;14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en-CA"/>
              <a:t>Imagine a bowling ball rolling down a gentle slope: it will start out slowly, but will quickly pick up speed until it eventually reaches a terminal velocity (assuming that there is some friction or air resistance). In contrast, regular gradient descent will take small steps when the slope is gentle and big steps when the slope is steep, but it will never pick up speed. As a result, regular gradient descent is generally much slower to reach the minimum than momentum optimization. </a:t>
            </a:r>
            <a:endParaRPr/>
          </a:p>
          <a:p>
            <a:pPr indent="-228600" lvl="0" marL="228600" rtl="0" algn="l">
              <a:spcBef>
                <a:spcPts val="360"/>
              </a:spcBef>
              <a:spcAft>
                <a:spcPts val="0"/>
              </a:spcAft>
              <a:buClr>
                <a:schemeClr val="dk1"/>
              </a:buClr>
              <a:buSzPts val="1200"/>
              <a:buFont typeface="Calibri"/>
              <a:buAutoNum type="arabicPeriod"/>
            </a:pPr>
            <a:r>
              <a:rPr lang="en-CA"/>
              <a:t>Momentum optimization cares a great deal about what previous gradients were: at each iteration, it subtracts the local gradient from the momentum vector m (multiplied by the learning rate η), and it updates the weights by adding this momentum vector. In other words, the gradient is used as an acceleration, not as a speed. To simulate some sort of friction mechanism and prevent the momentum from growing too large, the algorithm introduces a new hyperparameter β, called the momentum, which must be set between 0 (high friction) and 1 (no friction). A typical momentum value is 0.9.</a:t>
            </a:r>
            <a:endParaRPr/>
          </a:p>
          <a:p>
            <a:pPr indent="-228600" lvl="0" marL="228600" rtl="0" algn="l">
              <a:spcBef>
                <a:spcPts val="360"/>
              </a:spcBef>
              <a:spcAft>
                <a:spcPts val="0"/>
              </a:spcAft>
              <a:buClr>
                <a:schemeClr val="dk1"/>
              </a:buClr>
              <a:buSzPts val="1200"/>
              <a:buFont typeface="Calibri"/>
              <a:buAutoNum type="arabicPeriod"/>
            </a:pPr>
            <a:r>
              <a:rPr lang="en-CA"/>
              <a:t>The update of the trainable parameters ‘moves’ in a direction that is a version of a weighted average of all previous gradients, each one multiplied by β multiplied by the number of steps since it was calculated</a:t>
            </a:r>
            <a:endParaRPr/>
          </a:p>
          <a:p>
            <a:pPr indent="-228600" lvl="0" marL="228600" rtl="0" algn="l">
              <a:spcBef>
                <a:spcPts val="360"/>
              </a:spcBef>
              <a:spcAft>
                <a:spcPts val="0"/>
              </a:spcAft>
              <a:buClr>
                <a:schemeClr val="dk1"/>
              </a:buClr>
              <a:buSzPts val="1200"/>
              <a:buFont typeface="Calibri"/>
              <a:buAutoNum type="arabicPeriod"/>
            </a:pPr>
            <a:r>
              <a:rPr lang="en-CA"/>
              <a:t>If the gradient remains constant, the terminal velocity (i.e., the maximum size of the weight updates) is equal to that gradient multiplied by the learning rate η multiplied by 1 / (1 – β) (ignoring the sign). For example, if β = 0.9, then the terminal velocity is equal to 10 times the gradient times the learning rate, so momentum optimization ends up going 10 times faster than gradient descent.</a:t>
            </a:r>
            <a:endParaRPr/>
          </a:p>
          <a:p>
            <a:pPr indent="-228600" lvl="0" marL="228600" rtl="0" algn="l">
              <a:spcBef>
                <a:spcPts val="360"/>
              </a:spcBef>
              <a:spcAft>
                <a:spcPts val="0"/>
              </a:spcAft>
              <a:buClr>
                <a:schemeClr val="dk1"/>
              </a:buClr>
              <a:buSzPts val="1200"/>
              <a:buFont typeface="Calibri"/>
              <a:buAutoNum type="arabicPeriod"/>
            </a:pPr>
            <a:r>
              <a:rPr lang="en-CA"/>
              <a:t>It can help roll past local minima. </a:t>
            </a:r>
            <a:endParaRPr/>
          </a:p>
        </p:txBody>
      </p:sp>
      <p:sp>
        <p:nvSpPr>
          <p:cNvPr id="150" name="Google Shape;150;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en-CA"/>
              <a:t>Imagine a bowling ball rolling down a gentle slope on a smooth surface: it will start out slowly, but it will quickly pick up momentum until it eventually reaches terminal velocity (if there is some friction or air resistance). In contrast, regular gradient descent will take small steps when the slope is gentle and big steps when the slope is steep, but it will never pick up speed. As a result, regular gradient descent is generally much slower to reach the minimum than momentum optimization. </a:t>
            </a:r>
            <a:endParaRPr/>
          </a:p>
          <a:p>
            <a:pPr indent="-228600" lvl="0" marL="228600" rtl="0" algn="l">
              <a:spcBef>
                <a:spcPts val="360"/>
              </a:spcBef>
              <a:spcAft>
                <a:spcPts val="0"/>
              </a:spcAft>
              <a:buClr>
                <a:schemeClr val="dk1"/>
              </a:buClr>
              <a:buSzPts val="1200"/>
              <a:buFont typeface="Calibri"/>
              <a:buAutoNum type="arabicPeriod"/>
            </a:pPr>
            <a:r>
              <a:rPr lang="en-CA"/>
              <a:t>Momentum optimization cares a great deal about what previous gradients were: at each iteration, it subtracts the local gradient from the momentum vector m (multiplied by the learning rate η), and it updates the weights by adding this momentum vector. In other words, the gradient is used as an acceleration, not as a speed. To simulate some sort of friction mechanism and prevent the momentum from growing too large, the algorithm introduces a new hyperparameter β, called the momentum, which must be set between 0 (high friction) and 1 (no friction). A typical momentum value is 0.9.</a:t>
            </a:r>
            <a:endParaRPr/>
          </a:p>
          <a:p>
            <a:pPr indent="-228600" lvl="0" marL="228600" rtl="0" algn="l">
              <a:spcBef>
                <a:spcPts val="360"/>
              </a:spcBef>
              <a:spcAft>
                <a:spcPts val="0"/>
              </a:spcAft>
              <a:buClr>
                <a:schemeClr val="dk1"/>
              </a:buClr>
              <a:buSzPts val="1200"/>
              <a:buFont typeface="Calibri"/>
              <a:buAutoNum type="arabicPeriod"/>
            </a:pPr>
            <a:r>
              <a:rPr lang="en-CA"/>
              <a:t>The update of the trainable parameters ‘moves’ in a direction that is a version of a weighted average of all previous gradients, each one multiplied by β multiplied by the number of steps since it was calculated</a:t>
            </a:r>
            <a:endParaRPr/>
          </a:p>
          <a:p>
            <a:pPr indent="-228600" lvl="0" marL="228600" rtl="0" algn="l">
              <a:spcBef>
                <a:spcPts val="360"/>
              </a:spcBef>
              <a:spcAft>
                <a:spcPts val="0"/>
              </a:spcAft>
              <a:buClr>
                <a:schemeClr val="dk1"/>
              </a:buClr>
              <a:buSzPts val="1200"/>
              <a:buFont typeface="Calibri"/>
              <a:buAutoNum type="arabicPeriod"/>
            </a:pPr>
            <a:r>
              <a:rPr lang="en-CA"/>
              <a:t>If the gradient remains constant, the terminal velocity (i.e., the maximum size of the weight updates) is equal to that gradient multiplied by the learning rate η multiplied by 1 / (1 – β) (ignoring the sign). For example, if β = 0.9, then the terminal velocity is equal to 10 times the gradient times the learning rate, so momentum optimization ends up going 10 times faster than gradient descent.</a:t>
            </a:r>
            <a:endParaRPr/>
          </a:p>
          <a:p>
            <a:pPr indent="-228600" lvl="0" marL="228600" rtl="0" algn="l">
              <a:spcBef>
                <a:spcPts val="360"/>
              </a:spcBef>
              <a:spcAft>
                <a:spcPts val="0"/>
              </a:spcAft>
              <a:buClr>
                <a:schemeClr val="dk1"/>
              </a:buClr>
              <a:buSzPts val="1200"/>
              <a:buFont typeface="Calibri"/>
              <a:buAutoNum type="arabicPeriod"/>
            </a:pPr>
            <a:r>
              <a:rPr lang="en-CA"/>
              <a:t>It can help roll past local minima. </a:t>
            </a:r>
            <a:endParaRPr/>
          </a:p>
        </p:txBody>
      </p:sp>
      <p:sp>
        <p:nvSpPr>
          <p:cNvPr id="161" name="Google Shape;16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8" name="Google Shape;17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4" name="Google Shape;18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3" name="Google Shape;19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2" name="Google Shape;20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0" name="Google Shape;21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8" name="Google Shape;21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6" name="Google Shape;22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6" name="Google Shape;6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4" name="Google Shape;23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2" name="Google Shape;24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0" name="Google Shape;25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8" name="Google Shape;25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6" name="Google Shape;26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4" name="Google Shape;27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2" name="Google Shape;28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en-CA"/>
              <a:t>Nesterov Accelerated Gradient calculates the gradient at a point slightly forward from the current values of the parameters. The exact position is the current  values + the momentum.</a:t>
            </a:r>
            <a:endParaRPr/>
          </a:p>
          <a:p>
            <a:pPr indent="-228600" lvl="0" marL="228600" rtl="0" algn="l">
              <a:spcBef>
                <a:spcPts val="360"/>
              </a:spcBef>
              <a:spcAft>
                <a:spcPts val="0"/>
              </a:spcAft>
              <a:buClr>
                <a:schemeClr val="dk1"/>
              </a:buClr>
              <a:buSzPts val="1200"/>
              <a:buFont typeface="Calibri"/>
              <a:buAutoNum type="arabicPeriod"/>
            </a:pPr>
            <a:r>
              <a:rPr lang="en-CA"/>
              <a:t>Other than that, the algorithm is the same as SGD with Momentum.</a:t>
            </a:r>
            <a:endParaRPr/>
          </a:p>
          <a:p>
            <a:pPr indent="-228600" lvl="0" marL="228600" rtl="0" algn="l">
              <a:spcBef>
                <a:spcPts val="360"/>
              </a:spcBef>
              <a:spcAft>
                <a:spcPts val="0"/>
              </a:spcAft>
              <a:buClr>
                <a:schemeClr val="dk1"/>
              </a:buClr>
              <a:buSzPts val="1200"/>
              <a:buFont typeface="Calibri"/>
              <a:buAutoNum type="arabicPeriod"/>
            </a:pPr>
            <a:r>
              <a:rPr lang="en-CA"/>
              <a:t>This is not a key algorithm, but because of its simplicity, it is presented here.</a:t>
            </a:r>
            <a:endParaRPr/>
          </a:p>
        </p:txBody>
      </p:sp>
      <p:sp>
        <p:nvSpPr>
          <p:cNvPr id="291" name="Google Shape;291;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scaling down the gradient vector proportionally to the accumulative gradient per trainable parameter.</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CA"/>
              <a:t>this algorithm decays the learning rate, but it does so faster for steep dimensions than for dimensions with gentler slopes. This is called an adaptive learning rate.</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CA"/>
              <a:t>If the cost function is steep along the i th dimension, then si will get larger and larger at each iteration.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CA"/>
              <a:t>It helps point the resulting updates more directly toward the global optimum. One additional benefit is that it requires much less tuning of the learning rate hyperparameter η.</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CA"/>
              <a:t>AdaGrad frequently performs well for simple quadratic problems, but it often stops too early when training neural networks: the learning rate gets scaled down so much that the algorithm ends up stopping entirely before reaching the global optimum. So even though Keras has an Adagrad optimizer, you should not use it to train deep neural networks (it may be efficient for simpler tasks such as linear regression, though). Still, understanding AdaGrad is helpful to comprehend the other adaptive learning rate optimizers.</a:t>
            </a:r>
            <a:endParaRPr/>
          </a:p>
        </p:txBody>
      </p:sp>
      <p:sp>
        <p:nvSpPr>
          <p:cNvPr id="305" name="Google Shape;305;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CA">
                <a:solidFill>
                  <a:srgbClr val="E2EEFF"/>
                </a:solidFill>
                <a:latin typeface="Arial"/>
                <a:ea typeface="Arial"/>
                <a:cs typeface="Arial"/>
                <a:sym typeface="Arial"/>
              </a:rPr>
              <a:t>RMSProp Acronym stands for: Root Mean Squared Propagation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CA"/>
              <a:t>As we’ve seen, AdaGrad runs the risk of slowing down a bit too fast and never converging to the global optimum. The RMSProp algorithm fixes this by accumulating only the gradients from the most recent iterations, as opposed to all the gradients since the beginning of training. It does so by using exponential decay in the first step.</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CA"/>
              <a:t>The decay rate ρ is typically set to 0.9. It is a hyperparameter, but this default value often works well, so you may not need to tune it at all. </a:t>
            </a:r>
            <a:endParaRPr/>
          </a:p>
        </p:txBody>
      </p:sp>
      <p:sp>
        <p:nvSpPr>
          <p:cNvPr id="316" name="Google Shape;316;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2" name="Google Shape;7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The momentum decay hyperparameter β1 is typically initialized to 0.9, while the scaling decay hyperparameter β2 is often initialized to 0.999. </a:t>
            </a:r>
            <a:endParaRPr/>
          </a:p>
          <a:p>
            <a:pPr indent="0" lvl="0" marL="0" rtl="0" algn="l">
              <a:spcBef>
                <a:spcPts val="360"/>
              </a:spcBef>
              <a:spcAft>
                <a:spcPts val="0"/>
              </a:spcAft>
              <a:buNone/>
            </a:pPr>
            <a:r>
              <a:rPr lang="en-CA"/>
              <a:t>As earlier, the smoothing term ε is usually initialized to a tiny number such as 10–7. These are the default values for the Adam class.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CA"/>
              <a:t>Since Adam is an adaptive learning rate algorithm, like AdaGrad and RMSProp, it requires less tuning of the learning rate hyperparameter η. You can often use the default value η = 0.001, making Adam even easier to use than gradient descent.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CA"/>
              <a:t>Adam, which stands for adaptive moment estimation, combines the ideas of momentum optimization and RMSProp: just like momentum optimization, it keeps track of an exponentially decaying average of past gradients; and just like RMSProp, it keeps track of an exponentially decaying average of past squared gradients. These are estimations of the mean and (uncentered) variance of the gradients. The mean is often called the first moment while the variance is often called the second moment, hence the name of the algorithm.</a:t>
            </a:r>
            <a:endParaRPr/>
          </a:p>
        </p:txBody>
      </p:sp>
      <p:sp>
        <p:nvSpPr>
          <p:cNvPr id="327" name="Google Shape;327;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The momentum decay hyperparameter β1 is typically initialized to 0.9, while the scaling decay hyperparameter β2 is often initialized to 0.999. </a:t>
            </a:r>
            <a:endParaRPr/>
          </a:p>
          <a:p>
            <a:pPr indent="0" lvl="0" marL="0" rtl="0" algn="l">
              <a:spcBef>
                <a:spcPts val="360"/>
              </a:spcBef>
              <a:spcAft>
                <a:spcPts val="0"/>
              </a:spcAft>
              <a:buNone/>
            </a:pPr>
            <a:r>
              <a:rPr lang="en-CA"/>
              <a:t>As earlier, the smoothing term ε is usually initialized to a tiny number such as 10–7. These are the default values for the Adam class.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CA"/>
              <a:t>Since Adam is an adaptive learning rate algorithm, like AdaGrad and RMSProp, it requires less tuning of the learning rate hyperparameter η. You can often use the default value η = 0.001, making Adam even easier to use than gradient descent.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CA"/>
              <a:t>Adam, which stands for adaptive moment estimation, combines the ideas of momentum optimization and RMSProp: just like momentum optimization, it keeps track of an exponentially decaying average of past gradients; and just like RMSProp, it keeps track of an exponentially decaying average of past squared gradients. These are estimations of the mean and (uncentered) variance of the gradients. The mean is often called the first moment while the variance is often called the second moment, hence the name of the algorithm.</a:t>
            </a:r>
            <a:endParaRPr/>
          </a:p>
        </p:txBody>
      </p:sp>
      <p:sp>
        <p:nvSpPr>
          <p:cNvPr id="335" name="Google Shape;335;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The momentum decay hyperparameter β1 is typically initialized to 0.9, while the scaling decay hyperparameter β2 is often initialized to 0.999. </a:t>
            </a:r>
            <a:endParaRPr/>
          </a:p>
          <a:p>
            <a:pPr indent="0" lvl="0" marL="0" rtl="0" algn="l">
              <a:spcBef>
                <a:spcPts val="360"/>
              </a:spcBef>
              <a:spcAft>
                <a:spcPts val="0"/>
              </a:spcAft>
              <a:buNone/>
            </a:pPr>
            <a:r>
              <a:rPr lang="en-CA"/>
              <a:t>As earlier, the smoothing term ε is usually initialized to a tiny number such as 10–7. These are the default values for the Adam class.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CA"/>
              <a:t>Since Adam is an adaptive learning rate algorithm, like AdaGrad and RMSProp, it requires less tuning of the learning rate hyperparameter η. You can often use the default value η = 0.001, making Adam even easier to use than gradient descent.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CA"/>
              <a:t>Adam, which stands for adaptive moment estimation, combines the ideas of momentum optimization and RMSProp: just like momentum optimization, it keeps track of an exponentially decaying average of past gradients; and just like RMSProp, it keeps track of an exponentially decaying average of past squared gradients (see Equation 11-9). These are estimations of the mean and (uncentered) variance of the gradients. The mean is often called the first moment while the variance is often called the second moment, hence the name of the algorithm.</a:t>
            </a:r>
            <a:endParaRPr/>
          </a:p>
        </p:txBody>
      </p:sp>
      <p:sp>
        <p:nvSpPr>
          <p:cNvPr id="348" name="Google Shape;348;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5" name="Google Shape;9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4" name="Google Shape;10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3" name="Google Shape;11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CA"/>
              <a:t>The image is an analogy for parametric optimization.</a:t>
            </a:r>
            <a:endParaRPr/>
          </a:p>
          <a:p>
            <a:pPr indent="0" lvl="0" marL="0" rtl="0" algn="l">
              <a:spcBef>
                <a:spcPts val="360"/>
              </a:spcBef>
              <a:spcAft>
                <a:spcPts val="0"/>
              </a:spcAft>
              <a:buNone/>
            </a:pPr>
            <a:r>
              <a:rPr lang="en-CA"/>
              <a:t>So, in the image:</a:t>
            </a:r>
            <a:endParaRPr/>
          </a:p>
          <a:p>
            <a:pPr indent="0" lvl="0" marL="0" rtl="0" algn="l">
              <a:spcBef>
                <a:spcPts val="360"/>
              </a:spcBef>
              <a:spcAft>
                <a:spcPts val="0"/>
              </a:spcAft>
              <a:buNone/>
            </a:pPr>
            <a:r>
              <a:rPr lang="en-CA"/>
              <a:t>What/Where is the Loss Function? It is the height of the surface</a:t>
            </a:r>
            <a:endParaRPr/>
          </a:p>
          <a:p>
            <a:pPr indent="0" lvl="0" marL="0" rtl="0" algn="l">
              <a:spcBef>
                <a:spcPts val="360"/>
              </a:spcBef>
              <a:spcAft>
                <a:spcPts val="0"/>
              </a:spcAft>
              <a:buNone/>
            </a:pPr>
            <a:r>
              <a:rPr lang="en-CA"/>
              <a:t>What/Where is the Gradient? It is the slope of the surface</a:t>
            </a:r>
            <a:endParaRPr/>
          </a:p>
          <a:p>
            <a:pPr indent="0" lvl="0" marL="0" rtl="0" algn="l">
              <a:spcBef>
                <a:spcPts val="360"/>
              </a:spcBef>
              <a:spcAft>
                <a:spcPts val="0"/>
              </a:spcAft>
              <a:buNone/>
            </a:pPr>
            <a:r>
              <a:rPr lang="en-CA"/>
              <a:t>What/Where are the trainable parameters? They are the x and y axes </a:t>
            </a:r>
            <a:endParaRPr/>
          </a:p>
          <a:p>
            <a:pPr indent="0" lvl="0" marL="0" rtl="0" algn="l">
              <a:spcBef>
                <a:spcPts val="360"/>
              </a:spcBef>
              <a:spcAft>
                <a:spcPts val="0"/>
              </a:spcAft>
              <a:buNone/>
            </a:pPr>
            <a:r>
              <a:t/>
            </a:r>
            <a:endParaRPr/>
          </a:p>
        </p:txBody>
      </p:sp>
      <p:sp>
        <p:nvSpPr>
          <p:cNvPr id="124" name="Google Shape;12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1" name="Google Shape;13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267a5cd05c6_0_4"/>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267a5cd05c6_0_4"/>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267a5cd05c6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267a5cd05c6_0_39"/>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267a5cd05c6_0_39"/>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267a5cd05c6_0_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267a5cd05c6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267a5cd05c6_0_45"/>
          <p:cNvSpPr txBox="1"/>
          <p:nvPr>
            <p:ph type="title"/>
          </p:nvPr>
        </p:nvSpPr>
        <p:spPr>
          <a:xfrm>
            <a:off x="1930400" y="381000"/>
            <a:ext cx="6994500" cy="6333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6" name="Google Shape;56;g267a5cd05c6_0_4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450"/>
              </a:spcBef>
              <a:spcAft>
                <a:spcPts val="0"/>
              </a:spcAft>
              <a:buSzPts val="1800"/>
              <a:buChar char="●"/>
              <a:defRPr/>
            </a:lvl1pPr>
            <a:lvl2pPr indent="-342900" lvl="1" marL="914400" rtl="0" algn="l">
              <a:spcBef>
                <a:spcPts val="450"/>
              </a:spcBef>
              <a:spcAft>
                <a:spcPts val="0"/>
              </a:spcAft>
              <a:buSzPts val="1800"/>
              <a:buChar char="○"/>
              <a:defRPr/>
            </a:lvl2pPr>
            <a:lvl3pPr indent="-342900" lvl="2" marL="1371600" rtl="0" algn="l">
              <a:spcBef>
                <a:spcPts val="450"/>
              </a:spcBef>
              <a:spcAft>
                <a:spcPts val="0"/>
              </a:spcAft>
              <a:buSzPts val="1800"/>
              <a:buChar char="■"/>
              <a:defRPr/>
            </a:lvl3pPr>
            <a:lvl4pPr indent="-342900" lvl="3" marL="1828800" rtl="0" algn="l">
              <a:spcBef>
                <a:spcPts val="450"/>
              </a:spcBef>
              <a:spcAft>
                <a:spcPts val="0"/>
              </a:spcAft>
              <a:buSzPts val="1800"/>
              <a:buChar char="●"/>
              <a:defRPr/>
            </a:lvl4pPr>
            <a:lvl5pPr indent="-342900" lvl="4" marL="2286000" rtl="0" algn="l">
              <a:spcBef>
                <a:spcPts val="450"/>
              </a:spcBef>
              <a:spcAft>
                <a:spcPts val="0"/>
              </a:spcAft>
              <a:buSzPts val="1800"/>
              <a:buChar char="○"/>
              <a:defRPr/>
            </a:lvl5pPr>
            <a:lvl6pPr indent="-342900" lvl="5" marL="2743200" rtl="0" algn="l">
              <a:spcBef>
                <a:spcPts val="450"/>
              </a:spcBef>
              <a:spcAft>
                <a:spcPts val="0"/>
              </a:spcAft>
              <a:buSzPts val="1800"/>
              <a:buChar char="■"/>
              <a:defRPr/>
            </a:lvl6pPr>
            <a:lvl7pPr indent="-342900" lvl="6" marL="3200400" rtl="0" algn="l">
              <a:spcBef>
                <a:spcPts val="450"/>
              </a:spcBef>
              <a:spcAft>
                <a:spcPts val="0"/>
              </a:spcAft>
              <a:buSzPts val="1800"/>
              <a:buChar char="●"/>
              <a:defRPr/>
            </a:lvl7pPr>
            <a:lvl8pPr indent="-342900" lvl="7" marL="3657600" rtl="0" algn="l">
              <a:spcBef>
                <a:spcPts val="450"/>
              </a:spcBef>
              <a:spcAft>
                <a:spcPts val="0"/>
              </a:spcAft>
              <a:buSzPts val="1800"/>
              <a:buChar char="○"/>
              <a:defRPr/>
            </a:lvl8pPr>
            <a:lvl9pPr indent="-342900" lvl="8" marL="4114800" rtl="0" algn="l">
              <a:spcBef>
                <a:spcPts val="450"/>
              </a:spcBef>
              <a:spcAft>
                <a:spcPts val="45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267a5cd05c6_0_8"/>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267a5cd05c6_0_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267a5cd05c6_0_1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67a5cd05c6_0_1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267a5cd05c6_0_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267a5cd05c6_0_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267a5cd05c6_0_1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267a5cd05c6_0_1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267a5cd05c6_0_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267a5cd05c6_0_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267a5cd05c6_0_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267a5cd05c6_0_23"/>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267a5cd05c6_0_23"/>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267a5cd05c6_0_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267a5cd05c6_0_27"/>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267a5cd05c6_0_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267a5cd05c6_0_3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267a5cd05c6_0_30"/>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267a5cd05c6_0_30"/>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267a5cd05c6_0_30"/>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267a5cd05c6_0_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267a5cd05c6_0_36"/>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267a5cd05c6_0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267a5cd05c6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267a5cd05c6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267a5cd05c6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beta.dreamstudio.ai/dream" TargetMode="Externa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beta.dreamstudio.ai/dream" TargetMode="External"/><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beta.dreamstudio.ai/dream" TargetMode="External"/><Relationship Id="rId4" Type="http://schemas.openxmlformats.org/officeDocument/2006/relationships/image" Target="../media/image8.png"/><Relationship Id="rId5" Type="http://schemas.openxmlformats.org/officeDocument/2006/relationships/image" Target="../media/image14.pn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0.png"/><Relationship Id="rId4" Type="http://schemas.openxmlformats.org/officeDocument/2006/relationships/image" Target="../media/image8.png"/><Relationship Id="rId5" Type="http://schemas.openxmlformats.org/officeDocument/2006/relationships/image" Target="../media/image17.png"/><Relationship Id="rId6"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9.png"/><Relationship Id="rId4" Type="http://schemas.openxmlformats.org/officeDocument/2006/relationships/image" Target="../media/image28.png"/><Relationship Id="rId5" Type="http://schemas.openxmlformats.org/officeDocument/2006/relationships/image" Target="../media/image26.png"/><Relationship Id="rId6"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7.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8.png"/><Relationship Id="rId4" Type="http://schemas.openxmlformats.org/officeDocument/2006/relationships/image" Target="../media/image27.png"/><Relationship Id="rId5"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beta.dreamstudio.ai/dream"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beta.dreamstudio.ai/dream" TargetMode="External"/><Relationship Id="rId4" Type="http://schemas.openxmlformats.org/officeDocument/2006/relationships/image" Target="../media/image8.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idx="1" type="subTitle"/>
          </p:nvPr>
        </p:nvSpPr>
        <p:spPr>
          <a:xfrm>
            <a:off x="311700" y="3778833"/>
            <a:ext cx="8520600" cy="1056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4400"/>
              <a:buFont typeface="Noto Sans Symbols"/>
              <a:buNone/>
            </a:pPr>
            <a:r>
              <a:rPr lang="en-CA"/>
              <a:t>Optimizers</a:t>
            </a:r>
            <a:endParaRPr/>
          </a:p>
        </p:txBody>
      </p:sp>
      <p:sp>
        <p:nvSpPr>
          <p:cNvPr id="63" name="Google Shape;63;p1"/>
          <p:cNvSpPr txBox="1"/>
          <p:nvPr/>
        </p:nvSpPr>
        <p:spPr>
          <a:xfrm>
            <a:off x="2393576" y="4851699"/>
            <a:ext cx="435684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CA" sz="1800" u="none" cap="none" strike="noStrike">
                <a:solidFill>
                  <a:schemeClr val="dk1"/>
                </a:solidFill>
                <a:latin typeface="Arial"/>
                <a:ea typeface="Arial"/>
                <a:cs typeface="Arial"/>
                <a:sym typeface="Arial"/>
              </a:rPr>
              <a:t>Based on Geron Chapter 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1930400" y="381000"/>
            <a:ext cx="6994525" cy="63341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CA"/>
              <a:t>Momentum</a:t>
            </a:r>
            <a:endParaRPr/>
          </a:p>
        </p:txBody>
      </p:sp>
      <p:sp>
        <p:nvSpPr>
          <p:cNvPr id="144" name="Google Shape;144;p10"/>
          <p:cNvSpPr txBox="1"/>
          <p:nvPr/>
        </p:nvSpPr>
        <p:spPr>
          <a:xfrm>
            <a:off x="-36121" y="6550223"/>
            <a:ext cx="530826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400" u="sng">
                <a:solidFill>
                  <a:schemeClr val="dk1"/>
                </a:solidFill>
                <a:latin typeface="Arial"/>
                <a:ea typeface="Arial"/>
                <a:cs typeface="Arial"/>
                <a:sym typeface="Arial"/>
                <a:hlinkClick r:id="rId3">
                  <a:extLst>
                    <a:ext uri="{A12FA001-AC4F-418D-AE19-62706E023703}">
                      <ahyp:hlinkClr val="tx"/>
                    </a:ext>
                  </a:extLst>
                </a:hlinkClick>
              </a:rPr>
              <a:t>DreamStudio</a:t>
            </a:r>
            <a:r>
              <a:rPr lang="en-CA" sz="1400">
                <a:solidFill>
                  <a:schemeClr val="dk1"/>
                </a:solidFill>
                <a:latin typeface="Arial"/>
                <a:ea typeface="Arial"/>
                <a:cs typeface="Arial"/>
                <a:sym typeface="Arial"/>
              </a:rPr>
              <a:t>: A bowling ball rolling down a muddy hill</a:t>
            </a:r>
            <a:endParaRPr sz="1400">
              <a:solidFill>
                <a:schemeClr val="dk1"/>
              </a:solidFill>
              <a:latin typeface="Arial"/>
              <a:ea typeface="Arial"/>
              <a:cs typeface="Arial"/>
              <a:sym typeface="Arial"/>
            </a:endParaRPr>
          </a:p>
        </p:txBody>
      </p:sp>
      <p:pic>
        <p:nvPicPr>
          <p:cNvPr descr="A picture containing ground, outdoor, sky, grass&#10;&#10;Description automatically generated" id="145" name="Google Shape;145;p10"/>
          <p:cNvPicPr preferRelativeResize="0"/>
          <p:nvPr/>
        </p:nvPicPr>
        <p:blipFill rotWithShape="1">
          <a:blip r:embed="rId4">
            <a:alphaModFix/>
          </a:blip>
          <a:srcRect b="0" l="0" r="0" t="0"/>
          <a:stretch/>
        </p:blipFill>
        <p:spPr>
          <a:xfrm>
            <a:off x="2222809" y="1146717"/>
            <a:ext cx="4876800" cy="4876800"/>
          </a:xfrm>
          <a:prstGeom prst="rect">
            <a:avLst/>
          </a:prstGeom>
          <a:noFill/>
          <a:ln>
            <a:noFill/>
          </a:ln>
        </p:spPr>
      </p:pic>
      <p:sp>
        <p:nvSpPr>
          <p:cNvPr id="146" name="Google Shape;146;p10"/>
          <p:cNvSpPr txBox="1"/>
          <p:nvPr/>
        </p:nvSpPr>
        <p:spPr>
          <a:xfrm>
            <a:off x="122663" y="1416205"/>
            <a:ext cx="210014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Friction and terminal (maximum) speed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1930400" y="381000"/>
            <a:ext cx="6994525" cy="63341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CA"/>
              <a:t>Momentum</a:t>
            </a:r>
            <a:endParaRPr/>
          </a:p>
        </p:txBody>
      </p:sp>
      <p:sp>
        <p:nvSpPr>
          <p:cNvPr id="153" name="Google Shape;153;p11"/>
          <p:cNvSpPr txBox="1"/>
          <p:nvPr/>
        </p:nvSpPr>
        <p:spPr>
          <a:xfrm>
            <a:off x="-36121" y="6550223"/>
            <a:ext cx="390747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400" u="sng">
                <a:solidFill>
                  <a:schemeClr val="dk1"/>
                </a:solidFill>
                <a:latin typeface="Arial"/>
                <a:ea typeface="Arial"/>
                <a:cs typeface="Arial"/>
                <a:sym typeface="Arial"/>
                <a:hlinkClick r:id="rId3">
                  <a:extLst>
                    <a:ext uri="{A12FA001-AC4F-418D-AE19-62706E023703}">
                      <ahyp:hlinkClr val="tx"/>
                    </a:ext>
                  </a:extLst>
                </a:hlinkClick>
              </a:rPr>
              <a:t>DreamStudio</a:t>
            </a:r>
            <a:r>
              <a:rPr lang="en-CA" sz="1400">
                <a:solidFill>
                  <a:schemeClr val="dk1"/>
                </a:solidFill>
                <a:latin typeface="Arial"/>
                <a:ea typeface="Arial"/>
                <a:cs typeface="Arial"/>
                <a:sym typeface="Arial"/>
              </a:rPr>
              <a:t>: A bowling ball rolling down a hill</a:t>
            </a:r>
            <a:endParaRPr/>
          </a:p>
        </p:txBody>
      </p:sp>
      <p:pic>
        <p:nvPicPr>
          <p:cNvPr descr="A picture containing grass, sky, outdoor, field&#10;&#10;Description automatically generated" id="154" name="Google Shape;154;p11"/>
          <p:cNvPicPr preferRelativeResize="0"/>
          <p:nvPr/>
        </p:nvPicPr>
        <p:blipFill rotWithShape="1">
          <a:blip r:embed="rId4">
            <a:alphaModFix/>
          </a:blip>
          <a:srcRect b="0" l="0" r="0" t="0"/>
          <a:stretch/>
        </p:blipFill>
        <p:spPr>
          <a:xfrm>
            <a:off x="213920" y="1250188"/>
            <a:ext cx="1716480" cy="1716480"/>
          </a:xfrm>
          <a:prstGeom prst="rect">
            <a:avLst/>
          </a:prstGeom>
          <a:noFill/>
          <a:ln>
            <a:noFill/>
          </a:ln>
        </p:spPr>
      </p:pic>
      <p:pic>
        <p:nvPicPr>
          <p:cNvPr id="155" name="Google Shape;155;p11"/>
          <p:cNvPicPr preferRelativeResize="0"/>
          <p:nvPr/>
        </p:nvPicPr>
        <p:blipFill rotWithShape="1">
          <a:blip r:embed="rId5">
            <a:alphaModFix/>
          </a:blip>
          <a:srcRect b="0" l="0" r="28893" t="37576"/>
          <a:stretch/>
        </p:blipFill>
        <p:spPr>
          <a:xfrm>
            <a:off x="2550293" y="2525167"/>
            <a:ext cx="5883021" cy="1716480"/>
          </a:xfrm>
          <a:prstGeom prst="rect">
            <a:avLst/>
          </a:prstGeom>
          <a:noFill/>
          <a:ln>
            <a:noFill/>
          </a:ln>
        </p:spPr>
      </p:pic>
      <p:sp>
        <p:nvSpPr>
          <p:cNvPr id="156" name="Google Shape;156;p11"/>
          <p:cNvSpPr txBox="1"/>
          <p:nvPr/>
        </p:nvSpPr>
        <p:spPr>
          <a:xfrm>
            <a:off x="3750129" y="6550222"/>
            <a:ext cx="390747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400">
                <a:solidFill>
                  <a:schemeClr val="dk1"/>
                </a:solidFill>
                <a:latin typeface="Arial"/>
                <a:ea typeface="Arial"/>
                <a:cs typeface="Arial"/>
                <a:sym typeface="Arial"/>
              </a:rPr>
              <a:t>Geron, p.380</a:t>
            </a:r>
            <a:endParaRPr/>
          </a:p>
        </p:txBody>
      </p:sp>
      <p:pic>
        <p:nvPicPr>
          <p:cNvPr descr="A picture containing ground, outdoor, sky, grass&#10;&#10;Description automatically generated" id="157" name="Google Shape;157;p11"/>
          <p:cNvPicPr preferRelativeResize="0"/>
          <p:nvPr/>
        </p:nvPicPr>
        <p:blipFill rotWithShape="1">
          <a:blip r:embed="rId6">
            <a:alphaModFix/>
          </a:blip>
          <a:srcRect b="0" l="0" r="0" t="0"/>
          <a:stretch/>
        </p:blipFill>
        <p:spPr>
          <a:xfrm>
            <a:off x="213920" y="3216517"/>
            <a:ext cx="1716480" cy="17164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type="title"/>
          </p:nvPr>
        </p:nvSpPr>
        <p:spPr>
          <a:xfrm>
            <a:off x="1930400" y="381000"/>
            <a:ext cx="6994525" cy="63341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CA"/>
              <a:t>Momentum</a:t>
            </a:r>
            <a:endParaRPr/>
          </a:p>
        </p:txBody>
      </p:sp>
      <p:sp>
        <p:nvSpPr>
          <p:cNvPr id="164" name="Google Shape;164;p12"/>
          <p:cNvSpPr txBox="1"/>
          <p:nvPr/>
        </p:nvSpPr>
        <p:spPr>
          <a:xfrm>
            <a:off x="-36121" y="6550223"/>
            <a:ext cx="390747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400" u="sng">
                <a:solidFill>
                  <a:schemeClr val="dk1"/>
                </a:solidFill>
                <a:latin typeface="Arial"/>
                <a:ea typeface="Arial"/>
                <a:cs typeface="Arial"/>
                <a:sym typeface="Arial"/>
                <a:hlinkClick r:id="rId3">
                  <a:extLst>
                    <a:ext uri="{A12FA001-AC4F-418D-AE19-62706E023703}">
                      <ahyp:hlinkClr val="tx"/>
                    </a:ext>
                  </a:extLst>
                </a:hlinkClick>
              </a:rPr>
              <a:t>DreamStudio</a:t>
            </a:r>
            <a:r>
              <a:rPr lang="en-CA" sz="1400">
                <a:solidFill>
                  <a:schemeClr val="dk1"/>
                </a:solidFill>
                <a:latin typeface="Arial"/>
                <a:ea typeface="Arial"/>
                <a:cs typeface="Arial"/>
                <a:sym typeface="Arial"/>
              </a:rPr>
              <a:t>: A bowling ball rolling down a hill</a:t>
            </a:r>
            <a:endParaRPr/>
          </a:p>
        </p:txBody>
      </p:sp>
      <p:pic>
        <p:nvPicPr>
          <p:cNvPr descr="A picture containing grass, sky, outdoor, field&#10;&#10;Description automatically generated" id="165" name="Google Shape;165;p12"/>
          <p:cNvPicPr preferRelativeResize="0"/>
          <p:nvPr/>
        </p:nvPicPr>
        <p:blipFill rotWithShape="1">
          <a:blip r:embed="rId4">
            <a:alphaModFix/>
          </a:blip>
          <a:srcRect b="0" l="0" r="0" t="0"/>
          <a:stretch/>
        </p:blipFill>
        <p:spPr>
          <a:xfrm>
            <a:off x="213920" y="1250188"/>
            <a:ext cx="1716480" cy="1716480"/>
          </a:xfrm>
          <a:prstGeom prst="rect">
            <a:avLst/>
          </a:prstGeom>
          <a:noFill/>
          <a:ln>
            <a:noFill/>
          </a:ln>
        </p:spPr>
      </p:pic>
      <p:pic>
        <p:nvPicPr>
          <p:cNvPr id="166" name="Google Shape;166;p12"/>
          <p:cNvPicPr preferRelativeResize="0"/>
          <p:nvPr/>
        </p:nvPicPr>
        <p:blipFill rotWithShape="1">
          <a:blip r:embed="rId5">
            <a:alphaModFix/>
          </a:blip>
          <a:srcRect b="0" l="0" r="28893" t="37576"/>
          <a:stretch/>
        </p:blipFill>
        <p:spPr>
          <a:xfrm>
            <a:off x="2550293" y="2525167"/>
            <a:ext cx="5883021" cy="1716480"/>
          </a:xfrm>
          <a:prstGeom prst="rect">
            <a:avLst/>
          </a:prstGeom>
          <a:noFill/>
          <a:ln>
            <a:noFill/>
          </a:ln>
        </p:spPr>
      </p:pic>
      <p:sp>
        <p:nvSpPr>
          <p:cNvPr id="167" name="Google Shape;167;p12"/>
          <p:cNvSpPr txBox="1"/>
          <p:nvPr/>
        </p:nvSpPr>
        <p:spPr>
          <a:xfrm>
            <a:off x="3750129" y="6550222"/>
            <a:ext cx="390747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400">
                <a:solidFill>
                  <a:schemeClr val="dk1"/>
                </a:solidFill>
                <a:latin typeface="Arial"/>
                <a:ea typeface="Arial"/>
                <a:cs typeface="Arial"/>
                <a:sym typeface="Arial"/>
              </a:rPr>
              <a:t>Geron, p.380</a:t>
            </a:r>
            <a:endParaRPr/>
          </a:p>
        </p:txBody>
      </p:sp>
      <p:pic>
        <p:nvPicPr>
          <p:cNvPr descr="A picture containing ground, outdoor, sky, grass&#10;&#10;Description automatically generated" id="168" name="Google Shape;168;p12"/>
          <p:cNvPicPr preferRelativeResize="0"/>
          <p:nvPr/>
        </p:nvPicPr>
        <p:blipFill rotWithShape="1">
          <a:blip r:embed="rId6">
            <a:alphaModFix/>
          </a:blip>
          <a:srcRect b="0" l="0" r="0" t="0"/>
          <a:stretch/>
        </p:blipFill>
        <p:spPr>
          <a:xfrm>
            <a:off x="213920" y="3216517"/>
            <a:ext cx="1716480" cy="1716480"/>
          </a:xfrm>
          <a:prstGeom prst="rect">
            <a:avLst/>
          </a:prstGeom>
          <a:noFill/>
          <a:ln>
            <a:noFill/>
          </a:ln>
        </p:spPr>
      </p:pic>
      <p:sp>
        <p:nvSpPr>
          <p:cNvPr id="169" name="Google Shape;169;p12"/>
          <p:cNvSpPr txBox="1"/>
          <p:nvPr/>
        </p:nvSpPr>
        <p:spPr>
          <a:xfrm>
            <a:off x="219266" y="5007647"/>
            <a:ext cx="270574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In which image would β be larger? What would be the effect on the parameters update? </a:t>
            </a:r>
            <a:endParaRPr/>
          </a:p>
        </p:txBody>
      </p:sp>
      <p:sp>
        <p:nvSpPr>
          <p:cNvPr id="170" name="Google Shape;170;p12"/>
          <p:cNvSpPr txBox="1"/>
          <p:nvPr/>
        </p:nvSpPr>
        <p:spPr>
          <a:xfrm>
            <a:off x="7544763" y="3216517"/>
            <a:ext cx="12673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Loss</a:t>
            </a:r>
            <a:endParaRPr/>
          </a:p>
        </p:txBody>
      </p:sp>
      <p:sp>
        <p:nvSpPr>
          <p:cNvPr id="171" name="Google Shape;171;p12"/>
          <p:cNvSpPr txBox="1"/>
          <p:nvPr/>
        </p:nvSpPr>
        <p:spPr>
          <a:xfrm>
            <a:off x="6721720" y="2191387"/>
            <a:ext cx="12673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Gradient</a:t>
            </a:r>
            <a:endParaRPr/>
          </a:p>
        </p:txBody>
      </p:sp>
      <p:sp>
        <p:nvSpPr>
          <p:cNvPr id="172" name="Google Shape;172;p12"/>
          <p:cNvSpPr txBox="1"/>
          <p:nvPr/>
        </p:nvSpPr>
        <p:spPr>
          <a:xfrm>
            <a:off x="6583680" y="3216517"/>
            <a:ext cx="5823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LR</a:t>
            </a:r>
            <a:endParaRPr/>
          </a:p>
        </p:txBody>
      </p:sp>
      <p:sp>
        <p:nvSpPr>
          <p:cNvPr id="173" name="Google Shape;173;p12"/>
          <p:cNvSpPr txBox="1"/>
          <p:nvPr/>
        </p:nvSpPr>
        <p:spPr>
          <a:xfrm>
            <a:off x="3368040" y="2301240"/>
            <a:ext cx="17164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Momentum</a:t>
            </a:r>
            <a:endParaRPr/>
          </a:p>
        </p:txBody>
      </p:sp>
      <p:sp>
        <p:nvSpPr>
          <p:cNvPr id="174" name="Google Shape;174;p12"/>
          <p:cNvSpPr txBox="1"/>
          <p:nvPr/>
        </p:nvSpPr>
        <p:spPr>
          <a:xfrm>
            <a:off x="5144454" y="2259535"/>
            <a:ext cx="126731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Friction</a:t>
            </a:r>
            <a:endParaRPr/>
          </a:p>
        </p:txBody>
      </p:sp>
      <p:sp>
        <p:nvSpPr>
          <p:cNvPr id="175" name="Google Shape;175;p12"/>
          <p:cNvSpPr txBox="1"/>
          <p:nvPr/>
        </p:nvSpPr>
        <p:spPr>
          <a:xfrm>
            <a:off x="3938340" y="3996660"/>
            <a:ext cx="145507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Trainable Parameters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3"/>
          <p:cNvSpPr txBox="1"/>
          <p:nvPr>
            <p:ph type="title"/>
          </p:nvPr>
        </p:nvSpPr>
        <p:spPr>
          <a:xfrm>
            <a:off x="1930400" y="188495"/>
            <a:ext cx="6994525" cy="6334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CA"/>
              <a:t>Momentum</a:t>
            </a:r>
            <a:br>
              <a:rPr lang="en-CA"/>
            </a:br>
            <a:r>
              <a:rPr lang="en-CA"/>
              <a:t>Numerical Example</a:t>
            </a:r>
            <a:endParaRPr/>
          </a:p>
        </p:txBody>
      </p:sp>
      <p:sp>
        <p:nvSpPr>
          <p:cNvPr id="181" name="Google Shape;181;p13"/>
          <p:cNvSpPr txBox="1"/>
          <p:nvPr>
            <p:ph idx="1" type="body"/>
          </p:nvPr>
        </p:nvSpPr>
        <p:spPr>
          <a:xfrm>
            <a:off x="134825" y="1283525"/>
            <a:ext cx="8790300" cy="5188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CA"/>
              <a:t>Assuming:</a:t>
            </a:r>
            <a:endParaRPr/>
          </a:p>
          <a:p>
            <a:pPr indent="-285750" lvl="1" marL="742950" rtl="0" algn="l">
              <a:spcBef>
                <a:spcPts val="1300"/>
              </a:spcBef>
              <a:spcAft>
                <a:spcPts val="0"/>
              </a:spcAft>
              <a:buSzPts val="2400"/>
              <a:buFont typeface="Arial"/>
              <a:buChar char="○"/>
            </a:pPr>
            <a:r>
              <a:rPr lang="en-CA"/>
              <a:t> A model with just one trainable parameter: w_1 </a:t>
            </a:r>
            <a:endParaRPr/>
          </a:p>
          <a:p>
            <a:pPr indent="-285750" lvl="1" marL="742950" rtl="0" algn="l">
              <a:spcBef>
                <a:spcPts val="1200"/>
              </a:spcBef>
              <a:spcAft>
                <a:spcPts val="0"/>
              </a:spcAft>
              <a:buSzPts val="2400"/>
              <a:buFont typeface="Arial"/>
              <a:buChar char="○"/>
            </a:pPr>
            <a:r>
              <a:rPr lang="en-CA"/>
              <a:t>w_1 is initialized to 0</a:t>
            </a:r>
            <a:endParaRPr/>
          </a:p>
          <a:p>
            <a:pPr indent="-285750" lvl="1" marL="742950" rtl="0" algn="l">
              <a:spcBef>
                <a:spcPts val="1200"/>
              </a:spcBef>
              <a:spcAft>
                <a:spcPts val="0"/>
              </a:spcAft>
              <a:buSzPts val="2400"/>
              <a:buFont typeface="Arial"/>
              <a:buChar char="○"/>
            </a:pPr>
            <a:r>
              <a:rPr lang="en-CA"/>
              <a:t>The gradients of the loss function with respect to w_1 at three consecutive steps are: (4,6,2).</a:t>
            </a:r>
            <a:endParaRPr/>
          </a:p>
          <a:p>
            <a:pPr indent="-342900" lvl="0" marL="342900" rtl="0" algn="l">
              <a:spcBef>
                <a:spcPts val="1300"/>
              </a:spcBef>
              <a:spcAft>
                <a:spcPts val="0"/>
              </a:spcAft>
              <a:buSzPts val="2800"/>
              <a:buChar char="●"/>
            </a:pPr>
            <a:r>
              <a:rPr lang="en-CA"/>
              <a:t>Let’s compare an SGD to a SGD with momentum:</a:t>
            </a:r>
            <a:endParaRPr/>
          </a:p>
          <a:p>
            <a:pPr indent="-285750" lvl="1" marL="742950" rtl="0" algn="l">
              <a:spcBef>
                <a:spcPts val="1200"/>
              </a:spcBef>
              <a:spcAft>
                <a:spcPts val="0"/>
              </a:spcAft>
              <a:buSzPts val="2000"/>
              <a:buFont typeface="Arial"/>
              <a:buChar char="○"/>
            </a:pPr>
            <a:r>
              <a:rPr lang="en-CA" sz="2000"/>
              <a:t>A plain gradient descent optimizer with a learning rate of 0.1</a:t>
            </a:r>
            <a:endParaRPr/>
          </a:p>
          <a:p>
            <a:pPr indent="-285750" lvl="1" marL="742950" rtl="0" algn="l">
              <a:spcBef>
                <a:spcPts val="1000"/>
              </a:spcBef>
              <a:spcAft>
                <a:spcPts val="0"/>
              </a:spcAft>
              <a:buSzPts val="2000"/>
              <a:buFont typeface="Arial"/>
              <a:buChar char="○"/>
            </a:pPr>
            <a:r>
              <a:rPr lang="en-CA" sz="2000"/>
              <a:t>A momentum-based optimizer with a learning rate of 0.1 and a friction of 0.9</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type="title"/>
          </p:nvPr>
        </p:nvSpPr>
        <p:spPr>
          <a:xfrm>
            <a:off x="1692275" y="195020"/>
            <a:ext cx="6994525" cy="6334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CA"/>
              <a:t>Momentum</a:t>
            </a:r>
            <a:br>
              <a:rPr lang="en-CA"/>
            </a:br>
            <a:r>
              <a:rPr lang="en-CA"/>
              <a:t>Numerical Example</a:t>
            </a:r>
            <a:endParaRPr/>
          </a:p>
        </p:txBody>
      </p:sp>
      <p:graphicFrame>
        <p:nvGraphicFramePr>
          <p:cNvPr id="187" name="Google Shape;187;p14"/>
          <p:cNvGraphicFramePr/>
          <p:nvPr/>
        </p:nvGraphicFramePr>
        <p:xfrm>
          <a:off x="360336" y="2855563"/>
          <a:ext cx="3000000" cy="3000000"/>
        </p:xfrm>
        <a:graphic>
          <a:graphicData uri="http://schemas.openxmlformats.org/drawingml/2006/table">
            <a:tbl>
              <a:tblPr bandRow="1" firstRow="1">
                <a:noFill/>
                <a:tableStyleId>{784975DF-F71D-4891-9BAF-38F95EABE317}</a:tableStyleId>
              </a:tblPr>
              <a:tblGrid>
                <a:gridCol w="2105825"/>
                <a:gridCol w="2105825"/>
                <a:gridCol w="2105825"/>
                <a:gridCol w="2105825"/>
              </a:tblGrid>
              <a:tr h="370850">
                <a:tc>
                  <a:txBody>
                    <a:bodyPr/>
                    <a:lstStyle/>
                    <a:p>
                      <a:pPr indent="0" lvl="0" marL="0" marR="0" rtl="0" algn="l">
                        <a:spcBef>
                          <a:spcPts val="0"/>
                        </a:spcBef>
                        <a:spcAft>
                          <a:spcPts val="0"/>
                        </a:spcAft>
                        <a:buNone/>
                      </a:pPr>
                      <a:r>
                        <a:rPr lang="en-CA" sz="1800">
                          <a:solidFill>
                            <a:schemeClr val="dk1"/>
                          </a:solidFill>
                        </a:rPr>
                        <a:t>Optimizer</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1</a:t>
                      </a:r>
                      <a:endParaRPr/>
                    </a:p>
                    <a:p>
                      <a:pPr indent="0" lvl="0" marL="0" marR="0" rtl="0" algn="l">
                        <a:spcBef>
                          <a:spcPts val="0"/>
                        </a:spcBef>
                        <a:spcAft>
                          <a:spcPts val="0"/>
                        </a:spcAft>
                        <a:buNone/>
                      </a:pPr>
                      <a:r>
                        <a:rPr lang="en-CA" sz="1800">
                          <a:solidFill>
                            <a:schemeClr val="dk1"/>
                          </a:solidFill>
                        </a:rPr>
                        <a:t>(gradient=4)</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2</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(gradient=6)</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3</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(gradient=2)</a:t>
                      </a:r>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Gradient Descent</a:t>
                      </a:r>
                      <a:endParaRPr/>
                    </a:p>
                    <a:p>
                      <a:pPr indent="0" lvl="0" marL="0" marR="0" rtl="0" algn="l">
                        <a:spcBef>
                          <a:spcPts val="0"/>
                        </a:spcBef>
                        <a:spcAft>
                          <a:spcPts val="0"/>
                        </a:spcAft>
                        <a:buNone/>
                      </a:pPr>
                      <a:r>
                        <a:rPr b="1" lang="en-CA" sz="1800">
                          <a:solidFill>
                            <a:schemeClr val="dk1"/>
                          </a:solidFill>
                        </a:rPr>
                        <a:t>(LR=0.1)</a:t>
                      </a:r>
                      <a:endParaRPr/>
                    </a:p>
                  </a:txBody>
                  <a:tcPr marT="45725" marB="45725" marR="91450" marL="91450"/>
                </a:tc>
                <a:tc>
                  <a:txBody>
                    <a:bodyPr/>
                    <a:lstStyle/>
                    <a:p>
                      <a:pPr indent="0" lvl="0" marL="0" marR="0" rtl="0" algn="ctr">
                        <a:spcBef>
                          <a:spcPts val="0"/>
                        </a:spcBef>
                        <a:spcAft>
                          <a:spcPts val="0"/>
                        </a:spcAft>
                        <a:buNone/>
                      </a:pPr>
                      <a:r>
                        <a:rPr lang="en-CA" sz="1800">
                          <a:solidFill>
                            <a:schemeClr val="dk1"/>
                          </a:solidFill>
                        </a:rPr>
                        <a:t>?</a:t>
                      </a:r>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Momentum</a:t>
                      </a:r>
                      <a:endParaRPr/>
                    </a:p>
                    <a:p>
                      <a:pPr indent="0" lvl="0" marL="0" marR="0" rtl="0" algn="l">
                        <a:spcBef>
                          <a:spcPts val="0"/>
                        </a:spcBef>
                        <a:spcAft>
                          <a:spcPts val="0"/>
                        </a:spcAft>
                        <a:buNone/>
                      </a:pPr>
                      <a:r>
                        <a:rPr lang="en-CA" sz="1800">
                          <a:solidFill>
                            <a:schemeClr val="dk1"/>
                          </a:solidFill>
                        </a:rPr>
                        <a:t>(LR=0.1, beta=0.9)</a:t>
                      </a:r>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r>
            </a:tbl>
          </a:graphicData>
        </a:graphic>
      </p:graphicFrame>
      <p:sp>
        <p:nvSpPr>
          <p:cNvPr id="188" name="Google Shape;188;p14"/>
          <p:cNvSpPr txBox="1"/>
          <p:nvPr/>
        </p:nvSpPr>
        <p:spPr>
          <a:xfrm>
            <a:off x="593067" y="1269874"/>
            <a:ext cx="28320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Initialization: </a:t>
            </a:r>
            <a:r>
              <a:rPr b="1" lang="en-CA" sz="1800">
                <a:solidFill>
                  <a:schemeClr val="dk1"/>
                </a:solidFill>
                <a:latin typeface="Arial"/>
                <a:ea typeface="Arial"/>
                <a:cs typeface="Arial"/>
                <a:sym typeface="Arial"/>
              </a:rPr>
              <a:t>w_1=0</a:t>
            </a:r>
            <a:endParaRPr/>
          </a:p>
        </p:txBody>
      </p:sp>
      <p:pic>
        <p:nvPicPr>
          <p:cNvPr id="189" name="Google Shape;189;p14"/>
          <p:cNvPicPr preferRelativeResize="0"/>
          <p:nvPr/>
        </p:nvPicPr>
        <p:blipFill rotWithShape="1">
          <a:blip r:embed="rId3">
            <a:alphaModFix/>
          </a:blip>
          <a:srcRect b="0" l="0" r="0" t="0"/>
          <a:stretch/>
        </p:blipFill>
        <p:spPr>
          <a:xfrm>
            <a:off x="3050249" y="5474175"/>
            <a:ext cx="3043501" cy="727471"/>
          </a:xfrm>
          <a:prstGeom prst="rect">
            <a:avLst/>
          </a:prstGeom>
          <a:noFill/>
          <a:ln>
            <a:noFill/>
          </a:ln>
        </p:spPr>
      </p:pic>
      <p:sp>
        <p:nvSpPr>
          <p:cNvPr id="190" name="Google Shape;190;p14"/>
          <p:cNvSpPr txBox="1"/>
          <p:nvPr/>
        </p:nvSpPr>
        <p:spPr>
          <a:xfrm>
            <a:off x="3050248" y="1952379"/>
            <a:ext cx="39782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w_1 after each update: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ph type="title"/>
          </p:nvPr>
        </p:nvSpPr>
        <p:spPr>
          <a:xfrm>
            <a:off x="1692275" y="195020"/>
            <a:ext cx="6994525" cy="6334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CA"/>
              <a:t>Momentum</a:t>
            </a:r>
            <a:br>
              <a:rPr lang="en-CA"/>
            </a:br>
            <a:r>
              <a:rPr lang="en-CA"/>
              <a:t>Numerical Example</a:t>
            </a:r>
            <a:endParaRPr/>
          </a:p>
        </p:txBody>
      </p:sp>
      <p:graphicFrame>
        <p:nvGraphicFramePr>
          <p:cNvPr id="196" name="Google Shape;196;p15"/>
          <p:cNvGraphicFramePr/>
          <p:nvPr/>
        </p:nvGraphicFramePr>
        <p:xfrm>
          <a:off x="360336" y="2855563"/>
          <a:ext cx="3000000" cy="3000000"/>
        </p:xfrm>
        <a:graphic>
          <a:graphicData uri="http://schemas.openxmlformats.org/drawingml/2006/table">
            <a:tbl>
              <a:tblPr bandRow="1" firstRow="1">
                <a:noFill/>
                <a:tableStyleId>{784975DF-F71D-4891-9BAF-38F95EABE317}</a:tableStyleId>
              </a:tblPr>
              <a:tblGrid>
                <a:gridCol w="2105825"/>
                <a:gridCol w="2105825"/>
                <a:gridCol w="2105825"/>
                <a:gridCol w="2105825"/>
              </a:tblGrid>
              <a:tr h="370850">
                <a:tc>
                  <a:txBody>
                    <a:bodyPr/>
                    <a:lstStyle/>
                    <a:p>
                      <a:pPr indent="0" lvl="0" marL="0" marR="0" rtl="0" algn="l">
                        <a:spcBef>
                          <a:spcPts val="0"/>
                        </a:spcBef>
                        <a:spcAft>
                          <a:spcPts val="0"/>
                        </a:spcAft>
                        <a:buNone/>
                      </a:pPr>
                      <a:r>
                        <a:rPr lang="en-CA" sz="1800">
                          <a:solidFill>
                            <a:schemeClr val="dk1"/>
                          </a:solidFill>
                        </a:rPr>
                        <a:t>Optimizer</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1</a:t>
                      </a:r>
                      <a:endParaRPr/>
                    </a:p>
                    <a:p>
                      <a:pPr indent="0" lvl="0" marL="0" marR="0" rtl="0" algn="l">
                        <a:spcBef>
                          <a:spcPts val="0"/>
                        </a:spcBef>
                        <a:spcAft>
                          <a:spcPts val="0"/>
                        </a:spcAft>
                        <a:buNone/>
                      </a:pPr>
                      <a:r>
                        <a:rPr lang="en-CA" sz="1800">
                          <a:solidFill>
                            <a:schemeClr val="dk1"/>
                          </a:solidFill>
                        </a:rPr>
                        <a:t>(gradient=4)</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2</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(gradient=6)</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3</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(gradient=2)</a:t>
                      </a:r>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Gradient Descent</a:t>
                      </a:r>
                      <a:endParaRPr/>
                    </a:p>
                    <a:p>
                      <a:pPr indent="0" lvl="0" marL="0" marR="0" rtl="0" algn="l">
                        <a:spcBef>
                          <a:spcPts val="0"/>
                        </a:spcBef>
                        <a:spcAft>
                          <a:spcPts val="0"/>
                        </a:spcAft>
                        <a:buNone/>
                      </a:pPr>
                      <a:r>
                        <a:rPr lang="en-CA" sz="1800">
                          <a:solidFill>
                            <a:schemeClr val="dk1"/>
                          </a:solidFill>
                        </a:rPr>
                        <a:t>(LR=0.1)</a:t>
                      </a:r>
                      <a:endParaRPr/>
                    </a:p>
                  </a:txBody>
                  <a:tcPr marT="45725" marB="45725" marR="91450" marL="91450"/>
                </a:tc>
                <a:tc>
                  <a:txBody>
                    <a:bodyPr/>
                    <a:lstStyle/>
                    <a:p>
                      <a:pPr indent="0" lvl="0" marL="0" marR="0" rtl="0" algn="ctr">
                        <a:spcBef>
                          <a:spcPts val="0"/>
                        </a:spcBef>
                        <a:spcAft>
                          <a:spcPts val="0"/>
                        </a:spcAft>
                        <a:buNone/>
                      </a:pPr>
                      <a:r>
                        <a:rPr lang="en-CA" sz="1800">
                          <a:solidFill>
                            <a:schemeClr val="dk1"/>
                          </a:solidFill>
                        </a:rPr>
                        <a:t>-0.4</a:t>
                      </a:r>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Momentum</a:t>
                      </a:r>
                      <a:endParaRPr/>
                    </a:p>
                    <a:p>
                      <a:pPr indent="0" lvl="0" marL="0" marR="0" rtl="0" algn="l">
                        <a:spcBef>
                          <a:spcPts val="0"/>
                        </a:spcBef>
                        <a:spcAft>
                          <a:spcPts val="0"/>
                        </a:spcAft>
                        <a:buNone/>
                      </a:pPr>
                      <a:r>
                        <a:rPr lang="en-CA" sz="1800">
                          <a:solidFill>
                            <a:schemeClr val="dk1"/>
                          </a:solidFill>
                        </a:rPr>
                        <a:t>(LR=0.1, beta=0.9)</a:t>
                      </a:r>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r>
            </a:tbl>
          </a:graphicData>
        </a:graphic>
      </p:graphicFrame>
      <p:sp>
        <p:nvSpPr>
          <p:cNvPr id="197" name="Google Shape;197;p15"/>
          <p:cNvSpPr txBox="1"/>
          <p:nvPr/>
        </p:nvSpPr>
        <p:spPr>
          <a:xfrm>
            <a:off x="593067" y="1269874"/>
            <a:ext cx="28320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Initialization: w_1=0</a:t>
            </a:r>
            <a:endParaRPr/>
          </a:p>
        </p:txBody>
      </p:sp>
      <p:pic>
        <p:nvPicPr>
          <p:cNvPr id="198" name="Google Shape;198;p15"/>
          <p:cNvPicPr preferRelativeResize="0"/>
          <p:nvPr/>
        </p:nvPicPr>
        <p:blipFill rotWithShape="1">
          <a:blip r:embed="rId3">
            <a:alphaModFix/>
          </a:blip>
          <a:srcRect b="0" l="0" r="0" t="0"/>
          <a:stretch/>
        </p:blipFill>
        <p:spPr>
          <a:xfrm>
            <a:off x="3050249" y="5474175"/>
            <a:ext cx="3043501" cy="727471"/>
          </a:xfrm>
          <a:prstGeom prst="rect">
            <a:avLst/>
          </a:prstGeom>
          <a:noFill/>
          <a:ln>
            <a:noFill/>
          </a:ln>
        </p:spPr>
      </p:pic>
      <p:sp>
        <p:nvSpPr>
          <p:cNvPr id="199" name="Google Shape;199;p15"/>
          <p:cNvSpPr txBox="1"/>
          <p:nvPr/>
        </p:nvSpPr>
        <p:spPr>
          <a:xfrm>
            <a:off x="3050248" y="1952379"/>
            <a:ext cx="397823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w_1 after each update: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6"/>
          <p:cNvSpPr txBox="1"/>
          <p:nvPr>
            <p:ph type="title"/>
          </p:nvPr>
        </p:nvSpPr>
        <p:spPr>
          <a:xfrm>
            <a:off x="1692275" y="195020"/>
            <a:ext cx="6994525" cy="6334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CA"/>
              <a:t>Momentum</a:t>
            </a:r>
            <a:br>
              <a:rPr lang="en-CA"/>
            </a:br>
            <a:r>
              <a:rPr lang="en-CA"/>
              <a:t>Numerical Example</a:t>
            </a:r>
            <a:endParaRPr/>
          </a:p>
        </p:txBody>
      </p:sp>
      <p:graphicFrame>
        <p:nvGraphicFramePr>
          <p:cNvPr id="205" name="Google Shape;205;p16"/>
          <p:cNvGraphicFramePr/>
          <p:nvPr/>
        </p:nvGraphicFramePr>
        <p:xfrm>
          <a:off x="201478" y="2080648"/>
          <a:ext cx="3000000" cy="3000000"/>
        </p:xfrm>
        <a:graphic>
          <a:graphicData uri="http://schemas.openxmlformats.org/drawingml/2006/table">
            <a:tbl>
              <a:tblPr bandRow="1" firstRow="1">
                <a:noFill/>
                <a:tableStyleId>{784975DF-F71D-4891-9BAF-38F95EABE317}</a:tableStyleId>
              </a:tblPr>
              <a:tblGrid>
                <a:gridCol w="2121325"/>
                <a:gridCol w="2121325"/>
                <a:gridCol w="2121325"/>
                <a:gridCol w="2121325"/>
              </a:tblGrid>
              <a:tr h="370850">
                <a:tc>
                  <a:txBody>
                    <a:bodyPr/>
                    <a:lstStyle/>
                    <a:p>
                      <a:pPr indent="0" lvl="0" marL="0" marR="0" rtl="0" algn="l">
                        <a:spcBef>
                          <a:spcPts val="0"/>
                        </a:spcBef>
                        <a:spcAft>
                          <a:spcPts val="0"/>
                        </a:spcAft>
                        <a:buNone/>
                      </a:pPr>
                      <a:r>
                        <a:rPr lang="en-CA" sz="1800">
                          <a:solidFill>
                            <a:schemeClr val="dk1"/>
                          </a:solidFill>
                        </a:rPr>
                        <a:t>Optimizer</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1</a:t>
                      </a:r>
                      <a:endParaRPr/>
                    </a:p>
                    <a:p>
                      <a:pPr indent="0" lvl="0" marL="0" marR="0" rtl="0" algn="l">
                        <a:spcBef>
                          <a:spcPts val="0"/>
                        </a:spcBef>
                        <a:spcAft>
                          <a:spcPts val="0"/>
                        </a:spcAft>
                        <a:buNone/>
                      </a:pPr>
                      <a:r>
                        <a:rPr lang="en-CA" sz="1800">
                          <a:solidFill>
                            <a:schemeClr val="dk1"/>
                          </a:solidFill>
                        </a:rPr>
                        <a:t>(gradient=4)</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2</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(gradient=6)</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3</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(gradient=2)</a:t>
                      </a:r>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Gradient Descent</a:t>
                      </a:r>
                      <a:endParaRPr/>
                    </a:p>
                    <a:p>
                      <a:pPr indent="0" lvl="0" marL="0" marR="0" rtl="0" algn="l">
                        <a:spcBef>
                          <a:spcPts val="0"/>
                        </a:spcBef>
                        <a:spcAft>
                          <a:spcPts val="0"/>
                        </a:spcAft>
                        <a:buNone/>
                      </a:pPr>
                      <a:r>
                        <a:rPr lang="en-CA" sz="1800">
                          <a:solidFill>
                            <a:schemeClr val="dk1"/>
                          </a:solidFill>
                        </a:rPr>
                        <a:t>(LR=0.1)</a:t>
                      </a:r>
                      <a:endParaRPr/>
                    </a:p>
                  </a:txBody>
                  <a:tcPr marT="45725" marB="45725" marR="91450" marL="91450"/>
                </a:tc>
                <a:tc>
                  <a:txBody>
                    <a:bodyPr/>
                    <a:lstStyle/>
                    <a:p>
                      <a:pPr indent="0" lvl="0" marL="0" marR="0" rtl="0" algn="ctr">
                        <a:spcBef>
                          <a:spcPts val="0"/>
                        </a:spcBef>
                        <a:spcAft>
                          <a:spcPts val="0"/>
                        </a:spcAft>
                        <a:buNone/>
                      </a:pPr>
                      <a:r>
                        <a:rPr lang="en-CA" sz="1800">
                          <a:solidFill>
                            <a:schemeClr val="dk1"/>
                          </a:solidFill>
                        </a:rPr>
                        <a:t>-0.4</a:t>
                      </a:r>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Momentum</a:t>
                      </a:r>
                      <a:endParaRPr/>
                    </a:p>
                    <a:p>
                      <a:pPr indent="0" lvl="0" marL="0" marR="0" rtl="0" algn="l">
                        <a:spcBef>
                          <a:spcPts val="0"/>
                        </a:spcBef>
                        <a:spcAft>
                          <a:spcPts val="0"/>
                        </a:spcAft>
                        <a:buNone/>
                      </a:pPr>
                      <a:r>
                        <a:rPr lang="en-CA" sz="1800">
                          <a:solidFill>
                            <a:schemeClr val="dk1"/>
                          </a:solidFill>
                        </a:rPr>
                        <a:t>(LR=0.1, beta=0.9)</a:t>
                      </a:r>
                      <a:endParaRPr/>
                    </a:p>
                  </a:txBody>
                  <a:tcPr marT="45725" marB="45725" marR="91450" marL="91450"/>
                </a:tc>
                <a:tc>
                  <a:txBody>
                    <a:bodyPr/>
                    <a:lstStyle/>
                    <a:p>
                      <a:pPr indent="0" lvl="0" marL="0" marR="0" rtl="0" algn="ctr">
                        <a:spcBef>
                          <a:spcPts val="0"/>
                        </a:spcBef>
                        <a:spcAft>
                          <a:spcPts val="0"/>
                        </a:spcAft>
                        <a:buNone/>
                      </a:pPr>
                      <a:r>
                        <a:rPr lang="en-CA" sz="1800">
                          <a:solidFill>
                            <a:schemeClr val="dk1"/>
                          </a:solidFill>
                        </a:rPr>
                        <a:t>?</a:t>
                      </a:r>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r>
            </a:tbl>
          </a:graphicData>
        </a:graphic>
      </p:graphicFrame>
      <p:sp>
        <p:nvSpPr>
          <p:cNvPr id="206" name="Google Shape;206;p16"/>
          <p:cNvSpPr txBox="1"/>
          <p:nvPr/>
        </p:nvSpPr>
        <p:spPr>
          <a:xfrm>
            <a:off x="593067" y="1269874"/>
            <a:ext cx="28320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Initialization: w_1=0</a:t>
            </a:r>
            <a:endParaRPr/>
          </a:p>
        </p:txBody>
      </p:sp>
      <p:pic>
        <p:nvPicPr>
          <p:cNvPr id="207" name="Google Shape;207;p16"/>
          <p:cNvPicPr preferRelativeResize="0"/>
          <p:nvPr/>
        </p:nvPicPr>
        <p:blipFill rotWithShape="1">
          <a:blip r:embed="rId3">
            <a:alphaModFix/>
          </a:blip>
          <a:srcRect b="0" l="0" r="0" t="35725"/>
          <a:stretch/>
        </p:blipFill>
        <p:spPr>
          <a:xfrm>
            <a:off x="1981977" y="4946073"/>
            <a:ext cx="5180045" cy="110653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1692275" y="195020"/>
            <a:ext cx="6994525" cy="6334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CA"/>
              <a:t>Momentum</a:t>
            </a:r>
            <a:br>
              <a:rPr lang="en-CA"/>
            </a:br>
            <a:r>
              <a:rPr lang="en-CA"/>
              <a:t>Numerical Example</a:t>
            </a:r>
            <a:endParaRPr/>
          </a:p>
        </p:txBody>
      </p:sp>
      <p:graphicFrame>
        <p:nvGraphicFramePr>
          <p:cNvPr id="213" name="Google Shape;213;p17"/>
          <p:cNvGraphicFramePr/>
          <p:nvPr/>
        </p:nvGraphicFramePr>
        <p:xfrm>
          <a:off x="201478" y="2080648"/>
          <a:ext cx="3000000" cy="3000000"/>
        </p:xfrm>
        <a:graphic>
          <a:graphicData uri="http://schemas.openxmlformats.org/drawingml/2006/table">
            <a:tbl>
              <a:tblPr bandRow="1" firstRow="1">
                <a:noFill/>
                <a:tableStyleId>{784975DF-F71D-4891-9BAF-38F95EABE317}</a:tableStyleId>
              </a:tblPr>
              <a:tblGrid>
                <a:gridCol w="2121325"/>
                <a:gridCol w="2121325"/>
                <a:gridCol w="2121325"/>
                <a:gridCol w="2121325"/>
              </a:tblGrid>
              <a:tr h="370850">
                <a:tc>
                  <a:txBody>
                    <a:bodyPr/>
                    <a:lstStyle/>
                    <a:p>
                      <a:pPr indent="0" lvl="0" marL="0" marR="0" rtl="0" algn="l">
                        <a:spcBef>
                          <a:spcPts val="0"/>
                        </a:spcBef>
                        <a:spcAft>
                          <a:spcPts val="0"/>
                        </a:spcAft>
                        <a:buNone/>
                      </a:pPr>
                      <a:r>
                        <a:rPr lang="en-CA" sz="1800">
                          <a:solidFill>
                            <a:schemeClr val="dk1"/>
                          </a:solidFill>
                        </a:rPr>
                        <a:t>Optimizer</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1</a:t>
                      </a:r>
                      <a:endParaRPr/>
                    </a:p>
                    <a:p>
                      <a:pPr indent="0" lvl="0" marL="0" marR="0" rtl="0" algn="l">
                        <a:spcBef>
                          <a:spcPts val="0"/>
                        </a:spcBef>
                        <a:spcAft>
                          <a:spcPts val="0"/>
                        </a:spcAft>
                        <a:buNone/>
                      </a:pPr>
                      <a:r>
                        <a:rPr lang="en-CA" sz="1800">
                          <a:solidFill>
                            <a:schemeClr val="dk1"/>
                          </a:solidFill>
                        </a:rPr>
                        <a:t>(gradient=4)</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2</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(gradient=6)</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3</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(gradient=2)</a:t>
                      </a:r>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Gradient Descent</a:t>
                      </a:r>
                      <a:endParaRPr/>
                    </a:p>
                    <a:p>
                      <a:pPr indent="0" lvl="0" marL="0" marR="0" rtl="0" algn="l">
                        <a:spcBef>
                          <a:spcPts val="0"/>
                        </a:spcBef>
                        <a:spcAft>
                          <a:spcPts val="0"/>
                        </a:spcAft>
                        <a:buNone/>
                      </a:pPr>
                      <a:r>
                        <a:rPr lang="en-CA" sz="1800">
                          <a:solidFill>
                            <a:schemeClr val="dk1"/>
                          </a:solidFill>
                        </a:rPr>
                        <a:t>(LR=0.1)</a:t>
                      </a:r>
                      <a:endParaRPr/>
                    </a:p>
                  </a:txBody>
                  <a:tcPr marT="45725" marB="45725" marR="91450" marL="91450"/>
                </a:tc>
                <a:tc>
                  <a:txBody>
                    <a:bodyPr/>
                    <a:lstStyle/>
                    <a:p>
                      <a:pPr indent="0" lvl="0" marL="0" marR="0" rtl="0" algn="ctr">
                        <a:spcBef>
                          <a:spcPts val="0"/>
                        </a:spcBef>
                        <a:spcAft>
                          <a:spcPts val="0"/>
                        </a:spcAft>
                        <a:buNone/>
                      </a:pPr>
                      <a:r>
                        <a:rPr lang="en-CA" sz="1800">
                          <a:solidFill>
                            <a:schemeClr val="dk1"/>
                          </a:solidFill>
                        </a:rPr>
                        <a:t>-0.4</a:t>
                      </a:r>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Momentum</a:t>
                      </a:r>
                      <a:endParaRPr/>
                    </a:p>
                    <a:p>
                      <a:pPr indent="0" lvl="0" marL="0" marR="0" rtl="0" algn="l">
                        <a:spcBef>
                          <a:spcPts val="0"/>
                        </a:spcBef>
                        <a:spcAft>
                          <a:spcPts val="0"/>
                        </a:spcAft>
                        <a:buNone/>
                      </a:pPr>
                      <a:r>
                        <a:rPr lang="en-CA" sz="1800">
                          <a:solidFill>
                            <a:schemeClr val="dk1"/>
                          </a:solidFill>
                        </a:rPr>
                        <a:t>(LR=0.1, beta=0.9)</a:t>
                      </a:r>
                      <a:endParaRPr/>
                    </a:p>
                  </a:txBody>
                  <a:tcPr marT="45725" marB="45725" marR="91450" marL="91450"/>
                </a:tc>
                <a:tc>
                  <a:txBody>
                    <a:bodyPr/>
                    <a:lstStyle/>
                    <a:p>
                      <a:pPr indent="0" lvl="0" marL="0" marR="0" rtl="0" algn="ctr">
                        <a:spcBef>
                          <a:spcPts val="0"/>
                        </a:spcBef>
                        <a:spcAft>
                          <a:spcPts val="0"/>
                        </a:spcAft>
                        <a:buNone/>
                      </a:pPr>
                      <a:r>
                        <a:rPr lang="en-CA" sz="1800">
                          <a:solidFill>
                            <a:schemeClr val="dk1"/>
                          </a:solidFill>
                        </a:rPr>
                        <a:t>-0.4</a:t>
                      </a:r>
                      <a:endParaRPr/>
                    </a:p>
                    <a:p>
                      <a:pPr indent="0" lvl="0" marL="0" marR="0" rtl="0" algn="ctr">
                        <a:spcBef>
                          <a:spcPts val="0"/>
                        </a:spcBef>
                        <a:spcAft>
                          <a:spcPts val="0"/>
                        </a:spcAft>
                        <a:buNone/>
                      </a:pPr>
                      <a:r>
                        <a:rPr lang="en-CA" sz="1800">
                          <a:solidFill>
                            <a:schemeClr val="dk1"/>
                          </a:solidFill>
                        </a:rPr>
                        <a:t>(m = -0.4)</a:t>
                      </a:r>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r>
            </a:tbl>
          </a:graphicData>
        </a:graphic>
      </p:graphicFrame>
      <p:sp>
        <p:nvSpPr>
          <p:cNvPr id="214" name="Google Shape;214;p17"/>
          <p:cNvSpPr txBox="1"/>
          <p:nvPr/>
        </p:nvSpPr>
        <p:spPr>
          <a:xfrm>
            <a:off x="593067" y="1269874"/>
            <a:ext cx="28320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Initialization: w_1=0</a:t>
            </a:r>
            <a:endParaRPr/>
          </a:p>
        </p:txBody>
      </p:sp>
      <p:pic>
        <p:nvPicPr>
          <p:cNvPr id="215" name="Google Shape;215;p17"/>
          <p:cNvPicPr preferRelativeResize="0"/>
          <p:nvPr/>
        </p:nvPicPr>
        <p:blipFill rotWithShape="1">
          <a:blip r:embed="rId3">
            <a:alphaModFix/>
          </a:blip>
          <a:srcRect b="0" l="0" r="0" t="35725"/>
          <a:stretch/>
        </p:blipFill>
        <p:spPr>
          <a:xfrm>
            <a:off x="1981977" y="4946073"/>
            <a:ext cx="5180045" cy="110653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txBox="1"/>
          <p:nvPr>
            <p:ph type="title"/>
          </p:nvPr>
        </p:nvSpPr>
        <p:spPr>
          <a:xfrm>
            <a:off x="1692275" y="195020"/>
            <a:ext cx="6994525" cy="6334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CA"/>
              <a:t>Momentum</a:t>
            </a:r>
            <a:br>
              <a:rPr lang="en-CA"/>
            </a:br>
            <a:r>
              <a:rPr lang="en-CA"/>
              <a:t>Numerical Example</a:t>
            </a:r>
            <a:endParaRPr/>
          </a:p>
        </p:txBody>
      </p:sp>
      <p:graphicFrame>
        <p:nvGraphicFramePr>
          <p:cNvPr id="221" name="Google Shape;221;p18"/>
          <p:cNvGraphicFramePr/>
          <p:nvPr/>
        </p:nvGraphicFramePr>
        <p:xfrm>
          <a:off x="201478" y="2080648"/>
          <a:ext cx="3000000" cy="3000000"/>
        </p:xfrm>
        <a:graphic>
          <a:graphicData uri="http://schemas.openxmlformats.org/drawingml/2006/table">
            <a:tbl>
              <a:tblPr bandRow="1" firstRow="1">
                <a:noFill/>
                <a:tableStyleId>{784975DF-F71D-4891-9BAF-38F95EABE317}</a:tableStyleId>
              </a:tblPr>
              <a:tblGrid>
                <a:gridCol w="2121325"/>
                <a:gridCol w="2121325"/>
                <a:gridCol w="2121325"/>
                <a:gridCol w="2121325"/>
              </a:tblGrid>
              <a:tr h="370850">
                <a:tc>
                  <a:txBody>
                    <a:bodyPr/>
                    <a:lstStyle/>
                    <a:p>
                      <a:pPr indent="0" lvl="0" marL="0" marR="0" rtl="0" algn="l">
                        <a:spcBef>
                          <a:spcPts val="0"/>
                        </a:spcBef>
                        <a:spcAft>
                          <a:spcPts val="0"/>
                        </a:spcAft>
                        <a:buNone/>
                      </a:pPr>
                      <a:r>
                        <a:rPr lang="en-CA" sz="1800">
                          <a:solidFill>
                            <a:schemeClr val="dk1"/>
                          </a:solidFill>
                        </a:rPr>
                        <a:t>Optimizer</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1</a:t>
                      </a:r>
                      <a:endParaRPr/>
                    </a:p>
                    <a:p>
                      <a:pPr indent="0" lvl="0" marL="0" marR="0" rtl="0" algn="l">
                        <a:spcBef>
                          <a:spcPts val="0"/>
                        </a:spcBef>
                        <a:spcAft>
                          <a:spcPts val="0"/>
                        </a:spcAft>
                        <a:buNone/>
                      </a:pPr>
                      <a:r>
                        <a:rPr lang="en-CA" sz="1800">
                          <a:solidFill>
                            <a:schemeClr val="dk1"/>
                          </a:solidFill>
                        </a:rPr>
                        <a:t>(gradient=4)</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2</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(gradient=6)</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3</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(gradient=2)</a:t>
                      </a:r>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Gradient Descent</a:t>
                      </a:r>
                      <a:endParaRPr/>
                    </a:p>
                    <a:p>
                      <a:pPr indent="0" lvl="0" marL="0" marR="0" rtl="0" algn="l">
                        <a:spcBef>
                          <a:spcPts val="0"/>
                        </a:spcBef>
                        <a:spcAft>
                          <a:spcPts val="0"/>
                        </a:spcAft>
                        <a:buNone/>
                      </a:pPr>
                      <a:r>
                        <a:rPr lang="en-CA" sz="1800">
                          <a:solidFill>
                            <a:schemeClr val="dk1"/>
                          </a:solidFill>
                        </a:rPr>
                        <a:t>(LR=0.1)</a:t>
                      </a:r>
                      <a:endParaRPr/>
                    </a:p>
                  </a:txBody>
                  <a:tcPr marT="45725" marB="45725" marR="91450" marL="91450"/>
                </a:tc>
                <a:tc>
                  <a:txBody>
                    <a:bodyPr/>
                    <a:lstStyle/>
                    <a:p>
                      <a:pPr indent="0" lvl="0" marL="0" marR="0" rtl="0" algn="ctr">
                        <a:spcBef>
                          <a:spcPts val="0"/>
                        </a:spcBef>
                        <a:spcAft>
                          <a:spcPts val="0"/>
                        </a:spcAft>
                        <a:buNone/>
                      </a:pPr>
                      <a:r>
                        <a:rPr lang="en-CA" sz="1800">
                          <a:solidFill>
                            <a:schemeClr val="dk1"/>
                          </a:solidFill>
                        </a:rPr>
                        <a:t>-0.4</a:t>
                      </a:r>
                      <a:endParaRPr/>
                    </a:p>
                  </a:txBody>
                  <a:tcPr marT="45725" marB="45725" marR="91450" marL="91450"/>
                </a:tc>
                <a:tc>
                  <a:txBody>
                    <a:bodyPr/>
                    <a:lstStyle/>
                    <a:p>
                      <a:pPr indent="0" lvl="0" marL="0" marR="0" rtl="0" algn="ctr">
                        <a:spcBef>
                          <a:spcPts val="0"/>
                        </a:spcBef>
                        <a:spcAft>
                          <a:spcPts val="0"/>
                        </a:spcAft>
                        <a:buNone/>
                      </a:pPr>
                      <a:r>
                        <a:rPr lang="en-CA" sz="1800">
                          <a:solidFill>
                            <a:schemeClr val="dk1"/>
                          </a:solidFill>
                        </a:rPr>
                        <a:t>?</a:t>
                      </a:r>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Momentum</a:t>
                      </a:r>
                      <a:endParaRPr/>
                    </a:p>
                    <a:p>
                      <a:pPr indent="0" lvl="0" marL="0" marR="0" rtl="0" algn="l">
                        <a:spcBef>
                          <a:spcPts val="0"/>
                        </a:spcBef>
                        <a:spcAft>
                          <a:spcPts val="0"/>
                        </a:spcAft>
                        <a:buNone/>
                      </a:pPr>
                      <a:r>
                        <a:rPr lang="en-CA" sz="1800">
                          <a:solidFill>
                            <a:schemeClr val="dk1"/>
                          </a:solidFill>
                        </a:rPr>
                        <a:t>(LR=0.1, beta=0.9)</a:t>
                      </a:r>
                      <a:endParaRPr/>
                    </a:p>
                  </a:txBody>
                  <a:tcPr marT="45725" marB="45725" marR="91450" marL="91450"/>
                </a:tc>
                <a:tc>
                  <a:txBody>
                    <a:bodyPr/>
                    <a:lstStyle/>
                    <a:p>
                      <a:pPr indent="0" lvl="0" marL="0" marR="0" rtl="0" algn="ctr">
                        <a:spcBef>
                          <a:spcPts val="0"/>
                        </a:spcBef>
                        <a:spcAft>
                          <a:spcPts val="0"/>
                        </a:spcAft>
                        <a:buNone/>
                      </a:pPr>
                      <a:r>
                        <a:rPr lang="en-CA" sz="1800">
                          <a:solidFill>
                            <a:schemeClr val="dk1"/>
                          </a:solidFill>
                        </a:rPr>
                        <a:t>-0.4</a:t>
                      </a:r>
                      <a:endParaRPr/>
                    </a:p>
                    <a:p>
                      <a:pPr indent="0" lvl="0" marL="0" marR="0" rtl="0" algn="ctr">
                        <a:spcBef>
                          <a:spcPts val="0"/>
                        </a:spcBef>
                        <a:spcAft>
                          <a:spcPts val="0"/>
                        </a:spcAft>
                        <a:buNone/>
                      </a:pPr>
                      <a:r>
                        <a:rPr lang="en-CA" sz="1800">
                          <a:solidFill>
                            <a:schemeClr val="dk1"/>
                          </a:solidFill>
                        </a:rPr>
                        <a:t>(m = -0.4)</a:t>
                      </a:r>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r>
            </a:tbl>
          </a:graphicData>
        </a:graphic>
      </p:graphicFrame>
      <p:sp>
        <p:nvSpPr>
          <p:cNvPr id="222" name="Google Shape;222;p18"/>
          <p:cNvSpPr txBox="1"/>
          <p:nvPr/>
        </p:nvSpPr>
        <p:spPr>
          <a:xfrm>
            <a:off x="593067" y="1269874"/>
            <a:ext cx="28320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Initialization: w_1=0</a:t>
            </a:r>
            <a:endParaRPr/>
          </a:p>
        </p:txBody>
      </p:sp>
      <p:pic>
        <p:nvPicPr>
          <p:cNvPr id="223" name="Google Shape;223;p18"/>
          <p:cNvPicPr preferRelativeResize="0"/>
          <p:nvPr/>
        </p:nvPicPr>
        <p:blipFill rotWithShape="1">
          <a:blip r:embed="rId3">
            <a:alphaModFix/>
          </a:blip>
          <a:srcRect b="0" l="0" r="0" t="0"/>
          <a:stretch/>
        </p:blipFill>
        <p:spPr>
          <a:xfrm>
            <a:off x="3050249" y="4860655"/>
            <a:ext cx="3043501" cy="72747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9"/>
          <p:cNvSpPr txBox="1"/>
          <p:nvPr>
            <p:ph type="title"/>
          </p:nvPr>
        </p:nvSpPr>
        <p:spPr>
          <a:xfrm>
            <a:off x="1692275" y="195020"/>
            <a:ext cx="6994525" cy="6334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CA"/>
              <a:t>Momentum</a:t>
            </a:r>
            <a:br>
              <a:rPr lang="en-CA"/>
            </a:br>
            <a:r>
              <a:rPr lang="en-CA"/>
              <a:t>Numerical Example</a:t>
            </a:r>
            <a:endParaRPr/>
          </a:p>
        </p:txBody>
      </p:sp>
      <p:graphicFrame>
        <p:nvGraphicFramePr>
          <p:cNvPr id="229" name="Google Shape;229;p19"/>
          <p:cNvGraphicFramePr/>
          <p:nvPr/>
        </p:nvGraphicFramePr>
        <p:xfrm>
          <a:off x="201478" y="2080648"/>
          <a:ext cx="3000000" cy="3000000"/>
        </p:xfrm>
        <a:graphic>
          <a:graphicData uri="http://schemas.openxmlformats.org/drawingml/2006/table">
            <a:tbl>
              <a:tblPr bandRow="1" firstRow="1">
                <a:noFill/>
                <a:tableStyleId>{784975DF-F71D-4891-9BAF-38F95EABE317}</a:tableStyleId>
              </a:tblPr>
              <a:tblGrid>
                <a:gridCol w="2121325"/>
                <a:gridCol w="2121325"/>
                <a:gridCol w="2121325"/>
                <a:gridCol w="2121325"/>
              </a:tblGrid>
              <a:tr h="370850">
                <a:tc>
                  <a:txBody>
                    <a:bodyPr/>
                    <a:lstStyle/>
                    <a:p>
                      <a:pPr indent="0" lvl="0" marL="0" marR="0" rtl="0" algn="l">
                        <a:spcBef>
                          <a:spcPts val="0"/>
                        </a:spcBef>
                        <a:spcAft>
                          <a:spcPts val="0"/>
                        </a:spcAft>
                        <a:buNone/>
                      </a:pPr>
                      <a:r>
                        <a:rPr lang="en-CA" sz="1800">
                          <a:solidFill>
                            <a:schemeClr val="dk1"/>
                          </a:solidFill>
                        </a:rPr>
                        <a:t>Optimizer</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1</a:t>
                      </a:r>
                      <a:endParaRPr/>
                    </a:p>
                    <a:p>
                      <a:pPr indent="0" lvl="0" marL="0" marR="0" rtl="0" algn="l">
                        <a:spcBef>
                          <a:spcPts val="0"/>
                        </a:spcBef>
                        <a:spcAft>
                          <a:spcPts val="0"/>
                        </a:spcAft>
                        <a:buNone/>
                      </a:pPr>
                      <a:r>
                        <a:rPr lang="en-CA" sz="1800">
                          <a:solidFill>
                            <a:schemeClr val="dk1"/>
                          </a:solidFill>
                        </a:rPr>
                        <a:t>(gradient=4)</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2</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(gradient=6)</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3</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(gradient=2)</a:t>
                      </a:r>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Gradient Descent</a:t>
                      </a:r>
                      <a:endParaRPr/>
                    </a:p>
                    <a:p>
                      <a:pPr indent="0" lvl="0" marL="0" marR="0" rtl="0" algn="l">
                        <a:spcBef>
                          <a:spcPts val="0"/>
                        </a:spcBef>
                        <a:spcAft>
                          <a:spcPts val="0"/>
                        </a:spcAft>
                        <a:buNone/>
                      </a:pPr>
                      <a:r>
                        <a:rPr lang="en-CA" sz="1800">
                          <a:solidFill>
                            <a:schemeClr val="dk1"/>
                          </a:solidFill>
                        </a:rPr>
                        <a:t>(LR=0.1)</a:t>
                      </a:r>
                      <a:endParaRPr/>
                    </a:p>
                  </a:txBody>
                  <a:tcPr marT="45725" marB="45725" marR="91450" marL="91450"/>
                </a:tc>
                <a:tc>
                  <a:txBody>
                    <a:bodyPr/>
                    <a:lstStyle/>
                    <a:p>
                      <a:pPr indent="0" lvl="0" marL="0" marR="0" rtl="0" algn="ctr">
                        <a:spcBef>
                          <a:spcPts val="0"/>
                        </a:spcBef>
                        <a:spcAft>
                          <a:spcPts val="0"/>
                        </a:spcAft>
                        <a:buNone/>
                      </a:pPr>
                      <a:r>
                        <a:rPr lang="en-CA" sz="1800">
                          <a:solidFill>
                            <a:schemeClr val="dk1"/>
                          </a:solidFill>
                        </a:rPr>
                        <a:t>-0.4</a:t>
                      </a:r>
                      <a:endParaRPr/>
                    </a:p>
                  </a:txBody>
                  <a:tcPr marT="45725" marB="45725" marR="91450" marL="91450"/>
                </a:tc>
                <a:tc>
                  <a:txBody>
                    <a:bodyPr/>
                    <a:lstStyle/>
                    <a:p>
                      <a:pPr indent="0" lvl="0" marL="0" marR="0" rtl="0" algn="ctr">
                        <a:spcBef>
                          <a:spcPts val="0"/>
                        </a:spcBef>
                        <a:spcAft>
                          <a:spcPts val="0"/>
                        </a:spcAft>
                        <a:buNone/>
                      </a:pPr>
                      <a:r>
                        <a:rPr lang="en-CA" sz="1800">
                          <a:solidFill>
                            <a:schemeClr val="dk1"/>
                          </a:solidFill>
                        </a:rPr>
                        <a:t>-0.4 – 0.6 = </a:t>
                      </a:r>
                      <a:r>
                        <a:rPr b="1" lang="en-CA" sz="1800">
                          <a:solidFill>
                            <a:schemeClr val="dk1"/>
                          </a:solidFill>
                        </a:rPr>
                        <a:t>-1.0</a:t>
                      </a:r>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Momentum</a:t>
                      </a:r>
                      <a:endParaRPr/>
                    </a:p>
                    <a:p>
                      <a:pPr indent="0" lvl="0" marL="0" marR="0" rtl="0" algn="l">
                        <a:spcBef>
                          <a:spcPts val="0"/>
                        </a:spcBef>
                        <a:spcAft>
                          <a:spcPts val="0"/>
                        </a:spcAft>
                        <a:buNone/>
                      </a:pPr>
                      <a:r>
                        <a:rPr lang="en-CA" sz="1800">
                          <a:solidFill>
                            <a:schemeClr val="dk1"/>
                          </a:solidFill>
                        </a:rPr>
                        <a:t>(LR=0.1, beta=0.9)</a:t>
                      </a:r>
                      <a:endParaRPr/>
                    </a:p>
                  </a:txBody>
                  <a:tcPr marT="45725" marB="45725" marR="91450" marL="91450"/>
                </a:tc>
                <a:tc>
                  <a:txBody>
                    <a:bodyPr/>
                    <a:lstStyle/>
                    <a:p>
                      <a:pPr indent="0" lvl="0" marL="0" marR="0" rtl="0" algn="ctr">
                        <a:spcBef>
                          <a:spcPts val="0"/>
                        </a:spcBef>
                        <a:spcAft>
                          <a:spcPts val="0"/>
                        </a:spcAft>
                        <a:buNone/>
                      </a:pPr>
                      <a:r>
                        <a:rPr lang="en-CA" sz="1800">
                          <a:solidFill>
                            <a:schemeClr val="dk1"/>
                          </a:solidFill>
                        </a:rPr>
                        <a:t>-0.4</a:t>
                      </a:r>
                      <a:endParaRPr/>
                    </a:p>
                    <a:p>
                      <a:pPr indent="0" lvl="0" marL="0" marR="0" rtl="0" algn="ctr">
                        <a:spcBef>
                          <a:spcPts val="0"/>
                        </a:spcBef>
                        <a:spcAft>
                          <a:spcPts val="0"/>
                        </a:spcAft>
                        <a:buNone/>
                      </a:pPr>
                      <a:r>
                        <a:rPr lang="en-CA" sz="1800">
                          <a:solidFill>
                            <a:schemeClr val="dk1"/>
                          </a:solidFill>
                        </a:rPr>
                        <a:t>(m = -0.4)</a:t>
                      </a:r>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r>
            </a:tbl>
          </a:graphicData>
        </a:graphic>
      </p:graphicFrame>
      <p:sp>
        <p:nvSpPr>
          <p:cNvPr id="230" name="Google Shape;230;p19"/>
          <p:cNvSpPr txBox="1"/>
          <p:nvPr/>
        </p:nvSpPr>
        <p:spPr>
          <a:xfrm>
            <a:off x="593067" y="1269874"/>
            <a:ext cx="28320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Initialization: w_1=0</a:t>
            </a:r>
            <a:endParaRPr/>
          </a:p>
        </p:txBody>
      </p:sp>
      <p:pic>
        <p:nvPicPr>
          <p:cNvPr id="231" name="Google Shape;231;p19"/>
          <p:cNvPicPr preferRelativeResize="0"/>
          <p:nvPr/>
        </p:nvPicPr>
        <p:blipFill rotWithShape="1">
          <a:blip r:embed="rId3">
            <a:alphaModFix/>
          </a:blip>
          <a:srcRect b="0" l="0" r="0" t="0"/>
          <a:stretch/>
        </p:blipFill>
        <p:spPr>
          <a:xfrm>
            <a:off x="3050249" y="4860655"/>
            <a:ext cx="3043501" cy="7274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1930400" y="238120"/>
            <a:ext cx="6994525" cy="63341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CA"/>
              <a:t>Key Optimizers to be Familiar with</a:t>
            </a:r>
            <a:endParaRPr/>
          </a:p>
        </p:txBody>
      </p:sp>
      <p:graphicFrame>
        <p:nvGraphicFramePr>
          <p:cNvPr id="69" name="Google Shape;69;p2"/>
          <p:cNvGraphicFramePr/>
          <p:nvPr/>
        </p:nvGraphicFramePr>
        <p:xfrm>
          <a:off x="1524000" y="1397000"/>
          <a:ext cx="3000000" cy="3000000"/>
        </p:xfrm>
        <a:graphic>
          <a:graphicData uri="http://schemas.openxmlformats.org/drawingml/2006/table">
            <a:tbl>
              <a:tblPr bandRow="1" firstRow="1">
                <a:noFill/>
                <a:tableStyleId>{784975DF-F71D-4891-9BAF-38F95EABE317}</a:tableStyleId>
              </a:tblPr>
              <a:tblGrid>
                <a:gridCol w="3048000"/>
                <a:gridCol w="3048000"/>
              </a:tblGrid>
              <a:tr h="370850">
                <a:tc>
                  <a:txBody>
                    <a:bodyPr/>
                    <a:lstStyle/>
                    <a:p>
                      <a:pPr indent="0" lvl="0" marL="0" marR="0" rtl="0" algn="ctr">
                        <a:spcBef>
                          <a:spcPts val="0"/>
                        </a:spcBef>
                        <a:spcAft>
                          <a:spcPts val="0"/>
                        </a:spcAft>
                        <a:buNone/>
                      </a:pPr>
                      <a:r>
                        <a:rPr lang="en-CA" sz="1800" u="none" cap="none" strike="noStrike">
                          <a:solidFill>
                            <a:schemeClr val="dk1"/>
                          </a:solidFill>
                        </a:rPr>
                        <a:t>Optimizer</a:t>
                      </a:r>
                      <a:endParaRPr/>
                    </a:p>
                  </a:txBody>
                  <a:tcPr marT="45725" marB="45725" marR="91450" marL="91450"/>
                </a:tc>
                <a:tc>
                  <a:txBody>
                    <a:bodyPr/>
                    <a:lstStyle/>
                    <a:p>
                      <a:pPr indent="0" lvl="0" marL="0" marR="0" rtl="0" algn="ctr">
                        <a:spcBef>
                          <a:spcPts val="0"/>
                        </a:spcBef>
                        <a:spcAft>
                          <a:spcPts val="0"/>
                        </a:spcAft>
                        <a:buNone/>
                      </a:pPr>
                      <a:r>
                        <a:rPr lang="en-CA" sz="1800" u="none" cap="none" strike="noStrike">
                          <a:solidFill>
                            <a:schemeClr val="dk1"/>
                          </a:solidFill>
                        </a:rPr>
                        <a:t>Significance</a:t>
                      </a:r>
                      <a:endParaRPr/>
                    </a:p>
                  </a:txBody>
                  <a:tcPr marT="45725" marB="45725" marR="91450" marL="91450"/>
                </a:tc>
              </a:tr>
              <a:tr h="370850">
                <a:tc>
                  <a:txBody>
                    <a:bodyPr/>
                    <a:lstStyle/>
                    <a:p>
                      <a:pPr indent="0" lvl="0" marL="0" marR="0" rtl="0" algn="l">
                        <a:spcBef>
                          <a:spcPts val="0"/>
                        </a:spcBef>
                        <a:spcAft>
                          <a:spcPts val="0"/>
                        </a:spcAft>
                        <a:buNone/>
                      </a:pPr>
                      <a:r>
                        <a:rPr lang="en-CA" sz="1800" u="none" cap="none" strike="noStrike"/>
                        <a:t>SGD with Momentum</a:t>
                      </a:r>
                      <a:endParaRPr/>
                    </a:p>
                  </a:txBody>
                  <a:tcPr marT="45725" marB="45725" marR="91450" marL="91450"/>
                </a:tc>
                <a:tc>
                  <a:txBody>
                    <a:bodyPr/>
                    <a:lstStyle/>
                    <a:p>
                      <a:pPr indent="0" lvl="0" marL="0" marR="0" rtl="0" algn="l">
                        <a:spcBef>
                          <a:spcPts val="0"/>
                        </a:spcBef>
                        <a:spcAft>
                          <a:spcPts val="0"/>
                        </a:spcAft>
                        <a:buNone/>
                      </a:pPr>
                      <a:r>
                        <a:rPr lang="en-CA" sz="1800"/>
                        <a:t>Fundamental and common in tutorials and simple networks</a:t>
                      </a:r>
                      <a:endParaRPr/>
                    </a:p>
                  </a:txBody>
                  <a:tcPr marT="45725" marB="45725" marR="91450" marL="91450"/>
                </a:tc>
              </a:tr>
              <a:tr h="370850">
                <a:tc>
                  <a:txBody>
                    <a:bodyPr/>
                    <a:lstStyle/>
                    <a:p>
                      <a:pPr indent="0" lvl="0" marL="0" marR="0" rtl="0" algn="l">
                        <a:spcBef>
                          <a:spcPts val="0"/>
                        </a:spcBef>
                        <a:spcAft>
                          <a:spcPts val="0"/>
                        </a:spcAft>
                        <a:buNone/>
                      </a:pPr>
                      <a:r>
                        <a:rPr lang="en-CA" sz="1800"/>
                        <a:t>RMSProp</a:t>
                      </a:r>
                      <a:endParaRPr sz="1800"/>
                    </a:p>
                  </a:txBody>
                  <a:tcPr marT="45725" marB="45725" marR="91450" marL="91450"/>
                </a:tc>
                <a:tc>
                  <a:txBody>
                    <a:bodyPr/>
                    <a:lstStyle/>
                    <a:p>
                      <a:pPr indent="0" lvl="0" marL="0" marR="0" rtl="0" algn="l">
                        <a:spcBef>
                          <a:spcPts val="0"/>
                        </a:spcBef>
                        <a:spcAft>
                          <a:spcPts val="0"/>
                        </a:spcAft>
                        <a:buNone/>
                      </a:pPr>
                      <a:r>
                        <a:rPr lang="en-CA" sz="1800"/>
                        <a:t>Sometimes effective, and used to be common</a:t>
                      </a:r>
                      <a:endParaRPr/>
                    </a:p>
                  </a:txBody>
                  <a:tcPr marT="45725" marB="45725" marR="91450" marL="91450"/>
                </a:tc>
              </a:tr>
              <a:tr h="370850">
                <a:tc>
                  <a:txBody>
                    <a:bodyPr/>
                    <a:lstStyle/>
                    <a:p>
                      <a:pPr indent="0" lvl="0" marL="0" marR="0" rtl="0" algn="l">
                        <a:spcBef>
                          <a:spcPts val="0"/>
                        </a:spcBef>
                        <a:spcAft>
                          <a:spcPts val="0"/>
                        </a:spcAft>
                        <a:buNone/>
                      </a:pPr>
                      <a:r>
                        <a:rPr lang="en-CA" sz="1800"/>
                        <a:t>Adam</a:t>
                      </a:r>
                      <a:endParaRPr/>
                    </a:p>
                  </a:txBody>
                  <a:tcPr marT="45725" marB="45725" marR="91450" marL="91450"/>
                </a:tc>
                <a:tc>
                  <a:txBody>
                    <a:bodyPr/>
                    <a:lstStyle/>
                    <a:p>
                      <a:pPr indent="0" lvl="0" marL="0" marR="0" rtl="0" algn="l">
                        <a:spcBef>
                          <a:spcPts val="0"/>
                        </a:spcBef>
                        <a:spcAft>
                          <a:spcPts val="0"/>
                        </a:spcAft>
                        <a:buNone/>
                      </a:pPr>
                      <a:r>
                        <a:rPr lang="en-CA" sz="1800"/>
                        <a:t>Effective and common, a go-to optimizer </a:t>
                      </a:r>
                      <a:endParaRPr/>
                    </a:p>
                  </a:txBody>
                  <a:tcPr marT="45725" marB="45725" marR="91450" marL="91450"/>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0"/>
          <p:cNvSpPr txBox="1"/>
          <p:nvPr>
            <p:ph type="title"/>
          </p:nvPr>
        </p:nvSpPr>
        <p:spPr>
          <a:xfrm>
            <a:off x="1692275" y="195020"/>
            <a:ext cx="6994525" cy="6334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CA"/>
              <a:t>Momentum</a:t>
            </a:r>
            <a:br>
              <a:rPr lang="en-CA"/>
            </a:br>
            <a:r>
              <a:rPr lang="en-CA"/>
              <a:t>Numerical Example</a:t>
            </a:r>
            <a:endParaRPr/>
          </a:p>
        </p:txBody>
      </p:sp>
      <p:graphicFrame>
        <p:nvGraphicFramePr>
          <p:cNvPr id="237" name="Google Shape;237;p20"/>
          <p:cNvGraphicFramePr/>
          <p:nvPr/>
        </p:nvGraphicFramePr>
        <p:xfrm>
          <a:off x="0" y="2080648"/>
          <a:ext cx="3000000" cy="3000000"/>
        </p:xfrm>
        <a:graphic>
          <a:graphicData uri="http://schemas.openxmlformats.org/drawingml/2006/table">
            <a:tbl>
              <a:tblPr bandRow="1" firstRow="1">
                <a:noFill/>
                <a:tableStyleId>{784975DF-F71D-4891-9BAF-38F95EABE317}</a:tableStyleId>
              </a:tblPr>
              <a:tblGrid>
                <a:gridCol w="2247250"/>
                <a:gridCol w="2247250"/>
                <a:gridCol w="2247250"/>
                <a:gridCol w="2247250"/>
              </a:tblGrid>
              <a:tr h="370850">
                <a:tc>
                  <a:txBody>
                    <a:bodyPr/>
                    <a:lstStyle/>
                    <a:p>
                      <a:pPr indent="0" lvl="0" marL="0" marR="0" rtl="0" algn="l">
                        <a:spcBef>
                          <a:spcPts val="0"/>
                        </a:spcBef>
                        <a:spcAft>
                          <a:spcPts val="0"/>
                        </a:spcAft>
                        <a:buNone/>
                      </a:pPr>
                      <a:r>
                        <a:rPr lang="en-CA" sz="1800">
                          <a:solidFill>
                            <a:schemeClr val="dk1"/>
                          </a:solidFill>
                        </a:rPr>
                        <a:t>Optimizer</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1</a:t>
                      </a:r>
                      <a:endParaRPr/>
                    </a:p>
                    <a:p>
                      <a:pPr indent="0" lvl="0" marL="0" marR="0" rtl="0" algn="l">
                        <a:spcBef>
                          <a:spcPts val="0"/>
                        </a:spcBef>
                        <a:spcAft>
                          <a:spcPts val="0"/>
                        </a:spcAft>
                        <a:buNone/>
                      </a:pPr>
                      <a:r>
                        <a:rPr lang="en-CA" sz="1800">
                          <a:solidFill>
                            <a:schemeClr val="dk1"/>
                          </a:solidFill>
                        </a:rPr>
                        <a:t>(gradient=4)</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2</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(gradient=6)</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3</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(gradient=2)</a:t>
                      </a:r>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Gradient Descent</a:t>
                      </a:r>
                      <a:endParaRPr/>
                    </a:p>
                    <a:p>
                      <a:pPr indent="0" lvl="0" marL="0" marR="0" rtl="0" algn="l">
                        <a:spcBef>
                          <a:spcPts val="0"/>
                        </a:spcBef>
                        <a:spcAft>
                          <a:spcPts val="0"/>
                        </a:spcAft>
                        <a:buNone/>
                      </a:pPr>
                      <a:r>
                        <a:rPr lang="en-CA" sz="1800">
                          <a:solidFill>
                            <a:schemeClr val="dk1"/>
                          </a:solidFill>
                        </a:rPr>
                        <a:t>(LR=0.1)</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-0.4</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-1.0</a:t>
                      </a:r>
                      <a:endParaRPr/>
                    </a:p>
                  </a:txBody>
                  <a:tcPr marT="45725" marB="45725" marR="91450" marL="91450"/>
                </a:tc>
                <a:tc>
                  <a:txBody>
                    <a:bodyPr/>
                    <a:lstStyle/>
                    <a:p>
                      <a:pPr indent="0" lvl="0" marL="0" marR="0" rtl="0" algn="ctr">
                        <a:spcBef>
                          <a:spcPts val="0"/>
                        </a:spcBef>
                        <a:spcAft>
                          <a:spcPts val="0"/>
                        </a:spcAft>
                        <a:buNone/>
                      </a:pPr>
                      <a:r>
                        <a:t/>
                      </a:r>
                      <a:endParaRPr b="1" sz="1800">
                        <a:solidFill>
                          <a:schemeClr val="dk1"/>
                        </a:solidFill>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Momentum</a:t>
                      </a:r>
                      <a:endParaRPr/>
                    </a:p>
                    <a:p>
                      <a:pPr indent="0" lvl="0" marL="0" marR="0" rtl="0" algn="l">
                        <a:spcBef>
                          <a:spcPts val="0"/>
                        </a:spcBef>
                        <a:spcAft>
                          <a:spcPts val="0"/>
                        </a:spcAft>
                        <a:buNone/>
                      </a:pPr>
                      <a:r>
                        <a:rPr lang="en-CA" sz="1800">
                          <a:solidFill>
                            <a:schemeClr val="dk1"/>
                          </a:solidFill>
                        </a:rPr>
                        <a:t>(LR=0.1, beta=0.9)</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-0.4</a:t>
                      </a:r>
                      <a:endParaRPr/>
                    </a:p>
                    <a:p>
                      <a:pPr indent="0" lvl="0" marL="0" marR="0" rtl="0" algn="ctr">
                        <a:spcBef>
                          <a:spcPts val="0"/>
                        </a:spcBef>
                        <a:spcAft>
                          <a:spcPts val="0"/>
                        </a:spcAft>
                        <a:buNone/>
                      </a:pPr>
                      <a:r>
                        <a:rPr lang="en-CA" sz="1800">
                          <a:solidFill>
                            <a:schemeClr val="dk1"/>
                          </a:solidFill>
                        </a:rPr>
                        <a:t>(m = -0.4)</a:t>
                      </a:r>
                      <a:endParaRPr/>
                    </a:p>
                  </a:txBody>
                  <a:tcPr marT="45725" marB="45725" marR="91450" marL="91450"/>
                </a:tc>
                <a:tc>
                  <a:txBody>
                    <a:bodyPr/>
                    <a:lstStyle/>
                    <a:p>
                      <a:pPr indent="0" lvl="0" marL="0" marR="0" rtl="0" algn="ctr">
                        <a:spcBef>
                          <a:spcPts val="0"/>
                        </a:spcBef>
                        <a:spcAft>
                          <a:spcPts val="0"/>
                        </a:spcAft>
                        <a:buNone/>
                      </a:pPr>
                      <a:r>
                        <a:rPr b="0" lang="en-CA" sz="1800">
                          <a:solidFill>
                            <a:schemeClr val="dk1"/>
                          </a:solidFill>
                        </a:rPr>
                        <a:t>?</a:t>
                      </a:r>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r>
            </a:tbl>
          </a:graphicData>
        </a:graphic>
      </p:graphicFrame>
      <p:sp>
        <p:nvSpPr>
          <p:cNvPr id="238" name="Google Shape;238;p20"/>
          <p:cNvSpPr txBox="1"/>
          <p:nvPr/>
        </p:nvSpPr>
        <p:spPr>
          <a:xfrm>
            <a:off x="593067" y="1269874"/>
            <a:ext cx="28320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Initialization: w_1=0</a:t>
            </a:r>
            <a:endParaRPr/>
          </a:p>
        </p:txBody>
      </p:sp>
      <p:pic>
        <p:nvPicPr>
          <p:cNvPr id="239" name="Google Shape;239;p20"/>
          <p:cNvPicPr preferRelativeResize="0"/>
          <p:nvPr/>
        </p:nvPicPr>
        <p:blipFill rotWithShape="1">
          <a:blip r:embed="rId3">
            <a:alphaModFix/>
          </a:blip>
          <a:srcRect b="0" l="0" r="0" t="35725"/>
          <a:stretch/>
        </p:blipFill>
        <p:spPr>
          <a:xfrm>
            <a:off x="1981977" y="4946073"/>
            <a:ext cx="5180045" cy="110653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1"/>
          <p:cNvSpPr txBox="1"/>
          <p:nvPr>
            <p:ph type="title"/>
          </p:nvPr>
        </p:nvSpPr>
        <p:spPr>
          <a:xfrm>
            <a:off x="1692275" y="195020"/>
            <a:ext cx="6994525" cy="6334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CA"/>
              <a:t>Momentum</a:t>
            </a:r>
            <a:br>
              <a:rPr lang="en-CA"/>
            </a:br>
            <a:r>
              <a:rPr lang="en-CA"/>
              <a:t>Numerical Example</a:t>
            </a:r>
            <a:endParaRPr/>
          </a:p>
        </p:txBody>
      </p:sp>
      <p:graphicFrame>
        <p:nvGraphicFramePr>
          <p:cNvPr id="245" name="Google Shape;245;p21"/>
          <p:cNvGraphicFramePr/>
          <p:nvPr/>
        </p:nvGraphicFramePr>
        <p:xfrm>
          <a:off x="0" y="1751308"/>
          <a:ext cx="3000000" cy="3000000"/>
        </p:xfrm>
        <a:graphic>
          <a:graphicData uri="http://schemas.openxmlformats.org/drawingml/2006/table">
            <a:tbl>
              <a:tblPr bandRow="1" firstRow="1">
                <a:noFill/>
                <a:tableStyleId>{784975DF-F71D-4891-9BAF-38F95EABE317}</a:tableStyleId>
              </a:tblPr>
              <a:tblGrid>
                <a:gridCol w="2247250"/>
                <a:gridCol w="1642825"/>
                <a:gridCol w="2851675"/>
                <a:gridCol w="2247250"/>
              </a:tblGrid>
              <a:tr h="803625">
                <a:tc>
                  <a:txBody>
                    <a:bodyPr/>
                    <a:lstStyle/>
                    <a:p>
                      <a:pPr indent="0" lvl="0" marL="0" marR="0" rtl="0" algn="l">
                        <a:spcBef>
                          <a:spcPts val="0"/>
                        </a:spcBef>
                        <a:spcAft>
                          <a:spcPts val="0"/>
                        </a:spcAft>
                        <a:buNone/>
                      </a:pPr>
                      <a:r>
                        <a:rPr lang="en-CA" sz="1800">
                          <a:solidFill>
                            <a:schemeClr val="dk1"/>
                          </a:solidFill>
                        </a:rPr>
                        <a:t>Optimizer</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1</a:t>
                      </a:r>
                      <a:endParaRPr/>
                    </a:p>
                    <a:p>
                      <a:pPr indent="0" lvl="0" marL="0" marR="0" rtl="0" algn="l">
                        <a:spcBef>
                          <a:spcPts val="0"/>
                        </a:spcBef>
                        <a:spcAft>
                          <a:spcPts val="0"/>
                        </a:spcAft>
                        <a:buNone/>
                      </a:pPr>
                      <a:r>
                        <a:rPr lang="en-CA" sz="1800">
                          <a:solidFill>
                            <a:schemeClr val="dk1"/>
                          </a:solidFill>
                        </a:rPr>
                        <a:t>(gradient=4)</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2</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(gradient=6)</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3</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(gradient=2)</a:t>
                      </a:r>
                      <a:endParaRPr/>
                    </a:p>
                  </a:txBody>
                  <a:tcPr marT="45725" marB="45725" marR="91450" marL="91450"/>
                </a:tc>
              </a:tr>
              <a:tr h="803625">
                <a:tc>
                  <a:txBody>
                    <a:bodyPr/>
                    <a:lstStyle/>
                    <a:p>
                      <a:pPr indent="0" lvl="0" marL="0" marR="0" rtl="0" algn="l">
                        <a:spcBef>
                          <a:spcPts val="0"/>
                        </a:spcBef>
                        <a:spcAft>
                          <a:spcPts val="0"/>
                        </a:spcAft>
                        <a:buNone/>
                      </a:pPr>
                      <a:r>
                        <a:rPr lang="en-CA" sz="1800">
                          <a:solidFill>
                            <a:schemeClr val="dk1"/>
                          </a:solidFill>
                        </a:rPr>
                        <a:t>Gradient Descent</a:t>
                      </a:r>
                      <a:endParaRPr/>
                    </a:p>
                    <a:p>
                      <a:pPr indent="0" lvl="0" marL="0" marR="0" rtl="0" algn="l">
                        <a:spcBef>
                          <a:spcPts val="0"/>
                        </a:spcBef>
                        <a:spcAft>
                          <a:spcPts val="0"/>
                        </a:spcAft>
                        <a:buNone/>
                      </a:pPr>
                      <a:r>
                        <a:rPr lang="en-CA" sz="1800">
                          <a:solidFill>
                            <a:schemeClr val="dk1"/>
                          </a:solidFill>
                        </a:rPr>
                        <a:t>(LR=0.1)</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-0.4</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-1.0</a:t>
                      </a:r>
                      <a:endParaRPr/>
                    </a:p>
                  </a:txBody>
                  <a:tcPr marT="45725" marB="45725" marR="91450" marL="91450"/>
                </a:tc>
                <a:tc>
                  <a:txBody>
                    <a:bodyPr/>
                    <a:lstStyle/>
                    <a:p>
                      <a:pPr indent="0" lvl="0" marL="0" marR="0" rtl="0" algn="ctr">
                        <a:spcBef>
                          <a:spcPts val="0"/>
                        </a:spcBef>
                        <a:spcAft>
                          <a:spcPts val="0"/>
                        </a:spcAft>
                        <a:buNone/>
                      </a:pPr>
                      <a:r>
                        <a:t/>
                      </a:r>
                      <a:endParaRPr b="1" sz="1800">
                        <a:solidFill>
                          <a:schemeClr val="dk1"/>
                        </a:solidFill>
                      </a:endParaRPr>
                    </a:p>
                  </a:txBody>
                  <a:tcPr marT="45725" marB="45725" marR="91450" marL="91450"/>
                </a:tc>
              </a:tr>
              <a:tr h="1492425">
                <a:tc>
                  <a:txBody>
                    <a:bodyPr/>
                    <a:lstStyle/>
                    <a:p>
                      <a:pPr indent="0" lvl="0" marL="0" marR="0" rtl="0" algn="l">
                        <a:spcBef>
                          <a:spcPts val="0"/>
                        </a:spcBef>
                        <a:spcAft>
                          <a:spcPts val="0"/>
                        </a:spcAft>
                        <a:buNone/>
                      </a:pPr>
                      <a:r>
                        <a:rPr lang="en-CA" sz="1800">
                          <a:solidFill>
                            <a:schemeClr val="dk1"/>
                          </a:solidFill>
                        </a:rPr>
                        <a:t>Momentum</a:t>
                      </a:r>
                      <a:endParaRPr/>
                    </a:p>
                    <a:p>
                      <a:pPr indent="0" lvl="0" marL="0" marR="0" rtl="0" algn="l">
                        <a:spcBef>
                          <a:spcPts val="0"/>
                        </a:spcBef>
                        <a:spcAft>
                          <a:spcPts val="0"/>
                        </a:spcAft>
                        <a:buNone/>
                      </a:pPr>
                      <a:r>
                        <a:rPr lang="en-CA" sz="1800">
                          <a:solidFill>
                            <a:schemeClr val="dk1"/>
                          </a:solidFill>
                        </a:rPr>
                        <a:t>(LR=0.1, beta=0.9)</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-0.4</a:t>
                      </a:r>
                      <a:endParaRPr/>
                    </a:p>
                    <a:p>
                      <a:pPr indent="0" lvl="0" marL="0" marR="0" rtl="0" algn="ctr">
                        <a:spcBef>
                          <a:spcPts val="0"/>
                        </a:spcBef>
                        <a:spcAft>
                          <a:spcPts val="0"/>
                        </a:spcAft>
                        <a:buNone/>
                      </a:pPr>
                      <a:r>
                        <a:rPr lang="en-CA" sz="1800">
                          <a:solidFill>
                            <a:schemeClr val="dk1"/>
                          </a:solidFill>
                        </a:rPr>
                        <a:t>(m = -0.4)</a:t>
                      </a:r>
                      <a:endParaRPr/>
                    </a:p>
                  </a:txBody>
                  <a:tcPr marT="45725" marB="45725" marR="91450" marL="91450"/>
                </a:tc>
                <a:tc>
                  <a:txBody>
                    <a:bodyPr/>
                    <a:lstStyle/>
                    <a:p>
                      <a:pPr indent="0" lvl="0" marL="0" marR="0" rtl="0" algn="ctr">
                        <a:spcBef>
                          <a:spcPts val="0"/>
                        </a:spcBef>
                        <a:spcAft>
                          <a:spcPts val="0"/>
                        </a:spcAft>
                        <a:buNone/>
                      </a:pPr>
                      <a:r>
                        <a:rPr lang="en-CA" sz="1800">
                          <a:solidFill>
                            <a:schemeClr val="dk1"/>
                          </a:solidFill>
                        </a:rPr>
                        <a:t>m= -0.4*0.9 -0.6 = -0.96</a:t>
                      </a:r>
                      <a:endParaRPr/>
                    </a:p>
                    <a:p>
                      <a:pPr indent="0" lvl="0" marL="0" marR="0" rtl="0" algn="ctr">
                        <a:spcBef>
                          <a:spcPts val="0"/>
                        </a:spcBef>
                        <a:spcAft>
                          <a:spcPts val="0"/>
                        </a:spcAft>
                        <a:buNone/>
                      </a:pPr>
                      <a:r>
                        <a:rPr lang="en-CA" sz="1800">
                          <a:solidFill>
                            <a:schemeClr val="dk1"/>
                          </a:solidFill>
                        </a:rPr>
                        <a:t>-0.4 + (-0.96) = </a:t>
                      </a:r>
                      <a:r>
                        <a:rPr b="1" lang="en-CA" sz="1800">
                          <a:solidFill>
                            <a:schemeClr val="dk1"/>
                          </a:solidFill>
                        </a:rPr>
                        <a:t>-1.36</a:t>
                      </a:r>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r>
            </a:tbl>
          </a:graphicData>
        </a:graphic>
      </p:graphicFrame>
      <p:sp>
        <p:nvSpPr>
          <p:cNvPr id="246" name="Google Shape;246;p21"/>
          <p:cNvSpPr txBox="1"/>
          <p:nvPr/>
        </p:nvSpPr>
        <p:spPr>
          <a:xfrm>
            <a:off x="593067" y="1269874"/>
            <a:ext cx="28320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Initialization: w_1=0</a:t>
            </a:r>
            <a:endParaRPr/>
          </a:p>
        </p:txBody>
      </p:sp>
      <p:pic>
        <p:nvPicPr>
          <p:cNvPr id="247" name="Google Shape;247;p21"/>
          <p:cNvPicPr preferRelativeResize="0"/>
          <p:nvPr/>
        </p:nvPicPr>
        <p:blipFill rotWithShape="1">
          <a:blip r:embed="rId3">
            <a:alphaModFix/>
          </a:blip>
          <a:srcRect b="0" l="0" r="0" t="35725"/>
          <a:stretch/>
        </p:blipFill>
        <p:spPr>
          <a:xfrm>
            <a:off x="1981977" y="4946073"/>
            <a:ext cx="5180045" cy="110653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2"/>
          <p:cNvSpPr txBox="1"/>
          <p:nvPr>
            <p:ph type="title"/>
          </p:nvPr>
        </p:nvSpPr>
        <p:spPr>
          <a:xfrm>
            <a:off x="1692275" y="195020"/>
            <a:ext cx="6994525" cy="6334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CA"/>
              <a:t>Momentum</a:t>
            </a:r>
            <a:br>
              <a:rPr lang="en-CA"/>
            </a:br>
            <a:r>
              <a:rPr lang="en-CA"/>
              <a:t>Numerical Example</a:t>
            </a:r>
            <a:endParaRPr/>
          </a:p>
        </p:txBody>
      </p:sp>
      <p:graphicFrame>
        <p:nvGraphicFramePr>
          <p:cNvPr id="253" name="Google Shape;253;p22"/>
          <p:cNvGraphicFramePr/>
          <p:nvPr/>
        </p:nvGraphicFramePr>
        <p:xfrm>
          <a:off x="0" y="2080648"/>
          <a:ext cx="3000000" cy="3000000"/>
        </p:xfrm>
        <a:graphic>
          <a:graphicData uri="http://schemas.openxmlformats.org/drawingml/2006/table">
            <a:tbl>
              <a:tblPr bandRow="1" firstRow="1">
                <a:noFill/>
                <a:tableStyleId>{784975DF-F71D-4891-9BAF-38F95EABE317}</a:tableStyleId>
              </a:tblPr>
              <a:tblGrid>
                <a:gridCol w="2247250"/>
                <a:gridCol w="2247250"/>
                <a:gridCol w="2247250"/>
                <a:gridCol w="2247250"/>
              </a:tblGrid>
              <a:tr h="370850">
                <a:tc>
                  <a:txBody>
                    <a:bodyPr/>
                    <a:lstStyle/>
                    <a:p>
                      <a:pPr indent="0" lvl="0" marL="0" marR="0" rtl="0" algn="l">
                        <a:spcBef>
                          <a:spcPts val="0"/>
                        </a:spcBef>
                        <a:spcAft>
                          <a:spcPts val="0"/>
                        </a:spcAft>
                        <a:buNone/>
                      </a:pPr>
                      <a:r>
                        <a:rPr lang="en-CA" sz="1800">
                          <a:solidFill>
                            <a:schemeClr val="dk1"/>
                          </a:solidFill>
                        </a:rPr>
                        <a:t>Optimizer</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1</a:t>
                      </a:r>
                      <a:endParaRPr/>
                    </a:p>
                    <a:p>
                      <a:pPr indent="0" lvl="0" marL="0" marR="0" rtl="0" algn="l">
                        <a:spcBef>
                          <a:spcPts val="0"/>
                        </a:spcBef>
                        <a:spcAft>
                          <a:spcPts val="0"/>
                        </a:spcAft>
                        <a:buNone/>
                      </a:pPr>
                      <a:r>
                        <a:rPr lang="en-CA" sz="1800">
                          <a:solidFill>
                            <a:schemeClr val="dk1"/>
                          </a:solidFill>
                        </a:rPr>
                        <a:t>(gradient=4)</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2</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(gradient=6)</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3</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(gradient=2)</a:t>
                      </a:r>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Gradient Descent</a:t>
                      </a:r>
                      <a:endParaRPr/>
                    </a:p>
                    <a:p>
                      <a:pPr indent="0" lvl="0" marL="0" marR="0" rtl="0" algn="l">
                        <a:spcBef>
                          <a:spcPts val="0"/>
                        </a:spcBef>
                        <a:spcAft>
                          <a:spcPts val="0"/>
                        </a:spcAft>
                        <a:buNone/>
                      </a:pPr>
                      <a:r>
                        <a:rPr lang="en-CA" sz="1800">
                          <a:solidFill>
                            <a:schemeClr val="dk1"/>
                          </a:solidFill>
                        </a:rPr>
                        <a:t>(LR=0.1)</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-0.4</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-1.0</a:t>
                      </a:r>
                      <a:endParaRPr/>
                    </a:p>
                  </a:txBody>
                  <a:tcPr marT="45725" marB="45725" marR="91450" marL="91450"/>
                </a:tc>
                <a:tc>
                  <a:txBody>
                    <a:bodyPr/>
                    <a:lstStyle/>
                    <a:p>
                      <a:pPr indent="0" lvl="0" marL="0" marR="0" rtl="0" algn="ctr">
                        <a:spcBef>
                          <a:spcPts val="0"/>
                        </a:spcBef>
                        <a:spcAft>
                          <a:spcPts val="0"/>
                        </a:spcAft>
                        <a:buNone/>
                      </a:pPr>
                      <a:r>
                        <a:rPr lang="en-CA" sz="1800">
                          <a:solidFill>
                            <a:schemeClr val="dk1"/>
                          </a:solidFill>
                        </a:rPr>
                        <a:t>?</a:t>
                      </a:r>
                      <a:endParaRPr b="1" sz="1800">
                        <a:solidFill>
                          <a:schemeClr val="dk1"/>
                        </a:solidFill>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Momentum</a:t>
                      </a:r>
                      <a:endParaRPr/>
                    </a:p>
                    <a:p>
                      <a:pPr indent="0" lvl="0" marL="0" marR="0" rtl="0" algn="l">
                        <a:spcBef>
                          <a:spcPts val="0"/>
                        </a:spcBef>
                        <a:spcAft>
                          <a:spcPts val="0"/>
                        </a:spcAft>
                        <a:buNone/>
                      </a:pPr>
                      <a:r>
                        <a:rPr lang="en-CA" sz="1800">
                          <a:solidFill>
                            <a:schemeClr val="dk1"/>
                          </a:solidFill>
                        </a:rPr>
                        <a:t>(LR=0.1, beta=0.9)</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-0.4</a:t>
                      </a:r>
                      <a:endParaRPr/>
                    </a:p>
                    <a:p>
                      <a:pPr indent="0" lvl="0" marL="0" marR="0" rtl="0" algn="ctr">
                        <a:spcBef>
                          <a:spcPts val="0"/>
                        </a:spcBef>
                        <a:spcAft>
                          <a:spcPts val="0"/>
                        </a:spcAft>
                        <a:buNone/>
                      </a:pPr>
                      <a:r>
                        <a:rPr lang="en-CA" sz="1800">
                          <a:solidFill>
                            <a:schemeClr val="dk1"/>
                          </a:solidFill>
                        </a:rPr>
                        <a:t>(m = -0.4)</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-1.36</a:t>
                      </a:r>
                      <a:endParaRPr b="0" sz="1800">
                        <a:solidFill>
                          <a:schemeClr val="dk1"/>
                        </a:solidFill>
                      </a:endParaRPr>
                    </a:p>
                    <a:p>
                      <a:pPr indent="0" lvl="0" marL="0" marR="0" rtl="0" algn="ctr">
                        <a:lnSpc>
                          <a:spcPct val="100000"/>
                        </a:lnSpc>
                        <a:spcBef>
                          <a:spcPts val="0"/>
                        </a:spcBef>
                        <a:spcAft>
                          <a:spcPts val="0"/>
                        </a:spcAft>
                        <a:buClr>
                          <a:schemeClr val="dk1"/>
                        </a:buClr>
                        <a:buSzPts val="1800"/>
                        <a:buFont typeface="Arial"/>
                        <a:buNone/>
                      </a:pPr>
                      <a:r>
                        <a:rPr b="0" lang="en-CA" sz="1800">
                          <a:solidFill>
                            <a:schemeClr val="dk1"/>
                          </a:solidFill>
                        </a:rPr>
                        <a:t>(m = -0.96)</a:t>
                      </a:r>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r>
            </a:tbl>
          </a:graphicData>
        </a:graphic>
      </p:graphicFrame>
      <p:sp>
        <p:nvSpPr>
          <p:cNvPr id="254" name="Google Shape;254;p22"/>
          <p:cNvSpPr txBox="1"/>
          <p:nvPr/>
        </p:nvSpPr>
        <p:spPr>
          <a:xfrm>
            <a:off x="593067" y="1269874"/>
            <a:ext cx="28320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Initialization: w_1=0</a:t>
            </a:r>
            <a:endParaRPr/>
          </a:p>
        </p:txBody>
      </p:sp>
      <p:pic>
        <p:nvPicPr>
          <p:cNvPr id="255" name="Google Shape;255;p22"/>
          <p:cNvPicPr preferRelativeResize="0"/>
          <p:nvPr/>
        </p:nvPicPr>
        <p:blipFill rotWithShape="1">
          <a:blip r:embed="rId3">
            <a:alphaModFix/>
          </a:blip>
          <a:srcRect b="0" l="0" r="0" t="0"/>
          <a:stretch/>
        </p:blipFill>
        <p:spPr>
          <a:xfrm>
            <a:off x="3050249" y="4860655"/>
            <a:ext cx="3043501" cy="72747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3"/>
          <p:cNvSpPr txBox="1"/>
          <p:nvPr>
            <p:ph type="title"/>
          </p:nvPr>
        </p:nvSpPr>
        <p:spPr>
          <a:xfrm>
            <a:off x="1692275" y="195020"/>
            <a:ext cx="6994525" cy="6334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CA"/>
              <a:t>Momentum</a:t>
            </a:r>
            <a:br>
              <a:rPr lang="en-CA"/>
            </a:br>
            <a:r>
              <a:rPr lang="en-CA"/>
              <a:t>Numerical Example</a:t>
            </a:r>
            <a:endParaRPr/>
          </a:p>
        </p:txBody>
      </p:sp>
      <p:graphicFrame>
        <p:nvGraphicFramePr>
          <p:cNvPr id="261" name="Google Shape;261;p23"/>
          <p:cNvGraphicFramePr/>
          <p:nvPr/>
        </p:nvGraphicFramePr>
        <p:xfrm>
          <a:off x="0" y="2080648"/>
          <a:ext cx="3000000" cy="3000000"/>
        </p:xfrm>
        <a:graphic>
          <a:graphicData uri="http://schemas.openxmlformats.org/drawingml/2006/table">
            <a:tbl>
              <a:tblPr bandRow="1" firstRow="1">
                <a:noFill/>
                <a:tableStyleId>{784975DF-F71D-4891-9BAF-38F95EABE317}</a:tableStyleId>
              </a:tblPr>
              <a:tblGrid>
                <a:gridCol w="2247250"/>
                <a:gridCol w="2247250"/>
                <a:gridCol w="2247250"/>
                <a:gridCol w="2247250"/>
              </a:tblGrid>
              <a:tr h="370850">
                <a:tc>
                  <a:txBody>
                    <a:bodyPr/>
                    <a:lstStyle/>
                    <a:p>
                      <a:pPr indent="0" lvl="0" marL="0" marR="0" rtl="0" algn="l">
                        <a:spcBef>
                          <a:spcPts val="0"/>
                        </a:spcBef>
                        <a:spcAft>
                          <a:spcPts val="0"/>
                        </a:spcAft>
                        <a:buNone/>
                      </a:pPr>
                      <a:r>
                        <a:rPr lang="en-CA" sz="1800">
                          <a:solidFill>
                            <a:schemeClr val="dk1"/>
                          </a:solidFill>
                        </a:rPr>
                        <a:t>Optimizer</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1</a:t>
                      </a:r>
                      <a:endParaRPr/>
                    </a:p>
                    <a:p>
                      <a:pPr indent="0" lvl="0" marL="0" marR="0" rtl="0" algn="l">
                        <a:spcBef>
                          <a:spcPts val="0"/>
                        </a:spcBef>
                        <a:spcAft>
                          <a:spcPts val="0"/>
                        </a:spcAft>
                        <a:buNone/>
                      </a:pPr>
                      <a:r>
                        <a:rPr lang="en-CA" sz="1800">
                          <a:solidFill>
                            <a:schemeClr val="dk1"/>
                          </a:solidFill>
                        </a:rPr>
                        <a:t>(gradient=4)</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2</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(gradient=6)</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3</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(gradient=2)</a:t>
                      </a:r>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Gradient Descent</a:t>
                      </a:r>
                      <a:endParaRPr/>
                    </a:p>
                    <a:p>
                      <a:pPr indent="0" lvl="0" marL="0" marR="0" rtl="0" algn="l">
                        <a:spcBef>
                          <a:spcPts val="0"/>
                        </a:spcBef>
                        <a:spcAft>
                          <a:spcPts val="0"/>
                        </a:spcAft>
                        <a:buNone/>
                      </a:pPr>
                      <a:r>
                        <a:rPr lang="en-CA" sz="1800">
                          <a:solidFill>
                            <a:schemeClr val="dk1"/>
                          </a:solidFill>
                        </a:rPr>
                        <a:t>(LR=0.1)</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-0.4</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-1.0</a:t>
                      </a:r>
                      <a:endParaRPr/>
                    </a:p>
                  </a:txBody>
                  <a:tcPr marT="45725" marB="45725" marR="91450" marL="91450"/>
                </a:tc>
                <a:tc>
                  <a:txBody>
                    <a:bodyPr/>
                    <a:lstStyle/>
                    <a:p>
                      <a:pPr indent="0" lvl="0" marL="0" marR="0" rtl="0" algn="ctr">
                        <a:spcBef>
                          <a:spcPts val="0"/>
                        </a:spcBef>
                        <a:spcAft>
                          <a:spcPts val="0"/>
                        </a:spcAft>
                        <a:buNone/>
                      </a:pPr>
                      <a:r>
                        <a:rPr b="0" lang="en-CA" sz="1800">
                          <a:solidFill>
                            <a:schemeClr val="dk1"/>
                          </a:solidFill>
                        </a:rPr>
                        <a:t>-1.0 – 0.2 = </a:t>
                      </a:r>
                      <a:r>
                        <a:rPr b="1" lang="en-CA" sz="1800">
                          <a:solidFill>
                            <a:schemeClr val="dk1"/>
                          </a:solidFill>
                        </a:rPr>
                        <a:t>-1.2</a:t>
                      </a:r>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Momentum</a:t>
                      </a:r>
                      <a:endParaRPr/>
                    </a:p>
                    <a:p>
                      <a:pPr indent="0" lvl="0" marL="0" marR="0" rtl="0" algn="l">
                        <a:spcBef>
                          <a:spcPts val="0"/>
                        </a:spcBef>
                        <a:spcAft>
                          <a:spcPts val="0"/>
                        </a:spcAft>
                        <a:buNone/>
                      </a:pPr>
                      <a:r>
                        <a:rPr lang="en-CA" sz="1800">
                          <a:solidFill>
                            <a:schemeClr val="dk1"/>
                          </a:solidFill>
                        </a:rPr>
                        <a:t>(LR=0.1, beta=0.9)</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-0.4</a:t>
                      </a:r>
                      <a:endParaRPr/>
                    </a:p>
                    <a:p>
                      <a:pPr indent="0" lvl="0" marL="0" marR="0" rtl="0" algn="ctr">
                        <a:spcBef>
                          <a:spcPts val="0"/>
                        </a:spcBef>
                        <a:spcAft>
                          <a:spcPts val="0"/>
                        </a:spcAft>
                        <a:buNone/>
                      </a:pPr>
                      <a:r>
                        <a:rPr lang="en-CA" sz="1800">
                          <a:solidFill>
                            <a:schemeClr val="dk1"/>
                          </a:solidFill>
                        </a:rPr>
                        <a:t>(m = -0.4)</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-1.36</a:t>
                      </a:r>
                      <a:endParaRPr b="0" sz="1800">
                        <a:solidFill>
                          <a:schemeClr val="dk1"/>
                        </a:solidFill>
                      </a:endParaRPr>
                    </a:p>
                    <a:p>
                      <a:pPr indent="0" lvl="0" marL="0" marR="0" rtl="0" algn="ctr">
                        <a:lnSpc>
                          <a:spcPct val="100000"/>
                        </a:lnSpc>
                        <a:spcBef>
                          <a:spcPts val="0"/>
                        </a:spcBef>
                        <a:spcAft>
                          <a:spcPts val="0"/>
                        </a:spcAft>
                        <a:buClr>
                          <a:schemeClr val="dk1"/>
                        </a:buClr>
                        <a:buSzPts val="1800"/>
                        <a:buFont typeface="Arial"/>
                        <a:buNone/>
                      </a:pPr>
                      <a:r>
                        <a:rPr b="0" lang="en-CA" sz="1800">
                          <a:solidFill>
                            <a:schemeClr val="dk1"/>
                          </a:solidFill>
                        </a:rPr>
                        <a:t>(m = -0.96)</a:t>
                      </a:r>
                      <a:endParaRPr/>
                    </a:p>
                  </a:txBody>
                  <a:tcPr marT="45725" marB="45725" marR="91450" marL="91450"/>
                </a:tc>
                <a:tc>
                  <a:txBody>
                    <a:bodyPr/>
                    <a:lstStyle/>
                    <a:p>
                      <a:pPr indent="0" lvl="0" marL="0" marR="0" rtl="0" algn="ctr">
                        <a:spcBef>
                          <a:spcPts val="0"/>
                        </a:spcBef>
                        <a:spcAft>
                          <a:spcPts val="0"/>
                        </a:spcAft>
                        <a:buNone/>
                      </a:pPr>
                      <a:r>
                        <a:t/>
                      </a:r>
                      <a:endParaRPr sz="1800">
                        <a:solidFill>
                          <a:schemeClr val="dk1"/>
                        </a:solidFill>
                      </a:endParaRPr>
                    </a:p>
                  </a:txBody>
                  <a:tcPr marT="45725" marB="45725" marR="91450" marL="91450"/>
                </a:tc>
              </a:tr>
            </a:tbl>
          </a:graphicData>
        </a:graphic>
      </p:graphicFrame>
      <p:sp>
        <p:nvSpPr>
          <p:cNvPr id="262" name="Google Shape;262;p23"/>
          <p:cNvSpPr txBox="1"/>
          <p:nvPr/>
        </p:nvSpPr>
        <p:spPr>
          <a:xfrm>
            <a:off x="593067" y="1269874"/>
            <a:ext cx="28320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Initialization: w_1=0</a:t>
            </a:r>
            <a:endParaRPr/>
          </a:p>
        </p:txBody>
      </p:sp>
      <p:pic>
        <p:nvPicPr>
          <p:cNvPr id="263" name="Google Shape;263;p23"/>
          <p:cNvPicPr preferRelativeResize="0"/>
          <p:nvPr/>
        </p:nvPicPr>
        <p:blipFill rotWithShape="1">
          <a:blip r:embed="rId3">
            <a:alphaModFix/>
          </a:blip>
          <a:srcRect b="0" l="0" r="0" t="0"/>
          <a:stretch/>
        </p:blipFill>
        <p:spPr>
          <a:xfrm>
            <a:off x="3050249" y="4860655"/>
            <a:ext cx="3043501" cy="72747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4"/>
          <p:cNvSpPr txBox="1"/>
          <p:nvPr>
            <p:ph type="title"/>
          </p:nvPr>
        </p:nvSpPr>
        <p:spPr>
          <a:xfrm>
            <a:off x="1692275" y="195020"/>
            <a:ext cx="6994525" cy="6334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CA"/>
              <a:t>Momentum</a:t>
            </a:r>
            <a:br>
              <a:rPr lang="en-CA"/>
            </a:br>
            <a:r>
              <a:rPr lang="en-CA"/>
              <a:t>Numerical Example</a:t>
            </a:r>
            <a:endParaRPr/>
          </a:p>
        </p:txBody>
      </p:sp>
      <p:graphicFrame>
        <p:nvGraphicFramePr>
          <p:cNvPr id="269" name="Google Shape;269;p24"/>
          <p:cNvGraphicFramePr/>
          <p:nvPr/>
        </p:nvGraphicFramePr>
        <p:xfrm>
          <a:off x="0" y="2080648"/>
          <a:ext cx="3000000" cy="3000000"/>
        </p:xfrm>
        <a:graphic>
          <a:graphicData uri="http://schemas.openxmlformats.org/drawingml/2006/table">
            <a:tbl>
              <a:tblPr bandRow="1" firstRow="1">
                <a:noFill/>
                <a:tableStyleId>{784975DF-F71D-4891-9BAF-38F95EABE317}</a:tableStyleId>
              </a:tblPr>
              <a:tblGrid>
                <a:gridCol w="2247250"/>
                <a:gridCol w="2247250"/>
                <a:gridCol w="2247250"/>
                <a:gridCol w="2247250"/>
              </a:tblGrid>
              <a:tr h="370850">
                <a:tc>
                  <a:txBody>
                    <a:bodyPr/>
                    <a:lstStyle/>
                    <a:p>
                      <a:pPr indent="0" lvl="0" marL="0" marR="0" rtl="0" algn="l">
                        <a:spcBef>
                          <a:spcPts val="0"/>
                        </a:spcBef>
                        <a:spcAft>
                          <a:spcPts val="0"/>
                        </a:spcAft>
                        <a:buNone/>
                      </a:pPr>
                      <a:r>
                        <a:rPr lang="en-CA" sz="1800">
                          <a:solidFill>
                            <a:schemeClr val="dk1"/>
                          </a:solidFill>
                        </a:rPr>
                        <a:t>Optimizer</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1</a:t>
                      </a:r>
                      <a:endParaRPr/>
                    </a:p>
                    <a:p>
                      <a:pPr indent="0" lvl="0" marL="0" marR="0" rtl="0" algn="l">
                        <a:spcBef>
                          <a:spcPts val="0"/>
                        </a:spcBef>
                        <a:spcAft>
                          <a:spcPts val="0"/>
                        </a:spcAft>
                        <a:buNone/>
                      </a:pPr>
                      <a:r>
                        <a:rPr lang="en-CA" sz="1800">
                          <a:solidFill>
                            <a:schemeClr val="dk1"/>
                          </a:solidFill>
                        </a:rPr>
                        <a:t>(gradient=4)</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2</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(gradient=6)</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3</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(gradient=2)</a:t>
                      </a:r>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Gradient Descent</a:t>
                      </a:r>
                      <a:endParaRPr/>
                    </a:p>
                    <a:p>
                      <a:pPr indent="0" lvl="0" marL="0" marR="0" rtl="0" algn="l">
                        <a:spcBef>
                          <a:spcPts val="0"/>
                        </a:spcBef>
                        <a:spcAft>
                          <a:spcPts val="0"/>
                        </a:spcAft>
                        <a:buNone/>
                      </a:pPr>
                      <a:r>
                        <a:rPr lang="en-CA" sz="1800">
                          <a:solidFill>
                            <a:schemeClr val="dk1"/>
                          </a:solidFill>
                        </a:rPr>
                        <a:t>(LR=0.1)</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-0.4</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-1.0</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-1.2</a:t>
                      </a:r>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Momentum</a:t>
                      </a:r>
                      <a:endParaRPr/>
                    </a:p>
                    <a:p>
                      <a:pPr indent="0" lvl="0" marL="0" marR="0" rtl="0" algn="l">
                        <a:spcBef>
                          <a:spcPts val="0"/>
                        </a:spcBef>
                        <a:spcAft>
                          <a:spcPts val="0"/>
                        </a:spcAft>
                        <a:buNone/>
                      </a:pPr>
                      <a:r>
                        <a:rPr lang="en-CA" sz="1800">
                          <a:solidFill>
                            <a:schemeClr val="dk1"/>
                          </a:solidFill>
                        </a:rPr>
                        <a:t>(LR=0.1, beta=0.9)</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-0.4</a:t>
                      </a:r>
                      <a:endParaRPr/>
                    </a:p>
                    <a:p>
                      <a:pPr indent="0" lvl="0" marL="0" marR="0" rtl="0" algn="ctr">
                        <a:spcBef>
                          <a:spcPts val="0"/>
                        </a:spcBef>
                        <a:spcAft>
                          <a:spcPts val="0"/>
                        </a:spcAft>
                        <a:buNone/>
                      </a:pPr>
                      <a:r>
                        <a:rPr lang="en-CA" sz="1800">
                          <a:solidFill>
                            <a:schemeClr val="dk1"/>
                          </a:solidFill>
                        </a:rPr>
                        <a:t>(m = -0.4)</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-1.36</a:t>
                      </a:r>
                      <a:endParaRPr b="0" sz="1800">
                        <a:solidFill>
                          <a:schemeClr val="dk1"/>
                        </a:solidFill>
                      </a:endParaRPr>
                    </a:p>
                    <a:p>
                      <a:pPr indent="0" lvl="0" marL="0" marR="0" rtl="0" algn="ctr">
                        <a:lnSpc>
                          <a:spcPct val="100000"/>
                        </a:lnSpc>
                        <a:spcBef>
                          <a:spcPts val="0"/>
                        </a:spcBef>
                        <a:spcAft>
                          <a:spcPts val="0"/>
                        </a:spcAft>
                        <a:buClr>
                          <a:schemeClr val="dk1"/>
                        </a:buClr>
                        <a:buSzPts val="1800"/>
                        <a:buFont typeface="Arial"/>
                        <a:buNone/>
                      </a:pPr>
                      <a:r>
                        <a:rPr b="0" lang="en-CA" sz="1800">
                          <a:solidFill>
                            <a:schemeClr val="dk1"/>
                          </a:solidFill>
                        </a:rPr>
                        <a:t>(m = -0.96)</a:t>
                      </a:r>
                      <a:endParaRPr/>
                    </a:p>
                  </a:txBody>
                  <a:tcPr marT="45725" marB="45725" marR="91450" marL="91450"/>
                </a:tc>
                <a:tc>
                  <a:txBody>
                    <a:bodyPr/>
                    <a:lstStyle/>
                    <a:p>
                      <a:pPr indent="0" lvl="0" marL="0" marR="0" rtl="0" algn="ctr">
                        <a:spcBef>
                          <a:spcPts val="0"/>
                        </a:spcBef>
                        <a:spcAft>
                          <a:spcPts val="0"/>
                        </a:spcAft>
                        <a:buNone/>
                      </a:pPr>
                      <a:r>
                        <a:rPr lang="en-CA" sz="1800">
                          <a:solidFill>
                            <a:schemeClr val="dk1"/>
                          </a:solidFill>
                        </a:rPr>
                        <a:t>?</a:t>
                      </a:r>
                      <a:endParaRPr/>
                    </a:p>
                  </a:txBody>
                  <a:tcPr marT="45725" marB="45725" marR="91450" marL="91450"/>
                </a:tc>
              </a:tr>
            </a:tbl>
          </a:graphicData>
        </a:graphic>
      </p:graphicFrame>
      <p:sp>
        <p:nvSpPr>
          <p:cNvPr id="270" name="Google Shape;270;p24"/>
          <p:cNvSpPr txBox="1"/>
          <p:nvPr/>
        </p:nvSpPr>
        <p:spPr>
          <a:xfrm>
            <a:off x="593067" y="1269874"/>
            <a:ext cx="28320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Initialization: w_1=0</a:t>
            </a:r>
            <a:endParaRPr/>
          </a:p>
        </p:txBody>
      </p:sp>
      <p:pic>
        <p:nvPicPr>
          <p:cNvPr id="271" name="Google Shape;271;p24"/>
          <p:cNvPicPr preferRelativeResize="0"/>
          <p:nvPr/>
        </p:nvPicPr>
        <p:blipFill rotWithShape="1">
          <a:blip r:embed="rId3">
            <a:alphaModFix/>
          </a:blip>
          <a:srcRect b="0" l="0" r="0" t="35725"/>
          <a:stretch/>
        </p:blipFill>
        <p:spPr>
          <a:xfrm>
            <a:off x="1981977" y="4946073"/>
            <a:ext cx="5180045" cy="110653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5"/>
          <p:cNvSpPr txBox="1"/>
          <p:nvPr>
            <p:ph type="title"/>
          </p:nvPr>
        </p:nvSpPr>
        <p:spPr>
          <a:xfrm>
            <a:off x="1692275" y="195020"/>
            <a:ext cx="6994525" cy="6334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CA"/>
              <a:t>Momentum</a:t>
            </a:r>
            <a:br>
              <a:rPr lang="en-CA"/>
            </a:br>
            <a:r>
              <a:rPr lang="en-CA"/>
              <a:t>Numerical Example</a:t>
            </a:r>
            <a:endParaRPr/>
          </a:p>
        </p:txBody>
      </p:sp>
      <p:graphicFrame>
        <p:nvGraphicFramePr>
          <p:cNvPr id="277" name="Google Shape;277;p25"/>
          <p:cNvGraphicFramePr/>
          <p:nvPr/>
        </p:nvGraphicFramePr>
        <p:xfrm>
          <a:off x="0" y="2080648"/>
          <a:ext cx="3000000" cy="3000000"/>
        </p:xfrm>
        <a:graphic>
          <a:graphicData uri="http://schemas.openxmlformats.org/drawingml/2006/table">
            <a:tbl>
              <a:tblPr bandRow="1" firstRow="1">
                <a:noFill/>
                <a:tableStyleId>{784975DF-F71D-4891-9BAF-38F95EABE317}</a:tableStyleId>
              </a:tblPr>
              <a:tblGrid>
                <a:gridCol w="2247250"/>
                <a:gridCol w="1875300"/>
                <a:gridCol w="1797800"/>
                <a:gridCol w="3068675"/>
              </a:tblGrid>
              <a:tr h="370850">
                <a:tc>
                  <a:txBody>
                    <a:bodyPr/>
                    <a:lstStyle/>
                    <a:p>
                      <a:pPr indent="0" lvl="0" marL="0" marR="0" rtl="0" algn="l">
                        <a:spcBef>
                          <a:spcPts val="0"/>
                        </a:spcBef>
                        <a:spcAft>
                          <a:spcPts val="0"/>
                        </a:spcAft>
                        <a:buNone/>
                      </a:pPr>
                      <a:r>
                        <a:rPr lang="en-CA" sz="1800">
                          <a:solidFill>
                            <a:schemeClr val="dk1"/>
                          </a:solidFill>
                        </a:rPr>
                        <a:t>Optimizer</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1</a:t>
                      </a:r>
                      <a:endParaRPr/>
                    </a:p>
                    <a:p>
                      <a:pPr indent="0" lvl="0" marL="0" marR="0" rtl="0" algn="l">
                        <a:spcBef>
                          <a:spcPts val="0"/>
                        </a:spcBef>
                        <a:spcAft>
                          <a:spcPts val="0"/>
                        </a:spcAft>
                        <a:buNone/>
                      </a:pPr>
                      <a:r>
                        <a:rPr lang="en-CA" sz="1800">
                          <a:solidFill>
                            <a:schemeClr val="dk1"/>
                          </a:solidFill>
                        </a:rPr>
                        <a:t>(gradient=4)</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2</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(gradient=6)</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3</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(gradient=2)</a:t>
                      </a:r>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Gradient Descent</a:t>
                      </a:r>
                      <a:endParaRPr/>
                    </a:p>
                    <a:p>
                      <a:pPr indent="0" lvl="0" marL="0" marR="0" rtl="0" algn="l">
                        <a:spcBef>
                          <a:spcPts val="0"/>
                        </a:spcBef>
                        <a:spcAft>
                          <a:spcPts val="0"/>
                        </a:spcAft>
                        <a:buNone/>
                      </a:pPr>
                      <a:r>
                        <a:rPr lang="en-CA" sz="1800">
                          <a:solidFill>
                            <a:schemeClr val="dk1"/>
                          </a:solidFill>
                        </a:rPr>
                        <a:t>(LR=0.1)</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-0.4</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-1.0</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-1.2</a:t>
                      </a:r>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Momentum</a:t>
                      </a:r>
                      <a:endParaRPr/>
                    </a:p>
                    <a:p>
                      <a:pPr indent="0" lvl="0" marL="0" marR="0" rtl="0" algn="l">
                        <a:spcBef>
                          <a:spcPts val="0"/>
                        </a:spcBef>
                        <a:spcAft>
                          <a:spcPts val="0"/>
                        </a:spcAft>
                        <a:buNone/>
                      </a:pPr>
                      <a:r>
                        <a:rPr lang="en-CA" sz="1800">
                          <a:solidFill>
                            <a:schemeClr val="dk1"/>
                          </a:solidFill>
                        </a:rPr>
                        <a:t>(LR=0.1, beta=0.9)</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-0.4</a:t>
                      </a:r>
                      <a:endParaRPr/>
                    </a:p>
                    <a:p>
                      <a:pPr indent="0" lvl="0" marL="0" marR="0" rtl="0" algn="ctr">
                        <a:spcBef>
                          <a:spcPts val="0"/>
                        </a:spcBef>
                        <a:spcAft>
                          <a:spcPts val="0"/>
                        </a:spcAft>
                        <a:buNone/>
                      </a:pPr>
                      <a:r>
                        <a:rPr lang="en-CA" sz="1800">
                          <a:solidFill>
                            <a:schemeClr val="dk1"/>
                          </a:solidFill>
                        </a:rPr>
                        <a:t>(m = -0.4)</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-1.36</a:t>
                      </a:r>
                      <a:endParaRPr b="0" sz="1800">
                        <a:solidFill>
                          <a:schemeClr val="dk1"/>
                        </a:solidFill>
                      </a:endParaRPr>
                    </a:p>
                    <a:p>
                      <a:pPr indent="0" lvl="0" marL="0" marR="0" rtl="0" algn="ctr">
                        <a:lnSpc>
                          <a:spcPct val="100000"/>
                        </a:lnSpc>
                        <a:spcBef>
                          <a:spcPts val="0"/>
                        </a:spcBef>
                        <a:spcAft>
                          <a:spcPts val="0"/>
                        </a:spcAft>
                        <a:buClr>
                          <a:schemeClr val="dk1"/>
                        </a:buClr>
                        <a:buSzPts val="1800"/>
                        <a:buFont typeface="Arial"/>
                        <a:buNone/>
                      </a:pPr>
                      <a:r>
                        <a:rPr b="0" lang="en-CA" sz="1800">
                          <a:solidFill>
                            <a:schemeClr val="dk1"/>
                          </a:solidFill>
                        </a:rPr>
                        <a:t>(m = -0.96)</a:t>
                      </a:r>
                      <a:endParaRPr/>
                    </a:p>
                  </a:txBody>
                  <a:tcPr marT="45725" marB="45725" marR="91450" marL="91450"/>
                </a:tc>
                <a:tc>
                  <a:txBody>
                    <a:bodyPr/>
                    <a:lstStyle/>
                    <a:p>
                      <a:pPr indent="0" lvl="0" marL="0" marR="0" rtl="0" algn="ctr">
                        <a:spcBef>
                          <a:spcPts val="0"/>
                        </a:spcBef>
                        <a:spcAft>
                          <a:spcPts val="0"/>
                        </a:spcAft>
                        <a:buNone/>
                      </a:pPr>
                      <a:r>
                        <a:rPr lang="en-CA" sz="1800">
                          <a:solidFill>
                            <a:schemeClr val="dk1"/>
                          </a:solidFill>
                        </a:rPr>
                        <a:t>m = -0.96*0.9 - 0.2</a:t>
                      </a:r>
                      <a:endParaRPr/>
                    </a:p>
                    <a:p>
                      <a:pPr indent="0" lvl="0" marL="0" marR="0" rtl="0" algn="ctr">
                        <a:spcBef>
                          <a:spcPts val="0"/>
                        </a:spcBef>
                        <a:spcAft>
                          <a:spcPts val="0"/>
                        </a:spcAft>
                        <a:buNone/>
                      </a:pPr>
                      <a:r>
                        <a:rPr lang="en-CA" sz="1800">
                          <a:solidFill>
                            <a:schemeClr val="dk1"/>
                          </a:solidFill>
                        </a:rPr>
                        <a:t>m = -1.064</a:t>
                      </a:r>
                      <a:endParaRPr/>
                    </a:p>
                    <a:p>
                      <a:pPr indent="0" lvl="0" marL="0" marR="0" rtl="0" algn="ctr">
                        <a:spcBef>
                          <a:spcPts val="0"/>
                        </a:spcBef>
                        <a:spcAft>
                          <a:spcPts val="0"/>
                        </a:spcAft>
                        <a:buNone/>
                      </a:pPr>
                      <a:r>
                        <a:rPr lang="en-CA" sz="1800">
                          <a:solidFill>
                            <a:schemeClr val="dk1"/>
                          </a:solidFill>
                        </a:rPr>
                        <a:t>-1.36 + (-1.064) = </a:t>
                      </a:r>
                      <a:r>
                        <a:rPr b="1" lang="en-CA" sz="1800">
                          <a:solidFill>
                            <a:schemeClr val="dk1"/>
                          </a:solidFill>
                        </a:rPr>
                        <a:t>-2.424</a:t>
                      </a:r>
                      <a:endParaRPr/>
                    </a:p>
                  </a:txBody>
                  <a:tcPr marT="45725" marB="45725" marR="91450" marL="91450"/>
                </a:tc>
              </a:tr>
            </a:tbl>
          </a:graphicData>
        </a:graphic>
      </p:graphicFrame>
      <p:sp>
        <p:nvSpPr>
          <p:cNvPr id="278" name="Google Shape;278;p25"/>
          <p:cNvSpPr txBox="1"/>
          <p:nvPr/>
        </p:nvSpPr>
        <p:spPr>
          <a:xfrm>
            <a:off x="593067" y="1269874"/>
            <a:ext cx="28320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Initialization: w_1=0</a:t>
            </a:r>
            <a:endParaRPr/>
          </a:p>
        </p:txBody>
      </p:sp>
      <p:pic>
        <p:nvPicPr>
          <p:cNvPr id="279" name="Google Shape;279;p25"/>
          <p:cNvPicPr preferRelativeResize="0"/>
          <p:nvPr/>
        </p:nvPicPr>
        <p:blipFill rotWithShape="1">
          <a:blip r:embed="rId3">
            <a:alphaModFix/>
          </a:blip>
          <a:srcRect b="0" l="0" r="0" t="35725"/>
          <a:stretch/>
        </p:blipFill>
        <p:spPr>
          <a:xfrm>
            <a:off x="1981977" y="4946073"/>
            <a:ext cx="5180045" cy="110653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txBox="1"/>
          <p:nvPr>
            <p:ph type="title"/>
          </p:nvPr>
        </p:nvSpPr>
        <p:spPr>
          <a:xfrm>
            <a:off x="1692275" y="195020"/>
            <a:ext cx="6994525" cy="6334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CA"/>
              <a:t>Momentum</a:t>
            </a:r>
            <a:br>
              <a:rPr lang="en-CA"/>
            </a:br>
            <a:r>
              <a:rPr lang="en-CA"/>
              <a:t>Numerical Example</a:t>
            </a:r>
            <a:endParaRPr/>
          </a:p>
        </p:txBody>
      </p:sp>
      <p:graphicFrame>
        <p:nvGraphicFramePr>
          <p:cNvPr id="285" name="Google Shape;285;p26"/>
          <p:cNvGraphicFramePr/>
          <p:nvPr/>
        </p:nvGraphicFramePr>
        <p:xfrm>
          <a:off x="0" y="2080648"/>
          <a:ext cx="3000000" cy="3000000"/>
        </p:xfrm>
        <a:graphic>
          <a:graphicData uri="http://schemas.openxmlformats.org/drawingml/2006/table">
            <a:tbl>
              <a:tblPr bandRow="1" firstRow="1">
                <a:noFill/>
                <a:tableStyleId>{784975DF-F71D-4891-9BAF-38F95EABE317}</a:tableStyleId>
              </a:tblPr>
              <a:tblGrid>
                <a:gridCol w="2247250"/>
                <a:gridCol w="1875300"/>
                <a:gridCol w="1797800"/>
                <a:gridCol w="3068675"/>
              </a:tblGrid>
              <a:tr h="370850">
                <a:tc>
                  <a:txBody>
                    <a:bodyPr/>
                    <a:lstStyle/>
                    <a:p>
                      <a:pPr indent="0" lvl="0" marL="0" marR="0" rtl="0" algn="l">
                        <a:spcBef>
                          <a:spcPts val="0"/>
                        </a:spcBef>
                        <a:spcAft>
                          <a:spcPts val="0"/>
                        </a:spcAft>
                        <a:buNone/>
                      </a:pPr>
                      <a:r>
                        <a:rPr lang="en-CA" sz="1800">
                          <a:solidFill>
                            <a:schemeClr val="dk1"/>
                          </a:solidFill>
                        </a:rPr>
                        <a:t>Optimizer</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1</a:t>
                      </a:r>
                      <a:endParaRPr/>
                    </a:p>
                    <a:p>
                      <a:pPr indent="0" lvl="0" marL="0" marR="0" rtl="0" algn="l">
                        <a:spcBef>
                          <a:spcPts val="0"/>
                        </a:spcBef>
                        <a:spcAft>
                          <a:spcPts val="0"/>
                        </a:spcAft>
                        <a:buNone/>
                      </a:pPr>
                      <a:r>
                        <a:rPr lang="en-CA" sz="1800">
                          <a:solidFill>
                            <a:schemeClr val="dk1"/>
                          </a:solidFill>
                        </a:rPr>
                        <a:t>(gradient=4)</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2</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(gradient=6)</a:t>
                      </a:r>
                      <a:endParaRPr/>
                    </a:p>
                  </a:txBody>
                  <a:tcPr marT="45725" marB="45725" marR="91450" marL="91450"/>
                </a:tc>
                <a:tc>
                  <a:txBody>
                    <a:bodyPr/>
                    <a:lstStyle/>
                    <a:p>
                      <a:pPr indent="0" lvl="0" marL="0" marR="0" rtl="0" algn="l">
                        <a:spcBef>
                          <a:spcPts val="0"/>
                        </a:spcBef>
                        <a:spcAft>
                          <a:spcPts val="0"/>
                        </a:spcAft>
                        <a:buNone/>
                      </a:pPr>
                      <a:r>
                        <a:rPr lang="en-CA" sz="1800">
                          <a:solidFill>
                            <a:schemeClr val="dk1"/>
                          </a:solidFill>
                        </a:rPr>
                        <a:t>Step 3</a:t>
                      </a:r>
                      <a:endParaRPr/>
                    </a:p>
                    <a:p>
                      <a:pPr indent="0" lvl="0" marL="0" marR="0" rtl="0" algn="l">
                        <a:lnSpc>
                          <a:spcPct val="100000"/>
                        </a:lnSpc>
                        <a:spcBef>
                          <a:spcPts val="0"/>
                        </a:spcBef>
                        <a:spcAft>
                          <a:spcPts val="0"/>
                        </a:spcAft>
                        <a:buClr>
                          <a:schemeClr val="dk1"/>
                        </a:buClr>
                        <a:buSzPts val="1800"/>
                        <a:buFont typeface="Arial"/>
                        <a:buNone/>
                      </a:pPr>
                      <a:r>
                        <a:rPr lang="en-CA" sz="1800">
                          <a:solidFill>
                            <a:schemeClr val="dk1"/>
                          </a:solidFill>
                        </a:rPr>
                        <a:t>(gradient=2)</a:t>
                      </a:r>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Gradient Descent</a:t>
                      </a:r>
                      <a:endParaRPr/>
                    </a:p>
                    <a:p>
                      <a:pPr indent="0" lvl="0" marL="0" marR="0" rtl="0" algn="l">
                        <a:spcBef>
                          <a:spcPts val="0"/>
                        </a:spcBef>
                        <a:spcAft>
                          <a:spcPts val="0"/>
                        </a:spcAft>
                        <a:buNone/>
                      </a:pPr>
                      <a:r>
                        <a:rPr lang="en-CA" sz="1800">
                          <a:solidFill>
                            <a:schemeClr val="dk1"/>
                          </a:solidFill>
                        </a:rPr>
                        <a:t>(LR=0.1)</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-0.4</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-1.0</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-1.2</a:t>
                      </a:r>
                      <a:endParaRPr/>
                    </a:p>
                  </a:txBody>
                  <a:tcPr marT="45725" marB="45725" marR="91450" marL="91450"/>
                </a:tc>
              </a:tr>
              <a:tr h="370850">
                <a:tc>
                  <a:txBody>
                    <a:bodyPr/>
                    <a:lstStyle/>
                    <a:p>
                      <a:pPr indent="0" lvl="0" marL="0" marR="0" rtl="0" algn="l">
                        <a:spcBef>
                          <a:spcPts val="0"/>
                        </a:spcBef>
                        <a:spcAft>
                          <a:spcPts val="0"/>
                        </a:spcAft>
                        <a:buNone/>
                      </a:pPr>
                      <a:r>
                        <a:rPr lang="en-CA" sz="1800">
                          <a:solidFill>
                            <a:schemeClr val="dk1"/>
                          </a:solidFill>
                        </a:rPr>
                        <a:t>Momentum</a:t>
                      </a:r>
                      <a:endParaRPr/>
                    </a:p>
                    <a:p>
                      <a:pPr indent="0" lvl="0" marL="0" marR="0" rtl="0" algn="l">
                        <a:spcBef>
                          <a:spcPts val="0"/>
                        </a:spcBef>
                        <a:spcAft>
                          <a:spcPts val="0"/>
                        </a:spcAft>
                        <a:buNone/>
                      </a:pPr>
                      <a:r>
                        <a:rPr lang="en-CA" sz="1800">
                          <a:solidFill>
                            <a:schemeClr val="dk1"/>
                          </a:solidFill>
                        </a:rPr>
                        <a:t>(LR=0.1, beta=0.9)</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-0.4</a:t>
                      </a:r>
                      <a:endParaRPr/>
                    </a:p>
                    <a:p>
                      <a:pPr indent="0" lvl="0" marL="0" marR="0" rtl="0" algn="ctr">
                        <a:spcBef>
                          <a:spcPts val="0"/>
                        </a:spcBef>
                        <a:spcAft>
                          <a:spcPts val="0"/>
                        </a:spcAft>
                        <a:buNone/>
                      </a:pPr>
                      <a:r>
                        <a:rPr lang="en-CA" sz="1800">
                          <a:solidFill>
                            <a:schemeClr val="dk1"/>
                          </a:solidFill>
                        </a:rPr>
                        <a:t>(m = -0.4)</a:t>
                      </a:r>
                      <a:endParaRPr/>
                    </a:p>
                  </a:txBody>
                  <a:tcPr marT="45725" marB="45725" marR="91450" marL="91450"/>
                </a:tc>
                <a:tc>
                  <a:txBody>
                    <a:bodyPr/>
                    <a:lstStyle/>
                    <a:p>
                      <a:pPr indent="0" lvl="0" marL="0" marR="0" rtl="0" algn="ctr">
                        <a:spcBef>
                          <a:spcPts val="0"/>
                        </a:spcBef>
                        <a:spcAft>
                          <a:spcPts val="0"/>
                        </a:spcAft>
                        <a:buNone/>
                      </a:pPr>
                      <a:r>
                        <a:rPr b="1" lang="en-CA" sz="1800">
                          <a:solidFill>
                            <a:schemeClr val="dk1"/>
                          </a:solidFill>
                        </a:rPr>
                        <a:t>-1.36</a:t>
                      </a:r>
                      <a:endParaRPr b="0" sz="1800">
                        <a:solidFill>
                          <a:schemeClr val="dk1"/>
                        </a:solidFill>
                      </a:endParaRPr>
                    </a:p>
                    <a:p>
                      <a:pPr indent="0" lvl="0" marL="0" marR="0" rtl="0" algn="ctr">
                        <a:lnSpc>
                          <a:spcPct val="100000"/>
                        </a:lnSpc>
                        <a:spcBef>
                          <a:spcPts val="0"/>
                        </a:spcBef>
                        <a:spcAft>
                          <a:spcPts val="0"/>
                        </a:spcAft>
                        <a:buClr>
                          <a:schemeClr val="dk1"/>
                        </a:buClr>
                        <a:buSzPts val="1800"/>
                        <a:buFont typeface="Arial"/>
                        <a:buNone/>
                      </a:pPr>
                      <a:r>
                        <a:rPr b="0" lang="en-CA" sz="1800">
                          <a:solidFill>
                            <a:schemeClr val="dk1"/>
                          </a:solidFill>
                        </a:rPr>
                        <a:t>(m = -0.96)</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Arial"/>
                        <a:buNone/>
                      </a:pPr>
                      <a:r>
                        <a:rPr b="1" lang="en-CA" sz="1800">
                          <a:solidFill>
                            <a:schemeClr val="dk1"/>
                          </a:solidFill>
                        </a:rPr>
                        <a:t>-2.424</a:t>
                      </a:r>
                      <a:endParaRPr sz="1800">
                        <a:solidFill>
                          <a:schemeClr val="dk1"/>
                        </a:solidFill>
                      </a:endParaRPr>
                    </a:p>
                    <a:p>
                      <a:pPr indent="0" lvl="0" marL="0" marR="0" rtl="0" algn="ctr">
                        <a:spcBef>
                          <a:spcPts val="0"/>
                        </a:spcBef>
                        <a:spcAft>
                          <a:spcPts val="0"/>
                        </a:spcAft>
                        <a:buNone/>
                      </a:pPr>
                      <a:r>
                        <a:rPr lang="en-CA" sz="1800">
                          <a:solidFill>
                            <a:schemeClr val="dk1"/>
                          </a:solidFill>
                        </a:rPr>
                        <a:t>(m = -1.064)</a:t>
                      </a:r>
                      <a:endParaRPr/>
                    </a:p>
                  </a:txBody>
                  <a:tcPr marT="45725" marB="45725" marR="91450" marL="91450"/>
                </a:tc>
              </a:tr>
            </a:tbl>
          </a:graphicData>
        </a:graphic>
      </p:graphicFrame>
      <p:sp>
        <p:nvSpPr>
          <p:cNvPr id="286" name="Google Shape;286;p26"/>
          <p:cNvSpPr txBox="1"/>
          <p:nvPr/>
        </p:nvSpPr>
        <p:spPr>
          <a:xfrm>
            <a:off x="593067" y="1269874"/>
            <a:ext cx="28320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Initialization: w_1=0</a:t>
            </a:r>
            <a:endParaRPr/>
          </a:p>
        </p:txBody>
      </p:sp>
      <p:pic>
        <p:nvPicPr>
          <p:cNvPr id="287" name="Google Shape;287;p26"/>
          <p:cNvPicPr preferRelativeResize="0"/>
          <p:nvPr/>
        </p:nvPicPr>
        <p:blipFill rotWithShape="1">
          <a:blip r:embed="rId3">
            <a:alphaModFix/>
          </a:blip>
          <a:srcRect b="0" l="0" r="0" t="35725"/>
          <a:stretch/>
        </p:blipFill>
        <p:spPr>
          <a:xfrm>
            <a:off x="1981977" y="4946073"/>
            <a:ext cx="5180045" cy="110653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7"/>
          <p:cNvSpPr txBox="1"/>
          <p:nvPr>
            <p:ph type="title"/>
          </p:nvPr>
        </p:nvSpPr>
        <p:spPr>
          <a:xfrm>
            <a:off x="1930400" y="220580"/>
            <a:ext cx="6994525" cy="6334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CA" sz="2800"/>
              <a:t>Nesterov Accelerated Gradient (NAG)</a:t>
            </a:r>
            <a:br>
              <a:rPr lang="en-CA" sz="2800"/>
            </a:br>
            <a:r>
              <a:rPr lang="en-CA" sz="2800"/>
              <a:t>Nesterov momentum optimization</a:t>
            </a:r>
            <a:endParaRPr/>
          </a:p>
        </p:txBody>
      </p:sp>
      <p:sp>
        <p:nvSpPr>
          <p:cNvPr id="294" name="Google Shape;294;p27"/>
          <p:cNvSpPr txBox="1"/>
          <p:nvPr/>
        </p:nvSpPr>
        <p:spPr>
          <a:xfrm>
            <a:off x="3750129" y="6550222"/>
            <a:ext cx="390747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400">
                <a:solidFill>
                  <a:schemeClr val="dk1"/>
                </a:solidFill>
                <a:latin typeface="Arial"/>
                <a:ea typeface="Arial"/>
                <a:cs typeface="Arial"/>
                <a:sym typeface="Arial"/>
              </a:rPr>
              <a:t>Geron, p.380</a:t>
            </a:r>
            <a:endParaRPr/>
          </a:p>
        </p:txBody>
      </p:sp>
      <p:pic>
        <p:nvPicPr>
          <p:cNvPr id="295" name="Google Shape;295;p27"/>
          <p:cNvPicPr preferRelativeResize="0"/>
          <p:nvPr/>
        </p:nvPicPr>
        <p:blipFill rotWithShape="1">
          <a:blip r:embed="rId3">
            <a:alphaModFix/>
          </a:blip>
          <a:srcRect b="0" l="0" r="0" t="32858"/>
          <a:stretch/>
        </p:blipFill>
        <p:spPr>
          <a:xfrm>
            <a:off x="1156833" y="1348324"/>
            <a:ext cx="7591431" cy="1189301"/>
          </a:xfrm>
          <a:prstGeom prst="rect">
            <a:avLst/>
          </a:prstGeom>
          <a:noFill/>
          <a:ln>
            <a:noFill/>
          </a:ln>
        </p:spPr>
      </p:pic>
      <p:pic>
        <p:nvPicPr>
          <p:cNvPr descr="A picture containing grass, sky, outdoor, field&#10;&#10;Description automatically generated" id="296" name="Google Shape;296;p27"/>
          <p:cNvPicPr preferRelativeResize="0"/>
          <p:nvPr/>
        </p:nvPicPr>
        <p:blipFill rotWithShape="1">
          <a:blip r:embed="rId4">
            <a:alphaModFix/>
          </a:blip>
          <a:srcRect b="0" l="0" r="0" t="0"/>
          <a:stretch/>
        </p:blipFill>
        <p:spPr>
          <a:xfrm>
            <a:off x="156015" y="4739139"/>
            <a:ext cx="1716480" cy="1716480"/>
          </a:xfrm>
          <a:prstGeom prst="rect">
            <a:avLst/>
          </a:prstGeom>
          <a:noFill/>
          <a:ln>
            <a:noFill/>
          </a:ln>
        </p:spPr>
      </p:pic>
      <p:pic>
        <p:nvPicPr>
          <p:cNvPr descr="A picture containing ground, outdoor, sky, grass&#10;&#10;Description automatically generated" id="297" name="Google Shape;297;p27"/>
          <p:cNvPicPr preferRelativeResize="0"/>
          <p:nvPr/>
        </p:nvPicPr>
        <p:blipFill rotWithShape="1">
          <a:blip r:embed="rId5">
            <a:alphaModFix/>
          </a:blip>
          <a:srcRect b="0" l="0" r="0" t="0"/>
          <a:stretch/>
        </p:blipFill>
        <p:spPr>
          <a:xfrm>
            <a:off x="2620236" y="4739139"/>
            <a:ext cx="1716480" cy="1716480"/>
          </a:xfrm>
          <a:prstGeom prst="rect">
            <a:avLst/>
          </a:prstGeom>
          <a:noFill/>
          <a:ln>
            <a:noFill/>
          </a:ln>
        </p:spPr>
      </p:pic>
      <p:pic>
        <p:nvPicPr>
          <p:cNvPr id="298" name="Google Shape;298;p27"/>
          <p:cNvPicPr preferRelativeResize="0"/>
          <p:nvPr/>
        </p:nvPicPr>
        <p:blipFill rotWithShape="1">
          <a:blip r:embed="rId6">
            <a:alphaModFix/>
          </a:blip>
          <a:srcRect b="-1" l="0" r="0" t="36621"/>
          <a:stretch/>
        </p:blipFill>
        <p:spPr>
          <a:xfrm>
            <a:off x="2513908" y="3532910"/>
            <a:ext cx="4116182" cy="867036"/>
          </a:xfrm>
          <a:prstGeom prst="rect">
            <a:avLst/>
          </a:prstGeom>
          <a:noFill/>
          <a:ln>
            <a:noFill/>
          </a:ln>
        </p:spPr>
      </p:pic>
      <p:sp>
        <p:nvSpPr>
          <p:cNvPr id="299" name="Google Shape;299;p27"/>
          <p:cNvSpPr/>
          <p:nvPr/>
        </p:nvSpPr>
        <p:spPr>
          <a:xfrm>
            <a:off x="1014255" y="5903495"/>
            <a:ext cx="285156" cy="256673"/>
          </a:xfrm>
          <a:prstGeom prst="star5">
            <a:avLst>
              <a:gd fmla="val 19098" name="adj"/>
              <a:gd fmla="val 105146" name="hf"/>
              <a:gd fmla="val 110557" name="vf"/>
            </a:avLst>
          </a:prstGeom>
          <a:solidFill>
            <a:srgbClr val="FFFF00"/>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0" name="Google Shape;300;p27"/>
          <p:cNvSpPr/>
          <p:nvPr/>
        </p:nvSpPr>
        <p:spPr>
          <a:xfrm>
            <a:off x="3177278" y="5340706"/>
            <a:ext cx="285156" cy="256673"/>
          </a:xfrm>
          <a:prstGeom prst="star5">
            <a:avLst>
              <a:gd fmla="val 19098" name="adj"/>
              <a:gd fmla="val 105146" name="hf"/>
              <a:gd fmla="val 110557" name="vf"/>
            </a:avLst>
          </a:prstGeom>
          <a:solidFill>
            <a:srgbClr val="FFFF00"/>
          </a:solidFill>
          <a:ln cap="flat" cmpd="sng" w="25400">
            <a:solidFill>
              <a:srgbClr val="88A3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1" name="Google Shape;301;p27"/>
          <p:cNvSpPr txBox="1"/>
          <p:nvPr/>
        </p:nvSpPr>
        <p:spPr>
          <a:xfrm>
            <a:off x="2513908" y="2812473"/>
            <a:ext cx="255685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Compare to the momentum algorithm: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8"/>
          <p:cNvSpPr txBox="1"/>
          <p:nvPr>
            <p:ph type="title"/>
          </p:nvPr>
        </p:nvSpPr>
        <p:spPr>
          <a:xfrm>
            <a:off x="1930400" y="381000"/>
            <a:ext cx="6994525" cy="63341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CA"/>
              <a:t>AdaGrad - Adaptive Gradient</a:t>
            </a:r>
            <a:endParaRPr/>
          </a:p>
        </p:txBody>
      </p:sp>
      <p:sp>
        <p:nvSpPr>
          <p:cNvPr id="308" name="Google Shape;308;p28"/>
          <p:cNvSpPr txBox="1"/>
          <p:nvPr>
            <p:ph idx="1" type="body"/>
          </p:nvPr>
        </p:nvSpPr>
        <p:spPr>
          <a:xfrm>
            <a:off x="457200" y="4969035"/>
            <a:ext cx="8229600" cy="63341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Char char="●"/>
            </a:pPr>
            <a:r>
              <a:rPr lang="en-CA"/>
              <a:t>Compare to SGD:</a:t>
            </a:r>
            <a:endParaRPr/>
          </a:p>
        </p:txBody>
      </p:sp>
      <p:pic>
        <p:nvPicPr>
          <p:cNvPr id="309" name="Google Shape;309;p28"/>
          <p:cNvPicPr preferRelativeResize="0"/>
          <p:nvPr/>
        </p:nvPicPr>
        <p:blipFill rotWithShape="1">
          <a:blip r:embed="rId3">
            <a:alphaModFix/>
          </a:blip>
          <a:srcRect b="0" l="0" r="0" t="39827"/>
          <a:stretch/>
        </p:blipFill>
        <p:spPr>
          <a:xfrm>
            <a:off x="1459031" y="1555282"/>
            <a:ext cx="6738329" cy="1599165"/>
          </a:xfrm>
          <a:prstGeom prst="rect">
            <a:avLst/>
          </a:prstGeom>
          <a:noFill/>
          <a:ln>
            <a:noFill/>
          </a:ln>
        </p:spPr>
      </p:pic>
      <p:pic>
        <p:nvPicPr>
          <p:cNvPr id="310" name="Google Shape;310;p28"/>
          <p:cNvPicPr preferRelativeResize="0"/>
          <p:nvPr/>
        </p:nvPicPr>
        <p:blipFill rotWithShape="1">
          <a:blip r:embed="rId4">
            <a:alphaModFix/>
          </a:blip>
          <a:srcRect b="0" l="0" r="0" t="17268"/>
          <a:stretch/>
        </p:blipFill>
        <p:spPr>
          <a:xfrm>
            <a:off x="2546454" y="3272351"/>
            <a:ext cx="4446606" cy="533151"/>
          </a:xfrm>
          <a:prstGeom prst="rect">
            <a:avLst/>
          </a:prstGeom>
          <a:noFill/>
          <a:ln>
            <a:noFill/>
          </a:ln>
        </p:spPr>
      </p:pic>
      <p:pic>
        <p:nvPicPr>
          <p:cNvPr id="311" name="Google Shape;311;p28"/>
          <p:cNvPicPr preferRelativeResize="0"/>
          <p:nvPr/>
        </p:nvPicPr>
        <p:blipFill rotWithShape="1">
          <a:blip r:embed="rId5">
            <a:alphaModFix/>
          </a:blip>
          <a:srcRect b="0" l="0" r="0" t="0"/>
          <a:stretch/>
        </p:blipFill>
        <p:spPr>
          <a:xfrm>
            <a:off x="2508621" y="4024625"/>
            <a:ext cx="4416636" cy="579012"/>
          </a:xfrm>
          <a:prstGeom prst="rect">
            <a:avLst/>
          </a:prstGeom>
          <a:noFill/>
          <a:ln>
            <a:noFill/>
          </a:ln>
        </p:spPr>
      </p:pic>
      <p:pic>
        <p:nvPicPr>
          <p:cNvPr id="312" name="Google Shape;312;p28"/>
          <p:cNvPicPr preferRelativeResize="0"/>
          <p:nvPr/>
        </p:nvPicPr>
        <p:blipFill rotWithShape="1">
          <a:blip r:embed="rId6">
            <a:alphaModFix/>
          </a:blip>
          <a:srcRect b="0" l="0" r="0" t="0"/>
          <a:stretch/>
        </p:blipFill>
        <p:spPr>
          <a:xfrm>
            <a:off x="2829264" y="5563655"/>
            <a:ext cx="3043501" cy="72747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9"/>
          <p:cNvSpPr txBox="1"/>
          <p:nvPr>
            <p:ph type="title"/>
          </p:nvPr>
        </p:nvSpPr>
        <p:spPr>
          <a:xfrm>
            <a:off x="1930400" y="381000"/>
            <a:ext cx="6994525" cy="63341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CA"/>
              <a:t>RMSProp</a:t>
            </a:r>
            <a:endParaRPr/>
          </a:p>
        </p:txBody>
      </p:sp>
      <p:sp>
        <p:nvSpPr>
          <p:cNvPr id="319" name="Google Shape;319;p29"/>
          <p:cNvSpPr txBox="1"/>
          <p:nvPr>
            <p:ph idx="1" type="body"/>
          </p:nvPr>
        </p:nvSpPr>
        <p:spPr>
          <a:xfrm>
            <a:off x="457200" y="5578643"/>
            <a:ext cx="8229600" cy="633414"/>
          </a:xfrm>
          <a:prstGeom prst="rect">
            <a:avLst/>
          </a:prstGeom>
          <a:noFill/>
          <a:ln>
            <a:noFill/>
          </a:ln>
        </p:spPr>
        <p:txBody>
          <a:bodyPr anchorCtr="0" anchor="t" bIns="45700" lIns="91425" spcFirstLastPara="1" rIns="91425" wrap="square" tIns="45700">
            <a:normAutofit/>
          </a:bodyPr>
          <a:lstStyle/>
          <a:p>
            <a:pPr indent="-165100" lvl="0" marL="342900" rtl="0" algn="l">
              <a:spcBef>
                <a:spcPts val="0"/>
              </a:spcBef>
              <a:spcAft>
                <a:spcPts val="0"/>
              </a:spcAft>
              <a:buSzPts val="2800"/>
              <a:buNone/>
            </a:pPr>
            <a:r>
              <a:t/>
            </a:r>
            <a:endParaRPr/>
          </a:p>
        </p:txBody>
      </p:sp>
      <p:pic>
        <p:nvPicPr>
          <p:cNvPr id="320" name="Google Shape;320;p29"/>
          <p:cNvPicPr preferRelativeResize="0"/>
          <p:nvPr/>
        </p:nvPicPr>
        <p:blipFill rotWithShape="1">
          <a:blip r:embed="rId3">
            <a:alphaModFix/>
          </a:blip>
          <a:srcRect b="0" l="0" r="0" t="33706"/>
          <a:stretch/>
        </p:blipFill>
        <p:spPr>
          <a:xfrm>
            <a:off x="1594097" y="1928718"/>
            <a:ext cx="5955806" cy="1294689"/>
          </a:xfrm>
          <a:prstGeom prst="rect">
            <a:avLst/>
          </a:prstGeom>
          <a:noFill/>
          <a:ln>
            <a:noFill/>
          </a:ln>
        </p:spPr>
      </p:pic>
      <p:pic>
        <p:nvPicPr>
          <p:cNvPr id="321" name="Google Shape;321;p29"/>
          <p:cNvPicPr preferRelativeResize="0"/>
          <p:nvPr/>
        </p:nvPicPr>
        <p:blipFill rotWithShape="1">
          <a:blip r:embed="rId4">
            <a:alphaModFix/>
          </a:blip>
          <a:srcRect b="0" l="0" r="0" t="35001"/>
          <a:stretch/>
        </p:blipFill>
        <p:spPr>
          <a:xfrm>
            <a:off x="1945395" y="4110003"/>
            <a:ext cx="4531942" cy="1161824"/>
          </a:xfrm>
          <a:prstGeom prst="rect">
            <a:avLst/>
          </a:prstGeom>
          <a:noFill/>
          <a:ln>
            <a:noFill/>
          </a:ln>
        </p:spPr>
      </p:pic>
      <p:sp>
        <p:nvSpPr>
          <p:cNvPr id="322" name="Google Shape;322;p29"/>
          <p:cNvSpPr txBox="1"/>
          <p:nvPr/>
        </p:nvSpPr>
        <p:spPr>
          <a:xfrm>
            <a:off x="1594097" y="1468582"/>
            <a:ext cx="214663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RMSProp:</a:t>
            </a:r>
            <a:endParaRPr/>
          </a:p>
        </p:txBody>
      </p:sp>
      <p:sp>
        <p:nvSpPr>
          <p:cNvPr id="323" name="Google Shape;323;p29"/>
          <p:cNvSpPr txBox="1"/>
          <p:nvPr/>
        </p:nvSpPr>
        <p:spPr>
          <a:xfrm>
            <a:off x="1594096" y="3674945"/>
            <a:ext cx="33935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Compare to AdaGrad: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1930400" y="381000"/>
            <a:ext cx="6994525" cy="63341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CA"/>
              <a:t>Reminder: The Gradient</a:t>
            </a:r>
            <a:endParaRPr/>
          </a:p>
        </p:txBody>
      </p:sp>
      <p:sp>
        <p:nvSpPr>
          <p:cNvPr id="75" name="Google Shape;75;p3"/>
          <p:cNvSpPr txBox="1"/>
          <p:nvPr>
            <p:ph idx="1" type="body"/>
          </p:nvPr>
        </p:nvSpPr>
        <p:spPr>
          <a:xfrm>
            <a:off x="457200" y="1085837"/>
            <a:ext cx="8229600" cy="63341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800"/>
              <a:buNone/>
            </a:pPr>
            <a:r>
              <a:rPr lang="en-CA"/>
              <a:t>The gradient is at the basis of all DL Optimizers</a:t>
            </a:r>
            <a:endParaRPr/>
          </a:p>
        </p:txBody>
      </p:sp>
      <p:pic>
        <p:nvPicPr>
          <p:cNvPr id="76" name="Google Shape;76;p3"/>
          <p:cNvPicPr preferRelativeResize="0"/>
          <p:nvPr/>
        </p:nvPicPr>
        <p:blipFill rotWithShape="1">
          <a:blip r:embed="rId3">
            <a:alphaModFix/>
          </a:blip>
          <a:srcRect b="0" l="0" r="0" t="0"/>
          <a:stretch/>
        </p:blipFill>
        <p:spPr>
          <a:xfrm>
            <a:off x="94380" y="1796923"/>
            <a:ext cx="4349033" cy="872197"/>
          </a:xfrm>
          <a:prstGeom prst="rect">
            <a:avLst/>
          </a:prstGeom>
          <a:noFill/>
          <a:ln>
            <a:noFill/>
          </a:ln>
        </p:spPr>
      </p:pic>
      <p:pic>
        <p:nvPicPr>
          <p:cNvPr id="77" name="Google Shape;77;p3"/>
          <p:cNvPicPr preferRelativeResize="0"/>
          <p:nvPr/>
        </p:nvPicPr>
        <p:blipFill rotWithShape="1">
          <a:blip r:embed="rId4">
            <a:alphaModFix/>
          </a:blip>
          <a:srcRect b="0" l="0" r="0" t="0"/>
          <a:stretch/>
        </p:blipFill>
        <p:spPr>
          <a:xfrm>
            <a:off x="4774213" y="1773644"/>
            <a:ext cx="3680847" cy="826576"/>
          </a:xfrm>
          <a:prstGeom prst="rect">
            <a:avLst/>
          </a:prstGeom>
          <a:noFill/>
          <a:ln>
            <a:noFill/>
          </a:ln>
        </p:spPr>
      </p:pic>
      <p:pic>
        <p:nvPicPr>
          <p:cNvPr id="78" name="Google Shape;78;p3"/>
          <p:cNvPicPr preferRelativeResize="0"/>
          <p:nvPr/>
        </p:nvPicPr>
        <p:blipFill rotWithShape="1">
          <a:blip r:embed="rId5">
            <a:alphaModFix/>
          </a:blip>
          <a:srcRect b="55074" l="0" r="0" t="0"/>
          <a:stretch/>
        </p:blipFill>
        <p:spPr>
          <a:xfrm>
            <a:off x="1398984" y="4277613"/>
            <a:ext cx="6876336" cy="955444"/>
          </a:xfrm>
          <a:prstGeom prst="rect">
            <a:avLst/>
          </a:prstGeom>
          <a:noFill/>
          <a:ln>
            <a:noFill/>
          </a:ln>
        </p:spPr>
      </p:pic>
      <p:pic>
        <p:nvPicPr>
          <p:cNvPr id="79" name="Google Shape;79;p3"/>
          <p:cNvPicPr preferRelativeResize="0"/>
          <p:nvPr/>
        </p:nvPicPr>
        <p:blipFill rotWithShape="1">
          <a:blip r:embed="rId6">
            <a:alphaModFix/>
          </a:blip>
          <a:srcRect b="0" l="0" r="0" t="0"/>
          <a:stretch/>
        </p:blipFill>
        <p:spPr>
          <a:xfrm>
            <a:off x="1599823" y="5264674"/>
            <a:ext cx="5870579" cy="968343"/>
          </a:xfrm>
          <a:prstGeom prst="rect">
            <a:avLst/>
          </a:prstGeom>
          <a:noFill/>
          <a:ln>
            <a:noFill/>
          </a:ln>
        </p:spPr>
      </p:pic>
      <p:sp>
        <p:nvSpPr>
          <p:cNvPr id="80" name="Google Shape;80;p3"/>
          <p:cNvSpPr txBox="1"/>
          <p:nvPr/>
        </p:nvSpPr>
        <p:spPr>
          <a:xfrm>
            <a:off x="510540" y="2740227"/>
            <a:ext cx="81229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CA" sz="1800" u="none" cap="none" strike="noStrike">
                <a:solidFill>
                  <a:schemeClr val="dk1"/>
                </a:solidFill>
                <a:latin typeface="Arial"/>
                <a:ea typeface="Arial"/>
                <a:cs typeface="Arial"/>
                <a:sym typeface="Arial"/>
              </a:rPr>
              <a:t>The gradient of the loss function with respect to the model parameters is:</a:t>
            </a:r>
            <a:endParaRPr/>
          </a:p>
        </p:txBody>
      </p:sp>
      <p:pic>
        <p:nvPicPr>
          <p:cNvPr id="81" name="Google Shape;81;p3"/>
          <p:cNvPicPr preferRelativeResize="0"/>
          <p:nvPr/>
        </p:nvPicPr>
        <p:blipFill rotWithShape="1">
          <a:blip r:embed="rId7">
            <a:alphaModFix/>
          </a:blip>
          <a:srcRect b="0" l="0" r="0" t="0"/>
          <a:stretch/>
        </p:blipFill>
        <p:spPr>
          <a:xfrm>
            <a:off x="1850130" y="3249566"/>
            <a:ext cx="5097828" cy="1123535"/>
          </a:xfrm>
          <a:prstGeom prst="rect">
            <a:avLst/>
          </a:prstGeom>
          <a:noFill/>
          <a:ln>
            <a:noFill/>
          </a:ln>
        </p:spPr>
      </p:pic>
      <p:sp>
        <p:nvSpPr>
          <p:cNvPr id="82" name="Google Shape;82;p3"/>
          <p:cNvSpPr txBox="1"/>
          <p:nvPr/>
        </p:nvSpPr>
        <p:spPr>
          <a:xfrm>
            <a:off x="152400" y="1541150"/>
            <a:ext cx="81229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For the MSE loss function:</a:t>
            </a:r>
            <a:endParaRPr/>
          </a:p>
        </p:txBody>
      </p:sp>
      <p:sp>
        <p:nvSpPr>
          <p:cNvPr id="83" name="Google Shape;83;p3"/>
          <p:cNvSpPr txBox="1"/>
          <p:nvPr/>
        </p:nvSpPr>
        <p:spPr>
          <a:xfrm>
            <a:off x="4213860" y="1575432"/>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and a single linear neuron as the model: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0"/>
          <p:cNvSpPr txBox="1"/>
          <p:nvPr>
            <p:ph type="title"/>
          </p:nvPr>
        </p:nvSpPr>
        <p:spPr>
          <a:xfrm>
            <a:off x="1818105" y="204537"/>
            <a:ext cx="6994525" cy="63341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CA"/>
              <a:t>Adam – Adaptive Moment Estimation</a:t>
            </a:r>
            <a:endParaRPr/>
          </a:p>
        </p:txBody>
      </p:sp>
      <p:sp>
        <p:nvSpPr>
          <p:cNvPr id="330" name="Google Shape;330;p30"/>
          <p:cNvSpPr txBox="1"/>
          <p:nvPr>
            <p:ph idx="1" type="body"/>
          </p:nvPr>
        </p:nvSpPr>
        <p:spPr>
          <a:xfrm>
            <a:off x="457200" y="5578643"/>
            <a:ext cx="8229600" cy="633414"/>
          </a:xfrm>
          <a:prstGeom prst="rect">
            <a:avLst/>
          </a:prstGeom>
          <a:noFill/>
          <a:ln>
            <a:noFill/>
          </a:ln>
        </p:spPr>
        <p:txBody>
          <a:bodyPr anchorCtr="0" anchor="t" bIns="45700" lIns="91425" spcFirstLastPara="1" rIns="91425" wrap="square" tIns="45700">
            <a:normAutofit/>
          </a:bodyPr>
          <a:lstStyle/>
          <a:p>
            <a:pPr indent="-165100" lvl="0" marL="342900" rtl="0" algn="l">
              <a:spcBef>
                <a:spcPts val="0"/>
              </a:spcBef>
              <a:spcAft>
                <a:spcPts val="0"/>
              </a:spcAft>
              <a:buSzPts val="2800"/>
              <a:buNone/>
            </a:pPr>
            <a:r>
              <a:t/>
            </a:r>
            <a:endParaRPr/>
          </a:p>
        </p:txBody>
      </p:sp>
      <p:pic>
        <p:nvPicPr>
          <p:cNvPr id="331" name="Google Shape;331;p30"/>
          <p:cNvPicPr preferRelativeResize="0"/>
          <p:nvPr/>
        </p:nvPicPr>
        <p:blipFill rotWithShape="1">
          <a:blip r:embed="rId3">
            <a:alphaModFix/>
          </a:blip>
          <a:srcRect b="0" l="0" r="0" t="13799"/>
          <a:stretch/>
        </p:blipFill>
        <p:spPr>
          <a:xfrm>
            <a:off x="1997808" y="1745673"/>
            <a:ext cx="5148383" cy="340176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1"/>
          <p:cNvSpPr txBox="1"/>
          <p:nvPr>
            <p:ph type="title"/>
          </p:nvPr>
        </p:nvSpPr>
        <p:spPr>
          <a:xfrm>
            <a:off x="1818105" y="204537"/>
            <a:ext cx="6994525" cy="63341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CA"/>
              <a:t>Adam – Adaptive Moment Estimation</a:t>
            </a:r>
            <a:endParaRPr/>
          </a:p>
        </p:txBody>
      </p:sp>
      <p:sp>
        <p:nvSpPr>
          <p:cNvPr id="338" name="Google Shape;338;p31"/>
          <p:cNvSpPr txBox="1"/>
          <p:nvPr>
            <p:ph idx="1" type="body"/>
          </p:nvPr>
        </p:nvSpPr>
        <p:spPr>
          <a:xfrm>
            <a:off x="457200" y="5578643"/>
            <a:ext cx="8229600" cy="633414"/>
          </a:xfrm>
          <a:prstGeom prst="rect">
            <a:avLst/>
          </a:prstGeom>
          <a:noFill/>
          <a:ln>
            <a:noFill/>
          </a:ln>
        </p:spPr>
        <p:txBody>
          <a:bodyPr anchorCtr="0" anchor="t" bIns="45700" lIns="91425" spcFirstLastPara="1" rIns="91425" wrap="square" tIns="45700">
            <a:normAutofit/>
          </a:bodyPr>
          <a:lstStyle/>
          <a:p>
            <a:pPr indent="-165100" lvl="0" marL="342900" rtl="0" algn="l">
              <a:spcBef>
                <a:spcPts val="0"/>
              </a:spcBef>
              <a:spcAft>
                <a:spcPts val="0"/>
              </a:spcAft>
              <a:buSzPts val="2800"/>
              <a:buNone/>
            </a:pPr>
            <a:r>
              <a:t/>
            </a:r>
            <a:endParaRPr/>
          </a:p>
        </p:txBody>
      </p:sp>
      <p:pic>
        <p:nvPicPr>
          <p:cNvPr id="339" name="Google Shape;339;p31"/>
          <p:cNvPicPr preferRelativeResize="0"/>
          <p:nvPr/>
        </p:nvPicPr>
        <p:blipFill rotWithShape="1">
          <a:blip r:embed="rId3">
            <a:alphaModFix/>
          </a:blip>
          <a:srcRect b="0" l="14478" r="0" t="16958"/>
          <a:stretch/>
        </p:blipFill>
        <p:spPr>
          <a:xfrm>
            <a:off x="1427010" y="1870363"/>
            <a:ext cx="4402984" cy="3277070"/>
          </a:xfrm>
          <a:prstGeom prst="rect">
            <a:avLst/>
          </a:prstGeom>
          <a:noFill/>
          <a:ln>
            <a:noFill/>
          </a:ln>
        </p:spPr>
      </p:pic>
      <p:sp>
        <p:nvSpPr>
          <p:cNvPr id="340" name="Google Shape;340;p31"/>
          <p:cNvSpPr txBox="1"/>
          <p:nvPr/>
        </p:nvSpPr>
        <p:spPr>
          <a:xfrm>
            <a:off x="6417435" y="1456182"/>
            <a:ext cx="15406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momentum</a:t>
            </a:r>
            <a:endParaRPr/>
          </a:p>
        </p:txBody>
      </p:sp>
      <p:sp>
        <p:nvSpPr>
          <p:cNvPr id="341" name="Google Shape;341;p31"/>
          <p:cNvSpPr txBox="1"/>
          <p:nvPr/>
        </p:nvSpPr>
        <p:spPr>
          <a:xfrm>
            <a:off x="5805054" y="2755613"/>
            <a:ext cx="333894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Adagrad and RMSProp</a:t>
            </a:r>
            <a:endParaRPr sz="1800">
              <a:solidFill>
                <a:schemeClr val="dk1"/>
              </a:solidFill>
              <a:latin typeface="Arial"/>
              <a:ea typeface="Arial"/>
              <a:cs typeface="Arial"/>
              <a:sym typeface="Arial"/>
            </a:endParaRPr>
          </a:p>
        </p:txBody>
      </p:sp>
      <p:pic>
        <p:nvPicPr>
          <p:cNvPr id="342" name="Google Shape;342;p31"/>
          <p:cNvPicPr preferRelativeResize="0"/>
          <p:nvPr/>
        </p:nvPicPr>
        <p:blipFill rotWithShape="1">
          <a:blip r:embed="rId4">
            <a:alphaModFix/>
          </a:blip>
          <a:srcRect b="40195" l="15805" r="0" t="34159"/>
          <a:stretch/>
        </p:blipFill>
        <p:spPr>
          <a:xfrm>
            <a:off x="5805054" y="2382746"/>
            <a:ext cx="3338946" cy="333480"/>
          </a:xfrm>
          <a:prstGeom prst="rect">
            <a:avLst/>
          </a:prstGeom>
          <a:noFill/>
          <a:ln>
            <a:noFill/>
          </a:ln>
        </p:spPr>
      </p:pic>
      <p:sp>
        <p:nvSpPr>
          <p:cNvPr id="343" name="Google Shape;343;p31"/>
          <p:cNvSpPr txBox="1"/>
          <p:nvPr/>
        </p:nvSpPr>
        <p:spPr>
          <a:xfrm>
            <a:off x="1427010" y="1098693"/>
            <a:ext cx="54725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Adam is a combination of momentum and RMSProp</a:t>
            </a:r>
            <a:endParaRPr sz="1800">
              <a:solidFill>
                <a:schemeClr val="dk1"/>
              </a:solidFill>
              <a:latin typeface="Arial"/>
              <a:ea typeface="Arial"/>
              <a:cs typeface="Arial"/>
              <a:sym typeface="Arial"/>
            </a:endParaRPr>
          </a:p>
        </p:txBody>
      </p:sp>
      <p:pic>
        <p:nvPicPr>
          <p:cNvPr id="344" name="Google Shape;344;p31"/>
          <p:cNvPicPr preferRelativeResize="0"/>
          <p:nvPr/>
        </p:nvPicPr>
        <p:blipFill rotWithShape="1">
          <a:blip r:embed="rId5">
            <a:alphaModFix/>
          </a:blip>
          <a:srcRect b="32916" l="15001" r="29566" t="30291"/>
          <a:stretch/>
        </p:blipFill>
        <p:spPr>
          <a:xfrm>
            <a:off x="5805054" y="1785346"/>
            <a:ext cx="2175164" cy="47982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2"/>
          <p:cNvSpPr txBox="1"/>
          <p:nvPr>
            <p:ph type="title"/>
          </p:nvPr>
        </p:nvSpPr>
        <p:spPr>
          <a:xfrm>
            <a:off x="1818105" y="204537"/>
            <a:ext cx="6994525" cy="63341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CA"/>
              <a:t>Adam – Adaptive Moment Estimation</a:t>
            </a:r>
            <a:endParaRPr/>
          </a:p>
        </p:txBody>
      </p:sp>
      <p:sp>
        <p:nvSpPr>
          <p:cNvPr id="351" name="Google Shape;351;p32"/>
          <p:cNvSpPr txBox="1"/>
          <p:nvPr>
            <p:ph idx="1" type="body"/>
          </p:nvPr>
        </p:nvSpPr>
        <p:spPr>
          <a:xfrm>
            <a:off x="457200" y="5578643"/>
            <a:ext cx="8229600" cy="633414"/>
          </a:xfrm>
          <a:prstGeom prst="rect">
            <a:avLst/>
          </a:prstGeom>
          <a:noFill/>
          <a:ln>
            <a:noFill/>
          </a:ln>
        </p:spPr>
        <p:txBody>
          <a:bodyPr anchorCtr="0" anchor="t" bIns="45700" lIns="91425" spcFirstLastPara="1" rIns="91425" wrap="square" tIns="45700">
            <a:normAutofit/>
          </a:bodyPr>
          <a:lstStyle/>
          <a:p>
            <a:pPr indent="-165100" lvl="0" marL="342900" rtl="0" algn="l">
              <a:spcBef>
                <a:spcPts val="0"/>
              </a:spcBef>
              <a:spcAft>
                <a:spcPts val="0"/>
              </a:spcAft>
              <a:buSzPts val="2800"/>
              <a:buNone/>
            </a:pPr>
            <a:r>
              <a:t/>
            </a:r>
            <a:endParaRPr/>
          </a:p>
        </p:txBody>
      </p:sp>
      <p:pic>
        <p:nvPicPr>
          <p:cNvPr id="352" name="Google Shape;352;p32"/>
          <p:cNvPicPr preferRelativeResize="0"/>
          <p:nvPr/>
        </p:nvPicPr>
        <p:blipFill rotWithShape="1">
          <a:blip r:embed="rId3">
            <a:alphaModFix/>
          </a:blip>
          <a:srcRect b="0" l="0" r="0" t="15906"/>
          <a:stretch/>
        </p:blipFill>
        <p:spPr>
          <a:xfrm>
            <a:off x="1014133" y="1773381"/>
            <a:ext cx="5148383" cy="3318631"/>
          </a:xfrm>
          <a:prstGeom prst="rect">
            <a:avLst/>
          </a:prstGeom>
          <a:noFill/>
          <a:ln>
            <a:noFill/>
          </a:ln>
        </p:spPr>
      </p:pic>
      <p:sp>
        <p:nvSpPr>
          <p:cNvPr id="353" name="Google Shape;353;p32"/>
          <p:cNvSpPr txBox="1"/>
          <p:nvPr/>
        </p:nvSpPr>
        <p:spPr>
          <a:xfrm>
            <a:off x="4571999" y="2842735"/>
            <a:ext cx="45720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technical detail: since m and s are initialized at 0, they will be biased toward 0 at the beginning of training, so these two steps will help boost m and s at the beginning of training. </a:t>
            </a:r>
            <a:endParaRPr sz="1800">
              <a:solidFill>
                <a:schemeClr val="dk1"/>
              </a:solidFill>
              <a:latin typeface="Arial"/>
              <a:ea typeface="Arial"/>
              <a:cs typeface="Arial"/>
              <a:sym typeface="Arial"/>
            </a:endParaRPr>
          </a:p>
        </p:txBody>
      </p:sp>
      <p:cxnSp>
        <p:nvCxnSpPr>
          <p:cNvPr id="354" name="Google Shape;354;p32"/>
          <p:cNvCxnSpPr/>
          <p:nvPr/>
        </p:nvCxnSpPr>
        <p:spPr>
          <a:xfrm rot="10800000">
            <a:off x="3948545" y="3581399"/>
            <a:ext cx="623454" cy="0"/>
          </a:xfrm>
          <a:prstGeom prst="straightConnector1">
            <a:avLst/>
          </a:prstGeom>
          <a:noFill/>
          <a:ln cap="flat" cmpd="sng" w="9525">
            <a:solidFill>
              <a:schemeClr val="accent4"/>
            </a:solidFill>
            <a:prstDash val="solid"/>
            <a:round/>
            <a:headEnd len="sm" w="sm"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3"/>
          <p:cNvSpPr txBox="1"/>
          <p:nvPr>
            <p:ph type="title"/>
          </p:nvPr>
        </p:nvSpPr>
        <p:spPr>
          <a:xfrm>
            <a:off x="1721853" y="188495"/>
            <a:ext cx="6994525" cy="6334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CA"/>
              <a:t>Benchmark</a:t>
            </a:r>
            <a:br>
              <a:rPr lang="en-CA"/>
            </a:br>
            <a:r>
              <a:rPr lang="en-CA"/>
              <a:t>f-MNIST with Dense NN</a:t>
            </a:r>
            <a:endParaRPr/>
          </a:p>
        </p:txBody>
      </p:sp>
      <p:pic>
        <p:nvPicPr>
          <p:cNvPr id="361" name="Google Shape;361;p33"/>
          <p:cNvPicPr preferRelativeResize="0"/>
          <p:nvPr/>
        </p:nvPicPr>
        <p:blipFill rotWithShape="1">
          <a:blip r:embed="rId3">
            <a:alphaModFix/>
          </a:blip>
          <a:srcRect b="0" l="0" r="0" t="0"/>
          <a:stretch/>
        </p:blipFill>
        <p:spPr>
          <a:xfrm>
            <a:off x="566738" y="1096686"/>
            <a:ext cx="8010524" cy="538031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4"/>
          <p:cNvSpPr txBox="1"/>
          <p:nvPr>
            <p:ph type="title"/>
          </p:nvPr>
        </p:nvSpPr>
        <p:spPr>
          <a:xfrm>
            <a:off x="1721853" y="188495"/>
            <a:ext cx="6994525" cy="63341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CA"/>
              <a:t>Benchmark</a:t>
            </a:r>
            <a:br>
              <a:rPr lang="en-CA"/>
            </a:br>
            <a:r>
              <a:rPr lang="en-CA"/>
              <a:t>f-MNIST with Dense NN</a:t>
            </a:r>
            <a:endParaRPr/>
          </a:p>
        </p:txBody>
      </p:sp>
      <p:pic>
        <p:nvPicPr>
          <p:cNvPr id="368" name="Google Shape;368;p34"/>
          <p:cNvPicPr preferRelativeResize="0"/>
          <p:nvPr/>
        </p:nvPicPr>
        <p:blipFill rotWithShape="1">
          <a:blip r:embed="rId3">
            <a:alphaModFix/>
          </a:blip>
          <a:srcRect b="0" l="0" r="0" t="0"/>
          <a:stretch/>
        </p:blipFill>
        <p:spPr>
          <a:xfrm>
            <a:off x="685715" y="1118584"/>
            <a:ext cx="7772570" cy="53246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1930400" y="381000"/>
            <a:ext cx="6994525" cy="63341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CA"/>
              <a:t>Gradient – Detailed Calculation</a:t>
            </a:r>
            <a:endParaRPr/>
          </a:p>
        </p:txBody>
      </p:sp>
      <p:pic>
        <p:nvPicPr>
          <p:cNvPr id="89" name="Google Shape;89;p4"/>
          <p:cNvPicPr preferRelativeResize="0"/>
          <p:nvPr/>
        </p:nvPicPr>
        <p:blipFill rotWithShape="1">
          <a:blip r:embed="rId3">
            <a:alphaModFix/>
          </a:blip>
          <a:srcRect b="55074" l="0" r="0" t="0"/>
          <a:stretch/>
        </p:blipFill>
        <p:spPr>
          <a:xfrm>
            <a:off x="1708588" y="2291040"/>
            <a:ext cx="6876336" cy="955444"/>
          </a:xfrm>
          <a:prstGeom prst="rect">
            <a:avLst/>
          </a:prstGeom>
          <a:noFill/>
          <a:ln>
            <a:noFill/>
          </a:ln>
        </p:spPr>
      </p:pic>
      <p:pic>
        <p:nvPicPr>
          <p:cNvPr id="90" name="Google Shape;90;p4"/>
          <p:cNvPicPr preferRelativeResize="0"/>
          <p:nvPr/>
        </p:nvPicPr>
        <p:blipFill rotWithShape="1">
          <a:blip r:embed="rId4">
            <a:alphaModFix/>
          </a:blip>
          <a:srcRect b="0" l="0" r="0" t="0"/>
          <a:stretch/>
        </p:blipFill>
        <p:spPr>
          <a:xfrm>
            <a:off x="1909427" y="3197009"/>
            <a:ext cx="5870579" cy="968343"/>
          </a:xfrm>
          <a:prstGeom prst="rect">
            <a:avLst/>
          </a:prstGeom>
          <a:noFill/>
          <a:ln>
            <a:noFill/>
          </a:ln>
        </p:spPr>
      </p:pic>
      <p:pic>
        <p:nvPicPr>
          <p:cNvPr id="91" name="Google Shape;91;p4"/>
          <p:cNvPicPr preferRelativeResize="0"/>
          <p:nvPr/>
        </p:nvPicPr>
        <p:blipFill rotWithShape="1">
          <a:blip r:embed="rId5">
            <a:alphaModFix/>
          </a:blip>
          <a:srcRect b="0" l="0" r="0" t="0"/>
          <a:stretch/>
        </p:blipFill>
        <p:spPr>
          <a:xfrm>
            <a:off x="2159734" y="1014413"/>
            <a:ext cx="5097828" cy="1123535"/>
          </a:xfrm>
          <a:prstGeom prst="rect">
            <a:avLst/>
          </a:prstGeom>
          <a:noFill/>
          <a:ln>
            <a:noFill/>
          </a:ln>
        </p:spPr>
      </p:pic>
      <p:sp>
        <p:nvSpPr>
          <p:cNvPr id="92" name="Google Shape;92;p4"/>
          <p:cNvSpPr txBox="1"/>
          <p:nvPr/>
        </p:nvSpPr>
        <p:spPr>
          <a:xfrm>
            <a:off x="762000" y="4165352"/>
            <a:ext cx="701800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The </a:t>
            </a:r>
            <a:r>
              <a:rPr b="1" lang="en-CA" sz="1800">
                <a:solidFill>
                  <a:schemeClr val="dk1"/>
                </a:solidFill>
                <a:latin typeface="Arial"/>
                <a:ea typeface="Arial"/>
                <a:cs typeface="Arial"/>
                <a:sym typeface="Arial"/>
              </a:rPr>
              <a:t>functional </a:t>
            </a:r>
            <a:r>
              <a:rPr b="1" i="1" lang="en-CA" sz="1800">
                <a:solidFill>
                  <a:schemeClr val="dk1"/>
                </a:solidFill>
                <a:latin typeface="Arial"/>
                <a:ea typeface="Arial"/>
                <a:cs typeface="Arial"/>
                <a:sym typeface="Arial"/>
              </a:rPr>
              <a:t>form</a:t>
            </a:r>
            <a:r>
              <a:rPr b="1" lang="en-CA" sz="1800">
                <a:solidFill>
                  <a:schemeClr val="dk1"/>
                </a:solidFill>
                <a:latin typeface="Arial"/>
                <a:ea typeface="Arial"/>
                <a:cs typeface="Arial"/>
                <a:sym typeface="Arial"/>
              </a:rPr>
              <a:t> of the gradient</a:t>
            </a:r>
            <a:r>
              <a:rPr lang="en-CA" sz="1800">
                <a:solidFill>
                  <a:schemeClr val="dk1"/>
                </a:solidFill>
                <a:latin typeface="Arial"/>
                <a:ea typeface="Arial"/>
                <a:cs typeface="Arial"/>
                <a:sym typeface="Arial"/>
              </a:rPr>
              <a:t> is constant – it doesn’t change with a change of the input (x,y) or the value of the weights. However the </a:t>
            </a:r>
            <a:r>
              <a:rPr b="1" i="1" lang="en-CA" sz="1800">
                <a:solidFill>
                  <a:schemeClr val="dk1"/>
                </a:solidFill>
                <a:latin typeface="Arial"/>
                <a:ea typeface="Arial"/>
                <a:cs typeface="Arial"/>
                <a:sym typeface="Arial"/>
              </a:rPr>
              <a:t>value</a:t>
            </a:r>
            <a:r>
              <a:rPr b="1" lang="en-CA" sz="1800">
                <a:solidFill>
                  <a:schemeClr val="dk1"/>
                </a:solidFill>
                <a:latin typeface="Arial"/>
                <a:ea typeface="Arial"/>
                <a:cs typeface="Arial"/>
                <a:sym typeface="Arial"/>
              </a:rPr>
              <a:t> of the gradient</a:t>
            </a:r>
            <a:r>
              <a:rPr lang="en-CA" sz="1800">
                <a:solidFill>
                  <a:schemeClr val="dk1"/>
                </a:solidFill>
                <a:latin typeface="Arial"/>
                <a:ea typeface="Arial"/>
                <a:cs typeface="Arial"/>
                <a:sym typeface="Arial"/>
              </a:rPr>
              <a:t> will be different for each combination of inputs and weight values.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ph type="title"/>
          </p:nvPr>
        </p:nvSpPr>
        <p:spPr>
          <a:xfrm>
            <a:off x="1930400" y="381000"/>
            <a:ext cx="6994525" cy="63341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CA"/>
              <a:t>Gradient – Detailed Calculation</a:t>
            </a:r>
            <a:endParaRPr/>
          </a:p>
        </p:txBody>
      </p:sp>
      <p:pic>
        <p:nvPicPr>
          <p:cNvPr id="98" name="Google Shape;98;p5"/>
          <p:cNvPicPr preferRelativeResize="0"/>
          <p:nvPr/>
        </p:nvPicPr>
        <p:blipFill rotWithShape="1">
          <a:blip r:embed="rId3">
            <a:alphaModFix/>
          </a:blip>
          <a:srcRect b="55074" l="0" r="0" t="0"/>
          <a:stretch/>
        </p:blipFill>
        <p:spPr>
          <a:xfrm>
            <a:off x="1708588" y="2291040"/>
            <a:ext cx="6876336" cy="955444"/>
          </a:xfrm>
          <a:prstGeom prst="rect">
            <a:avLst/>
          </a:prstGeom>
          <a:noFill/>
          <a:ln>
            <a:noFill/>
          </a:ln>
        </p:spPr>
      </p:pic>
      <p:pic>
        <p:nvPicPr>
          <p:cNvPr id="99" name="Google Shape;99;p5"/>
          <p:cNvPicPr preferRelativeResize="0"/>
          <p:nvPr/>
        </p:nvPicPr>
        <p:blipFill rotWithShape="1">
          <a:blip r:embed="rId4">
            <a:alphaModFix/>
          </a:blip>
          <a:srcRect b="0" l="0" r="0" t="0"/>
          <a:stretch/>
        </p:blipFill>
        <p:spPr>
          <a:xfrm>
            <a:off x="1909427" y="3197009"/>
            <a:ext cx="5870579" cy="968343"/>
          </a:xfrm>
          <a:prstGeom prst="rect">
            <a:avLst/>
          </a:prstGeom>
          <a:noFill/>
          <a:ln>
            <a:noFill/>
          </a:ln>
        </p:spPr>
      </p:pic>
      <p:pic>
        <p:nvPicPr>
          <p:cNvPr id="100" name="Google Shape;100;p5"/>
          <p:cNvPicPr preferRelativeResize="0"/>
          <p:nvPr/>
        </p:nvPicPr>
        <p:blipFill rotWithShape="1">
          <a:blip r:embed="rId5">
            <a:alphaModFix/>
          </a:blip>
          <a:srcRect b="0" l="0" r="0" t="0"/>
          <a:stretch/>
        </p:blipFill>
        <p:spPr>
          <a:xfrm>
            <a:off x="2159734" y="1014413"/>
            <a:ext cx="5097828" cy="1123535"/>
          </a:xfrm>
          <a:prstGeom prst="rect">
            <a:avLst/>
          </a:prstGeom>
          <a:noFill/>
          <a:ln>
            <a:noFill/>
          </a:ln>
        </p:spPr>
      </p:pic>
      <p:sp>
        <p:nvSpPr>
          <p:cNvPr id="101" name="Google Shape;101;p5"/>
          <p:cNvSpPr txBox="1"/>
          <p:nvPr/>
        </p:nvSpPr>
        <p:spPr>
          <a:xfrm>
            <a:off x="762000" y="4165352"/>
            <a:ext cx="768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What will be the value of the gradient for (x=2, y=1, w_0=3, w_1=4)?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
          <p:cNvSpPr txBox="1"/>
          <p:nvPr>
            <p:ph type="title"/>
          </p:nvPr>
        </p:nvSpPr>
        <p:spPr>
          <a:xfrm>
            <a:off x="1930400" y="381000"/>
            <a:ext cx="6994525" cy="63341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CA"/>
              <a:t>Gradient – Detailed Calculation</a:t>
            </a:r>
            <a:endParaRPr/>
          </a:p>
        </p:txBody>
      </p:sp>
      <p:pic>
        <p:nvPicPr>
          <p:cNvPr id="107" name="Google Shape;107;p6"/>
          <p:cNvPicPr preferRelativeResize="0"/>
          <p:nvPr/>
        </p:nvPicPr>
        <p:blipFill rotWithShape="1">
          <a:blip r:embed="rId3">
            <a:alphaModFix/>
          </a:blip>
          <a:srcRect b="55074" l="0" r="0" t="0"/>
          <a:stretch/>
        </p:blipFill>
        <p:spPr>
          <a:xfrm>
            <a:off x="1708588" y="2291040"/>
            <a:ext cx="6876336" cy="955444"/>
          </a:xfrm>
          <a:prstGeom prst="rect">
            <a:avLst/>
          </a:prstGeom>
          <a:noFill/>
          <a:ln>
            <a:noFill/>
          </a:ln>
        </p:spPr>
      </p:pic>
      <p:pic>
        <p:nvPicPr>
          <p:cNvPr id="108" name="Google Shape;108;p6"/>
          <p:cNvPicPr preferRelativeResize="0"/>
          <p:nvPr/>
        </p:nvPicPr>
        <p:blipFill rotWithShape="1">
          <a:blip r:embed="rId4">
            <a:alphaModFix/>
          </a:blip>
          <a:srcRect b="0" l="0" r="0" t="0"/>
          <a:stretch/>
        </p:blipFill>
        <p:spPr>
          <a:xfrm>
            <a:off x="1909427" y="3197009"/>
            <a:ext cx="5870579" cy="968343"/>
          </a:xfrm>
          <a:prstGeom prst="rect">
            <a:avLst/>
          </a:prstGeom>
          <a:noFill/>
          <a:ln>
            <a:noFill/>
          </a:ln>
        </p:spPr>
      </p:pic>
      <p:pic>
        <p:nvPicPr>
          <p:cNvPr id="109" name="Google Shape;109;p6"/>
          <p:cNvPicPr preferRelativeResize="0"/>
          <p:nvPr/>
        </p:nvPicPr>
        <p:blipFill rotWithShape="1">
          <a:blip r:embed="rId5">
            <a:alphaModFix/>
          </a:blip>
          <a:srcRect b="0" l="0" r="0" t="0"/>
          <a:stretch/>
        </p:blipFill>
        <p:spPr>
          <a:xfrm>
            <a:off x="2159734" y="1014413"/>
            <a:ext cx="5097828" cy="1123535"/>
          </a:xfrm>
          <a:prstGeom prst="rect">
            <a:avLst/>
          </a:prstGeom>
          <a:noFill/>
          <a:ln>
            <a:noFill/>
          </a:ln>
        </p:spPr>
      </p:pic>
      <p:sp>
        <p:nvSpPr>
          <p:cNvPr id="110" name="Google Shape;110;p6"/>
          <p:cNvSpPr txBox="1"/>
          <p:nvPr/>
        </p:nvSpPr>
        <p:spPr>
          <a:xfrm>
            <a:off x="762000" y="4165352"/>
            <a:ext cx="768457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What will be the value of the gradient for (x=2, y=1, w_0=3, w_1=4)?</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rPr lang="en-CA" sz="1800">
                <a:solidFill>
                  <a:schemeClr val="dk1"/>
                </a:solidFill>
                <a:latin typeface="Arial"/>
                <a:ea typeface="Arial"/>
                <a:cs typeface="Arial"/>
                <a:sym typeface="Arial"/>
              </a:rPr>
              <a:t>(20, 40)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type="title"/>
          </p:nvPr>
        </p:nvSpPr>
        <p:spPr>
          <a:xfrm>
            <a:off x="1930400" y="381000"/>
            <a:ext cx="6994525" cy="63341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CA"/>
              <a:t>Gradient – Detailed Calculation</a:t>
            </a:r>
            <a:endParaRPr/>
          </a:p>
        </p:txBody>
      </p:sp>
      <p:pic>
        <p:nvPicPr>
          <p:cNvPr id="116" name="Google Shape;116;p7"/>
          <p:cNvPicPr preferRelativeResize="0"/>
          <p:nvPr/>
        </p:nvPicPr>
        <p:blipFill rotWithShape="1">
          <a:blip r:embed="rId3">
            <a:alphaModFix/>
          </a:blip>
          <a:srcRect b="55074" l="0" r="0" t="0"/>
          <a:stretch/>
        </p:blipFill>
        <p:spPr>
          <a:xfrm>
            <a:off x="1708588" y="2291040"/>
            <a:ext cx="6876336" cy="955444"/>
          </a:xfrm>
          <a:prstGeom prst="rect">
            <a:avLst/>
          </a:prstGeom>
          <a:noFill/>
          <a:ln>
            <a:noFill/>
          </a:ln>
        </p:spPr>
      </p:pic>
      <p:pic>
        <p:nvPicPr>
          <p:cNvPr id="117" name="Google Shape;117;p7"/>
          <p:cNvPicPr preferRelativeResize="0"/>
          <p:nvPr/>
        </p:nvPicPr>
        <p:blipFill rotWithShape="1">
          <a:blip r:embed="rId4">
            <a:alphaModFix/>
          </a:blip>
          <a:srcRect b="0" l="0" r="0" t="0"/>
          <a:stretch/>
        </p:blipFill>
        <p:spPr>
          <a:xfrm>
            <a:off x="1909427" y="3197009"/>
            <a:ext cx="5870579" cy="968343"/>
          </a:xfrm>
          <a:prstGeom prst="rect">
            <a:avLst/>
          </a:prstGeom>
          <a:noFill/>
          <a:ln>
            <a:noFill/>
          </a:ln>
        </p:spPr>
      </p:pic>
      <p:pic>
        <p:nvPicPr>
          <p:cNvPr id="118" name="Google Shape;118;p7"/>
          <p:cNvPicPr preferRelativeResize="0"/>
          <p:nvPr/>
        </p:nvPicPr>
        <p:blipFill rotWithShape="1">
          <a:blip r:embed="rId5">
            <a:alphaModFix/>
          </a:blip>
          <a:srcRect b="0" l="0" r="0" t="0"/>
          <a:stretch/>
        </p:blipFill>
        <p:spPr>
          <a:xfrm>
            <a:off x="2159734" y="1014413"/>
            <a:ext cx="5097828" cy="1123535"/>
          </a:xfrm>
          <a:prstGeom prst="rect">
            <a:avLst/>
          </a:prstGeom>
          <a:noFill/>
          <a:ln>
            <a:noFill/>
          </a:ln>
        </p:spPr>
      </p:pic>
      <p:sp>
        <p:nvSpPr>
          <p:cNvPr id="119" name="Google Shape;119;p7"/>
          <p:cNvSpPr txBox="1"/>
          <p:nvPr/>
        </p:nvSpPr>
        <p:spPr>
          <a:xfrm>
            <a:off x="762000" y="4165352"/>
            <a:ext cx="768457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What will be the value of the gradient for (x=2, y=1, w_0=3, w_1=4)?</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ctr">
              <a:spcBef>
                <a:spcPts val="0"/>
              </a:spcBef>
              <a:spcAft>
                <a:spcPts val="0"/>
              </a:spcAft>
              <a:buNone/>
            </a:pPr>
            <a:r>
              <a:rPr lang="en-CA" sz="1800">
                <a:solidFill>
                  <a:schemeClr val="dk1"/>
                </a:solidFill>
                <a:latin typeface="Arial"/>
                <a:ea typeface="Arial"/>
                <a:cs typeface="Arial"/>
                <a:sym typeface="Arial"/>
              </a:rPr>
              <a:t>(20, 40)</a:t>
            </a:r>
            <a:endParaRPr/>
          </a:p>
        </p:txBody>
      </p:sp>
      <p:sp>
        <p:nvSpPr>
          <p:cNvPr id="120" name="Google Shape;120;p7"/>
          <p:cNvSpPr txBox="1"/>
          <p:nvPr/>
        </p:nvSpPr>
        <p:spPr>
          <a:xfrm>
            <a:off x="232475" y="5365681"/>
            <a:ext cx="8911525"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CA" sz="1800">
                <a:solidFill>
                  <a:schemeClr val="dk1"/>
                </a:solidFill>
                <a:latin typeface="Arial"/>
                <a:ea typeface="Arial"/>
                <a:cs typeface="Arial"/>
                <a:sym typeface="Arial"/>
              </a:rPr>
              <a:t>The gradient represents the direction in which the loss function will increase the most, for a small step taken in (w_0, w_1) around the point (x,y,w_0,w_1).</a:t>
            </a:r>
            <a:endParaRPr/>
          </a:p>
          <a:p>
            <a:pPr indent="0" lvl="0" marL="0" marR="0" rtl="0" algn="ctr">
              <a:spcBef>
                <a:spcPts val="0"/>
              </a:spcBef>
              <a:spcAft>
                <a:spcPts val="0"/>
              </a:spcAft>
              <a:buNone/>
            </a:pPr>
            <a:r>
              <a:rPr b="1" lang="en-CA" sz="1800">
                <a:solidFill>
                  <a:schemeClr val="dk1"/>
                </a:solidFill>
                <a:latin typeface="Arial"/>
                <a:ea typeface="Arial"/>
                <a:cs typeface="Arial"/>
                <a:sym typeface="Arial"/>
              </a:rPr>
              <a:t>The negative of the gradient is the direction in (w_0,w_1) in which the function will decrease most in value, for a small step around the point (x,y,w_0,w_1)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1930400" y="381000"/>
            <a:ext cx="6994525" cy="63341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CA"/>
              <a:t>Momentum</a:t>
            </a:r>
            <a:endParaRPr/>
          </a:p>
        </p:txBody>
      </p:sp>
      <p:sp>
        <p:nvSpPr>
          <p:cNvPr id="127" name="Google Shape;127;p8"/>
          <p:cNvSpPr txBox="1"/>
          <p:nvPr/>
        </p:nvSpPr>
        <p:spPr>
          <a:xfrm>
            <a:off x="-36121" y="6550223"/>
            <a:ext cx="530826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400" u="sng">
                <a:solidFill>
                  <a:schemeClr val="dk1"/>
                </a:solidFill>
                <a:latin typeface="Arial"/>
                <a:ea typeface="Arial"/>
                <a:cs typeface="Arial"/>
                <a:sym typeface="Arial"/>
                <a:hlinkClick r:id="rId3">
                  <a:extLst>
                    <a:ext uri="{A12FA001-AC4F-418D-AE19-62706E023703}">
                      <ahyp:hlinkClr val="tx"/>
                    </a:ext>
                  </a:extLst>
                </a:hlinkClick>
              </a:rPr>
              <a:t>DreamStudio</a:t>
            </a:r>
            <a:r>
              <a:rPr lang="en-CA" sz="1400">
                <a:solidFill>
                  <a:schemeClr val="dk1"/>
                </a:solidFill>
                <a:latin typeface="Arial"/>
                <a:ea typeface="Arial"/>
                <a:cs typeface="Arial"/>
                <a:sym typeface="Arial"/>
              </a:rPr>
              <a:t>: A bowling ball rolling down a hill</a:t>
            </a:r>
            <a:endParaRPr/>
          </a:p>
        </p:txBody>
      </p:sp>
      <p:pic>
        <p:nvPicPr>
          <p:cNvPr descr="A picture containing grass, sky, outdoor, field&#10;&#10;Description automatically generated" id="128" name="Google Shape;128;p8"/>
          <p:cNvPicPr preferRelativeResize="0"/>
          <p:nvPr/>
        </p:nvPicPr>
        <p:blipFill rotWithShape="1">
          <a:blip r:embed="rId4">
            <a:alphaModFix/>
          </a:blip>
          <a:srcRect b="0" l="0" r="0" t="0"/>
          <a:stretch/>
        </p:blipFill>
        <p:spPr>
          <a:xfrm>
            <a:off x="2618014" y="1475014"/>
            <a:ext cx="3907971" cy="390797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9"/>
          <p:cNvSpPr txBox="1"/>
          <p:nvPr>
            <p:ph type="title"/>
          </p:nvPr>
        </p:nvSpPr>
        <p:spPr>
          <a:xfrm>
            <a:off x="1930400" y="381000"/>
            <a:ext cx="6994525" cy="63341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en-CA"/>
              <a:t>Momentum</a:t>
            </a:r>
            <a:endParaRPr/>
          </a:p>
        </p:txBody>
      </p:sp>
      <p:sp>
        <p:nvSpPr>
          <p:cNvPr id="134" name="Google Shape;134;p9"/>
          <p:cNvSpPr txBox="1"/>
          <p:nvPr/>
        </p:nvSpPr>
        <p:spPr>
          <a:xfrm>
            <a:off x="-36121" y="6550223"/>
            <a:ext cx="5308269"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400" u="sng">
                <a:solidFill>
                  <a:schemeClr val="dk1"/>
                </a:solidFill>
                <a:latin typeface="Arial"/>
                <a:ea typeface="Arial"/>
                <a:cs typeface="Arial"/>
                <a:sym typeface="Arial"/>
                <a:hlinkClick r:id="rId3">
                  <a:extLst>
                    <a:ext uri="{A12FA001-AC4F-418D-AE19-62706E023703}">
                      <ahyp:hlinkClr val="tx"/>
                    </a:ext>
                  </a:extLst>
                </a:hlinkClick>
              </a:rPr>
              <a:t>DreamStudio</a:t>
            </a:r>
            <a:r>
              <a:rPr lang="en-CA" sz="1400">
                <a:solidFill>
                  <a:schemeClr val="dk1"/>
                </a:solidFill>
                <a:latin typeface="Arial"/>
                <a:ea typeface="Arial"/>
                <a:cs typeface="Arial"/>
                <a:sym typeface="Arial"/>
              </a:rPr>
              <a:t>:A bowling ball rolling down a hill with a small stone in front of it</a:t>
            </a:r>
            <a:endParaRPr sz="1400">
              <a:solidFill>
                <a:schemeClr val="dk1"/>
              </a:solidFill>
              <a:latin typeface="Arial"/>
              <a:ea typeface="Arial"/>
              <a:cs typeface="Arial"/>
              <a:sym typeface="Arial"/>
            </a:endParaRPr>
          </a:p>
        </p:txBody>
      </p:sp>
      <p:pic>
        <p:nvPicPr>
          <p:cNvPr descr="A picture containing grass, sky, outdoor, field&#10;&#10;Description automatically generated" id="135" name="Google Shape;135;p9"/>
          <p:cNvPicPr preferRelativeResize="0"/>
          <p:nvPr/>
        </p:nvPicPr>
        <p:blipFill rotWithShape="1">
          <a:blip r:embed="rId4">
            <a:alphaModFix/>
          </a:blip>
          <a:srcRect b="0" l="0" r="0" t="0"/>
          <a:stretch/>
        </p:blipFill>
        <p:spPr>
          <a:xfrm>
            <a:off x="217714" y="1328057"/>
            <a:ext cx="2100943" cy="2100943"/>
          </a:xfrm>
          <a:prstGeom prst="rect">
            <a:avLst/>
          </a:prstGeom>
          <a:noFill/>
          <a:ln>
            <a:noFill/>
          </a:ln>
        </p:spPr>
      </p:pic>
      <p:pic>
        <p:nvPicPr>
          <p:cNvPr descr="A red ball on a rock&#10;&#10;Description automatically generated with medium confidence" id="136" name="Google Shape;136;p9"/>
          <p:cNvPicPr preferRelativeResize="0"/>
          <p:nvPr/>
        </p:nvPicPr>
        <p:blipFill rotWithShape="1">
          <a:blip r:embed="rId5">
            <a:alphaModFix/>
          </a:blip>
          <a:srcRect b="0" l="0" r="0" t="0"/>
          <a:stretch/>
        </p:blipFill>
        <p:spPr>
          <a:xfrm>
            <a:off x="2618013" y="1343918"/>
            <a:ext cx="4876800" cy="4876800"/>
          </a:xfrm>
          <a:prstGeom prst="rect">
            <a:avLst/>
          </a:prstGeom>
          <a:noFill/>
          <a:ln>
            <a:noFill/>
          </a:ln>
        </p:spPr>
      </p:pic>
      <p:sp>
        <p:nvSpPr>
          <p:cNvPr id="137" name="Google Shape;137;p9"/>
          <p:cNvSpPr txBox="1"/>
          <p:nvPr/>
        </p:nvSpPr>
        <p:spPr>
          <a:xfrm>
            <a:off x="217714" y="3624943"/>
            <a:ext cx="2100943"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CA" sz="1800">
                <a:solidFill>
                  <a:schemeClr val="dk1"/>
                </a:solidFill>
                <a:latin typeface="Arial"/>
                <a:ea typeface="Arial"/>
                <a:cs typeface="Arial"/>
                <a:sym typeface="Arial"/>
              </a:rPr>
              <a:t>What will happen in real life?</a:t>
            </a:r>
            <a:endParaRPr/>
          </a:p>
          <a:p>
            <a:pPr indent="0" lvl="0" marL="0" marR="0" rtl="0" algn="l">
              <a:spcBef>
                <a:spcPts val="0"/>
              </a:spcBef>
              <a:spcAft>
                <a:spcPts val="0"/>
              </a:spcAft>
              <a:buNone/>
            </a:pPr>
            <a:r>
              <a:rPr lang="en-CA" sz="1800">
                <a:solidFill>
                  <a:schemeClr val="dk1"/>
                </a:solidFill>
                <a:latin typeface="Arial"/>
                <a:ea typeface="Arial"/>
                <a:cs typeface="Arial"/>
                <a:sym typeface="Arial"/>
              </a:rPr>
              <a:t>What will happen with gradient descent?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2008-02-14T00:02:49Z</dcterms:created>
  <dc:creator>George Brown College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0x01010092541F4A2AEEDF4DB6E6832E6C073FD1</vt:lpwstr>
  </property>
</Properties>
</file>