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EB 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6">
          <p15:clr>
            <a:srgbClr val="A4A3A4"/>
          </p15:clr>
        </p15:guide>
        <p15:guide id="2" pos="1292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ffyxHGoUeONHb8+2YmeS4FJE4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DFC87-3109-47BA-B220-88F9A475545E}">
  <a:tblStyle styleId="{0C0DFC87-3109-47BA-B220-88F9A47554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6" orient="horz"/>
        <p:guide pos="12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BGaramon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BGaramon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B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7a2a57581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267a2a57581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267a2a57581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7a2a57581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267a2a57581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267a2a57581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7a2a57581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7a2a57581_0_45"/>
          <p:cNvSpPr txBox="1"/>
          <p:nvPr>
            <p:ph type="title"/>
          </p:nvPr>
        </p:nvSpPr>
        <p:spPr>
          <a:xfrm>
            <a:off x="1930400" y="381000"/>
            <a:ext cx="6994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267a2a57581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67a2a57581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67a2a57581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67a2a57581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67a2a57581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267a2a57581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67a2a57581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67a2a57581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267a2a57581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267a2a57581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7a2a57581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267a2a57581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67a2a57581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267a2a57581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267a2a57581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67a2a57581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267a2a57581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7a2a57581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67a2a57581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267a2a57581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267a2a57581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267a2a57581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67a2a57581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267a2a57581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7a2a5758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67a2a5758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67a2a57581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Activation_function#/media/File:Activation_rectified_linear.svg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en.wikipedia.org/wiki/Logistic_function#/media/File:Logistic-curve.sv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athworks.com/help/deeplearning/ug/detect-vanishing-gradients-in-deep-neural-networks.html" TargetMode="External"/><Relationship Id="rId4" Type="http://schemas.openxmlformats.org/officeDocument/2006/relationships/hyperlink" Target="https://www.mathworks.com/help/deeplearning/ug/detect-vanishing-gradients-in-deep-neural-network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en.wikipedia.org/wiki/Activation_function#/media/File:Activation_prelu.svg" TargetMode="External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upload.wikimedia.org/wikipedia/commons/thumb/b/bc/Activation_elu.svg/1920px-Activation_elu.svg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ensorflow.org/api_docs/python/tf/keras/activations/elu" TargetMode="External"/><Relationship Id="rId4" Type="http://schemas.openxmlformats.org/officeDocument/2006/relationships/hyperlink" Target="https://pytorch.org/docs/stable/generated/torch.nn.ELU.html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www.tensorflow.org/api_docs/python/tf/keras/activations/selu" TargetMode="External"/><Relationship Id="rId6" Type="http://schemas.openxmlformats.org/officeDocument/2006/relationships/hyperlink" Target="https://pytorch.org/docs/stable/generated/torch.nn.SELU.html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pytorch.org/docs/stable/generated/torch.nn.functional.gelu.html" TargetMode="External"/><Relationship Id="rId5" Type="http://schemas.openxmlformats.org/officeDocument/2006/relationships/hyperlink" Target="https://www.tensorflow.org/api_docs/python/tf/keras/activations/gelu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en.wikipedia.org/wiki/Activation_function#/media/File:Activation_gelu.p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Cumulative_distribution_function#/media/File:Normal_Distribution_CDF.svg" TargetMode="External"/><Relationship Id="rId5" Type="http://schemas.openxmlformats.org/officeDocument/2006/relationships/hyperlink" Target="https://en.wikipedia.org/wiki/Cumulative_distribution_function" TargetMode="External"/><Relationship Id="rId6" Type="http://schemas.openxmlformats.org/officeDocument/2006/relationships/hyperlink" Target="https://en.wikipedia.org/wiki/Cumulative_distribution_function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en.wikipedia.org/wiki/Normal_distribution#/media/File:Normal_Distribution_PDF.sv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Font typeface="Noto Sans Symbols"/>
              <a:buNone/>
            </a:pPr>
            <a:r>
              <a:rPr lang="en-CA"/>
              <a:t>Training and Hyperparameters Tuning Techniques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2393576" y="4851699"/>
            <a:ext cx="43568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Geron Chapter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1930400" y="198121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Initialization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204395" y="3825468"/>
            <a:ext cx="87205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Fan_in – the number of inputs to the layer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Fan_out – the number of outputs of the layer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Fan_avg = (Fan_in + Fan_out)/2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Keras uses Glorot (Xavier) initialization with a uniform distribution.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38" y="6028754"/>
            <a:ext cx="8727924" cy="3397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10"/>
          <p:cNvGraphicFramePr/>
          <p:nvPr/>
        </p:nvGraphicFramePr>
        <p:xfrm>
          <a:off x="296883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{0C0DFC87-3109-47BA-B220-88F9A475545E}</a:tableStyleId>
              </a:tblPr>
              <a:tblGrid>
                <a:gridCol w="2830275"/>
                <a:gridCol w="2830275"/>
                <a:gridCol w="283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Activation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Activation Function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Variance of Normal Dist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Glorot (Xavier)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Passthrough, tanh, sigmoid, softmax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1/fan_avg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ReLU, Leaky RELU, ELU, GELU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2/fan_avg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Lecun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SELU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1/fan_in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1645920" y="198121"/>
            <a:ext cx="749808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/>
              <a:t>The Vanishing and Exploding Gradient and Activation Functions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341354" y="1650081"/>
            <a:ext cx="2216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504" y="2392120"/>
            <a:ext cx="4135140" cy="20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6077629" y="1650081"/>
            <a:ext cx="2216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581403" y="6436426"/>
            <a:ext cx="2173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265" y="2392120"/>
            <a:ext cx="3320437" cy="221139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1224695" y="5207919"/>
            <a:ext cx="66946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gradient of the two activation functions.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it for large values of input z (positive and negative)?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1045029" y="6555179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1923804" y="0"/>
            <a:ext cx="7001122" cy="1014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Gradient of a Sigmoid vs. a ReLU</a:t>
            </a:r>
            <a:endParaRPr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129" y="2091671"/>
            <a:ext cx="4138797" cy="320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74" y="2029135"/>
            <a:ext cx="4286992" cy="323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57200" y="1330037"/>
            <a:ext cx="8229600" cy="1589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CA"/>
              <a:t>In NN, The Impact of a vanishing gradient of a single activation function such as a sigmoid is compounded: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85750" lvl="1" marL="742950" rtl="0" algn="l">
              <a:spcBef>
                <a:spcPts val="130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https://www.mathworks.com/help/deeplearning/ug/detect-vanishing-gradients-in-deep-neural-networks.html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1930400" y="198121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Activation Functions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2264064" y="1656269"/>
            <a:ext cx="4615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Rectified Linear Unit and Leaky ReLU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48" y="5529633"/>
            <a:ext cx="8813901" cy="79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2170" y="2540732"/>
            <a:ext cx="4212283" cy="210929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/>
        </p:nvSpPr>
        <p:spPr>
          <a:xfrm>
            <a:off x="5735782" y="6507678"/>
            <a:ext cx="238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691" y="2576266"/>
            <a:ext cx="4135140" cy="207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1930400" y="198121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Activation Functions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1436913" y="1045284"/>
            <a:ext cx="68730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Linear Unit (ELU; </a:t>
            </a: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</a:t>
            </a: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Scaled Exponential Linear Unit (SELU; </a:t>
            </a: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</a:t>
            </a: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7">
            <a:alphaModFix/>
          </a:blip>
          <a:srcRect b="0" l="0" r="0" t="13374"/>
          <a:stretch/>
        </p:blipFill>
        <p:spPr>
          <a:xfrm>
            <a:off x="2335173" y="1725921"/>
            <a:ext cx="4743176" cy="108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2794" y="5947995"/>
            <a:ext cx="6747934" cy="4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13459" y="2985684"/>
            <a:ext cx="5267996" cy="2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/>
        </p:nvSpPr>
        <p:spPr>
          <a:xfrm>
            <a:off x="7362701" y="6543304"/>
            <a:ext cx="1562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1930400" y="198121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Activation Functions</a:t>
            </a:r>
            <a:endParaRPr/>
          </a:p>
        </p:txBody>
      </p:sp>
      <p:sp>
        <p:nvSpPr>
          <p:cNvPr id="114" name="Google Shape;114;p7"/>
          <p:cNvSpPr txBox="1"/>
          <p:nvPr/>
        </p:nvSpPr>
        <p:spPr>
          <a:xfrm>
            <a:off x="495241" y="5557260"/>
            <a:ext cx="84447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 practice, it often outperforms every other activation function discussed so far. However, it is a bit more computationally intensive, and the performance boost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provides is not always sufficient to justify the extra cost (Geron, p.365)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269331" y="4611751"/>
            <a:ext cx="86706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Φ is the standard Gaussian cumulative distribution function (CDF): Φ(z) corresponds to the probability that a value sampled randomly from a normal distribution of mean 0 and variance 1 is lower than z.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331" y="1752257"/>
            <a:ext cx="2228256" cy="633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160774" y="2713055"/>
            <a:ext cx="2491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160774" y="2352311"/>
            <a:ext cx="17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3331143" y="1107229"/>
            <a:ext cx="458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Gaussian Error Linear Unit (GELU)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7780" y="1676463"/>
            <a:ext cx="4239585" cy="2811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7337365" y="6480590"/>
            <a:ext cx="1806635" cy="37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440" y="1887172"/>
            <a:ext cx="4424701" cy="28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5830784" y="5094514"/>
            <a:ext cx="1674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0" y="5797420"/>
            <a:ext cx="8354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https://en.wikipedia.org/wiki/Normal_distribution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https://en.wikipedia.org/wiki/Cumulative_distribution_function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09" y="1846708"/>
            <a:ext cx="4466891" cy="2852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855023" y="5058889"/>
            <a:ext cx="2351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1930400" y="198121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Activation Functions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1602889" y="2970024"/>
            <a:ext cx="62932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 is a good default for simple tasks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GELU is a better default for more complex tasks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low runtime latency, consider a leaky ReLU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2008-02-14T00:02:49Z</dcterms:created>
  <dc:creator>George Brown College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0x01010092541F4A2AEEDF4DB6E6832E6C073FD1</vt:lpwstr>
  </property>
</Properties>
</file>