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071886-39B6-4952-A111-FC321769EB7A}">
  <a:tblStyle styleId="{DC071886-39B6-4952-A111-FC321769EB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be0cc785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be0cc785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3be0cc785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3be0cc785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be0cc785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be0cc785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e0cc7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e0cc7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e0cc78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e0cc78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e0cc785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e0cc78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e0cc78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e0cc78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be0cc78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be0cc78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be0cc78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be0cc78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be0cc785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3be0cc785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be0cc785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be0cc785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igmoid_fun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Mean_squared_error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Forward and Backward Passes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Change of the Loss as a Function of w5</a:t>
            </a:r>
            <a:endParaRPr sz="2244"/>
          </a:p>
        </p:txBody>
      </p:sp>
      <p:sp>
        <p:nvSpPr>
          <p:cNvPr id="362" name="Google Shape;362;p22"/>
          <p:cNvSpPr/>
          <p:nvPr/>
        </p:nvSpPr>
        <p:spPr>
          <a:xfrm>
            <a:off x="5204963" y="15792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5204963" y="29419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197113" y="15792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7197113" y="29419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3375738" y="1579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3375738" y="294190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368" name="Google Shape;368;p22"/>
          <p:cNvCxnSpPr>
            <a:stCxn id="366" idx="3"/>
            <a:endCxn id="362" idx="2"/>
          </p:cNvCxnSpPr>
          <p:nvPr/>
        </p:nvCxnSpPr>
        <p:spPr>
          <a:xfrm>
            <a:off x="3948438" y="186560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2"/>
          <p:cNvCxnSpPr>
            <a:stCxn id="367" idx="3"/>
            <a:endCxn id="362" idx="3"/>
          </p:cNvCxnSpPr>
          <p:nvPr/>
        </p:nvCxnSpPr>
        <p:spPr>
          <a:xfrm flipH="1" rot="10800000">
            <a:off x="3948438" y="206815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2"/>
          <p:cNvCxnSpPr>
            <a:stCxn id="366" idx="3"/>
            <a:endCxn id="363" idx="1"/>
          </p:cNvCxnSpPr>
          <p:nvPr/>
        </p:nvCxnSpPr>
        <p:spPr>
          <a:xfrm>
            <a:off x="3948438" y="186560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2"/>
          <p:cNvCxnSpPr>
            <a:stCxn id="367" idx="3"/>
            <a:endCxn id="363" idx="2"/>
          </p:cNvCxnSpPr>
          <p:nvPr/>
        </p:nvCxnSpPr>
        <p:spPr>
          <a:xfrm>
            <a:off x="3948438" y="322825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2"/>
          <p:cNvCxnSpPr>
            <a:stCxn id="362" idx="6"/>
            <a:endCxn id="364" idx="2"/>
          </p:cNvCxnSpPr>
          <p:nvPr/>
        </p:nvCxnSpPr>
        <p:spPr>
          <a:xfrm>
            <a:off x="5777663" y="186560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2"/>
          <p:cNvCxnSpPr>
            <a:stCxn id="363" idx="6"/>
            <a:endCxn id="364" idx="3"/>
          </p:cNvCxnSpPr>
          <p:nvPr/>
        </p:nvCxnSpPr>
        <p:spPr>
          <a:xfrm flipH="1" rot="10800000">
            <a:off x="5777663" y="206815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2"/>
          <p:cNvCxnSpPr>
            <a:stCxn id="362" idx="6"/>
            <a:endCxn id="365" idx="1"/>
          </p:cNvCxnSpPr>
          <p:nvPr/>
        </p:nvCxnSpPr>
        <p:spPr>
          <a:xfrm>
            <a:off x="5777663" y="186560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2"/>
          <p:cNvCxnSpPr>
            <a:stCxn id="363" idx="6"/>
            <a:endCxn id="365" idx="2"/>
          </p:cNvCxnSpPr>
          <p:nvPr/>
        </p:nvCxnSpPr>
        <p:spPr>
          <a:xfrm>
            <a:off x="5777663" y="322825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2"/>
          <p:cNvSpPr txBox="1"/>
          <p:nvPr/>
        </p:nvSpPr>
        <p:spPr>
          <a:xfrm>
            <a:off x="4408488" y="1515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.15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4708463" y="20180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4729100" y="269932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4366550" y="31520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308975" y="1294700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308975" y="343840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279775" y="128532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279775" y="3438400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6402825" y="15908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.39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6624425" y="20174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6624425" y="26987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6242375" y="32282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3388875" y="219600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.05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3411900" y="351460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.10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5207800" y="214935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205438" y="2595075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7204025" y="21333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0.750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7204025" y="26138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0.773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8043875" y="2205450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8043875" y="2667225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.99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7852475" y="1145250"/>
            <a:ext cx="1081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</a:t>
            </a:r>
            <a:endParaRPr b="1"/>
          </a:p>
        </p:txBody>
      </p:sp>
      <p:sp>
        <p:nvSpPr>
          <p:cNvPr id="397" name="Google Shape;397;p22"/>
          <p:cNvSpPr txBox="1"/>
          <p:nvPr/>
        </p:nvSpPr>
        <p:spPr>
          <a:xfrm>
            <a:off x="1239075" y="4231125"/>
            <a:ext cx="69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 = 0.5 * [ (0.01 - </a:t>
            </a:r>
            <a:r>
              <a:rPr b="1" lang="en" sz="2000">
                <a:solidFill>
                  <a:srgbClr val="FF0000"/>
                </a:solidFill>
              </a:rPr>
              <a:t>0.750</a:t>
            </a:r>
            <a:r>
              <a:rPr b="1" lang="en" sz="2000">
                <a:solidFill>
                  <a:schemeClr val="dk1"/>
                </a:solidFill>
              </a:rPr>
              <a:t>)^2 + (0.99 - 0.773)^2 ] = </a:t>
            </a:r>
            <a:r>
              <a:rPr b="1" lang="en" sz="2000">
                <a:solidFill>
                  <a:srgbClr val="FF0000"/>
                </a:solidFill>
              </a:rPr>
              <a:t>0.297</a:t>
            </a:r>
            <a:endParaRPr b="1" sz="2000">
              <a:solidFill>
                <a:srgbClr val="FF0000"/>
              </a:solidFill>
            </a:endParaRPr>
          </a:p>
        </p:txBody>
      </p:sp>
      <p:graphicFrame>
        <p:nvGraphicFramePr>
          <p:cNvPr id="398" name="Google Shape;398;p22"/>
          <p:cNvGraphicFramePr/>
          <p:nvPr/>
        </p:nvGraphicFramePr>
        <p:xfrm>
          <a:off x="2393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{DC071886-39B6-4952-A111-FC321769EB7A}</a:tableStyleId>
              </a:tblPr>
              <a:tblGrid>
                <a:gridCol w="1379425"/>
                <a:gridCol w="137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0.297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Change of the Loss as a Function of w1.. ?</a:t>
            </a:r>
            <a:endParaRPr sz="2244"/>
          </a:p>
        </p:txBody>
      </p:sp>
      <p:sp>
        <p:nvSpPr>
          <p:cNvPr id="404" name="Google Shape;404;p23"/>
          <p:cNvSpPr/>
          <p:nvPr/>
        </p:nvSpPr>
        <p:spPr>
          <a:xfrm>
            <a:off x="3261588" y="157926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261588" y="2941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5253738" y="157926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5253738" y="2941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1432363" y="1579263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1432363" y="2941913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410" name="Google Shape;410;p23"/>
          <p:cNvCxnSpPr>
            <a:stCxn id="408" idx="3"/>
            <a:endCxn id="404" idx="2"/>
          </p:cNvCxnSpPr>
          <p:nvPr/>
        </p:nvCxnSpPr>
        <p:spPr>
          <a:xfrm>
            <a:off x="2005063" y="1865613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3"/>
          <p:cNvCxnSpPr>
            <a:stCxn id="409" idx="3"/>
            <a:endCxn id="404" idx="3"/>
          </p:cNvCxnSpPr>
          <p:nvPr/>
        </p:nvCxnSpPr>
        <p:spPr>
          <a:xfrm flipH="1" rot="10800000">
            <a:off x="2005063" y="2068163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3"/>
          <p:cNvCxnSpPr>
            <a:stCxn id="408" idx="3"/>
            <a:endCxn id="405" idx="1"/>
          </p:cNvCxnSpPr>
          <p:nvPr/>
        </p:nvCxnSpPr>
        <p:spPr>
          <a:xfrm>
            <a:off x="2005063" y="1865613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3"/>
          <p:cNvCxnSpPr>
            <a:stCxn id="409" idx="3"/>
            <a:endCxn id="405" idx="2"/>
          </p:cNvCxnSpPr>
          <p:nvPr/>
        </p:nvCxnSpPr>
        <p:spPr>
          <a:xfrm>
            <a:off x="2005063" y="3228263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3"/>
          <p:cNvCxnSpPr>
            <a:stCxn id="404" idx="6"/>
            <a:endCxn id="406" idx="2"/>
          </p:cNvCxnSpPr>
          <p:nvPr/>
        </p:nvCxnSpPr>
        <p:spPr>
          <a:xfrm>
            <a:off x="3834288" y="1865613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3"/>
          <p:cNvCxnSpPr>
            <a:stCxn id="405" idx="6"/>
            <a:endCxn id="406" idx="3"/>
          </p:cNvCxnSpPr>
          <p:nvPr/>
        </p:nvCxnSpPr>
        <p:spPr>
          <a:xfrm flipH="1" rot="10800000">
            <a:off x="3834288" y="2068163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3"/>
          <p:cNvCxnSpPr>
            <a:stCxn id="404" idx="6"/>
            <a:endCxn id="407" idx="1"/>
          </p:cNvCxnSpPr>
          <p:nvPr/>
        </p:nvCxnSpPr>
        <p:spPr>
          <a:xfrm>
            <a:off x="3834288" y="1865613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3"/>
          <p:cNvCxnSpPr>
            <a:stCxn id="405" idx="6"/>
            <a:endCxn id="407" idx="2"/>
          </p:cNvCxnSpPr>
          <p:nvPr/>
        </p:nvCxnSpPr>
        <p:spPr>
          <a:xfrm>
            <a:off x="3834288" y="3228263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3"/>
          <p:cNvSpPr txBox="1"/>
          <p:nvPr/>
        </p:nvSpPr>
        <p:spPr>
          <a:xfrm>
            <a:off x="2465113" y="151581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.15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2765088" y="201801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2785725" y="2699338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2423175" y="315206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3365600" y="1294713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3365600" y="3438413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5336400" y="1285338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5336400" y="3438413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4459450" y="1590888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40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4681050" y="2017413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4681050" y="2698738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4299000" y="3228263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445500" y="2196013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.05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1468525" y="3514613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.10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3264425" y="214936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262063" y="2595088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260650" y="213331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0.751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5260650" y="261381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0.773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6100500" y="2205463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6100500" y="2667238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.99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5909100" y="1145263"/>
            <a:ext cx="1081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</a:t>
            </a:r>
            <a:endParaRPr b="1"/>
          </a:p>
        </p:txBody>
      </p:sp>
      <p:sp>
        <p:nvSpPr>
          <p:cNvPr id="439" name="Google Shape;439;p23"/>
          <p:cNvSpPr txBox="1"/>
          <p:nvPr/>
        </p:nvSpPr>
        <p:spPr>
          <a:xfrm>
            <a:off x="1239075" y="4231125"/>
            <a:ext cx="69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 = 0.5 * [ (0.01 - 0.751)^2 + (0.99 - 0.773)^2 ] = 0.298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6891150" y="2146800"/>
            <a:ext cx="21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 * (0.01 - 0.751)^2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6891150" y="259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 * (0.99 - 0.773)^2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Change of the Loss as a Function of w1</a:t>
            </a:r>
            <a:endParaRPr sz="2244"/>
          </a:p>
        </p:txBody>
      </p:sp>
      <p:sp>
        <p:nvSpPr>
          <p:cNvPr id="447" name="Google Shape;447;p24"/>
          <p:cNvSpPr/>
          <p:nvPr/>
        </p:nvSpPr>
        <p:spPr>
          <a:xfrm>
            <a:off x="5204963" y="15792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5204963" y="29419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197113" y="15792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7197113" y="29419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3375738" y="1579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3375738" y="294190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453" name="Google Shape;453;p24"/>
          <p:cNvCxnSpPr>
            <a:stCxn id="451" idx="3"/>
            <a:endCxn id="447" idx="2"/>
          </p:cNvCxnSpPr>
          <p:nvPr/>
        </p:nvCxnSpPr>
        <p:spPr>
          <a:xfrm>
            <a:off x="3948438" y="186560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4"/>
          <p:cNvCxnSpPr>
            <a:stCxn id="452" idx="3"/>
            <a:endCxn id="447" idx="3"/>
          </p:cNvCxnSpPr>
          <p:nvPr/>
        </p:nvCxnSpPr>
        <p:spPr>
          <a:xfrm flipH="1" rot="10800000">
            <a:off x="3948438" y="206815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4"/>
          <p:cNvCxnSpPr>
            <a:stCxn id="451" idx="3"/>
            <a:endCxn id="448" idx="1"/>
          </p:cNvCxnSpPr>
          <p:nvPr/>
        </p:nvCxnSpPr>
        <p:spPr>
          <a:xfrm>
            <a:off x="3948438" y="186560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4"/>
          <p:cNvCxnSpPr>
            <a:stCxn id="452" idx="3"/>
            <a:endCxn id="448" idx="2"/>
          </p:cNvCxnSpPr>
          <p:nvPr/>
        </p:nvCxnSpPr>
        <p:spPr>
          <a:xfrm>
            <a:off x="3948438" y="322825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4"/>
          <p:cNvCxnSpPr>
            <a:stCxn id="447" idx="6"/>
            <a:endCxn id="449" idx="2"/>
          </p:cNvCxnSpPr>
          <p:nvPr/>
        </p:nvCxnSpPr>
        <p:spPr>
          <a:xfrm>
            <a:off x="5777663" y="186560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>
            <a:stCxn id="448" idx="6"/>
            <a:endCxn id="449" idx="3"/>
          </p:cNvCxnSpPr>
          <p:nvPr/>
        </p:nvCxnSpPr>
        <p:spPr>
          <a:xfrm flipH="1" rot="10800000">
            <a:off x="5777663" y="206815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4"/>
          <p:cNvCxnSpPr>
            <a:stCxn id="447" idx="6"/>
            <a:endCxn id="450" idx="1"/>
          </p:cNvCxnSpPr>
          <p:nvPr/>
        </p:nvCxnSpPr>
        <p:spPr>
          <a:xfrm>
            <a:off x="5777663" y="186560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4"/>
          <p:cNvCxnSpPr>
            <a:stCxn id="448" idx="6"/>
            <a:endCxn id="450" idx="2"/>
          </p:cNvCxnSpPr>
          <p:nvPr/>
        </p:nvCxnSpPr>
        <p:spPr>
          <a:xfrm>
            <a:off x="5777663" y="322825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24"/>
          <p:cNvSpPr txBox="1"/>
          <p:nvPr/>
        </p:nvSpPr>
        <p:spPr>
          <a:xfrm>
            <a:off x="4408488" y="1515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4708463" y="20180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4729100" y="269932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366550" y="31520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308975" y="1294700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5308975" y="343840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7279775" y="128532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7279775" y="3438400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402825" y="15908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40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6624425" y="20174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24"/>
          <p:cNvSpPr txBox="1"/>
          <p:nvPr/>
        </p:nvSpPr>
        <p:spPr>
          <a:xfrm>
            <a:off x="6624425" y="26987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6242375" y="32282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3388875" y="219600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.05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3411900" y="351460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.10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5207800" y="214935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5205438" y="2595075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7204025" y="21333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0.750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8" name="Google Shape;478;p24"/>
          <p:cNvSpPr txBox="1"/>
          <p:nvPr/>
        </p:nvSpPr>
        <p:spPr>
          <a:xfrm>
            <a:off x="7204025" y="26138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0.773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8043875" y="2205450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8043875" y="2667225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.99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7852475" y="1145250"/>
            <a:ext cx="1081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</a:t>
            </a:r>
            <a:endParaRPr b="1"/>
          </a:p>
        </p:txBody>
      </p:sp>
      <p:graphicFrame>
        <p:nvGraphicFramePr>
          <p:cNvPr id="482" name="Google Shape;482;p24"/>
          <p:cNvGraphicFramePr/>
          <p:nvPr/>
        </p:nvGraphicFramePr>
        <p:xfrm>
          <a:off x="2393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{DC071886-39B6-4952-A111-FC321769EB7A}</a:tableStyleId>
              </a:tblPr>
              <a:tblGrid>
                <a:gridCol w="1379425"/>
                <a:gridCol w="137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0.2983</a:t>
                      </a:r>
                      <a:r>
                        <a:rPr b="1" lang="en">
                          <a:solidFill>
                            <a:srgbClr val="38761D"/>
                          </a:solidFill>
                        </a:rPr>
                        <a:t>667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0.2983711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0.2983755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Two Layers, Two Neurons in Each</a:t>
            </a:r>
            <a:endParaRPr sz="2244"/>
          </a:p>
        </p:txBody>
      </p:sp>
      <p:sp>
        <p:nvSpPr>
          <p:cNvPr id="61" name="Google Shape;61;p14"/>
          <p:cNvSpPr/>
          <p:nvPr/>
        </p:nvSpPr>
        <p:spPr>
          <a:xfrm>
            <a:off x="4204188" y="14830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204188" y="2845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196338" y="14830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96338" y="2845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374963" y="148300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374963" y="28456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67" name="Google Shape;67;p14"/>
          <p:cNvCxnSpPr>
            <a:stCxn id="65" idx="3"/>
            <a:endCxn id="61" idx="2"/>
          </p:cNvCxnSpPr>
          <p:nvPr/>
        </p:nvCxnSpPr>
        <p:spPr>
          <a:xfrm>
            <a:off x="2947663" y="176935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6" idx="3"/>
            <a:endCxn id="61" idx="3"/>
          </p:cNvCxnSpPr>
          <p:nvPr/>
        </p:nvCxnSpPr>
        <p:spPr>
          <a:xfrm flipH="1" rot="10800000">
            <a:off x="2947663" y="197190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5" idx="3"/>
            <a:endCxn id="62" idx="1"/>
          </p:cNvCxnSpPr>
          <p:nvPr/>
        </p:nvCxnSpPr>
        <p:spPr>
          <a:xfrm>
            <a:off x="2947663" y="176935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6" idx="3"/>
            <a:endCxn id="62" idx="2"/>
          </p:cNvCxnSpPr>
          <p:nvPr/>
        </p:nvCxnSpPr>
        <p:spPr>
          <a:xfrm>
            <a:off x="2947663" y="313200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1" idx="6"/>
            <a:endCxn id="63" idx="2"/>
          </p:cNvCxnSpPr>
          <p:nvPr/>
        </p:nvCxnSpPr>
        <p:spPr>
          <a:xfrm>
            <a:off x="4776888" y="176935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2" idx="6"/>
            <a:endCxn id="63" idx="3"/>
          </p:cNvCxnSpPr>
          <p:nvPr/>
        </p:nvCxnSpPr>
        <p:spPr>
          <a:xfrm flipH="1" rot="10800000">
            <a:off x="4776888" y="197190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1" idx="6"/>
            <a:endCxn id="64" idx="1"/>
          </p:cNvCxnSpPr>
          <p:nvPr/>
        </p:nvCxnSpPr>
        <p:spPr>
          <a:xfrm>
            <a:off x="4776888" y="176935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2" idx="6"/>
            <a:endCxn id="64" idx="2"/>
          </p:cNvCxnSpPr>
          <p:nvPr/>
        </p:nvCxnSpPr>
        <p:spPr>
          <a:xfrm>
            <a:off x="4776888" y="313200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407713" y="14195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707688" y="19217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728325" y="26030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365775" y="3055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308200" y="1198450"/>
            <a:ext cx="407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308200" y="3342150"/>
            <a:ext cx="407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279000" y="1189075"/>
            <a:ext cx="407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b3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279000" y="3342150"/>
            <a:ext cx="407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b4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5402050" y="14946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623650" y="19211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w6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623650" y="26024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w7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241600" y="31320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w8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098375" y="4217650"/>
            <a:ext cx="3025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sigmoid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</a:t>
            </a:r>
            <a:r>
              <a:rPr lang="en"/>
              <a:t>arametric</a:t>
            </a:r>
            <a:r>
              <a:rPr lang="en"/>
              <a:t> Values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204188" y="14830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204188" y="2845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196338" y="14830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196338" y="2845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374963" y="148300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374963" y="28456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99" name="Google Shape;99;p15"/>
          <p:cNvCxnSpPr>
            <a:stCxn id="97" idx="3"/>
            <a:endCxn id="93" idx="2"/>
          </p:cNvCxnSpPr>
          <p:nvPr/>
        </p:nvCxnSpPr>
        <p:spPr>
          <a:xfrm>
            <a:off x="2947663" y="176935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8" idx="3"/>
            <a:endCxn id="93" idx="3"/>
          </p:cNvCxnSpPr>
          <p:nvPr/>
        </p:nvCxnSpPr>
        <p:spPr>
          <a:xfrm flipH="1" rot="10800000">
            <a:off x="2947663" y="197190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7" idx="3"/>
            <a:endCxn id="94" idx="1"/>
          </p:cNvCxnSpPr>
          <p:nvPr/>
        </p:nvCxnSpPr>
        <p:spPr>
          <a:xfrm>
            <a:off x="2947663" y="176935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8" idx="3"/>
            <a:endCxn id="94" idx="2"/>
          </p:cNvCxnSpPr>
          <p:nvPr/>
        </p:nvCxnSpPr>
        <p:spPr>
          <a:xfrm>
            <a:off x="2947663" y="313200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3" idx="6"/>
            <a:endCxn id="95" idx="2"/>
          </p:cNvCxnSpPr>
          <p:nvPr/>
        </p:nvCxnSpPr>
        <p:spPr>
          <a:xfrm>
            <a:off x="4776888" y="176935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4" idx="6"/>
            <a:endCxn id="95" idx="3"/>
          </p:cNvCxnSpPr>
          <p:nvPr/>
        </p:nvCxnSpPr>
        <p:spPr>
          <a:xfrm flipH="1" rot="10800000">
            <a:off x="4776888" y="197190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93" idx="6"/>
            <a:endCxn id="96" idx="1"/>
          </p:cNvCxnSpPr>
          <p:nvPr/>
        </p:nvCxnSpPr>
        <p:spPr>
          <a:xfrm>
            <a:off x="4776888" y="176935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94" idx="6"/>
            <a:endCxn id="96" idx="2"/>
          </p:cNvCxnSpPr>
          <p:nvPr/>
        </p:nvCxnSpPr>
        <p:spPr>
          <a:xfrm>
            <a:off x="4776888" y="313200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3407713" y="14195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.15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707688" y="19217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.20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728325" y="26030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365775" y="3055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.30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308200" y="1198450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308200" y="334215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279000" y="118907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279000" y="3342150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402050" y="14946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.40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623650" y="19211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.45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623650" y="26024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.50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241600" y="31320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training data instance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204188" y="14830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204188" y="2845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196338" y="14830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196338" y="2845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2374963" y="148300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374963" y="28456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130" name="Google Shape;130;p16"/>
          <p:cNvCxnSpPr>
            <a:stCxn id="128" idx="3"/>
            <a:endCxn id="124" idx="2"/>
          </p:cNvCxnSpPr>
          <p:nvPr/>
        </p:nvCxnSpPr>
        <p:spPr>
          <a:xfrm>
            <a:off x="2947663" y="176935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stCxn id="129" idx="3"/>
            <a:endCxn id="124" idx="3"/>
          </p:cNvCxnSpPr>
          <p:nvPr/>
        </p:nvCxnSpPr>
        <p:spPr>
          <a:xfrm flipH="1" rot="10800000">
            <a:off x="2947663" y="197190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28" idx="3"/>
            <a:endCxn id="125" idx="1"/>
          </p:cNvCxnSpPr>
          <p:nvPr/>
        </p:nvCxnSpPr>
        <p:spPr>
          <a:xfrm>
            <a:off x="2947663" y="176935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stCxn id="129" idx="3"/>
            <a:endCxn id="125" idx="2"/>
          </p:cNvCxnSpPr>
          <p:nvPr/>
        </p:nvCxnSpPr>
        <p:spPr>
          <a:xfrm>
            <a:off x="2947663" y="313200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stCxn id="124" idx="6"/>
            <a:endCxn id="126" idx="2"/>
          </p:cNvCxnSpPr>
          <p:nvPr/>
        </p:nvCxnSpPr>
        <p:spPr>
          <a:xfrm>
            <a:off x="4776888" y="176935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25" idx="6"/>
            <a:endCxn id="126" idx="3"/>
          </p:cNvCxnSpPr>
          <p:nvPr/>
        </p:nvCxnSpPr>
        <p:spPr>
          <a:xfrm flipH="1" rot="10800000">
            <a:off x="4776888" y="197190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4" idx="6"/>
            <a:endCxn id="127" idx="1"/>
          </p:cNvCxnSpPr>
          <p:nvPr/>
        </p:nvCxnSpPr>
        <p:spPr>
          <a:xfrm>
            <a:off x="4776888" y="176935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25" idx="6"/>
            <a:endCxn id="127" idx="2"/>
          </p:cNvCxnSpPr>
          <p:nvPr/>
        </p:nvCxnSpPr>
        <p:spPr>
          <a:xfrm>
            <a:off x="4776888" y="313200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6"/>
          <p:cNvSpPr txBox="1"/>
          <p:nvPr/>
        </p:nvSpPr>
        <p:spPr>
          <a:xfrm>
            <a:off x="3407713" y="14195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.15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3707688" y="19217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.20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728325" y="26030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3365775" y="3055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.30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308200" y="1198450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308200" y="334215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6279000" y="118907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6279000" y="3342150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402050" y="14946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.40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623650" y="19211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.45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5623650" y="26024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.50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241600" y="31320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.55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388100" y="209975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.05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411125" y="341835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.10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884300" y="1557600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.01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884300" y="2950650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.99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814500" y="882650"/>
            <a:ext cx="942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Forward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Calculate Neuronal Activations and Provide Predictions</a:t>
            </a:r>
            <a:endParaRPr sz="2244"/>
          </a:p>
        </p:txBody>
      </p:sp>
      <p:sp>
        <p:nvSpPr>
          <p:cNvPr id="160" name="Google Shape;160;p17"/>
          <p:cNvSpPr/>
          <p:nvPr/>
        </p:nvSpPr>
        <p:spPr>
          <a:xfrm>
            <a:off x="6217363" y="14597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217363" y="28223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8209513" y="14597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8209513" y="28223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388138" y="1459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388138" y="28223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0" idx="2"/>
          </p:cNvCxnSpPr>
          <p:nvPr/>
        </p:nvCxnSpPr>
        <p:spPr>
          <a:xfrm>
            <a:off x="4960838" y="1746075"/>
            <a:ext cx="12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stCxn id="165" idx="3"/>
            <a:endCxn id="160" idx="3"/>
          </p:cNvCxnSpPr>
          <p:nvPr/>
        </p:nvCxnSpPr>
        <p:spPr>
          <a:xfrm flipH="1" rot="10800000">
            <a:off x="4960838" y="1948625"/>
            <a:ext cx="1340400" cy="116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64" idx="3"/>
            <a:endCxn id="161" idx="1"/>
          </p:cNvCxnSpPr>
          <p:nvPr/>
        </p:nvCxnSpPr>
        <p:spPr>
          <a:xfrm>
            <a:off x="4960838" y="1746075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>
            <a:stCxn id="165" idx="3"/>
            <a:endCxn id="161" idx="2"/>
          </p:cNvCxnSpPr>
          <p:nvPr/>
        </p:nvCxnSpPr>
        <p:spPr>
          <a:xfrm>
            <a:off x="4960838" y="3108725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0" idx="6"/>
            <a:endCxn id="162" idx="2"/>
          </p:cNvCxnSpPr>
          <p:nvPr/>
        </p:nvCxnSpPr>
        <p:spPr>
          <a:xfrm>
            <a:off x="6790063" y="1746075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1" idx="6"/>
            <a:endCxn id="162" idx="3"/>
          </p:cNvCxnSpPr>
          <p:nvPr/>
        </p:nvCxnSpPr>
        <p:spPr>
          <a:xfrm flipH="1" rot="10800000">
            <a:off x="6790063" y="1948625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>
            <a:stCxn id="160" idx="6"/>
            <a:endCxn id="163" idx="1"/>
          </p:cNvCxnSpPr>
          <p:nvPr/>
        </p:nvCxnSpPr>
        <p:spPr>
          <a:xfrm>
            <a:off x="6790063" y="1746075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61" idx="6"/>
            <a:endCxn id="163" idx="2"/>
          </p:cNvCxnSpPr>
          <p:nvPr/>
        </p:nvCxnSpPr>
        <p:spPr>
          <a:xfrm>
            <a:off x="6790063" y="3108725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7"/>
          <p:cNvSpPr txBox="1"/>
          <p:nvPr/>
        </p:nvSpPr>
        <p:spPr>
          <a:xfrm>
            <a:off x="5420888" y="13962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.15</a:t>
            </a:r>
            <a:endParaRPr b="1"/>
          </a:p>
        </p:txBody>
      </p:sp>
      <p:sp>
        <p:nvSpPr>
          <p:cNvPr id="175" name="Google Shape;175;p17"/>
          <p:cNvSpPr txBox="1"/>
          <p:nvPr/>
        </p:nvSpPr>
        <p:spPr>
          <a:xfrm>
            <a:off x="5720863" y="18984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.20</a:t>
            </a:r>
            <a:endParaRPr b="1"/>
          </a:p>
        </p:txBody>
      </p:sp>
      <p:sp>
        <p:nvSpPr>
          <p:cNvPr id="176" name="Google Shape;176;p17"/>
          <p:cNvSpPr txBox="1"/>
          <p:nvPr/>
        </p:nvSpPr>
        <p:spPr>
          <a:xfrm>
            <a:off x="5741500" y="2579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5378950" y="303252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.30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6321375" y="1175175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.35</a:t>
            </a:r>
            <a:endParaRPr b="1"/>
          </a:p>
        </p:txBody>
      </p:sp>
      <p:sp>
        <p:nvSpPr>
          <p:cNvPr id="179" name="Google Shape;179;p17"/>
          <p:cNvSpPr txBox="1"/>
          <p:nvPr/>
        </p:nvSpPr>
        <p:spPr>
          <a:xfrm>
            <a:off x="6321375" y="331887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8292175" y="116580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8292175" y="3318875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415225" y="14713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.40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7636825" y="18978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.45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7636825" y="25792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.50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7254775" y="31087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.55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4401275" y="2076475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.05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4424300" y="3395075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.10</a:t>
            </a:r>
            <a:endParaRPr/>
          </a:p>
        </p:txBody>
      </p:sp>
      <p:graphicFrame>
        <p:nvGraphicFramePr>
          <p:cNvPr id="188" name="Google Shape;188;p17"/>
          <p:cNvGraphicFramePr/>
          <p:nvPr/>
        </p:nvGraphicFramePr>
        <p:xfrm>
          <a:off x="216100" y="147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{DC071886-39B6-4952-A111-FC321769EB7A}</a:tableStyleId>
              </a:tblPr>
              <a:tblGrid>
                <a:gridCol w="805600"/>
                <a:gridCol w="1480500"/>
                <a:gridCol w="1003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Forward Pass - Completed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6217363" y="14597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6217363" y="28223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8209513" y="14597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8209513" y="28223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4388138" y="1459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388138" y="28223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200" name="Google Shape;200;p18"/>
          <p:cNvCxnSpPr>
            <a:stCxn id="198" idx="3"/>
            <a:endCxn id="194" idx="2"/>
          </p:cNvCxnSpPr>
          <p:nvPr/>
        </p:nvCxnSpPr>
        <p:spPr>
          <a:xfrm>
            <a:off x="4960838" y="1746075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8"/>
          <p:cNvCxnSpPr>
            <a:stCxn id="199" idx="3"/>
            <a:endCxn id="194" idx="3"/>
          </p:cNvCxnSpPr>
          <p:nvPr/>
        </p:nvCxnSpPr>
        <p:spPr>
          <a:xfrm flipH="1" rot="10800000">
            <a:off x="4960838" y="1948625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>
            <a:stCxn id="198" idx="3"/>
            <a:endCxn id="195" idx="1"/>
          </p:cNvCxnSpPr>
          <p:nvPr/>
        </p:nvCxnSpPr>
        <p:spPr>
          <a:xfrm>
            <a:off x="4960838" y="1746075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>
            <a:stCxn id="199" idx="3"/>
            <a:endCxn id="195" idx="2"/>
          </p:cNvCxnSpPr>
          <p:nvPr/>
        </p:nvCxnSpPr>
        <p:spPr>
          <a:xfrm>
            <a:off x="4960838" y="3108725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8"/>
          <p:cNvCxnSpPr>
            <a:stCxn id="194" idx="6"/>
            <a:endCxn id="196" idx="2"/>
          </p:cNvCxnSpPr>
          <p:nvPr/>
        </p:nvCxnSpPr>
        <p:spPr>
          <a:xfrm>
            <a:off x="6790063" y="1746075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8"/>
          <p:cNvCxnSpPr>
            <a:stCxn id="195" idx="6"/>
            <a:endCxn id="196" idx="3"/>
          </p:cNvCxnSpPr>
          <p:nvPr/>
        </p:nvCxnSpPr>
        <p:spPr>
          <a:xfrm flipH="1" rot="10800000">
            <a:off x="6790063" y="1948625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8"/>
          <p:cNvCxnSpPr>
            <a:stCxn id="194" idx="6"/>
            <a:endCxn id="197" idx="1"/>
          </p:cNvCxnSpPr>
          <p:nvPr/>
        </p:nvCxnSpPr>
        <p:spPr>
          <a:xfrm>
            <a:off x="6790063" y="1746075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>
            <a:stCxn id="195" idx="6"/>
            <a:endCxn id="197" idx="2"/>
          </p:cNvCxnSpPr>
          <p:nvPr/>
        </p:nvCxnSpPr>
        <p:spPr>
          <a:xfrm>
            <a:off x="6790063" y="3108725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8"/>
          <p:cNvSpPr txBox="1"/>
          <p:nvPr/>
        </p:nvSpPr>
        <p:spPr>
          <a:xfrm>
            <a:off x="5420888" y="13962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.15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5720863" y="189847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.20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5741500" y="2579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5378950" y="303252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.30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6321375" y="1175175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6321375" y="331887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8292175" y="116580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8292175" y="3318875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.60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7415225" y="14713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.40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7636825" y="18978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.45</a:t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7636825" y="25792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.50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7254775" y="31087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.55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4401275" y="2076475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.05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4424300" y="3395075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.10</a:t>
            </a:r>
            <a:endParaRPr/>
          </a:p>
        </p:txBody>
      </p:sp>
      <p:graphicFrame>
        <p:nvGraphicFramePr>
          <p:cNvPr id="222" name="Google Shape;222;p18"/>
          <p:cNvGraphicFramePr/>
          <p:nvPr/>
        </p:nvGraphicFramePr>
        <p:xfrm>
          <a:off x="216100" y="147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{DC071886-39B6-4952-A111-FC321769EB7A}</a:tableStyleId>
              </a:tblPr>
              <a:tblGrid>
                <a:gridCol w="805600"/>
                <a:gridCol w="1480500"/>
                <a:gridCol w="1003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18"/>
          <p:cNvSpPr txBox="1"/>
          <p:nvPr/>
        </p:nvSpPr>
        <p:spPr>
          <a:xfrm>
            <a:off x="6220200" y="2029825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0.593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217838" y="2475550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0.597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8216425" y="2013775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0.751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216425" y="2494275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0.773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Loss</a:t>
            </a:r>
            <a:endParaRPr sz="2244"/>
          </a:p>
        </p:txBody>
      </p:sp>
      <p:sp>
        <p:nvSpPr>
          <p:cNvPr id="232" name="Google Shape;232;p19"/>
          <p:cNvSpPr/>
          <p:nvPr/>
        </p:nvSpPr>
        <p:spPr>
          <a:xfrm>
            <a:off x="3261588" y="157926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3261588" y="2941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5253738" y="157926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5253738" y="2941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1432363" y="1579263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1432363" y="2941913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238" name="Google Shape;238;p19"/>
          <p:cNvCxnSpPr>
            <a:stCxn id="236" idx="3"/>
            <a:endCxn id="232" idx="2"/>
          </p:cNvCxnSpPr>
          <p:nvPr/>
        </p:nvCxnSpPr>
        <p:spPr>
          <a:xfrm>
            <a:off x="2005063" y="1865613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9"/>
          <p:cNvCxnSpPr>
            <a:stCxn id="237" idx="3"/>
            <a:endCxn id="232" idx="3"/>
          </p:cNvCxnSpPr>
          <p:nvPr/>
        </p:nvCxnSpPr>
        <p:spPr>
          <a:xfrm flipH="1" rot="10800000">
            <a:off x="2005063" y="2068163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9"/>
          <p:cNvCxnSpPr>
            <a:stCxn id="236" idx="3"/>
            <a:endCxn id="233" idx="1"/>
          </p:cNvCxnSpPr>
          <p:nvPr/>
        </p:nvCxnSpPr>
        <p:spPr>
          <a:xfrm>
            <a:off x="2005063" y="1865613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9"/>
          <p:cNvCxnSpPr>
            <a:stCxn id="237" idx="3"/>
            <a:endCxn id="233" idx="2"/>
          </p:cNvCxnSpPr>
          <p:nvPr/>
        </p:nvCxnSpPr>
        <p:spPr>
          <a:xfrm>
            <a:off x="2005063" y="3228263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9"/>
          <p:cNvCxnSpPr>
            <a:stCxn id="232" idx="6"/>
            <a:endCxn id="234" idx="2"/>
          </p:cNvCxnSpPr>
          <p:nvPr/>
        </p:nvCxnSpPr>
        <p:spPr>
          <a:xfrm>
            <a:off x="3834288" y="1865613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9"/>
          <p:cNvCxnSpPr>
            <a:stCxn id="233" idx="6"/>
            <a:endCxn id="234" idx="3"/>
          </p:cNvCxnSpPr>
          <p:nvPr/>
        </p:nvCxnSpPr>
        <p:spPr>
          <a:xfrm flipH="1" rot="10800000">
            <a:off x="3834288" y="2068163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9"/>
          <p:cNvCxnSpPr>
            <a:stCxn id="232" idx="6"/>
            <a:endCxn id="235" idx="1"/>
          </p:cNvCxnSpPr>
          <p:nvPr/>
        </p:nvCxnSpPr>
        <p:spPr>
          <a:xfrm>
            <a:off x="3834288" y="1865613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9"/>
          <p:cNvCxnSpPr>
            <a:stCxn id="233" idx="6"/>
            <a:endCxn id="235" idx="2"/>
          </p:cNvCxnSpPr>
          <p:nvPr/>
        </p:nvCxnSpPr>
        <p:spPr>
          <a:xfrm>
            <a:off x="3834288" y="3228263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9"/>
          <p:cNvSpPr txBox="1"/>
          <p:nvPr/>
        </p:nvSpPr>
        <p:spPr>
          <a:xfrm>
            <a:off x="2465113" y="151581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.15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2765088" y="201801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785725" y="2699338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2423175" y="315206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365600" y="1294713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3365600" y="3438413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336400" y="1285338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5336400" y="3438413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4459450" y="1590888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681050" y="2017413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4681050" y="2698738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4299000" y="3228263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1445500" y="2196013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.05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468525" y="3514613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.10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3264425" y="214936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3262063" y="2595088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5260650" y="213331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0.751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5260650" y="261381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0.773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100500" y="2205463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6100500" y="2667238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.99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5909100" y="1145263"/>
            <a:ext cx="1081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</a:t>
            </a:r>
            <a:endParaRPr b="1"/>
          </a:p>
        </p:txBody>
      </p:sp>
      <p:sp>
        <p:nvSpPr>
          <p:cNvPr id="267" name="Google Shape;267;p19"/>
          <p:cNvSpPr txBox="1"/>
          <p:nvPr/>
        </p:nvSpPr>
        <p:spPr>
          <a:xfrm>
            <a:off x="1239075" y="4231125"/>
            <a:ext cx="69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L = 0.5 * [ (0.01 - 0.751)^2 + (0.99 - 0.773)^2 ] = 0.298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1992075" y="250725"/>
            <a:ext cx="31404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Mean Squared Error</a:t>
            </a:r>
            <a:r>
              <a:rPr lang="en"/>
              <a:t> (MSE)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498" y="108375"/>
            <a:ext cx="2426840" cy="6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/>
        </p:nvSpPr>
        <p:spPr>
          <a:xfrm>
            <a:off x="6891150" y="2146800"/>
            <a:ext cx="21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0.5 * (0.01 - 0.751)^2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891150" y="259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0.5 * </a:t>
            </a:r>
            <a:r>
              <a:rPr b="1" lang="en">
                <a:solidFill>
                  <a:srgbClr val="FF0000"/>
                </a:solidFill>
              </a:rPr>
              <a:t>(0.99 - 0.773)^2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Change of the Loss as a Function of w5</a:t>
            </a:r>
            <a:endParaRPr sz="2244"/>
          </a:p>
        </p:txBody>
      </p:sp>
      <p:sp>
        <p:nvSpPr>
          <p:cNvPr id="277" name="Google Shape;277;p20"/>
          <p:cNvSpPr/>
          <p:nvPr/>
        </p:nvSpPr>
        <p:spPr>
          <a:xfrm>
            <a:off x="3261588" y="157926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3261588" y="2941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5253738" y="157926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5253738" y="2941913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1432363" y="1579263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1432363" y="2941913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283" name="Google Shape;283;p20"/>
          <p:cNvCxnSpPr>
            <a:stCxn id="281" idx="3"/>
            <a:endCxn id="277" idx="2"/>
          </p:cNvCxnSpPr>
          <p:nvPr/>
        </p:nvCxnSpPr>
        <p:spPr>
          <a:xfrm>
            <a:off x="2005063" y="1865613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0"/>
          <p:cNvCxnSpPr>
            <a:stCxn id="282" idx="3"/>
            <a:endCxn id="277" idx="3"/>
          </p:cNvCxnSpPr>
          <p:nvPr/>
        </p:nvCxnSpPr>
        <p:spPr>
          <a:xfrm flipH="1" rot="10800000">
            <a:off x="2005063" y="2068163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0"/>
          <p:cNvCxnSpPr>
            <a:stCxn id="281" idx="3"/>
            <a:endCxn id="278" idx="1"/>
          </p:cNvCxnSpPr>
          <p:nvPr/>
        </p:nvCxnSpPr>
        <p:spPr>
          <a:xfrm>
            <a:off x="2005063" y="1865613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0"/>
          <p:cNvCxnSpPr>
            <a:stCxn id="282" idx="3"/>
            <a:endCxn id="278" idx="2"/>
          </p:cNvCxnSpPr>
          <p:nvPr/>
        </p:nvCxnSpPr>
        <p:spPr>
          <a:xfrm>
            <a:off x="2005063" y="3228263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0"/>
          <p:cNvCxnSpPr>
            <a:stCxn id="277" idx="6"/>
            <a:endCxn id="279" idx="2"/>
          </p:cNvCxnSpPr>
          <p:nvPr/>
        </p:nvCxnSpPr>
        <p:spPr>
          <a:xfrm>
            <a:off x="3834288" y="1865613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0"/>
          <p:cNvCxnSpPr>
            <a:stCxn id="278" idx="6"/>
            <a:endCxn id="279" idx="3"/>
          </p:cNvCxnSpPr>
          <p:nvPr/>
        </p:nvCxnSpPr>
        <p:spPr>
          <a:xfrm flipH="1" rot="10800000">
            <a:off x="3834288" y="2068163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0"/>
          <p:cNvCxnSpPr>
            <a:stCxn id="277" idx="6"/>
            <a:endCxn id="280" idx="1"/>
          </p:cNvCxnSpPr>
          <p:nvPr/>
        </p:nvCxnSpPr>
        <p:spPr>
          <a:xfrm>
            <a:off x="3834288" y="1865613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0"/>
          <p:cNvCxnSpPr>
            <a:stCxn id="278" idx="6"/>
            <a:endCxn id="280" idx="2"/>
          </p:cNvCxnSpPr>
          <p:nvPr/>
        </p:nvCxnSpPr>
        <p:spPr>
          <a:xfrm>
            <a:off x="3834288" y="3228263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0"/>
          <p:cNvSpPr txBox="1"/>
          <p:nvPr/>
        </p:nvSpPr>
        <p:spPr>
          <a:xfrm>
            <a:off x="2465113" y="151581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.15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2765088" y="201801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2785725" y="2699338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2423175" y="3152063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3365600" y="1294713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3365600" y="3438413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5336400" y="1285338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5336400" y="3438413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4459450" y="1590888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.40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4681050" y="2017413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4681050" y="2698738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4299000" y="3228263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1445500" y="2196013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.05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1468525" y="3514613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.10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3264425" y="214936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3262063" y="2595088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5260650" y="213331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0.751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5260650" y="2613813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0.773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6100500" y="2205463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6100500" y="2667238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.99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5909100" y="1145263"/>
            <a:ext cx="1081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</a:t>
            </a:r>
            <a:endParaRPr b="1"/>
          </a:p>
        </p:txBody>
      </p:sp>
      <p:sp>
        <p:nvSpPr>
          <p:cNvPr id="312" name="Google Shape;312;p20"/>
          <p:cNvSpPr txBox="1"/>
          <p:nvPr/>
        </p:nvSpPr>
        <p:spPr>
          <a:xfrm>
            <a:off x="1239075" y="4231125"/>
            <a:ext cx="69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 = 0.5 * [ (0.01 - 0.751)^2 + (0.99 - 0.773)^2 ] = 0.298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6891150" y="2146800"/>
            <a:ext cx="21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 * (0.01 - 0.751)^2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6891150" y="259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 * (0.99 - 0.773)^2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Change of the Loss as a Function of w5</a:t>
            </a:r>
            <a:endParaRPr sz="2244"/>
          </a:p>
        </p:txBody>
      </p:sp>
      <p:sp>
        <p:nvSpPr>
          <p:cNvPr id="320" name="Google Shape;320;p21"/>
          <p:cNvSpPr/>
          <p:nvPr/>
        </p:nvSpPr>
        <p:spPr>
          <a:xfrm>
            <a:off x="5204963" y="15792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5204963" y="29419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7197113" y="15792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7197113" y="29419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n4</a:t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3375738" y="1579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3375738" y="294190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cxnSp>
        <p:nvCxnSpPr>
          <p:cNvPr id="326" name="Google Shape;326;p21"/>
          <p:cNvCxnSpPr>
            <a:stCxn id="324" idx="3"/>
            <a:endCxn id="320" idx="2"/>
          </p:cNvCxnSpPr>
          <p:nvPr/>
        </p:nvCxnSpPr>
        <p:spPr>
          <a:xfrm>
            <a:off x="3948438" y="186560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1"/>
          <p:cNvCxnSpPr>
            <a:stCxn id="325" idx="3"/>
            <a:endCxn id="320" idx="3"/>
          </p:cNvCxnSpPr>
          <p:nvPr/>
        </p:nvCxnSpPr>
        <p:spPr>
          <a:xfrm flipH="1" rot="10800000">
            <a:off x="3948438" y="206815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1"/>
          <p:cNvCxnSpPr>
            <a:stCxn id="324" idx="3"/>
            <a:endCxn id="321" idx="1"/>
          </p:cNvCxnSpPr>
          <p:nvPr/>
        </p:nvCxnSpPr>
        <p:spPr>
          <a:xfrm>
            <a:off x="3948438" y="1865600"/>
            <a:ext cx="13404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>
            <a:stCxn id="325" idx="3"/>
            <a:endCxn id="321" idx="2"/>
          </p:cNvCxnSpPr>
          <p:nvPr/>
        </p:nvCxnSpPr>
        <p:spPr>
          <a:xfrm>
            <a:off x="3948438" y="3228250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1"/>
          <p:cNvCxnSpPr>
            <a:stCxn id="320" idx="6"/>
            <a:endCxn id="322" idx="2"/>
          </p:cNvCxnSpPr>
          <p:nvPr/>
        </p:nvCxnSpPr>
        <p:spPr>
          <a:xfrm>
            <a:off x="5777663" y="186560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1"/>
          <p:cNvCxnSpPr>
            <a:stCxn id="321" idx="6"/>
            <a:endCxn id="322" idx="3"/>
          </p:cNvCxnSpPr>
          <p:nvPr/>
        </p:nvCxnSpPr>
        <p:spPr>
          <a:xfrm flipH="1" rot="10800000">
            <a:off x="5777663" y="206815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1"/>
          <p:cNvCxnSpPr>
            <a:stCxn id="320" idx="6"/>
            <a:endCxn id="323" idx="1"/>
          </p:cNvCxnSpPr>
          <p:nvPr/>
        </p:nvCxnSpPr>
        <p:spPr>
          <a:xfrm>
            <a:off x="5777663" y="1865600"/>
            <a:ext cx="1503300" cy="11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1"/>
          <p:cNvCxnSpPr>
            <a:stCxn id="321" idx="6"/>
            <a:endCxn id="323" idx="2"/>
          </p:cNvCxnSpPr>
          <p:nvPr/>
        </p:nvCxnSpPr>
        <p:spPr>
          <a:xfrm>
            <a:off x="5777663" y="3228250"/>
            <a:ext cx="14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1"/>
          <p:cNvSpPr txBox="1"/>
          <p:nvPr/>
        </p:nvSpPr>
        <p:spPr>
          <a:xfrm>
            <a:off x="4408488" y="15158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.15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4708463" y="201800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4729100" y="2699325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4366550" y="3152050"/>
            <a:ext cx="5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5308975" y="1294700"/>
            <a:ext cx="50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5308975" y="3438400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279775" y="1285325"/>
            <a:ext cx="607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279775" y="3438400"/>
            <a:ext cx="57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.60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6402825" y="159087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.39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6624425" y="201740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6624425" y="2698725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6242375" y="3228250"/>
            <a:ext cx="57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3388875" y="219600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.05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3411900" y="3514600"/>
            <a:ext cx="500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.10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5207800" y="214935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5205438" y="2595075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0.597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7204025" y="21333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0.750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7204025" y="26138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0.773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8043875" y="2205450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.01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8043875" y="2667225"/>
            <a:ext cx="628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.99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7852475" y="1145250"/>
            <a:ext cx="1081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</a:t>
            </a:r>
            <a:endParaRPr b="1"/>
          </a:p>
        </p:txBody>
      </p:sp>
      <p:sp>
        <p:nvSpPr>
          <p:cNvPr id="355" name="Google Shape;355;p21"/>
          <p:cNvSpPr txBox="1"/>
          <p:nvPr/>
        </p:nvSpPr>
        <p:spPr>
          <a:xfrm>
            <a:off x="1239075" y="4231125"/>
            <a:ext cx="69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 = 0.5 * [ (0.01 - </a:t>
            </a:r>
            <a:r>
              <a:rPr b="1" lang="en" sz="2000">
                <a:solidFill>
                  <a:srgbClr val="FF0000"/>
                </a:solidFill>
              </a:rPr>
              <a:t>0.750</a:t>
            </a:r>
            <a:r>
              <a:rPr b="1" lang="en" sz="2000">
                <a:solidFill>
                  <a:schemeClr val="dk1"/>
                </a:solidFill>
              </a:rPr>
              <a:t>)^2 + (0.99 - 0.773)^2 ] = </a:t>
            </a:r>
            <a:r>
              <a:rPr b="1" lang="en" sz="2000">
                <a:solidFill>
                  <a:srgbClr val="FF0000"/>
                </a:solidFill>
              </a:rPr>
              <a:t>0.297</a:t>
            </a:r>
            <a:endParaRPr b="1" sz="2000">
              <a:solidFill>
                <a:srgbClr val="FF0000"/>
              </a:solidFill>
            </a:endParaRPr>
          </a:p>
        </p:txBody>
      </p:sp>
      <p:graphicFrame>
        <p:nvGraphicFramePr>
          <p:cNvPr id="356" name="Google Shape;356;p21"/>
          <p:cNvGraphicFramePr/>
          <p:nvPr/>
        </p:nvGraphicFramePr>
        <p:xfrm>
          <a:off x="2393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{DC071886-39B6-4952-A111-FC321769EB7A}</a:tableStyleId>
              </a:tblPr>
              <a:tblGrid>
                <a:gridCol w="1379425"/>
                <a:gridCol w="137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