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5"/>
  </p:notesMasterIdLst>
  <p:sldIdLst>
    <p:sldId id="287" r:id="rId2"/>
    <p:sldId id="272" r:id="rId3"/>
    <p:sldId id="273" r:id="rId4"/>
    <p:sldId id="289" r:id="rId5"/>
    <p:sldId id="290" r:id="rId6"/>
    <p:sldId id="291" r:id="rId7"/>
    <p:sldId id="292" r:id="rId8"/>
    <p:sldId id="293" r:id="rId9"/>
    <p:sldId id="294" r:id="rId10"/>
    <p:sldId id="295" r:id="rId11"/>
    <p:sldId id="296" r:id="rId12"/>
    <p:sldId id="297" r:id="rId13"/>
    <p:sldId id="284"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9332" autoAdjust="0"/>
  </p:normalViewPr>
  <p:slideViewPr>
    <p:cSldViewPr showGuides="1">
      <p:cViewPr>
        <p:scale>
          <a:sx n="66" d="100"/>
          <a:sy n="66" d="100"/>
        </p:scale>
        <p:origin x="-1758" y="-174"/>
      </p:cViewPr>
      <p:guideLst>
        <p:guide orient="horz" pos="4057"/>
        <p:guide orient="horz" pos="3864"/>
        <p:guide orient="horz" pos="688"/>
        <p:guide orient="horz" pos="508"/>
        <p:guide orient="horz" pos="528"/>
        <p:guide pos="336"/>
        <p:guide pos="595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3/27/2014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xmlns=""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[Insert Text Here]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Java Map Reduce API’s and Counters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Changing Appearance of counter names</a:t>
            </a:r>
            <a:endParaRPr lang="en-US" dirty="0"/>
          </a:p>
        </p:txBody>
      </p:sp>
      <p:sp>
        <p:nvSpPr>
          <p:cNvPr id="5" name="Content Placeholder 4"/>
          <p:cNvSpPr>
            <a:spLocks noGrp="1"/>
          </p:cNvSpPr>
          <p:nvPr>
            <p:ph idx="1"/>
          </p:nvPr>
        </p:nvSpPr>
        <p:spPr>
          <a:xfrm>
            <a:off x="533400" y="1092200"/>
            <a:ext cx="8915400" cy="5041900"/>
          </a:xfrm>
        </p:spPr>
        <p:txBody>
          <a:bodyPr>
            <a:normAutofit/>
          </a:bodyPr>
          <a:lstStyle/>
          <a:p>
            <a:pPr lvl="1"/>
            <a:r>
              <a:rPr lang="en-US" dirty="0" smtClean="0"/>
              <a:t>Create a properties file named after the enum, using an underscore as a separator for nested classes</a:t>
            </a:r>
            <a:r>
              <a:rPr lang="en-US" dirty="0" smtClean="0"/>
              <a:t>.</a:t>
            </a:r>
            <a:endParaRPr lang="en-US" dirty="0" smtClean="0"/>
          </a:p>
        </p:txBody>
      </p:sp>
      <p:sp>
        <p:nvSpPr>
          <p:cNvPr id="3" name="Slide Number Placeholder 2"/>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2133600"/>
            <a:ext cx="8892480" cy="13566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rcRect t="6453"/>
          <a:stretch>
            <a:fillRect/>
          </a:stretch>
        </p:blipFill>
        <p:spPr>
          <a:xfrm>
            <a:off x="533400" y="3911600"/>
            <a:ext cx="4201112" cy="7753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Dynamic Counters</a:t>
            </a:r>
            <a:endParaRPr lang="en-US" dirty="0"/>
          </a:p>
        </p:txBody>
      </p:sp>
      <p:sp>
        <p:nvSpPr>
          <p:cNvPr id="3" name="Content Placeholder 2"/>
          <p:cNvSpPr>
            <a:spLocks noGrp="1"/>
          </p:cNvSpPr>
          <p:nvPr>
            <p:ph idx="1"/>
          </p:nvPr>
        </p:nvSpPr>
        <p:spPr>
          <a:xfrm>
            <a:off x="533400" y="1092200"/>
            <a:ext cx="8915400" cy="5041900"/>
          </a:xfrm>
        </p:spPr>
        <p:txBody>
          <a:bodyPr>
            <a:normAutofit/>
          </a:bodyPr>
          <a:lstStyle/>
          <a:p>
            <a:pPr lvl="1"/>
            <a:r>
              <a:rPr lang="en-US" dirty="0" smtClean="0"/>
              <a:t>To create counters at run time( using enum counters are created at compile time)</a:t>
            </a:r>
          </a:p>
          <a:p>
            <a:pPr lvl="1"/>
            <a:endParaRPr lang="en-US"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rcRect b="569"/>
          <a:stretch>
            <a:fillRect/>
          </a:stretch>
        </p:blipFill>
        <p:spPr>
          <a:xfrm>
            <a:off x="533400" y="1422400"/>
            <a:ext cx="8171078" cy="3970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rcRect t="2791"/>
          <a:stretch>
            <a:fillRect/>
          </a:stretch>
        </p:blipFill>
        <p:spPr>
          <a:xfrm>
            <a:off x="533400" y="5441950"/>
            <a:ext cx="3915322" cy="11112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Counters with older API</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1092200"/>
            <a:ext cx="8915400" cy="4699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7996" y="3709792"/>
            <a:ext cx="5130803" cy="1014608"/>
          </a:xfrm>
        </p:spPr>
        <p:txBody>
          <a:bodyPr>
            <a:normAutofit fontScale="90000"/>
          </a:bodyPr>
          <a:lstStyle/>
          <a:p>
            <a:r>
              <a:rPr lang="en-US" b="1" dirty="0" smtClean="0"/>
              <a:t>EduPristine</a:t>
            </a:r>
            <a:br>
              <a:rPr lang="en-US" b="1" dirty="0" smtClean="0"/>
            </a:br>
            <a:r>
              <a:rPr lang="en-US" sz="1200" b="1" dirty="0" smtClean="0"/>
              <a:t>702, Raaj Chambers, Old Nagardas Road, Andheri (E), Mumbai-400 069. INDIA</a:t>
            </a:r>
            <a:br>
              <a:rPr lang="en-US" sz="1200" b="1" dirty="0" smtClean="0"/>
            </a:br>
            <a:r>
              <a:rPr lang="en-US" sz="1200" b="1" dirty="0" smtClean="0">
                <a:solidFill>
                  <a:srgbClr val="376092"/>
                </a:solidFill>
              </a:rPr>
              <a:t>www.edupristine.com</a:t>
            </a:r>
            <a:r>
              <a:rPr lang="en-US" sz="1200" b="1" dirty="0" smtClean="0"/>
              <a:t/>
            </a:r>
            <a:br>
              <a:rPr lang="en-US" sz="1200" b="1" dirty="0" smtClean="0"/>
            </a:br>
            <a:r>
              <a:rPr lang="en-US" sz="1200" b="1" dirty="0" smtClean="0"/>
              <a:t>Ph. +91 22 3215 6191</a:t>
            </a:r>
            <a:endParaRPr lang="en-US" sz="1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Difference</a:t>
            </a:r>
            <a:endParaRPr lang="en-US" dirty="0"/>
          </a:p>
        </p:txBody>
      </p:sp>
      <p:sp>
        <p:nvSpPr>
          <p:cNvPr id="3" name="Text Placeholder 2"/>
          <p:cNvSpPr>
            <a:spLocks noGrp="1"/>
          </p:cNvSpPr>
          <p:nvPr>
            <p:ph idx="1"/>
          </p:nvPr>
        </p:nvSpPr>
        <p:spPr/>
        <p:txBody>
          <a:bodyPr/>
          <a:lstStyle/>
          <a:p>
            <a:pPr lvl="1"/>
            <a:r>
              <a:rPr lang="en-US" b="1" dirty="0" smtClean="0"/>
              <a:t>Mapper</a:t>
            </a:r>
            <a:r>
              <a:rPr lang="en-US" dirty="0" smtClean="0"/>
              <a:t> and </a:t>
            </a:r>
            <a:r>
              <a:rPr lang="en-US" b="1" dirty="0" smtClean="0"/>
              <a:t>Reducer</a:t>
            </a:r>
            <a:r>
              <a:rPr lang="en-US" dirty="0" smtClean="0"/>
              <a:t>  in the old API are Interfaces, while in the new API, they are abstract classes.</a:t>
            </a:r>
          </a:p>
          <a:p>
            <a:pPr lvl="1"/>
            <a:endParaRPr lang="en-US" dirty="0" smtClean="0"/>
          </a:p>
          <a:p>
            <a:pPr lvl="1"/>
            <a:r>
              <a:rPr lang="en-US" dirty="0" smtClean="0"/>
              <a:t>Package for old API – </a:t>
            </a:r>
            <a:r>
              <a:rPr lang="en-US" dirty="0" smtClean="0"/>
              <a:t>org.apache.hadoop.mapred</a:t>
            </a:r>
          </a:p>
          <a:p>
            <a:pPr lvl="1">
              <a:buNone/>
            </a:pPr>
            <a:r>
              <a:rPr lang="en-US" dirty="0" smtClean="0"/>
              <a:t> </a:t>
            </a:r>
            <a:r>
              <a:rPr lang="en-US" dirty="0" smtClean="0"/>
              <a:t>    Package </a:t>
            </a:r>
            <a:r>
              <a:rPr lang="en-US" dirty="0" smtClean="0"/>
              <a:t>for new API – org.apache.hadoop.mapreduce</a:t>
            </a:r>
          </a:p>
          <a:p>
            <a:pPr lvl="1"/>
            <a:endParaRPr lang="en-US" dirty="0" smtClean="0"/>
          </a:p>
          <a:p>
            <a:pPr lvl="1"/>
            <a:r>
              <a:rPr lang="en-US" dirty="0" smtClean="0"/>
              <a:t>Context replaces JobConf, OutputCollector, and Reporter from old API.</a:t>
            </a:r>
          </a:p>
          <a:p>
            <a:pPr lvl="1"/>
            <a:endParaRPr lang="en-US" dirty="0" smtClean="0"/>
          </a:p>
          <a:p>
            <a:pPr lvl="1"/>
            <a:r>
              <a:rPr lang="en-US" dirty="0" smtClean="0"/>
              <a:t>JobClient in old API, Job class in new API.</a:t>
            </a:r>
          </a:p>
          <a:p>
            <a:pPr lvl="1"/>
            <a:endParaRPr lang="en-US" dirty="0" smtClean="0"/>
          </a:p>
          <a:p>
            <a:pPr lvl="1"/>
            <a:r>
              <a:rPr lang="en-US" dirty="0" smtClean="0"/>
              <a:t>In old API, files from mapper and reducer are named as part-nnnnn, while in new API they are named as part-m-nnnnn, and part-r-nnnnn.</a:t>
            </a:r>
          </a:p>
          <a:p>
            <a:pPr lvl="1"/>
            <a:endParaRPr lang="en-US" dirty="0" smtClean="0"/>
          </a:p>
          <a:p>
            <a:pPr lvl="1"/>
            <a:r>
              <a:rPr lang="en-US" dirty="0" smtClean="0"/>
              <a:t>In old API, values to reducer were passed as java.lang.iterator, while in new API, they are passed as java.lang.iterable.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Difference in </a:t>
            </a:r>
            <a:r>
              <a:rPr smtClean="0"/>
              <a:t>mapper</a:t>
            </a:r>
            <a:r>
              <a:rPr smtClean="0"/>
              <a:t> class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3778064"/>
            <a:ext cx="8747120" cy="26642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400" y="1091714"/>
            <a:ext cx="8915400" cy="2701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Difference in reducer class.</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3</a:t>
            </a:fld>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3949311"/>
            <a:ext cx="8915400" cy="24791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400" y="1092200"/>
            <a:ext cx="9004005" cy="28123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Difference in runner class</a:t>
            </a:r>
            <a:endParaRPr lang="en-US" dirty="0"/>
          </a:p>
        </p:txBody>
      </p:sp>
      <p:sp>
        <p:nvSpPr>
          <p:cNvPr id="5" name="Content Placeholder 4"/>
          <p:cNvSpPr>
            <a:spLocks noGrp="1"/>
          </p:cNvSpPr>
          <p:nvPr>
            <p:ph idx="1"/>
          </p:nvPr>
        </p:nvSpPr>
        <p:spPr/>
        <p:txBody>
          <a:bodyPr>
            <a:normAutofit/>
          </a:bodyPr>
          <a:lstStyle/>
          <a:p>
            <a:pPr lvl="1"/>
            <a:r>
              <a:rPr lang="en-US" dirty="0" smtClean="0"/>
              <a:t>Runner class of old API</a:t>
            </a:r>
          </a:p>
          <a:p>
            <a:pPr lvl="1"/>
            <a:endParaRPr lang="en-US" b="1" dirty="0" smtClean="0"/>
          </a:p>
        </p:txBody>
      </p:sp>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1676400"/>
            <a:ext cx="6553200" cy="45571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Runner class cont.</a:t>
            </a:r>
            <a:endParaRPr lang="en-US" dirty="0"/>
          </a:p>
        </p:txBody>
      </p:sp>
      <p:sp>
        <p:nvSpPr>
          <p:cNvPr id="5" name="Content Placeholder 4"/>
          <p:cNvSpPr>
            <a:spLocks noGrp="1"/>
          </p:cNvSpPr>
          <p:nvPr>
            <p:ph idx="1"/>
          </p:nvPr>
        </p:nvSpPr>
        <p:spPr/>
        <p:txBody>
          <a:bodyPr>
            <a:normAutofit/>
          </a:bodyPr>
          <a:lstStyle/>
          <a:p>
            <a:pPr lvl="1"/>
            <a:r>
              <a:rPr lang="en-US" dirty="0" smtClean="0"/>
              <a:t>Runner class of new API</a:t>
            </a:r>
          </a:p>
          <a:p>
            <a:pPr lvl="1"/>
            <a:endParaRPr lang="en-US" b="1" dirty="0" smtClean="0"/>
          </a:p>
        </p:txBody>
      </p:sp>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1752600"/>
            <a:ext cx="8915400" cy="4381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Counters</a:t>
            </a:r>
            <a:endParaRPr lang="en-US" dirty="0"/>
          </a:p>
        </p:txBody>
      </p:sp>
      <p:sp>
        <p:nvSpPr>
          <p:cNvPr id="3" name="Content Placeholder 2"/>
          <p:cNvSpPr>
            <a:spLocks noGrp="1"/>
          </p:cNvSpPr>
          <p:nvPr>
            <p:ph idx="1"/>
          </p:nvPr>
        </p:nvSpPr>
        <p:spPr/>
        <p:txBody>
          <a:bodyPr/>
          <a:lstStyle/>
          <a:p>
            <a:pPr lvl="1"/>
            <a:r>
              <a:rPr lang="en-US" dirty="0" smtClean="0"/>
              <a:t>Lightweight devices for bookkeeping within MapReduce programs. </a:t>
            </a:r>
            <a:r>
              <a:rPr lang="en-US" dirty="0" smtClean="0"/>
              <a:t>Tasks increment counters that are aggregated and added to the information about the completed job.</a:t>
            </a:r>
          </a:p>
          <a:p>
            <a:pPr lvl="1"/>
            <a:r>
              <a:rPr lang="en-US" dirty="0" smtClean="0"/>
              <a:t>There are many Built-in counters divided into many groups. </a:t>
            </a:r>
            <a:r>
              <a:rPr lang="en-US" dirty="0" smtClean="0"/>
              <a:t>We can also define User </a:t>
            </a:r>
            <a:r>
              <a:rPr lang="en-US" dirty="0" smtClean="0"/>
              <a:t/>
            </a:r>
            <a:br>
              <a:rPr lang="en-US" dirty="0" smtClean="0"/>
            </a:br>
            <a:r>
              <a:rPr lang="en-US" dirty="0" smtClean="0"/>
              <a:t>Defined </a:t>
            </a:r>
            <a:r>
              <a:rPr lang="en-US" dirty="0" smtClean="0"/>
              <a:t>Counters .</a:t>
            </a:r>
          </a:p>
          <a:p>
            <a:pPr lvl="1"/>
            <a:r>
              <a:rPr lang="en-US" dirty="0" smtClean="0"/>
              <a:t>All Counters are either Task Counters or Job Counters.</a:t>
            </a:r>
          </a:p>
          <a:p>
            <a:pPr>
              <a:spcBef>
                <a:spcPts val="200"/>
              </a:spcBef>
              <a:spcAft>
                <a:spcPts val="200"/>
              </a:spcAft>
            </a:pPr>
            <a:endParaRPr lang="en-US" dirty="0" smtClean="0"/>
          </a:p>
          <a:p>
            <a:pPr>
              <a:spcBef>
                <a:spcPts val="200"/>
              </a:spcBef>
              <a:spcAft>
                <a:spcPts val="200"/>
              </a:spcAft>
            </a:pPr>
            <a:r>
              <a:rPr lang="en-US" b="1" dirty="0" smtClean="0"/>
              <a:t>Task Counters </a:t>
            </a:r>
            <a:r>
              <a:rPr lang="en-US" dirty="0" smtClean="0"/>
              <a:t>-Task counters gather information about tasks over the course of their execution, and the results are aggregated over all the tasks in a job. Task counters are sent in full every time, rather than sending the counts since the last transmission, since this guards against errors due to lost messages</a:t>
            </a:r>
          </a:p>
          <a:p>
            <a:pPr>
              <a:spcBef>
                <a:spcPts val="200"/>
              </a:spcBef>
              <a:spcAft>
                <a:spcPts val="200"/>
              </a:spcAft>
            </a:pPr>
            <a:endParaRPr lang="en-US" dirty="0" smtClean="0"/>
          </a:p>
          <a:p>
            <a:pPr>
              <a:spcBef>
                <a:spcPts val="200"/>
              </a:spcBef>
              <a:spcAft>
                <a:spcPts val="200"/>
              </a:spcAft>
            </a:pPr>
            <a:r>
              <a:rPr lang="en-US" b="1" dirty="0" smtClean="0"/>
              <a:t>Job Counters </a:t>
            </a:r>
            <a:r>
              <a:rPr lang="en-US" dirty="0" smtClean="0"/>
              <a:t>-  They maintained by the jobtracker (or application master in YARN), so they don’t need to be sent across the network, unlike all other counters, including user-defined ones.</a:t>
            </a:r>
          </a:p>
          <a:p>
            <a:pPr>
              <a:spcBef>
                <a:spcPts val="200"/>
              </a:spcBef>
              <a:spcAft>
                <a:spcPts val="2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User Defined Counters</a:t>
            </a:r>
            <a:endParaRPr lang="en-US" dirty="0"/>
          </a:p>
        </p:txBody>
      </p:sp>
      <p:sp>
        <p:nvSpPr>
          <p:cNvPr id="3" name="Content Placeholder 2"/>
          <p:cNvSpPr>
            <a:spLocks noGrp="1"/>
          </p:cNvSpPr>
          <p:nvPr>
            <p:ph idx="1"/>
          </p:nvPr>
        </p:nvSpPr>
        <p:spPr/>
        <p:txBody>
          <a:bodyPr/>
          <a:lstStyle/>
          <a:p>
            <a:pPr lvl="1"/>
            <a:r>
              <a:rPr lang="en-US" dirty="0" smtClean="0"/>
              <a:t>Counters </a:t>
            </a:r>
            <a:r>
              <a:rPr lang="en-US" dirty="0" smtClean="0"/>
              <a:t>are defined by a Java enum, which serves to group related counters. A job may define an arbitrary number of enums, each with an arbitrary number of fields. The name of the enum is the group name, and the enum’s fields are the counter names.</a:t>
            </a:r>
          </a:p>
          <a:p>
            <a:pPr lvl="1"/>
            <a:endParaRPr lang="en-US" dirty="0" smtClean="0"/>
          </a:p>
          <a:p>
            <a:pPr lvl="1"/>
            <a:r>
              <a:rPr lang="en-US" dirty="0" smtClean="0"/>
              <a:t>They may be defined in two ways :</a:t>
            </a:r>
          </a:p>
          <a:p>
            <a:pPr>
              <a:spcBef>
                <a:spcPts val="400"/>
              </a:spcBef>
              <a:spcAft>
                <a:spcPts val="400"/>
              </a:spcAft>
            </a:pPr>
            <a:r>
              <a:rPr lang="en-US" dirty="0" smtClean="0"/>
              <a:t>	using an enum;</a:t>
            </a:r>
          </a:p>
          <a:p>
            <a:pPr>
              <a:spcBef>
                <a:spcPts val="400"/>
              </a:spcBef>
              <a:spcAft>
                <a:spcPts val="400"/>
              </a:spcAft>
            </a:pPr>
            <a:r>
              <a:rPr lang="en-US" dirty="0" smtClean="0"/>
              <a:t>	dynamic counters;</a:t>
            </a:r>
          </a:p>
          <a:p>
            <a:pPr>
              <a:spcBef>
                <a:spcPts val="400"/>
              </a:spcBef>
              <a:spcAft>
                <a:spcPts val="4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Counters using an </a:t>
            </a:r>
            <a:r>
              <a:rPr smtClean="0"/>
              <a:t>enum</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xmlns="" val="0"/>
              </a:ext>
            </a:extLst>
          </a:blip>
          <a:srcRect b="1331"/>
          <a:stretch>
            <a:fillRect/>
          </a:stretch>
        </p:blipFill>
        <p:spPr>
          <a:xfrm>
            <a:off x="533400" y="1092200"/>
            <a:ext cx="8229600" cy="35496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395" y="4856020"/>
            <a:ext cx="2945718" cy="124197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3173</TotalTime>
  <Words>306</Words>
  <Application>Microsoft Office PowerPoint</Application>
  <PresentationFormat>A4 Paper (210x297 mm)</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Java Map Reduce API’s and Counters</vt:lpstr>
      <vt:lpstr>Difference</vt:lpstr>
      <vt:lpstr>Difference in mapper class</vt:lpstr>
      <vt:lpstr>Difference in reducer class.</vt:lpstr>
      <vt:lpstr>Difference in runner class</vt:lpstr>
      <vt:lpstr>Runner class cont.</vt:lpstr>
      <vt:lpstr>Counters</vt:lpstr>
      <vt:lpstr>User Defined Counters</vt:lpstr>
      <vt:lpstr>Counters using an enum</vt:lpstr>
      <vt:lpstr>Changing Appearance of counter names</vt:lpstr>
      <vt:lpstr>Dynamic Counters</vt:lpstr>
      <vt:lpstr>Counters with older API</vt:lpstr>
      <vt:lpstr>EduPristine 702, Raaj Chambers, Old Nagardas Road, Andheri (E), Mumbai-400 069. INDIA www.edupristine.com Ph. +91 22 3215 6191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359</cp:revision>
  <dcterms:created xsi:type="dcterms:W3CDTF">2012-03-13T16:05:56Z</dcterms:created>
  <dcterms:modified xsi:type="dcterms:W3CDTF">2014-03-27T08:10:38Z</dcterms:modified>
</cp:coreProperties>
</file>