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4"/>
  </p:notesMasterIdLst>
  <p:sldIdLst>
    <p:sldId id="287" r:id="rId2"/>
    <p:sldId id="272" r:id="rId3"/>
    <p:sldId id="289" r:id="rId4"/>
    <p:sldId id="290" r:id="rId5"/>
    <p:sldId id="291" r:id="rId6"/>
    <p:sldId id="292" r:id="rId7"/>
    <p:sldId id="293" r:id="rId8"/>
    <p:sldId id="294" r:id="rId9"/>
    <p:sldId id="295" r:id="rId10"/>
    <p:sldId id="296" r:id="rId11"/>
    <p:sldId id="284" r:id="rId12"/>
    <p:sldId id="288" r:id="rId13"/>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376092"/>
    <a:srgbClr val="1F497D"/>
    <a:srgbClr val="4F81BD"/>
    <a:srgbClr val="BFBFBF"/>
    <a:srgbClr val="7F7F7F"/>
    <a:srgbClr val="E9EDF4"/>
    <a:srgbClr val="A6A6A6"/>
    <a:srgbClr val="C25830"/>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332" autoAdjust="0"/>
  </p:normalViewPr>
  <p:slideViewPr>
    <p:cSldViewPr showGuides="1">
      <p:cViewPr>
        <p:scale>
          <a:sx n="66" d="100"/>
          <a:sy n="66" d="100"/>
        </p:scale>
        <p:origin x="-1758" y="-108"/>
      </p:cViewPr>
      <p:guideLst>
        <p:guide orient="horz" pos="4057"/>
        <p:guide orient="horz" pos="3864"/>
        <p:guide orient="horz" pos="688"/>
        <p:guide orient="horz" pos="508"/>
        <p:guide pos="336"/>
        <p:guide pos="59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8/4/2014</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p14="http://schemas.microsoft.com/office/powerpoint/2010/main" val="214729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049156" y="3505200"/>
            <a:ext cx="5386944" cy="1524000"/>
          </a:xfrm>
        </p:spPr>
        <p:txBody>
          <a:bodyPr anchor="t">
            <a:normAutofit/>
          </a:bodyPr>
          <a:lstStyle>
            <a:lvl1pPr algn="l">
              <a:defRPr sz="24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bwMode="gray">
          <a:xfrm>
            <a:off x="4049156" y="3813048"/>
            <a:ext cx="538694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Rectangle 11"/>
          <p:cNvSpPr/>
          <p:nvPr userDrawn="1"/>
        </p:nvSpPr>
        <p:spPr bwMode="gray">
          <a:xfrm>
            <a:off x="381001" y="6453536"/>
            <a:ext cx="3352800"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4"/>
          <p:cNvSpPr txBox="1">
            <a:spLocks/>
          </p:cNvSpPr>
          <p:nvPr userDrawn="1"/>
        </p:nvSpPr>
        <p:spPr bwMode="gray">
          <a:xfrm>
            <a:off x="4006952" y="6396335"/>
            <a:ext cx="31369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EduPristine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www.edupristine.com</a:t>
            </a:r>
            <a:endPar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527875" y="1069754"/>
            <a:ext cx="3347256" cy="2094242"/>
          </a:xfrm>
          <a:prstGeom prst="rect">
            <a:avLst/>
          </a:prstGeom>
          <a:noFill/>
        </p:spPr>
      </p:pic>
      <p:grpSp>
        <p:nvGrpSpPr>
          <p:cNvPr id="14" name="Group 4"/>
          <p:cNvGrpSpPr/>
          <p:nvPr userDrawn="1"/>
        </p:nvGrpSpPr>
        <p:grpSpPr bwMode="gray">
          <a:xfrm>
            <a:off x="4105428" y="3048000"/>
            <a:ext cx="5334000"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317997" y="3709792"/>
            <a:ext cx="2454278" cy="566738"/>
          </a:xfrm>
        </p:spPr>
        <p:txBody>
          <a:bodyPr lIns="0" anchor="t">
            <a:normAutofit/>
          </a:bodyPr>
          <a:lstStyle>
            <a:lvl1pPr algn="l">
              <a:defRPr sz="1400" b="0">
                <a:solidFill>
                  <a:schemeClr val="tx1">
                    <a:lumMod val="50000"/>
                    <a:lumOff val="50000"/>
                  </a:schemeClr>
                </a:solidFill>
              </a:defRPr>
            </a:lvl1pPr>
          </a:lstStyle>
          <a:p>
            <a:r>
              <a:rPr lang="en-US" dirty="0" smtClean="0"/>
              <a:t>Click to edit Master title style</a:t>
            </a:r>
            <a:endParaRPr lang="en-US" dirty="0"/>
          </a:p>
        </p:txBody>
      </p:sp>
      <p:grpSp>
        <p:nvGrpSpPr>
          <p:cNvPr id="14" name="Group 13"/>
          <p:cNvGrpSpPr/>
          <p:nvPr userDrawn="1"/>
        </p:nvGrpSpPr>
        <p:grpSpPr bwMode="gray">
          <a:xfrm>
            <a:off x="0" y="3048000"/>
            <a:ext cx="4190999"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4278585" y="2819400"/>
            <a:ext cx="5168900" cy="566738"/>
          </a:xfrm>
          <a:prstGeom prst="rect">
            <a:avLst/>
          </a:prstGeom>
        </p:spPr>
        <p:txBody>
          <a:bodyPr vert="horz" lIns="45720" tIns="45720" rIns="45720" bIns="45720" rtlCol="0" anchor="ctr" anchorCtr="0">
            <a:normAutofit/>
          </a:bodyPr>
          <a:lstStyle>
            <a:lvl1pPr algn="l">
              <a:defRPr sz="2000" b="1"/>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mj-lt"/>
                <a:ea typeface="+mj-ea"/>
                <a:cs typeface="+mj-cs"/>
              </a:rPr>
              <a:t>Thank you!</a:t>
            </a:r>
          </a:p>
        </p:txBody>
      </p:sp>
      <p:sp>
        <p:nvSpPr>
          <p:cNvPr id="19" name="Title 1"/>
          <p:cNvSpPr txBox="1">
            <a:spLocks/>
          </p:cNvSpPr>
          <p:nvPr userDrawn="1"/>
        </p:nvSpPr>
        <p:spPr bwMode="gray">
          <a:xfrm>
            <a:off x="4273822" y="3352800"/>
            <a:ext cx="5168900" cy="381000"/>
          </a:xfrm>
          <a:prstGeom prst="rect">
            <a:avLst/>
          </a:prstGeom>
        </p:spPr>
        <p:txBody>
          <a:bodyPr vert="horz" lIns="45720" tIns="45720" rIns="45720" bIns="45720" rtlCol="0" anchor="ctr" anchorCtr="0">
            <a:normAutofit/>
          </a:bodyPr>
          <a:lstStyle>
            <a:lvl1pPr algn="l">
              <a:defRPr sz="2000" b="1"/>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800" b="1" i="1"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Contact:</a:t>
            </a:r>
          </a:p>
        </p:txBody>
      </p:sp>
      <p:sp>
        <p:nvSpPr>
          <p:cNvPr id="21" name="Rectangle 20"/>
          <p:cNvSpPr/>
          <p:nvPr userDrawn="1"/>
        </p:nvSpPr>
        <p:spPr bwMode="gray">
          <a:xfrm>
            <a:off x="381001" y="6447534"/>
            <a:ext cx="3840480"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4"/>
          <p:cNvSpPr txBox="1">
            <a:spLocks/>
          </p:cNvSpPr>
          <p:nvPr userDrawn="1"/>
        </p:nvSpPr>
        <p:spPr bwMode="gray">
          <a:xfrm>
            <a:off x="4208329" y="6396335"/>
            <a:ext cx="31369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EduPristine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www.edupristine.com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81001" y="6447534"/>
            <a:ext cx="3840480"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4"/>
          <p:cNvSpPr txBox="1">
            <a:spLocks/>
          </p:cNvSpPr>
          <p:nvPr userDrawn="1"/>
        </p:nvSpPr>
        <p:spPr bwMode="gray">
          <a:xfrm>
            <a:off x="4208329" y="6396335"/>
            <a:ext cx="31369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EduPristine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527875" y="1069754"/>
            <a:ext cx="3347256" cy="2094242"/>
          </a:xfrm>
          <a:prstGeom prst="rect">
            <a:avLst/>
          </a:prstGeom>
          <a:noFill/>
        </p:spPr>
      </p:pic>
      <p:grpSp>
        <p:nvGrpSpPr>
          <p:cNvPr id="14" name="Group 4"/>
          <p:cNvGrpSpPr/>
          <p:nvPr userDrawn="1"/>
        </p:nvGrpSpPr>
        <p:grpSpPr bwMode="gray">
          <a:xfrm rot="10800000" flipH="1" flipV="1">
            <a:off x="4318788" y="3048000"/>
            <a:ext cx="5120640"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4317996" y="5029201"/>
            <a:ext cx="51181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marL="0" marR="0" lvl="0" indent="0" algn="l" defTabSz="914400" rtl="0" eaLnBrk="1" fontAlgn="auto" latinLnBrk="0" hangingPunct="1">
              <a:lnSpc>
                <a:spcPts val="2200"/>
              </a:lnSpc>
              <a:spcBef>
                <a:spcPct val="0"/>
              </a:spcBef>
              <a:spcAft>
                <a:spcPts val="0"/>
              </a:spcAft>
              <a:buClrTx/>
              <a:buSzTx/>
              <a:buFontTx/>
              <a:buNone/>
              <a:tabLst/>
              <a:defRPr/>
            </a:pPr>
            <a:r>
              <a:rPr lang="en-US" sz="1300" b="1" kern="1200" noProof="0" dirty="0" smtClean="0">
                <a:solidFill>
                  <a:srgbClr val="376092"/>
                </a:solidFill>
                <a:latin typeface="+mj-lt"/>
                <a:ea typeface="+mj-ea"/>
                <a:cs typeface="+mj-cs"/>
              </a:rPr>
              <a:t>help@edupristine.com</a:t>
            </a:r>
          </a:p>
          <a:p>
            <a:pPr marL="0" marR="0" lvl="0" indent="0" algn="l" defTabSz="914400" rtl="0" eaLnBrk="1" fontAlgn="auto" latinLnBrk="0" hangingPunct="1">
              <a:lnSpc>
                <a:spcPts val="2200"/>
              </a:lnSpc>
              <a:spcBef>
                <a:spcPct val="0"/>
              </a:spcBef>
              <a:spcAft>
                <a:spcPts val="0"/>
              </a:spcAft>
              <a:buClrTx/>
              <a:buSzTx/>
              <a:buFontTx/>
              <a:buNone/>
              <a:tabLst/>
              <a:defRPr/>
            </a:pPr>
            <a:r>
              <a:rPr lang="en-US" sz="1300" b="1" kern="1200" noProof="0" dirty="0" smtClean="0">
                <a:solidFill>
                  <a:srgbClr val="376092"/>
                </a:solidFill>
                <a:latin typeface="+mj-lt"/>
                <a:ea typeface="+mj-ea"/>
                <a:cs typeface="+mj-cs"/>
              </a:rPr>
              <a:t>www.edupristine.com</a:t>
            </a:r>
          </a:p>
        </p:txBody>
      </p:sp>
      <p:sp>
        <p:nvSpPr>
          <p:cNvPr id="27" name="TextBox 9"/>
          <p:cNvSpPr txBox="1"/>
          <p:nvPr userDrawn="1"/>
        </p:nvSpPr>
        <p:spPr>
          <a:xfrm>
            <a:off x="5700943" y="2362200"/>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a:t>
            </a:r>
            <a:r>
              <a:rPr lang="en-US" sz="3700" b="1" dirty="0" smtClean="0">
                <a:solidFill>
                  <a:srgbClr val="4F81BD">
                    <a:lumMod val="75000"/>
                  </a:srgbClr>
                </a:solidFill>
              </a:rPr>
              <a:t>You!</a:t>
            </a:r>
            <a:endParaRPr lang="en-IN" sz="3700" b="1" dirty="0">
              <a:solidFill>
                <a:srgbClr val="4F81BD">
                  <a:lumMod val="75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2" name="Group 7"/>
          <p:cNvGrpSpPr/>
          <p:nvPr userDrawn="1"/>
        </p:nvGrpSpPr>
        <p:grpSpPr bwMode="gray">
          <a:xfrm>
            <a:off x="0" y="762000"/>
            <a:ext cx="9906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
        <p:nvSpPr>
          <p:cNvPr id="15" name="Text Placeholder 14"/>
          <p:cNvSpPr>
            <a:spLocks noGrp="1"/>
          </p:cNvSpPr>
          <p:nvPr>
            <p:ph type="body" sz="quarter" idx="13"/>
          </p:nvPr>
        </p:nvSpPr>
        <p:spPr>
          <a:xfrm>
            <a:off x="1524" y="2994660"/>
            <a:ext cx="9902952" cy="868680"/>
          </a:xfrm>
          <a:solidFill>
            <a:schemeClr val="tx2"/>
          </a:solidFill>
        </p:spPr>
        <p:txBody>
          <a:bodyPr anchor="ctr"/>
          <a:lstStyle>
            <a:lvl1pPr algn="ctr">
              <a:defRPr sz="2200" b="1">
                <a:solidFill>
                  <a:schemeClr val="bg1"/>
                </a:solidFill>
              </a:defRPr>
            </a:lvl1pPr>
            <a:lvl2pPr algn="ctr">
              <a:buClr>
                <a:schemeClr val="bg1"/>
              </a:buClr>
              <a:defRPr sz="1800" b="1">
                <a:solidFill>
                  <a:schemeClr val="bg1"/>
                </a:solidFill>
              </a:defRPr>
            </a:lvl2pPr>
            <a:lvl3pPr algn="ctr">
              <a:buClr>
                <a:schemeClr val="bg1"/>
              </a:buClr>
              <a:defRPr sz="1400" b="1">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4" name="Text Placeholder 3"/>
          <p:cNvSpPr>
            <a:spLocks noGrp="1"/>
          </p:cNvSpPr>
          <p:nvPr>
            <p:ph type="body" sz="half" idx="2"/>
          </p:nvPr>
        </p:nvSpPr>
        <p:spPr bwMode="gray">
          <a:xfrm>
            <a:off x="533400" y="1092200"/>
            <a:ext cx="8895588" cy="50419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smtClean="0"/>
              <a:t>Click to edit Master text styles</a:t>
            </a:r>
          </a:p>
        </p:txBody>
      </p:sp>
      <p:sp>
        <p:nvSpPr>
          <p:cNvPr id="8"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8" name="Group 7"/>
          <p:cNvGrpSpPr/>
          <p:nvPr userDrawn="1"/>
        </p:nvGrpSpPr>
        <p:grpSpPr bwMode="gray">
          <a:xfrm>
            <a:off x="0" y="762000"/>
            <a:ext cx="9906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533400" y="64008"/>
            <a:ext cx="8098536"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14" name="Text Placeholder 13"/>
          <p:cNvSpPr>
            <a:spLocks noGrp="1"/>
          </p:cNvSpPr>
          <p:nvPr userDrawn="1">
            <p:ph type="body" sz="quarter" idx="13"/>
          </p:nvPr>
        </p:nvSpPr>
        <p:spPr bwMode="gray">
          <a:xfrm>
            <a:off x="533400" y="1092200"/>
            <a:ext cx="8890063" cy="5041900"/>
          </a:xfrm>
        </p:spPr>
        <p:txBody>
          <a:bodyPr/>
          <a:lstStyle>
            <a:lvl2pPr>
              <a:spcAft>
                <a:spcPts val="400"/>
              </a:spcAft>
              <a:buClr>
                <a:srgbClr val="1F497D"/>
              </a:buClr>
              <a:defRPr lang="en-US" sz="1700" kern="1200" dirty="0" smtClean="0">
                <a:solidFill>
                  <a:schemeClr val="tx1">
                    <a:lumMod val="50000"/>
                    <a:lumOff val="50000"/>
                  </a:schemeClr>
                </a:solidFill>
                <a:latin typeface="+mn-lt"/>
                <a:ea typeface="+mn-ea"/>
                <a:cs typeface="+mn-cs"/>
              </a:defRPr>
            </a:lvl2pPr>
            <a:lvl3pPr>
              <a:spcBef>
                <a:spcPts val="300"/>
              </a:spcBef>
              <a:buClr>
                <a:srgbClr val="595959"/>
              </a:buClr>
              <a:defRPr lang="en-US" sz="1500" kern="1200" dirty="0" smtClean="0">
                <a:solidFill>
                  <a:schemeClr val="tx1">
                    <a:lumMod val="50000"/>
                    <a:lumOff val="50000"/>
                  </a:schemeClr>
                </a:solidFill>
                <a:latin typeface="+mn-lt"/>
                <a:ea typeface="+mn-ea"/>
                <a:cs typeface="+mn-cs"/>
              </a:defRPr>
            </a:lvl3pPr>
            <a:lvl4pPr>
              <a:spcBef>
                <a:spcPts val="600"/>
              </a:spcBef>
              <a:spcAft>
                <a:spcPts val="300"/>
              </a:spcAft>
              <a:buClr>
                <a:schemeClr val="accent6"/>
              </a:buClr>
              <a:buFont typeface="Arial" pitchFamily="34" charset="0"/>
              <a:buChar char="–"/>
              <a:defRPr lang="en-US" sz="1500" kern="1200" dirty="0" smtClean="0">
                <a:solidFill>
                  <a:schemeClr val="tx1">
                    <a:lumMod val="50000"/>
                    <a:lumOff val="50000"/>
                  </a:schemeClr>
                </a:solidFill>
                <a:latin typeface="+mn-lt"/>
                <a:ea typeface="+mn-ea"/>
                <a:cs typeface="+mn-cs"/>
              </a:defRPr>
            </a:lvl4pPr>
            <a:lvl5pPr>
              <a:spcBef>
                <a:spcPts val="200"/>
              </a:spcBef>
              <a:spcAft>
                <a:spcPts val="200"/>
              </a:spcAft>
              <a:buClr>
                <a:srgbClr val="4F81BD"/>
              </a:buClr>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smtClean="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smtClean="0"/>
              <a:t>Second level</a:t>
            </a:r>
          </a:p>
          <a:p>
            <a:pPr marL="688975" lvl="3" indent="-225425" algn="l" defTabSz="914400" rtl="0" eaLnBrk="1" latinLnBrk="0" hangingPunct="1">
              <a:spcBef>
                <a:spcPts val="200"/>
              </a:spcBef>
              <a:spcAft>
                <a:spcPts val="200"/>
              </a:spcAft>
              <a:buClr>
                <a:schemeClr val="accent6"/>
              </a:buClr>
              <a:buFont typeface="Arial" pitchFamily="34" charset="0"/>
              <a:buChar char="–"/>
            </a:pPr>
            <a:r>
              <a:rPr lang="en-US" dirty="0" smtClean="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smtClean="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idx="1"/>
          </p:nvPr>
        </p:nvSpPr>
        <p:spPr bwMode="gray">
          <a:xfrm>
            <a:off x="533400" y="1092200"/>
            <a:ext cx="8915400" cy="5041900"/>
          </a:xfrm>
        </p:spPr>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906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533400" y="1092200"/>
            <a:ext cx="8915400" cy="5041900"/>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sz="half" idx="1"/>
          </p:nvPr>
        </p:nvSpPr>
        <p:spPr bwMode="gray">
          <a:xfrm>
            <a:off x="533400" y="1092200"/>
            <a:ext cx="4337050"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bwMode="gray">
          <a:xfrm>
            <a:off x="5088834" y="1092200"/>
            <a:ext cx="4334256"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4" name="Content Placeholder 3"/>
          <p:cNvSpPr>
            <a:spLocks noGrp="1"/>
          </p:cNvSpPr>
          <p:nvPr>
            <p:ph sz="half" idx="2"/>
          </p:nvPr>
        </p:nvSpPr>
        <p:spPr bwMode="gray">
          <a:xfrm>
            <a:off x="533400" y="1092200"/>
            <a:ext cx="5715000"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bwMode="gray">
          <a:xfrm>
            <a:off x="6400801" y="1092200"/>
            <a:ext cx="3009900"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4" name="Group 7"/>
          <p:cNvGrpSpPr/>
          <p:nvPr userDrawn="1"/>
        </p:nvGrpSpPr>
        <p:grpSpPr bwMode="gray">
          <a:xfrm>
            <a:off x="0" y="762000"/>
            <a:ext cx="9906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9" name="Group 7"/>
          <p:cNvGrpSpPr/>
          <p:nvPr userDrawn="1"/>
        </p:nvGrpSpPr>
        <p:grpSpPr bwMode="gray">
          <a:xfrm>
            <a:off x="0" y="762000"/>
            <a:ext cx="9906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33400" y="62630"/>
            <a:ext cx="8100060" cy="701458"/>
          </a:xfrm>
          <a:prstGeom prst="rect">
            <a:avLst/>
          </a:prstGeom>
        </p:spPr>
        <p:txBody>
          <a:bodyPr vert="horz" lIns="45720" tIns="45720" rIns="45720" bIns="45720" rtlCol="0" anchor="b"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533400" y="1092200"/>
            <a:ext cx="8915400" cy="5041900"/>
          </a:xfrm>
          <a:prstGeom prst="rect">
            <a:avLst/>
          </a:prstGeom>
        </p:spPr>
        <p:txBody>
          <a:bodyPr vert="horz" lIns="45720" tIns="45720" rIns="4572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bwMode="gray">
          <a:xfrm>
            <a:off x="9436100" y="6492875"/>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a:t>
            </a:fld>
            <a:endParaRPr lang="en-US" dirty="0"/>
          </a:p>
        </p:txBody>
      </p:sp>
      <p:sp>
        <p:nvSpPr>
          <p:cNvPr id="9" name="Footer Placeholder 4"/>
          <p:cNvSpPr txBox="1">
            <a:spLocks/>
          </p:cNvSpPr>
          <p:nvPr/>
        </p:nvSpPr>
        <p:spPr bwMode="gray">
          <a:xfrm>
            <a:off x="506413" y="6493510"/>
            <a:ext cx="1398587" cy="365125"/>
          </a:xfrm>
          <a:prstGeom prst="rect">
            <a:avLst/>
          </a:prstGeom>
        </p:spPr>
        <p:txBody>
          <a:bodyPr vert="horz" lIns="0" tIns="45720" rIns="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595959"/>
                </a:solidFill>
                <a:effectLst/>
                <a:uLnTx/>
                <a:uFillTx/>
                <a:latin typeface="+mn-lt"/>
                <a:ea typeface="+mn-ea"/>
                <a:cs typeface="+mn-cs"/>
              </a:rPr>
              <a:t>© EduPristine </a:t>
            </a:r>
            <a:endParaRPr kumimoji="0" lang="en-US" sz="1200" b="1" i="0" u="none" strike="noStrike" kern="1200" cap="none" spc="0" normalizeH="0" baseline="0" noProof="0" dirty="0">
              <a:ln>
                <a:noFill/>
              </a:ln>
              <a:solidFill>
                <a:srgbClr val="595959"/>
              </a:solidFill>
              <a:effectLst/>
              <a:uLnTx/>
              <a:uFillTx/>
              <a:latin typeface="+mn-lt"/>
              <a:ea typeface="+mn-ea"/>
              <a:cs typeface="+mn-cs"/>
            </a:endParaRPr>
          </a:p>
        </p:txBody>
      </p:sp>
      <p:cxnSp>
        <p:nvCxnSpPr>
          <p:cNvPr id="10" name="Straight Connector 9"/>
          <p:cNvCxnSpPr/>
          <p:nvPr/>
        </p:nvCxnSpPr>
        <p:spPr bwMode="gray">
          <a:xfrm flipH="1">
            <a:off x="1429544" y="6492875"/>
            <a:ext cx="1588"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p:nvSpPr>
        <p:spPr bwMode="gray">
          <a:xfrm>
            <a:off x="1511300" y="6493510"/>
            <a:ext cx="3136900" cy="365125"/>
          </a:xfrm>
          <a:prstGeom prst="rect">
            <a:avLst/>
          </a:prstGeom>
        </p:spPr>
        <p:txBody>
          <a:bodyPr vert="horz" lIns="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95959"/>
                </a:solidFill>
                <a:effectLst/>
                <a:uLnTx/>
                <a:uFillTx/>
                <a:latin typeface="+mn-lt"/>
                <a:ea typeface="+mn-ea"/>
                <a:cs typeface="+mn-cs"/>
              </a:rPr>
              <a:t>For [Insert Text Here] (Confidential)</a:t>
            </a:r>
            <a:endParaRPr kumimoji="0" lang="en-US" sz="1200" b="0" i="0" u="none" strike="noStrike" kern="1200" cap="none" spc="0" normalizeH="0" baseline="0" noProof="0" dirty="0">
              <a:ln>
                <a:noFill/>
              </a:ln>
              <a:solidFill>
                <a:srgbClr val="595959"/>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6" r:id="rId3"/>
    <p:sldLayoutId id="2147483655" r:id="rId4"/>
    <p:sldLayoutId id="2147483650" r:id="rId5"/>
    <p:sldLayoutId id="2147483651" r:id="rId6"/>
    <p:sldLayoutId id="2147483652" r:id="rId7"/>
    <p:sldLayoutId id="2147483653" r:id="rId8"/>
    <p:sldLayoutId id="2147483654" r:id="rId9"/>
    <p:sldLayoutId id="2147483657" r:id="rId10"/>
    <p:sldLayoutId id="2147483661" r:id="rId11"/>
  </p:sldLayoutIdLst>
  <p:hf hd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9488" y="3505200"/>
            <a:ext cx="5396612" cy="1524000"/>
          </a:xfrm>
        </p:spPr>
        <p:txBody>
          <a:bodyPr/>
          <a:lstStyle/>
          <a:p>
            <a:r>
              <a:rPr lang="en-US" dirty="0" smtClean="0"/>
              <a:t>MRv1 and MRv2</a:t>
            </a:r>
            <a:endParaRPr lang="en-US" dirty="0"/>
          </a:p>
        </p:txBody>
      </p:sp>
      <p:sp>
        <p:nvSpPr>
          <p:cNvPr id="3" name="Subtitle 2"/>
          <p:cNvSpPr>
            <a:spLocks noGrp="1"/>
          </p:cNvSpPr>
          <p:nvPr>
            <p:ph type="subTitle" idx="1"/>
          </p:nvPr>
        </p:nvSpPr>
        <p:spPr>
          <a:xfrm>
            <a:off x="4039488" y="3810000"/>
            <a:ext cx="5396612" cy="762000"/>
          </a:xfrm>
        </p:spPr>
        <p:txBody>
          <a:bodyPr/>
          <a:lstStyle/>
          <a:p>
            <a:r>
              <a:rPr lang="en-US" dirty="0" smtClean="0"/>
              <a:t>Differences and Failure modes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45720" tIns="45720" rIns="45720" bIns="45720" rtlCol="0" anchor="b" anchorCtr="0">
            <a:normAutofit/>
          </a:bodyPr>
          <a:lstStyle/>
          <a:p>
            <a:r>
              <a:rPr lang="en-IN" dirty="0" smtClean="0"/>
              <a:t>Failures in MRv2</a:t>
            </a:r>
            <a:endParaRPr lang="en-IN" dirty="0"/>
          </a:p>
        </p:txBody>
      </p:sp>
      <p:sp>
        <p:nvSpPr>
          <p:cNvPr id="3" name="Content Placeholder 2"/>
          <p:cNvSpPr>
            <a:spLocks noGrp="1"/>
          </p:cNvSpPr>
          <p:nvPr>
            <p:ph idx="1"/>
          </p:nvPr>
        </p:nvSpPr>
        <p:spPr/>
        <p:txBody>
          <a:bodyPr>
            <a:normAutofit/>
          </a:bodyPr>
          <a:lstStyle/>
          <a:p>
            <a:pPr lvl="1"/>
            <a:r>
              <a:rPr lang="en-IN" dirty="0" smtClean="0"/>
              <a:t>All tasks are reported to application master. This is similar to task failure in MRv1.</a:t>
            </a:r>
          </a:p>
          <a:p>
            <a:pPr lvl="1"/>
            <a:endParaRPr lang="en-IN" dirty="0" smtClean="0"/>
          </a:p>
          <a:p>
            <a:pPr lvl="1">
              <a:buNone/>
            </a:pPr>
            <a:r>
              <a:rPr lang="en-IN" b="1" dirty="0" smtClean="0"/>
              <a:t>Properties :</a:t>
            </a:r>
            <a:r>
              <a:rPr lang="en-IN" dirty="0" smtClean="0"/>
              <a:t> </a:t>
            </a:r>
          </a:p>
          <a:p>
            <a:pPr lvl="1"/>
            <a:r>
              <a:rPr lang="en-IN" b="1" dirty="0"/>
              <a:t>mapreduce.map.maxattempts</a:t>
            </a:r>
            <a:r>
              <a:rPr lang="en-IN" b="1" dirty="0" smtClean="0"/>
              <a:t>, mapreduce.reduce.maxattempts</a:t>
            </a:r>
          </a:p>
          <a:p>
            <a:pPr lvl="1"/>
            <a:r>
              <a:rPr lang="en-IN" b="1" dirty="0" smtClean="0"/>
              <a:t>mapreduce.map.failures.maxpercent, mapreduce.reduce.failures.maxpercent</a:t>
            </a:r>
          </a:p>
          <a:p>
            <a:pPr lvl="1"/>
            <a:endParaRPr lang="en-IN" dirty="0"/>
          </a:p>
          <a:p>
            <a:pPr lvl="1"/>
            <a:r>
              <a:rPr lang="en-IN" dirty="0" smtClean="0"/>
              <a:t>If application master fails, resource manager will launch new application master in a new container. Application master sends periodic heartbeats to resource manager.</a:t>
            </a:r>
          </a:p>
          <a:p>
            <a:pPr lvl="1"/>
            <a:r>
              <a:rPr lang="en-IN" dirty="0" smtClean="0"/>
              <a:t>If node manager fails , resource manager will remove it from its available list of node managers. Status of tasks/application master running on it can be recovered</a:t>
            </a:r>
          </a:p>
          <a:p>
            <a:pPr lvl="1"/>
            <a:r>
              <a:rPr lang="en-IN" dirty="0" smtClean="0"/>
              <a:t>Resource manager failure: If a resource manager fails, a new resource manager is initiated by an administrator from a previous saved state which consists of all node managers and its running applications. Independence of task running for resource manager prevents dingle point of failures.</a:t>
            </a:r>
            <a:endParaRPr lang="en-IN" dirty="0"/>
          </a:p>
        </p:txBody>
      </p:sp>
    </p:spTree>
    <p:extLst>
      <p:ext uri="{BB962C8B-B14F-4D97-AF65-F5344CB8AC3E}">
        <p14:creationId xmlns:p14="http://schemas.microsoft.com/office/powerpoint/2010/main" val="2305743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317996" y="3709792"/>
            <a:ext cx="5130803" cy="1014608"/>
          </a:xfrm>
        </p:spPr>
        <p:txBody>
          <a:bodyPr>
            <a:normAutofit fontScale="90000"/>
          </a:bodyPr>
          <a:lstStyle/>
          <a:p>
            <a:r>
              <a:rPr lang="en-US" b="1" dirty="0" smtClean="0"/>
              <a:t>EduPristine</a:t>
            </a:r>
            <a:br>
              <a:rPr lang="en-US" b="1" dirty="0" smtClean="0"/>
            </a:br>
            <a:r>
              <a:rPr lang="en-US" sz="1200" b="1" dirty="0" smtClean="0"/>
              <a:t>702, Raaj Chambers, Old Nagardas Road, Andheri (E), Mumbai-400 069. INDIA</a:t>
            </a:r>
            <a:br>
              <a:rPr lang="en-US" sz="1200" b="1" dirty="0" smtClean="0"/>
            </a:br>
            <a:r>
              <a:rPr lang="en-US" sz="1200" b="1" dirty="0" smtClean="0">
                <a:solidFill>
                  <a:srgbClr val="376092"/>
                </a:solidFill>
              </a:rPr>
              <a:t>www.edupristine.com</a:t>
            </a:r>
            <a:r>
              <a:rPr lang="en-US" sz="1200" b="1" dirty="0" smtClean="0"/>
              <a:t/>
            </a:r>
            <a:br>
              <a:rPr lang="en-US" sz="1200" b="1" dirty="0" smtClean="0"/>
            </a:br>
            <a:r>
              <a:rPr lang="en-US" sz="1200" b="1" dirty="0" smtClean="0"/>
              <a:t>Ph. +91 22 3215 6191</a:t>
            </a:r>
            <a:endParaRPr lang="en-US" sz="12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Intro.</a:t>
            </a:r>
            <a:endParaRPr lang="en-US" dirty="0"/>
          </a:p>
        </p:txBody>
      </p:sp>
      <p:sp>
        <p:nvSpPr>
          <p:cNvPr id="3" name="Text Placeholder 2"/>
          <p:cNvSpPr>
            <a:spLocks noGrp="1"/>
          </p:cNvSpPr>
          <p:nvPr>
            <p:ph idx="1"/>
          </p:nvPr>
        </p:nvSpPr>
        <p:spPr>
          <a:xfrm>
            <a:off x="533400" y="1092200"/>
            <a:ext cx="8915400" cy="5041900"/>
          </a:xfrm>
        </p:spPr>
        <p:txBody>
          <a:bodyPr/>
          <a:lstStyle/>
          <a:p>
            <a:pPr lvl="1"/>
            <a:r>
              <a:rPr lang="en-US" dirty="0" smtClean="0"/>
              <a:t>Configuration properties and their values</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85953329"/>
              </p:ext>
            </p:extLst>
          </p:nvPr>
        </p:nvGraphicFramePr>
        <p:xfrm>
          <a:off x="533400" y="1640406"/>
          <a:ext cx="8915400" cy="3230880"/>
        </p:xfrm>
        <a:graphic>
          <a:graphicData uri="http://schemas.openxmlformats.org/drawingml/2006/table">
            <a:tbl>
              <a:tblPr firstRow="1" bandRow="1">
                <a:tableStyleId>{5C22544A-7EE6-4342-B048-85BDC9FD1C3A}</a:tableStyleId>
              </a:tblPr>
              <a:tblGrid>
                <a:gridCol w="2843705"/>
                <a:gridCol w="1804495"/>
                <a:gridCol w="4267200"/>
              </a:tblGrid>
              <a:tr h="165052">
                <a:tc>
                  <a:txBody>
                    <a:bodyPr/>
                    <a:lstStyle/>
                    <a:p>
                      <a:r>
                        <a:rPr lang="en-IN" sz="1600" dirty="0" smtClean="0"/>
                        <a:t>Configuration</a:t>
                      </a:r>
                      <a:r>
                        <a:rPr lang="en-IN" sz="1600" baseline="0" dirty="0" smtClean="0"/>
                        <a:t> Property</a:t>
                      </a:r>
                      <a:endParaRPr lang="en-IN" sz="1600" dirty="0"/>
                    </a:p>
                  </a:txBody>
                  <a:tcPr/>
                </a:tc>
                <a:tc>
                  <a:txBody>
                    <a:bodyPr/>
                    <a:lstStyle/>
                    <a:p>
                      <a:r>
                        <a:rPr lang="en-IN" sz="1600" dirty="0" smtClean="0"/>
                        <a:t>Value</a:t>
                      </a:r>
                      <a:endParaRPr lang="en-IN" sz="1600" dirty="0"/>
                    </a:p>
                  </a:txBody>
                  <a:tcPr/>
                </a:tc>
                <a:tc>
                  <a:txBody>
                    <a:bodyPr/>
                    <a:lstStyle/>
                    <a:p>
                      <a:r>
                        <a:rPr lang="en-IN" sz="1600" dirty="0" smtClean="0"/>
                        <a:t>Mode</a:t>
                      </a:r>
                      <a:endParaRPr lang="en-IN" sz="1600" dirty="0"/>
                    </a:p>
                  </a:txBody>
                  <a:tcPr/>
                </a:tc>
              </a:tr>
              <a:tr h="442620">
                <a:tc rowSpan="2">
                  <a:txBody>
                    <a:bodyPr/>
                    <a:lstStyle/>
                    <a:p>
                      <a:pPr algn="l"/>
                      <a:endParaRPr lang="en-IN" sz="1600" dirty="0" smtClean="0"/>
                    </a:p>
                    <a:p>
                      <a:pPr algn="l"/>
                      <a:endParaRPr lang="en-IN" sz="1600" dirty="0" smtClean="0"/>
                    </a:p>
                    <a:p>
                      <a:pPr algn="l"/>
                      <a:endParaRPr lang="en-IN" sz="1600" dirty="0" smtClean="0"/>
                    </a:p>
                    <a:p>
                      <a:pPr algn="l"/>
                      <a:endParaRPr lang="en-IN" sz="1600" dirty="0" smtClean="0"/>
                    </a:p>
                    <a:p>
                      <a:pPr algn="l"/>
                      <a:r>
                        <a:rPr lang="en-IN" sz="1600" dirty="0" smtClean="0"/>
                        <a:t>mapred.job.tracker</a:t>
                      </a:r>
                    </a:p>
                    <a:p>
                      <a:pPr algn="just"/>
                      <a:endParaRPr lang="en-IN" sz="1600" dirty="0"/>
                    </a:p>
                  </a:txBody>
                  <a:tcPr/>
                </a:tc>
                <a:tc>
                  <a:txBody>
                    <a:bodyPr/>
                    <a:lstStyle/>
                    <a:p>
                      <a:r>
                        <a:rPr lang="en-IN" sz="1600" dirty="0" smtClean="0"/>
                        <a:t>local</a:t>
                      </a:r>
                      <a:endParaRPr lang="en-IN" sz="1600" dirty="0"/>
                    </a:p>
                  </a:txBody>
                  <a:tcPr/>
                </a:tc>
                <a:tc>
                  <a:txBody>
                    <a:bodyPr/>
                    <a:lstStyle/>
                    <a:p>
                      <a:r>
                        <a:rPr lang="en-IN" sz="1600" dirty="0" smtClean="0"/>
                        <a:t>Local</a:t>
                      </a:r>
                      <a:r>
                        <a:rPr lang="en-IN" sz="1600" baseline="0" dirty="0" smtClean="0"/>
                        <a:t> job runner is used in which whole job is in a single JVM.</a:t>
                      </a:r>
                    </a:p>
                    <a:p>
                      <a:r>
                        <a:rPr lang="en-IN" sz="1600" baseline="0" dirty="0" smtClean="0"/>
                        <a:t>This mode is used for testing map-reduce programs .</a:t>
                      </a:r>
                      <a:endParaRPr lang="en-IN" sz="1600" dirty="0"/>
                    </a:p>
                  </a:txBody>
                  <a:tcPr/>
                </a:tc>
              </a:tr>
              <a:tr h="269881">
                <a:tc vMerge="1">
                  <a:txBody>
                    <a:bodyPr/>
                    <a:lstStyle/>
                    <a:p>
                      <a:endParaRPr lang="en-IN" dirty="0"/>
                    </a:p>
                  </a:txBody>
                  <a:tcPr/>
                </a:tc>
                <a:tc>
                  <a:txBody>
                    <a:bodyPr/>
                    <a:lstStyle/>
                    <a:p>
                      <a:r>
                        <a:rPr lang="en-IN" sz="1600" dirty="0" smtClean="0"/>
                        <a:t>Colon separated</a:t>
                      </a:r>
                      <a:r>
                        <a:rPr lang="en-IN" sz="1600" baseline="0" dirty="0" smtClean="0"/>
                        <a:t> host and port pair</a:t>
                      </a:r>
                      <a:endParaRPr lang="en-IN" sz="1600" dirty="0"/>
                    </a:p>
                  </a:txBody>
                  <a:tcPr/>
                </a:tc>
                <a:tc>
                  <a:txBody>
                    <a:bodyPr/>
                    <a:lstStyle/>
                    <a:p>
                      <a:r>
                        <a:rPr lang="en-IN" sz="1600" dirty="0" smtClean="0"/>
                        <a:t>This is the job tracker address</a:t>
                      </a:r>
                      <a:r>
                        <a:rPr lang="en-IN" sz="1600" baseline="0" dirty="0" smtClean="0"/>
                        <a:t> for running in real environments .</a:t>
                      </a:r>
                      <a:endParaRPr lang="en-IN" sz="1600" dirty="0"/>
                    </a:p>
                  </a:txBody>
                  <a:tcPr/>
                </a:tc>
              </a:tr>
              <a:tr h="150653">
                <a:tc rowSpan="3">
                  <a:txBody>
                    <a:bodyPr/>
                    <a:lstStyle/>
                    <a:p>
                      <a:endParaRPr lang="en-IN" sz="1600" dirty="0" smtClean="0"/>
                    </a:p>
                    <a:p>
                      <a:endParaRPr lang="en-IN" sz="1600" dirty="0" smtClean="0"/>
                    </a:p>
                    <a:p>
                      <a:r>
                        <a:rPr lang="en-IN" sz="1600" dirty="0" smtClean="0"/>
                        <a:t>mapreduce.framework.name</a:t>
                      </a:r>
                      <a:endParaRPr lang="en-IN" sz="1600" dirty="0"/>
                    </a:p>
                  </a:txBody>
                  <a:tcPr/>
                </a:tc>
                <a:tc>
                  <a:txBody>
                    <a:bodyPr/>
                    <a:lstStyle/>
                    <a:p>
                      <a:r>
                        <a:rPr lang="en-IN" sz="1600" dirty="0" smtClean="0"/>
                        <a:t>classic</a:t>
                      </a:r>
                      <a:endParaRPr lang="en-IN" sz="1600" dirty="0"/>
                    </a:p>
                  </a:txBody>
                  <a:tcPr/>
                </a:tc>
                <a:tc>
                  <a:txBody>
                    <a:bodyPr/>
                    <a:lstStyle/>
                    <a:p>
                      <a:r>
                        <a:rPr lang="en-IN" sz="1600" dirty="0" smtClean="0"/>
                        <a:t>Local job runner</a:t>
                      </a:r>
                      <a:endParaRPr lang="en-IN" sz="1600" dirty="0"/>
                    </a:p>
                  </a:txBody>
                  <a:tcPr/>
                </a:tc>
              </a:tr>
              <a:tr h="240279">
                <a:tc vMerge="1">
                  <a:txBody>
                    <a:bodyPr/>
                    <a:lstStyle/>
                    <a:p>
                      <a:endParaRPr lang="en-IN" sz="1600" dirty="0"/>
                    </a:p>
                  </a:txBody>
                  <a:tcPr/>
                </a:tc>
                <a:tc>
                  <a:txBody>
                    <a:bodyPr/>
                    <a:lstStyle/>
                    <a:p>
                      <a:r>
                        <a:rPr lang="en-IN" sz="1600" dirty="0" smtClean="0"/>
                        <a:t>local</a:t>
                      </a:r>
                      <a:endParaRPr lang="en-IN" sz="1600" dirty="0"/>
                    </a:p>
                  </a:txBody>
                  <a:tcPr/>
                </a:tc>
                <a:tc>
                  <a:txBody>
                    <a:bodyPr/>
                    <a:lstStyle/>
                    <a:p>
                      <a:r>
                        <a:rPr lang="en-IN" sz="1600" dirty="0" smtClean="0"/>
                        <a:t>MapReduce 1</a:t>
                      </a:r>
                    </a:p>
                    <a:p>
                      <a:endParaRPr lang="en-IN" sz="1600" dirty="0"/>
                    </a:p>
                  </a:txBody>
                  <a:tcPr/>
                </a:tc>
              </a:tr>
              <a:tr h="139109">
                <a:tc vMerge="1">
                  <a:txBody>
                    <a:bodyPr/>
                    <a:lstStyle/>
                    <a:p>
                      <a:endParaRPr lang="en-IN" sz="1600" dirty="0"/>
                    </a:p>
                  </a:txBody>
                  <a:tcPr/>
                </a:tc>
                <a:tc>
                  <a:txBody>
                    <a:bodyPr/>
                    <a:lstStyle/>
                    <a:p>
                      <a:r>
                        <a:rPr lang="en-IN" sz="1600" dirty="0" smtClean="0"/>
                        <a:t>yarn</a:t>
                      </a:r>
                      <a:endParaRPr lang="en-IN" sz="1600" dirty="0"/>
                    </a:p>
                  </a:txBody>
                  <a:tcPr/>
                </a:tc>
                <a:tc>
                  <a:txBody>
                    <a:bodyPr/>
                    <a:lstStyle/>
                    <a:p>
                      <a:r>
                        <a:rPr lang="en-IN" sz="1600" dirty="0" smtClean="0"/>
                        <a:t>Yarn</a:t>
                      </a:r>
                      <a:r>
                        <a:rPr lang="en-IN" sz="1600" baseline="0" dirty="0" smtClean="0"/>
                        <a:t> framework</a:t>
                      </a:r>
                      <a:endParaRPr lang="en-IN" sz="1600"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45720" tIns="45720" rIns="45720" bIns="45720" rtlCol="0" anchor="b" anchorCtr="0">
            <a:normAutofit/>
          </a:bodyPr>
          <a:lstStyle/>
          <a:p>
            <a:r>
              <a:rPr lang="en-IN" dirty="0" smtClean="0"/>
              <a:t>Configuration parameters</a:t>
            </a:r>
            <a:endParaRPr lang="en-IN" dirty="0"/>
          </a:p>
        </p:txBody>
      </p:sp>
      <p:sp>
        <p:nvSpPr>
          <p:cNvPr id="5" name="Content Placeholder 4"/>
          <p:cNvSpPr>
            <a:spLocks noGrp="1"/>
          </p:cNvSpPr>
          <p:nvPr>
            <p:ph idx="1"/>
          </p:nvPr>
        </p:nvSpPr>
        <p:spPr/>
        <p:txBody>
          <a:bodyPr>
            <a:normAutofit/>
          </a:bodyPr>
          <a:lstStyle/>
          <a:p>
            <a:r>
              <a:rPr lang="en-IN" sz="2000" u="sng" dirty="0" smtClean="0"/>
              <a:t>Path: </a:t>
            </a:r>
            <a:r>
              <a:rPr lang="en-IN" sz="2000" dirty="0"/>
              <a:t> /</a:t>
            </a:r>
            <a:r>
              <a:rPr lang="en-IN" sz="2000" dirty="0" smtClean="0"/>
              <a:t>usr/lib/hadoop-0.20-mapreduce/conf/mapred-site.xml</a:t>
            </a:r>
            <a:endParaRPr lang="en-IN" sz="2000" u="sng"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116" y="2409682"/>
            <a:ext cx="6922530" cy="2819518"/>
          </a:xfrm>
          <a:prstGeom prst="rect">
            <a:avLst/>
          </a:prstGeom>
        </p:spPr>
      </p:pic>
    </p:spTree>
    <p:extLst>
      <p:ext uri="{BB962C8B-B14F-4D97-AF65-F5344CB8AC3E}">
        <p14:creationId xmlns:p14="http://schemas.microsoft.com/office/powerpoint/2010/main" val="2767867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45720" tIns="45720" rIns="45720" bIns="45720" rtlCol="0" anchor="b" anchorCtr="0">
            <a:normAutofit/>
          </a:bodyPr>
          <a:lstStyle/>
          <a:p>
            <a:r>
              <a:rPr lang="en-IN" dirty="0" smtClean="0"/>
              <a:t>MRv1</a:t>
            </a:r>
            <a:endParaRPr lang="en-IN" dirty="0"/>
          </a:p>
        </p:txBody>
      </p:sp>
      <p:sp>
        <p:nvSpPr>
          <p:cNvPr id="3" name="Content Placeholder 2"/>
          <p:cNvSpPr>
            <a:spLocks noGrp="1"/>
          </p:cNvSpPr>
          <p:nvPr>
            <p:ph idx="1"/>
          </p:nvPr>
        </p:nvSpPr>
        <p:spPr/>
        <p:txBody>
          <a:bodyPr>
            <a:noAutofit/>
          </a:bodyPr>
          <a:lstStyle/>
          <a:p>
            <a:pPr lvl="1"/>
            <a:r>
              <a:rPr lang="en-IN" dirty="0" smtClean="0"/>
              <a:t>It has 4 important components.</a:t>
            </a:r>
          </a:p>
          <a:p>
            <a:pPr marL="682625" indent="-347663">
              <a:spcBef>
                <a:spcPts val="200"/>
              </a:spcBef>
              <a:spcAft>
                <a:spcPts val="200"/>
              </a:spcAft>
              <a:buFont typeface="+mj-lt"/>
              <a:buAutoNum type="romanUcPeriod"/>
            </a:pPr>
            <a:r>
              <a:rPr lang="en-IN" dirty="0" smtClean="0"/>
              <a:t>The Client</a:t>
            </a:r>
          </a:p>
          <a:p>
            <a:pPr marL="682625" indent="-347663">
              <a:spcBef>
                <a:spcPts val="200"/>
              </a:spcBef>
              <a:spcAft>
                <a:spcPts val="200"/>
              </a:spcAft>
              <a:buFont typeface="+mj-lt"/>
              <a:buAutoNum type="romanUcPeriod"/>
            </a:pPr>
            <a:r>
              <a:rPr lang="en-IN" dirty="0" smtClean="0"/>
              <a:t>The Job Tracker</a:t>
            </a:r>
          </a:p>
          <a:p>
            <a:pPr marL="682625" indent="-347663">
              <a:spcBef>
                <a:spcPts val="200"/>
              </a:spcBef>
              <a:spcAft>
                <a:spcPts val="200"/>
              </a:spcAft>
              <a:buFont typeface="+mj-lt"/>
              <a:buAutoNum type="romanUcPeriod"/>
            </a:pPr>
            <a:r>
              <a:rPr lang="en-IN" dirty="0" smtClean="0"/>
              <a:t>The Task Tracker</a:t>
            </a:r>
          </a:p>
          <a:p>
            <a:pPr marL="682625" indent="-347663">
              <a:spcBef>
                <a:spcPts val="200"/>
              </a:spcBef>
              <a:spcAft>
                <a:spcPts val="200"/>
              </a:spcAft>
              <a:buFont typeface="+mj-lt"/>
              <a:buAutoNum type="romanUcPeriod"/>
            </a:pPr>
            <a:r>
              <a:rPr lang="en-IN" dirty="0" smtClean="0"/>
              <a:t>A Distributed File System HDFS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743200"/>
            <a:ext cx="4801340" cy="3697288"/>
          </a:xfrm>
          <a:prstGeom prst="rect">
            <a:avLst/>
          </a:prstGeom>
        </p:spPr>
      </p:pic>
    </p:spTree>
    <p:extLst>
      <p:ext uri="{BB962C8B-B14F-4D97-AF65-F5344CB8AC3E}">
        <p14:creationId xmlns:p14="http://schemas.microsoft.com/office/powerpoint/2010/main" val="512589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45720" tIns="45720" rIns="45720" bIns="45720" rtlCol="0" anchor="b" anchorCtr="0">
            <a:normAutofit/>
          </a:bodyPr>
          <a:lstStyle/>
          <a:p>
            <a:r>
              <a:rPr lang="en-IN" dirty="0" smtClean="0"/>
              <a:t>MRv2</a:t>
            </a:r>
            <a:endParaRPr lang="en-IN" dirty="0"/>
          </a:p>
        </p:txBody>
      </p:sp>
      <p:sp>
        <p:nvSpPr>
          <p:cNvPr id="3" name="Content Placeholder 2"/>
          <p:cNvSpPr>
            <a:spLocks noGrp="1"/>
          </p:cNvSpPr>
          <p:nvPr>
            <p:ph idx="1"/>
          </p:nvPr>
        </p:nvSpPr>
        <p:spPr/>
        <p:txBody>
          <a:bodyPr>
            <a:normAutofit/>
          </a:bodyPr>
          <a:lstStyle/>
          <a:p>
            <a:pPr lvl="1"/>
            <a:r>
              <a:rPr lang="en-IN" dirty="0" smtClean="0"/>
              <a:t>YARN </a:t>
            </a:r>
            <a:r>
              <a:rPr lang="en-IN" dirty="0"/>
              <a:t>meets the scalability shortcomings of “classic” MapReduce by </a:t>
            </a:r>
            <a:r>
              <a:rPr lang="en-IN" dirty="0" smtClean="0"/>
              <a:t>splitting </a:t>
            </a:r>
            <a:r>
              <a:rPr lang="en-IN" dirty="0"/>
              <a:t>the </a:t>
            </a:r>
            <a:r>
              <a:rPr lang="en-IN" dirty="0" smtClean="0"/>
              <a:t>responsibilities of </a:t>
            </a:r>
            <a:r>
              <a:rPr lang="en-IN" dirty="0"/>
              <a:t>the jobtracker into separate entities</a:t>
            </a:r>
            <a:r>
              <a:rPr lang="en-IN" dirty="0" smtClean="0"/>
              <a:t>.</a:t>
            </a:r>
          </a:p>
          <a:p>
            <a:pPr lvl="1"/>
            <a:r>
              <a:rPr lang="en-IN" dirty="0" smtClean="0"/>
              <a:t>Yarn has 5 important concepts:</a:t>
            </a:r>
          </a:p>
          <a:p>
            <a:pPr marL="682625" indent="-347663">
              <a:spcBef>
                <a:spcPts val="200"/>
              </a:spcBef>
              <a:spcAft>
                <a:spcPts val="200"/>
              </a:spcAft>
              <a:buFont typeface="+mj-lt"/>
              <a:buAutoNum type="romanUcPeriod"/>
            </a:pPr>
            <a:r>
              <a:rPr lang="en-IN" dirty="0" smtClean="0"/>
              <a:t>The Client.</a:t>
            </a:r>
          </a:p>
          <a:p>
            <a:pPr marL="682625" indent="-347663">
              <a:spcBef>
                <a:spcPts val="200"/>
              </a:spcBef>
              <a:spcAft>
                <a:spcPts val="200"/>
              </a:spcAft>
              <a:buFont typeface="+mj-lt"/>
              <a:buAutoNum type="romanUcPeriod"/>
            </a:pPr>
            <a:r>
              <a:rPr lang="en-IN" dirty="0" smtClean="0"/>
              <a:t>Resource manager</a:t>
            </a:r>
          </a:p>
          <a:p>
            <a:pPr marL="682625" indent="-347663">
              <a:spcBef>
                <a:spcPts val="200"/>
              </a:spcBef>
              <a:spcAft>
                <a:spcPts val="200"/>
              </a:spcAft>
              <a:buFont typeface="+mj-lt"/>
              <a:buAutoNum type="romanUcPeriod"/>
            </a:pPr>
            <a:r>
              <a:rPr lang="en-IN" dirty="0" smtClean="0"/>
              <a:t>Node Managers</a:t>
            </a:r>
          </a:p>
          <a:p>
            <a:pPr marL="682625" indent="-347663">
              <a:spcBef>
                <a:spcPts val="200"/>
              </a:spcBef>
              <a:spcAft>
                <a:spcPts val="200"/>
              </a:spcAft>
              <a:buFont typeface="+mj-lt"/>
              <a:buAutoNum type="romanUcPeriod"/>
            </a:pPr>
            <a:r>
              <a:rPr lang="en-IN" dirty="0" smtClean="0"/>
              <a:t>MapReduce application master</a:t>
            </a:r>
          </a:p>
          <a:p>
            <a:pPr marL="682625" indent="-347663">
              <a:spcBef>
                <a:spcPts val="200"/>
              </a:spcBef>
              <a:spcAft>
                <a:spcPts val="200"/>
              </a:spcAft>
              <a:buFont typeface="+mj-lt"/>
              <a:buAutoNum type="romanUcPeriod"/>
            </a:pPr>
            <a:r>
              <a:rPr lang="en-IN" dirty="0" smtClean="0"/>
              <a:t>HDFS </a:t>
            </a:r>
            <a:endParaRPr lang="en-IN" dirty="0"/>
          </a:p>
        </p:txBody>
      </p:sp>
    </p:spTree>
    <p:extLst>
      <p:ext uri="{BB962C8B-B14F-4D97-AF65-F5344CB8AC3E}">
        <p14:creationId xmlns:p14="http://schemas.microsoft.com/office/powerpoint/2010/main" val="2785634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45720" tIns="45720" rIns="45720" bIns="45720" rtlCol="0" anchor="b" anchorCtr="0">
            <a:normAutofit/>
          </a:bodyPr>
          <a:lstStyle/>
          <a:p>
            <a:r>
              <a:rPr lang="en-IN" dirty="0" smtClean="0"/>
              <a:t>Map reduce job with YARN</a:t>
            </a:r>
            <a:endParaRPr lang="en-IN"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71600" y="1092200"/>
            <a:ext cx="6038850" cy="5309908"/>
          </a:xfrm>
        </p:spPr>
      </p:pic>
      <p:sp>
        <p:nvSpPr>
          <p:cNvPr id="5" name="Rectangle 4"/>
          <p:cNvSpPr/>
          <p:nvPr/>
        </p:nvSpPr>
        <p:spPr>
          <a:xfrm>
            <a:off x="1371600" y="6031468"/>
            <a:ext cx="3743654" cy="369332"/>
          </a:xfrm>
          <a:prstGeom prst="rect">
            <a:avLst/>
          </a:prstGeom>
        </p:spPr>
        <p:txBody>
          <a:bodyPr wrap="none">
            <a:spAutoFit/>
          </a:bodyPr>
          <a:lstStyle/>
          <a:p>
            <a:r>
              <a:rPr lang="en-IN" dirty="0" smtClean="0">
                <a:solidFill>
                  <a:schemeClr val="accent1"/>
                </a:solidFill>
              </a:rPr>
              <a:t>Source: Hadoop_the_definitive_guide</a:t>
            </a:r>
          </a:p>
        </p:txBody>
      </p:sp>
    </p:spTree>
    <p:extLst>
      <p:ext uri="{BB962C8B-B14F-4D97-AF65-F5344CB8AC3E}">
        <p14:creationId xmlns:p14="http://schemas.microsoft.com/office/powerpoint/2010/main" val="3071116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45720" tIns="45720" rIns="45720" bIns="45720" rtlCol="0" anchor="b" anchorCtr="0">
            <a:normAutofit/>
          </a:bodyPr>
          <a:lstStyle/>
          <a:p>
            <a:r>
              <a:rPr lang="en-IN" dirty="0" smtClean="0"/>
              <a:t>Functioning difference</a:t>
            </a:r>
            <a:endParaRPr lang="en-IN" dirty="0"/>
          </a:p>
        </p:txBody>
      </p:sp>
      <p:sp>
        <p:nvSpPr>
          <p:cNvPr id="3" name="Content Placeholder 2"/>
          <p:cNvSpPr>
            <a:spLocks noGrp="1"/>
          </p:cNvSpPr>
          <p:nvPr>
            <p:ph idx="1"/>
          </p:nvPr>
        </p:nvSpPr>
        <p:spPr/>
        <p:txBody>
          <a:bodyPr>
            <a:normAutofit fontScale="92500" lnSpcReduction="10000"/>
          </a:bodyPr>
          <a:lstStyle/>
          <a:p>
            <a:pPr lvl="1"/>
            <a:r>
              <a:rPr lang="en-IN" dirty="0" smtClean="0"/>
              <a:t>In Mapreduce  1 jobtracker used to launch tasktrackers to run the jobs and also keep a track of progress by each task tracker.</a:t>
            </a:r>
          </a:p>
          <a:p>
            <a:pPr lvl="1"/>
            <a:r>
              <a:rPr lang="en-IN" dirty="0" smtClean="0"/>
              <a:t>In Mapreduce 2 (yarn) , this dual functioning of jobtracker is split.</a:t>
            </a:r>
          </a:p>
          <a:p>
            <a:pPr lvl="1"/>
            <a:endParaRPr lang="en-IN" dirty="0"/>
          </a:p>
          <a:p>
            <a:pPr marL="0" lvl="1" indent="0">
              <a:buNone/>
            </a:pPr>
            <a:r>
              <a:rPr lang="en-IN" dirty="0" smtClean="0"/>
              <a:t>There is a resource manager which allocates resouces for each a job. On receiving the job, its scheduler launches containers with appropriate resources (memory) </a:t>
            </a:r>
          </a:p>
          <a:p>
            <a:pPr marL="0" lvl="1" indent="0">
              <a:buNone/>
            </a:pPr>
            <a:endParaRPr lang="en-IN" dirty="0" smtClean="0"/>
          </a:p>
          <a:p>
            <a:pPr marL="0" lvl="1" indent="0">
              <a:buNone/>
            </a:pPr>
            <a:r>
              <a:rPr lang="en-IN" dirty="0" smtClean="0"/>
              <a:t>These containers have “node managers” which launch and manage compute containers foreach task.</a:t>
            </a:r>
          </a:p>
          <a:p>
            <a:pPr marL="0" lvl="1" indent="0">
              <a:buNone/>
            </a:pPr>
            <a:endParaRPr lang="en-IN" dirty="0" smtClean="0"/>
          </a:p>
          <a:p>
            <a:pPr marL="0" lvl="1" indent="0">
              <a:buNone/>
            </a:pPr>
            <a:r>
              <a:rPr lang="en-IN" dirty="0" smtClean="0"/>
              <a:t>The “application master” coordinates various tasks. If tasks cannot be performed on its own container, it requests resources from resource manager and launces new containers with their own node managers on it.</a:t>
            </a:r>
          </a:p>
          <a:p>
            <a:pPr marL="0" lvl="1" indent="0">
              <a:buNone/>
            </a:pPr>
            <a:endParaRPr lang="en-IN" dirty="0" smtClean="0"/>
          </a:p>
          <a:p>
            <a:pPr marL="0" lvl="1" indent="0">
              <a:buNone/>
            </a:pPr>
            <a:r>
              <a:rPr lang="en-IN" dirty="0" smtClean="0"/>
              <a:t>Thus from previous version, Job tracker has been replaced by resource manager and application master.</a:t>
            </a:r>
          </a:p>
          <a:p>
            <a:pPr marL="0" lvl="1" indent="0">
              <a:buNone/>
            </a:pPr>
            <a:endParaRPr lang="en-IN" dirty="0" smtClean="0"/>
          </a:p>
          <a:p>
            <a:pPr marL="0" lvl="1" indent="0">
              <a:buNone/>
            </a:pPr>
            <a:r>
              <a:rPr lang="en-IN" dirty="0" smtClean="0"/>
              <a:t>Tasktracker has been replaced by node managers.</a:t>
            </a:r>
            <a:endParaRPr lang="en-IN" dirty="0"/>
          </a:p>
        </p:txBody>
      </p:sp>
    </p:spTree>
    <p:extLst>
      <p:ext uri="{BB962C8B-B14F-4D97-AF65-F5344CB8AC3E}">
        <p14:creationId xmlns:p14="http://schemas.microsoft.com/office/powerpoint/2010/main" val="1163749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45720" tIns="45720" rIns="45720" bIns="45720" rtlCol="0" anchor="b" anchorCtr="0">
            <a:normAutofit/>
          </a:bodyPr>
          <a:lstStyle/>
          <a:p>
            <a:r>
              <a:rPr lang="en-IN" dirty="0" smtClean="0"/>
              <a:t>Failures:</a:t>
            </a:r>
            <a:endParaRPr lang="en-IN" dirty="0"/>
          </a:p>
        </p:txBody>
      </p:sp>
      <p:sp>
        <p:nvSpPr>
          <p:cNvPr id="3" name="Content Placeholder 2"/>
          <p:cNvSpPr>
            <a:spLocks noGrp="1"/>
          </p:cNvSpPr>
          <p:nvPr>
            <p:ph idx="1"/>
          </p:nvPr>
        </p:nvSpPr>
        <p:spPr/>
        <p:txBody>
          <a:bodyPr>
            <a:noAutofit/>
          </a:bodyPr>
          <a:lstStyle/>
          <a:p>
            <a:pPr lvl="1"/>
            <a:r>
              <a:rPr lang="en-IN" u="sng" dirty="0" smtClean="0"/>
              <a:t>In MRv1:</a:t>
            </a:r>
          </a:p>
          <a:p>
            <a:pPr marL="682625" indent="-347663">
              <a:spcBef>
                <a:spcPts val="200"/>
              </a:spcBef>
              <a:spcAft>
                <a:spcPts val="200"/>
              </a:spcAft>
              <a:buFont typeface="+mj-lt"/>
              <a:buAutoNum type="romanUcPeriod"/>
            </a:pPr>
            <a:r>
              <a:rPr lang="en-IN" dirty="0" smtClean="0"/>
              <a:t>Task Failure</a:t>
            </a:r>
          </a:p>
          <a:p>
            <a:pPr marL="682625" indent="-347663">
              <a:spcBef>
                <a:spcPts val="200"/>
              </a:spcBef>
              <a:spcAft>
                <a:spcPts val="200"/>
              </a:spcAft>
              <a:buFont typeface="+mj-lt"/>
              <a:buAutoNum type="romanUcPeriod"/>
            </a:pPr>
            <a:r>
              <a:rPr lang="en-IN" dirty="0" smtClean="0"/>
              <a:t>Task Tracker Failure</a:t>
            </a:r>
          </a:p>
          <a:p>
            <a:pPr marL="682625" indent="-347663">
              <a:spcBef>
                <a:spcPts val="200"/>
              </a:spcBef>
              <a:spcAft>
                <a:spcPts val="200"/>
              </a:spcAft>
              <a:buFont typeface="+mj-lt"/>
              <a:buAutoNum type="romanUcPeriod"/>
            </a:pPr>
            <a:r>
              <a:rPr lang="en-IN" dirty="0" smtClean="0"/>
              <a:t>Job Tracker Failure ( single point of failure )</a:t>
            </a:r>
          </a:p>
          <a:p>
            <a:pPr marL="457200" indent="-457200">
              <a:spcBef>
                <a:spcPts val="400"/>
              </a:spcBef>
              <a:spcAft>
                <a:spcPts val="400"/>
              </a:spcAft>
              <a:buAutoNum type="romanUcPeriod"/>
            </a:pPr>
            <a:endParaRPr lang="en-IN" dirty="0"/>
          </a:p>
          <a:p>
            <a:pPr lvl="1"/>
            <a:r>
              <a:rPr lang="en-IN" u="sng" dirty="0" smtClean="0"/>
              <a:t>In MRv2: (YARN)</a:t>
            </a:r>
          </a:p>
          <a:p>
            <a:pPr marL="682625" indent="-347663">
              <a:spcBef>
                <a:spcPts val="200"/>
              </a:spcBef>
              <a:spcAft>
                <a:spcPts val="200"/>
              </a:spcAft>
              <a:buFont typeface="+mj-lt"/>
              <a:buAutoNum type="romanUcPeriod"/>
            </a:pPr>
            <a:r>
              <a:rPr lang="en-IN" dirty="0" smtClean="0"/>
              <a:t>Task Failure</a:t>
            </a:r>
          </a:p>
          <a:p>
            <a:pPr marL="682625" indent="-347663">
              <a:spcBef>
                <a:spcPts val="200"/>
              </a:spcBef>
              <a:spcAft>
                <a:spcPts val="200"/>
              </a:spcAft>
              <a:buFont typeface="+mj-lt"/>
              <a:buAutoNum type="romanUcPeriod"/>
            </a:pPr>
            <a:r>
              <a:rPr lang="en-IN" dirty="0" smtClean="0"/>
              <a:t>Application master Failure</a:t>
            </a:r>
          </a:p>
          <a:p>
            <a:pPr marL="682625" indent="-347663">
              <a:spcBef>
                <a:spcPts val="200"/>
              </a:spcBef>
              <a:spcAft>
                <a:spcPts val="200"/>
              </a:spcAft>
              <a:buFont typeface="+mj-lt"/>
              <a:buAutoNum type="romanUcPeriod"/>
            </a:pPr>
            <a:r>
              <a:rPr lang="en-IN" dirty="0" smtClean="0"/>
              <a:t>Node Manager Failure</a:t>
            </a:r>
          </a:p>
          <a:p>
            <a:pPr marL="682625" indent="-347663">
              <a:spcBef>
                <a:spcPts val="200"/>
              </a:spcBef>
              <a:spcAft>
                <a:spcPts val="200"/>
              </a:spcAft>
              <a:buFont typeface="+mj-lt"/>
              <a:buAutoNum type="romanUcPeriod"/>
            </a:pPr>
            <a:r>
              <a:rPr lang="en-IN" dirty="0" smtClean="0"/>
              <a:t>Resource manager Failure </a:t>
            </a:r>
          </a:p>
          <a:p>
            <a:pPr marL="682625" indent="-347663">
              <a:spcBef>
                <a:spcPts val="200"/>
              </a:spcBef>
              <a:spcAft>
                <a:spcPts val="200"/>
              </a:spcAft>
              <a:buFont typeface="+mj-lt"/>
              <a:buAutoNum type="romanUcPeriod"/>
            </a:pPr>
            <a:endParaRPr lang="en-IN" dirty="0" smtClean="0"/>
          </a:p>
          <a:p>
            <a:pPr lvl="1"/>
            <a:r>
              <a:rPr lang="en-IN" dirty="0" smtClean="0"/>
              <a:t>Once resource manager fails, new resource manager with saved state is started.Since resource manager does not maintains tasks, it is more safe than MRv1.</a:t>
            </a:r>
            <a:endParaRPr lang="en-IN" dirty="0"/>
          </a:p>
        </p:txBody>
      </p:sp>
    </p:spTree>
    <p:extLst>
      <p:ext uri="{BB962C8B-B14F-4D97-AF65-F5344CB8AC3E}">
        <p14:creationId xmlns:p14="http://schemas.microsoft.com/office/powerpoint/2010/main" val="1297811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45720" tIns="45720" rIns="45720" bIns="45720" rtlCol="0" anchor="b" anchorCtr="0">
            <a:normAutofit/>
          </a:bodyPr>
          <a:lstStyle/>
          <a:p>
            <a:r>
              <a:rPr lang="en-IN" dirty="0" smtClean="0"/>
              <a:t>Failures in MRv1</a:t>
            </a:r>
            <a:endParaRPr lang="en-IN" dirty="0"/>
          </a:p>
        </p:txBody>
      </p:sp>
      <p:sp>
        <p:nvSpPr>
          <p:cNvPr id="3" name="Content Placeholder 2"/>
          <p:cNvSpPr>
            <a:spLocks noGrp="1"/>
          </p:cNvSpPr>
          <p:nvPr>
            <p:ph idx="1"/>
          </p:nvPr>
        </p:nvSpPr>
        <p:spPr/>
        <p:txBody>
          <a:bodyPr>
            <a:normAutofit/>
          </a:bodyPr>
          <a:lstStyle/>
          <a:p>
            <a:pPr lvl="1"/>
            <a:r>
              <a:rPr lang="en-IN" dirty="0" smtClean="0"/>
              <a:t>If a task on particular takstracker fails, the task tracker will stop it freeing up its slots and notify to jobtracker. The jobtracker will avoid scheduling the task to same tasktracker. If a particular task if failed 4 times, (default) the whole job fails.</a:t>
            </a:r>
          </a:p>
          <a:p>
            <a:pPr lvl="1"/>
            <a:endParaRPr lang="en-IN" dirty="0" smtClean="0"/>
          </a:p>
          <a:p>
            <a:pPr lvl="1">
              <a:buNone/>
            </a:pPr>
            <a:r>
              <a:rPr lang="en-IN" b="1" dirty="0" smtClean="0"/>
              <a:t>Properties : </a:t>
            </a:r>
          </a:p>
          <a:p>
            <a:pPr lvl="1"/>
            <a:r>
              <a:rPr lang="en-IN" b="1" dirty="0" smtClean="0"/>
              <a:t>mapred.map.max.attempts</a:t>
            </a:r>
            <a:r>
              <a:rPr lang="en-IN" b="1" dirty="0"/>
              <a:t> </a:t>
            </a:r>
            <a:r>
              <a:rPr lang="en-IN" b="1" dirty="0" smtClean="0"/>
              <a:t>, mapred.reduce.max.attempts</a:t>
            </a:r>
          </a:p>
          <a:p>
            <a:pPr lvl="1"/>
            <a:r>
              <a:rPr lang="en-IN" dirty="0" smtClean="0"/>
              <a:t>To prevent a job from failing even after failure of few map/reduce tasks, properties are:</a:t>
            </a:r>
          </a:p>
          <a:p>
            <a:pPr lvl="1"/>
            <a:r>
              <a:rPr lang="en-IN" b="1" dirty="0" smtClean="0"/>
              <a:t>mapred.max.map.failures.percent, mapred.max.reduce.failures.percent</a:t>
            </a:r>
          </a:p>
          <a:p>
            <a:pPr lvl="1"/>
            <a:endParaRPr lang="en-IN" dirty="0"/>
          </a:p>
          <a:p>
            <a:pPr lvl="1"/>
            <a:r>
              <a:rPr lang="en-IN" dirty="0" smtClean="0"/>
              <a:t>If a task tracker fails, its removed from jobtracker’s  list of task trackers and tasks on it will be rerun on different task trackers.</a:t>
            </a:r>
          </a:p>
          <a:p>
            <a:pPr lvl="1"/>
            <a:r>
              <a:rPr lang="en-IN" dirty="0" smtClean="0"/>
              <a:t>If job tracker fails , then the whole job fails since it keeps track of both allocating tasks and maintaining their progress. This is its ‘Single point of failure’.</a:t>
            </a:r>
            <a:endParaRPr lang="en-IN" dirty="0"/>
          </a:p>
        </p:txBody>
      </p:sp>
    </p:spTree>
    <p:extLst>
      <p:ext uri="{BB962C8B-B14F-4D97-AF65-F5344CB8AC3E}">
        <p14:creationId xmlns:p14="http://schemas.microsoft.com/office/powerpoint/2010/main" val="4222691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Pristine Colour">
      <a:dk1>
        <a:sysClr val="windowText" lastClr="000000"/>
      </a:dk1>
      <a:lt1>
        <a:sysClr val="window" lastClr="FFFFFF"/>
      </a:lt1>
      <a:dk2>
        <a:srgbClr val="1F497D"/>
      </a:dk2>
      <a:lt2>
        <a:srgbClr val="376092"/>
      </a:lt2>
      <a:accent1>
        <a:srgbClr val="4F81BD"/>
      </a:accent1>
      <a:accent2>
        <a:srgbClr val="BFBFBF"/>
      </a:accent2>
      <a:accent3>
        <a:srgbClr val="A6A6A6"/>
      </a:accent3>
      <a:accent4>
        <a:srgbClr val="7F7F7F"/>
      </a:accent4>
      <a:accent5>
        <a:srgbClr val="595959"/>
      </a:accent5>
      <a:accent6>
        <a:srgbClr val="E46C0A"/>
      </a:accent6>
      <a:hlink>
        <a:srgbClr val="C25830"/>
      </a:hlink>
      <a:folHlink>
        <a:srgbClr val="9BBB59"/>
      </a:folHlink>
    </a:clrScheme>
    <a:fontScheme name="Edu Pristine Font Typ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3148</TotalTime>
  <Words>625</Words>
  <Application>Microsoft Office PowerPoint</Application>
  <PresentationFormat>A4 Paper (210x297 mm)</PresentationFormat>
  <Paragraphs>92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MRv1 and MRv2</vt:lpstr>
      <vt:lpstr>Intro.</vt:lpstr>
      <vt:lpstr>Configuration parameters</vt:lpstr>
      <vt:lpstr>MRv1</vt:lpstr>
      <vt:lpstr>MRv2</vt:lpstr>
      <vt:lpstr>Map reduce job with YARN</vt:lpstr>
      <vt:lpstr>Functioning difference</vt:lpstr>
      <vt:lpstr>Failures:</vt:lpstr>
      <vt:lpstr>Failures in MRv1</vt:lpstr>
      <vt:lpstr>Failures in MRv2</vt:lpstr>
      <vt:lpstr>EduPristine 702, Raaj Chambers, Old Nagardas Road, Andheri (E), Mumbai-400 069. INDIA www.edupristine.com Ph. +91 22 3215 6191</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neevpankaj</cp:lastModifiedBy>
  <cp:revision>350</cp:revision>
  <dcterms:created xsi:type="dcterms:W3CDTF">2012-03-13T16:05:56Z</dcterms:created>
  <dcterms:modified xsi:type="dcterms:W3CDTF">2014-08-04T09:58:38Z</dcterms:modified>
</cp:coreProperties>
</file>