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70"/>
  </p:notesMasterIdLst>
  <p:sldIdLst>
    <p:sldId id="287" r:id="rId2"/>
    <p:sldId id="288" r:id="rId3"/>
    <p:sldId id="289" r:id="rId4"/>
    <p:sldId id="290" r:id="rId5"/>
    <p:sldId id="291" r:id="rId6"/>
    <p:sldId id="292" r:id="rId7"/>
    <p:sldId id="293" r:id="rId8"/>
    <p:sldId id="294" r:id="rId9"/>
    <p:sldId id="295" r:id="rId10"/>
    <p:sldId id="354" r:id="rId11"/>
    <p:sldId id="35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9" r:id="rId54"/>
    <p:sldId id="340" r:id="rId55"/>
    <p:sldId id="341" r:id="rId56"/>
    <p:sldId id="342" r:id="rId57"/>
    <p:sldId id="343" r:id="rId58"/>
    <p:sldId id="344" r:id="rId59"/>
    <p:sldId id="345" r:id="rId60"/>
    <p:sldId id="346" r:id="rId61"/>
    <p:sldId id="347" r:id="rId62"/>
    <p:sldId id="348" r:id="rId63"/>
    <p:sldId id="349" r:id="rId64"/>
    <p:sldId id="350" r:id="rId65"/>
    <p:sldId id="351" r:id="rId66"/>
    <p:sldId id="352" r:id="rId67"/>
    <p:sldId id="353" r:id="rId68"/>
    <p:sldId id="284" r:id="rId69"/>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376092"/>
    <a:srgbClr val="1F497D"/>
    <a:srgbClr val="4F81BD"/>
    <a:srgbClr val="BFBFBF"/>
    <a:srgbClr val="7F7F7F"/>
    <a:srgbClr val="E9EDF4"/>
    <a:srgbClr val="A6A6A6"/>
    <a:srgbClr val="C25830"/>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9814" autoAdjust="0"/>
  </p:normalViewPr>
  <p:slideViewPr>
    <p:cSldViewPr showGuides="1">
      <p:cViewPr>
        <p:scale>
          <a:sx n="70" d="100"/>
          <a:sy n="70" d="100"/>
        </p:scale>
        <p:origin x="-1338" y="-72"/>
      </p:cViewPr>
      <p:guideLst>
        <p:guide orient="horz" pos="4057"/>
        <p:guide orient="horz" pos="3864"/>
        <p:guide orient="horz" pos="688"/>
        <p:guide orient="horz" pos="508"/>
        <p:guide pos="336"/>
        <p:guide pos="59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8/4/2014</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2620753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0</a:t>
            </a:fld>
            <a:endParaRPr lang="en-US" dirty="0"/>
          </a:p>
        </p:txBody>
      </p:sp>
    </p:spTree>
    <p:extLst>
      <p:ext uri="{BB962C8B-B14F-4D97-AF65-F5344CB8AC3E}">
        <p14:creationId xmlns:p14="http://schemas.microsoft.com/office/powerpoint/2010/main" val="606502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t>
            </a:r>
          </a:p>
          <a:p>
            <a:r>
              <a:rPr lang="en-US" dirty="0" smtClean="0"/>
              <a:t>Source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9</a:t>
            </a:fld>
            <a:endParaRPr lang="en-US" dirty="0"/>
          </a:p>
        </p:txBody>
      </p:sp>
    </p:spTree>
    <p:extLst>
      <p:ext uri="{BB962C8B-B14F-4D97-AF65-F5344CB8AC3E}">
        <p14:creationId xmlns:p14="http://schemas.microsoft.com/office/powerpoint/2010/main" val="3742202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10</a:t>
            </a:fld>
            <a:endParaRPr lang="en-US" dirty="0"/>
          </a:p>
        </p:txBody>
      </p:sp>
    </p:spTree>
    <p:extLst>
      <p:ext uri="{BB962C8B-B14F-4D97-AF65-F5344CB8AC3E}">
        <p14:creationId xmlns:p14="http://schemas.microsoft.com/office/powerpoint/2010/main" val="2299968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&amp; URL</a:t>
            </a:r>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28</a:t>
            </a:fld>
            <a:endParaRPr lang="en-US" dirty="0"/>
          </a:p>
        </p:txBody>
      </p:sp>
    </p:spTree>
    <p:extLst>
      <p:ext uri="{BB962C8B-B14F-4D97-AF65-F5344CB8AC3E}">
        <p14:creationId xmlns:p14="http://schemas.microsoft.com/office/powerpoint/2010/main" val="1230043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049156" y="3505200"/>
            <a:ext cx="5386944" cy="1524000"/>
          </a:xfrm>
        </p:spPr>
        <p:txBody>
          <a:bodyPr anchor="t">
            <a:normAutofit/>
          </a:bodyPr>
          <a:lstStyle>
            <a:lvl1pPr algn="l">
              <a:defRPr sz="24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bwMode="gray">
          <a:xfrm>
            <a:off x="4049156" y="3813048"/>
            <a:ext cx="538694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Rectangle 11"/>
          <p:cNvSpPr/>
          <p:nvPr userDrawn="1"/>
        </p:nvSpPr>
        <p:spPr bwMode="gray">
          <a:xfrm>
            <a:off x="381001" y="6453536"/>
            <a:ext cx="3352800"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4"/>
          <p:cNvSpPr txBox="1">
            <a:spLocks/>
          </p:cNvSpPr>
          <p:nvPr userDrawn="1"/>
        </p:nvSpPr>
        <p:spPr bwMode="gray">
          <a:xfrm>
            <a:off x="4006952" y="6396335"/>
            <a:ext cx="31369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www.edupristine.com</a:t>
            </a:r>
            <a:endPar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527875" y="1069754"/>
            <a:ext cx="3347256" cy="2094242"/>
          </a:xfrm>
          <a:prstGeom prst="rect">
            <a:avLst/>
          </a:prstGeom>
          <a:noFill/>
        </p:spPr>
      </p:pic>
      <p:grpSp>
        <p:nvGrpSpPr>
          <p:cNvPr id="14" name="Group 4"/>
          <p:cNvGrpSpPr/>
          <p:nvPr userDrawn="1"/>
        </p:nvGrpSpPr>
        <p:grpSpPr bwMode="gray">
          <a:xfrm>
            <a:off x="4105428" y="3048000"/>
            <a:ext cx="5334000"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317997" y="3709792"/>
            <a:ext cx="2454278" cy="566738"/>
          </a:xfrm>
        </p:spPr>
        <p:txBody>
          <a:bodyPr lIns="0" anchor="t">
            <a:normAutofit/>
          </a:bodyPr>
          <a:lstStyle>
            <a:lvl1pPr algn="l">
              <a:defRPr sz="1400" b="0">
                <a:solidFill>
                  <a:schemeClr val="tx1">
                    <a:lumMod val="50000"/>
                    <a:lumOff val="50000"/>
                  </a:schemeClr>
                </a:solidFill>
              </a:defRPr>
            </a:lvl1pPr>
          </a:lstStyle>
          <a:p>
            <a:r>
              <a:rPr lang="en-US" dirty="0" smtClean="0"/>
              <a:t>Click to edit Master title style</a:t>
            </a:r>
            <a:endParaRPr lang="en-US" dirty="0"/>
          </a:p>
        </p:txBody>
      </p:sp>
      <p:grpSp>
        <p:nvGrpSpPr>
          <p:cNvPr id="14" name="Group 13"/>
          <p:cNvGrpSpPr/>
          <p:nvPr userDrawn="1"/>
        </p:nvGrpSpPr>
        <p:grpSpPr bwMode="gray">
          <a:xfrm>
            <a:off x="0" y="3048000"/>
            <a:ext cx="4190999"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4278585" y="2819400"/>
            <a:ext cx="5168900" cy="566738"/>
          </a:xfrm>
          <a:prstGeom prst="rect">
            <a:avLst/>
          </a:prstGeom>
        </p:spPr>
        <p:txBody>
          <a:bodyPr vert="horz" lIns="45720" tIns="45720" rIns="45720" bIns="45720" rtlCol="0" anchor="ctr" anchorCtr="0">
            <a:normAutofit/>
          </a:bodyPr>
          <a:lstStyle>
            <a:lvl1pPr algn="l">
              <a:defRPr sz="2000" b="1"/>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Thank you!</a:t>
            </a:r>
          </a:p>
        </p:txBody>
      </p:sp>
      <p:sp>
        <p:nvSpPr>
          <p:cNvPr id="19" name="Title 1"/>
          <p:cNvSpPr txBox="1">
            <a:spLocks/>
          </p:cNvSpPr>
          <p:nvPr userDrawn="1"/>
        </p:nvSpPr>
        <p:spPr bwMode="gray">
          <a:xfrm>
            <a:off x="4273822" y="3352800"/>
            <a:ext cx="5168900" cy="381000"/>
          </a:xfrm>
          <a:prstGeom prst="rect">
            <a:avLst/>
          </a:prstGeom>
        </p:spPr>
        <p:txBody>
          <a:bodyPr vert="horz" lIns="45720" tIns="45720" rIns="45720" bIns="45720" rtlCol="0" anchor="ctr" anchorCtr="0">
            <a:normAutofit/>
          </a:bodyPr>
          <a:lstStyle>
            <a:lvl1pPr algn="l">
              <a:defRPr sz="2000" b="1"/>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800" b="1" i="1"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Contact:</a:t>
            </a:r>
          </a:p>
        </p:txBody>
      </p:sp>
      <p:sp>
        <p:nvSpPr>
          <p:cNvPr id="21" name="Rectangle 20"/>
          <p:cNvSpPr/>
          <p:nvPr userDrawn="1"/>
        </p:nvSpPr>
        <p:spPr bwMode="gray">
          <a:xfrm>
            <a:off x="381001" y="6447534"/>
            <a:ext cx="384048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4"/>
          <p:cNvSpPr txBox="1">
            <a:spLocks/>
          </p:cNvSpPr>
          <p:nvPr userDrawn="1"/>
        </p:nvSpPr>
        <p:spPr bwMode="gray">
          <a:xfrm>
            <a:off x="4208329" y="6396335"/>
            <a:ext cx="31369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www.edupristine.com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81001" y="6447534"/>
            <a:ext cx="384048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4"/>
          <p:cNvSpPr txBox="1">
            <a:spLocks/>
          </p:cNvSpPr>
          <p:nvPr userDrawn="1"/>
        </p:nvSpPr>
        <p:spPr bwMode="gray">
          <a:xfrm>
            <a:off x="4208329" y="6396335"/>
            <a:ext cx="31369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527875" y="1069754"/>
            <a:ext cx="3347256" cy="2094242"/>
          </a:xfrm>
          <a:prstGeom prst="rect">
            <a:avLst/>
          </a:prstGeom>
          <a:noFill/>
        </p:spPr>
      </p:pic>
      <p:grpSp>
        <p:nvGrpSpPr>
          <p:cNvPr id="14" name="Group 4"/>
          <p:cNvGrpSpPr/>
          <p:nvPr userDrawn="1"/>
        </p:nvGrpSpPr>
        <p:grpSpPr bwMode="gray">
          <a:xfrm rot="10800000" flipH="1" flipV="1">
            <a:off x="4318788" y="3048000"/>
            <a:ext cx="5120640"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4317996" y="5029201"/>
            <a:ext cx="51181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marL="0" marR="0" lvl="0" indent="0" algn="l" defTabSz="914400" rtl="0" eaLnBrk="1" fontAlgn="auto" latinLnBrk="0" hangingPunct="1">
              <a:lnSpc>
                <a:spcPts val="2200"/>
              </a:lnSpc>
              <a:spcBef>
                <a:spcPct val="0"/>
              </a:spcBef>
              <a:spcAft>
                <a:spcPts val="0"/>
              </a:spcAft>
              <a:buClrTx/>
              <a:buSzTx/>
              <a:buFontTx/>
              <a:buNone/>
              <a:tabLst/>
              <a:defRPr/>
            </a:pPr>
            <a:r>
              <a:rPr lang="en-US" sz="1300" b="1" kern="1200" noProof="0" dirty="0" smtClean="0">
                <a:solidFill>
                  <a:srgbClr val="376092"/>
                </a:solidFill>
                <a:latin typeface="+mj-lt"/>
                <a:ea typeface="+mj-ea"/>
                <a:cs typeface="+mj-cs"/>
              </a:rPr>
              <a:t>help@edupristine.com</a:t>
            </a:r>
          </a:p>
          <a:p>
            <a:pPr marL="0" marR="0" lvl="0" indent="0" algn="l" defTabSz="914400" rtl="0" eaLnBrk="1" fontAlgn="auto" latinLnBrk="0" hangingPunct="1">
              <a:lnSpc>
                <a:spcPts val="2200"/>
              </a:lnSpc>
              <a:spcBef>
                <a:spcPct val="0"/>
              </a:spcBef>
              <a:spcAft>
                <a:spcPts val="0"/>
              </a:spcAft>
              <a:buClrTx/>
              <a:buSzTx/>
              <a:buFontTx/>
              <a:buNone/>
              <a:tabLst/>
              <a:defRPr/>
            </a:pPr>
            <a:r>
              <a:rPr lang="en-US" sz="1300" b="1" kern="1200" noProof="0" dirty="0" smtClean="0">
                <a:solidFill>
                  <a:srgbClr val="376092"/>
                </a:solidFill>
                <a:latin typeface="+mj-lt"/>
                <a:ea typeface="+mj-ea"/>
                <a:cs typeface="+mj-cs"/>
              </a:rPr>
              <a:t>www.edupristine.com</a:t>
            </a:r>
          </a:p>
        </p:txBody>
      </p:sp>
      <p:sp>
        <p:nvSpPr>
          <p:cNvPr id="27" name="TextBox 9"/>
          <p:cNvSpPr txBox="1"/>
          <p:nvPr userDrawn="1"/>
        </p:nvSpPr>
        <p:spPr>
          <a:xfrm>
            <a:off x="5700943" y="2362200"/>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a:t>
            </a:r>
            <a:r>
              <a:rPr lang="en-US" sz="3700" b="1" dirty="0" smtClean="0">
                <a:solidFill>
                  <a:srgbClr val="4F81BD">
                    <a:lumMod val="75000"/>
                  </a:srgbClr>
                </a:solidFill>
              </a:rPr>
              <a:t>You!</a:t>
            </a:r>
            <a:endParaRPr lang="en-IN" sz="3700" b="1" dirty="0">
              <a:solidFill>
                <a:srgbClr val="4F81BD">
                  <a:lumMod val="75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2"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
        <p:nvSpPr>
          <p:cNvPr id="15" name="Text Placeholder 14"/>
          <p:cNvSpPr>
            <a:spLocks noGrp="1"/>
          </p:cNvSpPr>
          <p:nvPr>
            <p:ph type="body" sz="quarter" idx="13"/>
          </p:nvPr>
        </p:nvSpPr>
        <p:spPr>
          <a:xfrm>
            <a:off x="1524" y="2994660"/>
            <a:ext cx="9902952" cy="86868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4" name="Text Placeholder 3"/>
          <p:cNvSpPr>
            <a:spLocks noGrp="1"/>
          </p:cNvSpPr>
          <p:nvPr>
            <p:ph type="body" sz="half" idx="2"/>
          </p:nvPr>
        </p:nvSpPr>
        <p:spPr bwMode="gray">
          <a:xfrm>
            <a:off x="533400" y="1092200"/>
            <a:ext cx="8895588" cy="50419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smtClean="0"/>
              <a:t>Click to edit Master text styles</a:t>
            </a:r>
          </a:p>
        </p:txBody>
      </p:sp>
      <p:sp>
        <p:nvSpPr>
          <p:cNvPr id="8"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8"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533400" y="64008"/>
            <a:ext cx="8098536"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14" name="Text Placeholder 13"/>
          <p:cNvSpPr>
            <a:spLocks noGrp="1"/>
          </p:cNvSpPr>
          <p:nvPr userDrawn="1">
            <p:ph type="body" sz="quarter" idx="13"/>
          </p:nvPr>
        </p:nvSpPr>
        <p:spPr bwMode="gray">
          <a:xfrm>
            <a:off x="533400" y="1092200"/>
            <a:ext cx="8890063" cy="50419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smtClean="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smtClean="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smtClean="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smtClean="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idx="1"/>
          </p:nvPr>
        </p:nvSpPr>
        <p:spPr bwMode="gray">
          <a:xfrm>
            <a:off x="533400" y="1092200"/>
            <a:ext cx="8915400" cy="50419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906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533400" y="1092200"/>
            <a:ext cx="8915400" cy="50419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bwMode="gray">
          <a:xfrm>
            <a:off x="533400" y="1092200"/>
            <a:ext cx="4337050"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bwMode="gray">
          <a:xfrm>
            <a:off x="5088834" y="1092200"/>
            <a:ext cx="4334256"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4" name="Content Placeholder 3"/>
          <p:cNvSpPr>
            <a:spLocks noGrp="1"/>
          </p:cNvSpPr>
          <p:nvPr>
            <p:ph sz="half" idx="2"/>
          </p:nvPr>
        </p:nvSpPr>
        <p:spPr bwMode="gray">
          <a:xfrm>
            <a:off x="533400" y="1092200"/>
            <a:ext cx="5715000"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bwMode="gray">
          <a:xfrm>
            <a:off x="6400801" y="1092200"/>
            <a:ext cx="3009900"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4" name="Group 7"/>
          <p:cNvGrpSpPr/>
          <p:nvPr userDrawn="1"/>
        </p:nvGrpSpPr>
        <p:grpSpPr bwMode="gray">
          <a:xfrm>
            <a:off x="0" y="762000"/>
            <a:ext cx="9906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9" name="Group 7"/>
          <p:cNvGrpSpPr/>
          <p:nvPr userDrawn="1"/>
        </p:nvGrpSpPr>
        <p:grpSpPr bwMode="gray">
          <a:xfrm>
            <a:off x="0" y="762000"/>
            <a:ext cx="9906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33400" y="62630"/>
            <a:ext cx="8100060" cy="701458"/>
          </a:xfrm>
          <a:prstGeom prst="rect">
            <a:avLst/>
          </a:prstGeom>
        </p:spPr>
        <p:txBody>
          <a:bodyPr vert="horz" lIns="45720" tIns="45720" rIns="45720" bIns="45720" rtlCol="0" anchor="b"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533400" y="1092200"/>
            <a:ext cx="8915400" cy="5041900"/>
          </a:xfrm>
          <a:prstGeom prst="rect">
            <a:avLst/>
          </a:prstGeom>
        </p:spPr>
        <p:txBody>
          <a:bodyPr vert="horz" lIns="45720" tIns="45720" rIns="4572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bwMode="gray">
          <a:xfrm>
            <a:off x="9436100" y="6492875"/>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a:t>
            </a:fld>
            <a:endParaRPr lang="en-US" dirty="0"/>
          </a:p>
        </p:txBody>
      </p:sp>
      <p:sp>
        <p:nvSpPr>
          <p:cNvPr id="9" name="Footer Placeholder 4"/>
          <p:cNvSpPr txBox="1">
            <a:spLocks/>
          </p:cNvSpPr>
          <p:nvPr/>
        </p:nvSpPr>
        <p:spPr bwMode="gray">
          <a:xfrm>
            <a:off x="506413" y="6493510"/>
            <a:ext cx="1398587" cy="365125"/>
          </a:xfrm>
          <a:prstGeom prst="rect">
            <a:avLst/>
          </a:prstGeom>
        </p:spPr>
        <p:txBody>
          <a:bodyPr vert="horz" lIns="0" tIns="45720" rIns="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595959"/>
                </a:solidFill>
                <a:effectLst/>
                <a:uLnTx/>
                <a:uFillTx/>
                <a:latin typeface="+mn-lt"/>
                <a:ea typeface="+mn-ea"/>
                <a:cs typeface="+mn-cs"/>
              </a:rPr>
              <a:t>© EduPristine </a:t>
            </a:r>
            <a:endParaRPr kumimoji="0" lang="en-US" sz="1200" b="1" i="0" u="none" strike="noStrike" kern="1200" cap="none" spc="0" normalizeH="0" baseline="0" noProof="0" dirty="0">
              <a:ln>
                <a:noFill/>
              </a:ln>
              <a:solidFill>
                <a:srgbClr val="595959"/>
              </a:solidFill>
              <a:effectLst/>
              <a:uLnTx/>
              <a:uFillTx/>
              <a:latin typeface="+mn-lt"/>
              <a:ea typeface="+mn-ea"/>
              <a:cs typeface="+mn-cs"/>
            </a:endParaRPr>
          </a:p>
        </p:txBody>
      </p:sp>
      <p:cxnSp>
        <p:nvCxnSpPr>
          <p:cNvPr id="10" name="Straight Connector 9"/>
          <p:cNvCxnSpPr/>
          <p:nvPr/>
        </p:nvCxnSpPr>
        <p:spPr bwMode="gray">
          <a:xfrm flipH="1">
            <a:off x="1429544" y="6492875"/>
            <a:ext cx="1588"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511300" y="6493510"/>
            <a:ext cx="31369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95959"/>
                </a:solidFill>
                <a:effectLst/>
                <a:uLnTx/>
                <a:uFillTx/>
                <a:latin typeface="+mn-lt"/>
                <a:ea typeface="+mn-ea"/>
                <a:cs typeface="+mn-cs"/>
              </a:rPr>
              <a:t>For Map Reduce (Confidential)</a:t>
            </a:r>
            <a:endParaRPr kumimoji="0" lang="en-US" sz="1200" b="0" i="0" u="none" strike="noStrike" kern="1200" cap="none" spc="0" normalizeH="0" baseline="0" noProof="0" dirty="0">
              <a:ln>
                <a:noFill/>
              </a:ln>
              <a:solidFill>
                <a:srgbClr val="595959"/>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6" r:id="rId3"/>
    <p:sldLayoutId id="2147483655" r:id="rId4"/>
    <p:sldLayoutId id="2147483650" r:id="rId5"/>
    <p:sldLayoutId id="2147483651" r:id="rId6"/>
    <p:sldLayoutId id="2147483652" r:id="rId7"/>
    <p:sldLayoutId id="2147483653" r:id="rId8"/>
    <p:sldLayoutId id="2147483654" r:id="rId9"/>
    <p:sldLayoutId id="2147483657" r:id="rId10"/>
    <p:sldLayoutId id="2147483661" r:id="rId11"/>
  </p:sldLayoutIdLst>
  <p:hf hd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9488" y="3505200"/>
            <a:ext cx="5396612" cy="1524000"/>
          </a:xfrm>
        </p:spPr>
        <p:txBody>
          <a:bodyPr/>
          <a:lstStyle/>
          <a:p>
            <a:r>
              <a:rPr lang="en-US" dirty="0" smtClean="0"/>
              <a:t>Map </a:t>
            </a:r>
            <a:r>
              <a:rPr lang="en-US" dirty="0" smtClean="0"/>
              <a:t>Reduce - Yarn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YARN ?</a:t>
            </a:r>
            <a:endParaRPr lang="en-US" dirty="0"/>
          </a:p>
        </p:txBody>
      </p:sp>
      <p:sp>
        <p:nvSpPr>
          <p:cNvPr id="3" name="Content Placeholder 2"/>
          <p:cNvSpPr>
            <a:spLocks noGrp="1"/>
          </p:cNvSpPr>
          <p:nvPr>
            <p:ph idx="1"/>
          </p:nvPr>
        </p:nvSpPr>
        <p:spPr>
          <a:xfrm>
            <a:off x="533400" y="1066800"/>
            <a:ext cx="8915400" cy="5041900"/>
          </a:xfrm>
        </p:spPr>
        <p:txBody>
          <a:bodyPr>
            <a:normAutofit/>
          </a:bodyPr>
          <a:lstStyle/>
          <a:p>
            <a:pPr lvl="1"/>
            <a:r>
              <a:rPr lang="en-US" dirty="0">
                <a:ea typeface="BatangChe" pitchFamily="49" charset="-127"/>
              </a:rPr>
              <a:t>Yarn provides programming beyond java  application and makes it interactive to let other applicatons like GI-Raph</a:t>
            </a:r>
            <a:r>
              <a:rPr lang="en-US" dirty="0" smtClean="0">
                <a:ea typeface="BatangChe" pitchFamily="49" charset="-127"/>
              </a:rPr>
              <a:t>, Hbase </a:t>
            </a:r>
            <a:r>
              <a:rPr lang="en-US" dirty="0">
                <a:ea typeface="BatangChe" pitchFamily="49" charset="-127"/>
              </a:rPr>
              <a:t>to work on </a:t>
            </a:r>
            <a:r>
              <a:rPr lang="en-US" dirty="0" smtClean="0">
                <a:ea typeface="BatangChe" pitchFamily="49" charset="-127"/>
              </a:rPr>
              <a:t>it.</a:t>
            </a:r>
          </a:p>
          <a:p>
            <a:pPr lvl="1"/>
            <a:endParaRPr lang="en-US" dirty="0">
              <a:ea typeface="BatangChe" pitchFamily="49" charset="-127"/>
            </a:endParaRPr>
          </a:p>
          <a:p>
            <a:pPr lvl="1"/>
            <a:endParaRPr lang="en-US" dirty="0" smtClean="0">
              <a:ea typeface="BatangChe" pitchFamily="49" charset="-127"/>
            </a:endParaRPr>
          </a:p>
          <a:p>
            <a:pPr lvl="1"/>
            <a:endParaRPr lang="en-US" dirty="0">
              <a:ea typeface="BatangChe" pitchFamily="49" charset="-127"/>
            </a:endParaRPr>
          </a:p>
          <a:p>
            <a:pPr lvl="1"/>
            <a:endParaRPr lang="en-US" dirty="0" smtClean="0">
              <a:ea typeface="BatangChe" pitchFamily="49" charset="-127"/>
            </a:endParaRPr>
          </a:p>
          <a:p>
            <a:pPr lvl="1"/>
            <a:endParaRPr lang="en-US" dirty="0">
              <a:ea typeface="BatangChe" pitchFamily="49" charset="-127"/>
            </a:endParaRPr>
          </a:p>
          <a:p>
            <a:pPr lvl="1"/>
            <a:endParaRPr lang="en-US" dirty="0" smtClean="0">
              <a:ea typeface="BatangChe" pitchFamily="49" charset="-127"/>
            </a:endParaRPr>
          </a:p>
          <a:p>
            <a:pPr marL="3657600" lvl="8" indent="0">
              <a:buNone/>
            </a:pPr>
            <a:r>
              <a:rPr lang="en-US" dirty="0" smtClean="0"/>
              <a:t>			</a:t>
            </a:r>
          </a:p>
          <a:p>
            <a:pPr marL="3657600" lvl="8" indent="0">
              <a:buNone/>
            </a:pPr>
            <a:endParaRPr lang="en-US" dirty="0" smtClean="0"/>
          </a:p>
          <a:p>
            <a:pPr lvl="1"/>
            <a:r>
              <a:rPr lang="en-US" dirty="0" smtClean="0"/>
              <a:t>The </a:t>
            </a:r>
            <a:r>
              <a:rPr lang="en-US" dirty="0"/>
              <a:t>beauty of YARN’s design is that different YARN applications can co-exist on the same cluster—so a MapReduce application can run at the same time as an MPI application, for example—which brings  great benefits  for managability  and  cluster utilization</a:t>
            </a:r>
            <a:r>
              <a:rPr lang="en-US" dirty="0" smtClean="0"/>
              <a:t>.</a:t>
            </a:r>
            <a:endParaRPr lang="en-IN" dirty="0"/>
          </a:p>
          <a:p>
            <a:pPr marL="0" lvl="1" indent="0">
              <a:buNone/>
            </a:pPr>
            <a:endParaRPr lang="en-US" dirty="0">
              <a:ea typeface="BatangChe" pitchFamily="49" charset="-127"/>
            </a:endParaRPr>
          </a:p>
          <a:p>
            <a:pPr lvl="1"/>
            <a:endParaRPr lang="en-US" dirty="0" smtClean="0">
              <a:ea typeface="BatangChe" pitchFamily="49" charset="-127"/>
            </a:endParaRPr>
          </a:p>
          <a:p>
            <a:pPr lvl="1"/>
            <a:endParaRPr lang="en-US" dirty="0">
              <a:ea typeface="BatangChe" pitchFamily="49" charset="-127"/>
            </a:endParaRPr>
          </a:p>
          <a:p>
            <a:pPr lvl="1"/>
            <a:endParaRPr lang="en-US" dirty="0" smtClean="0">
              <a:ea typeface="BatangChe" pitchFamily="49" charset="-127"/>
            </a:endParaRPr>
          </a:p>
          <a:p>
            <a:pPr lvl="1"/>
            <a:endParaRPr lang="en-US" dirty="0">
              <a:ea typeface="BatangChe" pitchFamily="49" charset="-127"/>
            </a:endParaRPr>
          </a:p>
          <a:p>
            <a:pPr lvl="1"/>
            <a:endParaRPr lang="en-US" dirty="0" smtClean="0">
              <a:ea typeface="BatangChe" pitchFamily="49" charset="-127"/>
            </a:endParaRPr>
          </a:p>
          <a:p>
            <a:pPr lvl="1"/>
            <a:endParaRPr lang="en-US" dirty="0">
              <a:ea typeface="BatangChe" pitchFamily="49" charset="-127"/>
            </a:endParaRPr>
          </a:p>
          <a:p>
            <a:pPr lvl="1"/>
            <a:endParaRPr lang="en-US" dirty="0" smtClean="0">
              <a:ea typeface="BatangChe" pitchFamily="49" charset="-127"/>
            </a:endParaRPr>
          </a:p>
          <a:p>
            <a:pPr marL="0" lvl="1" indent="0">
              <a:buNone/>
            </a:pPr>
            <a:endParaRPr lang="en-US" dirty="0" smtClean="0">
              <a:ea typeface="BatangChe" pitchFamily="49" charset="-127"/>
            </a:endParaRPr>
          </a:p>
          <a:p>
            <a:pPr lvl="1"/>
            <a:endParaRPr lang="en-US" dirty="0" smtClean="0">
              <a:ea typeface="BatangChe" pitchFamily="49" charset="-127"/>
            </a:endParaRPr>
          </a:p>
          <a:p>
            <a:pPr lvl="1"/>
            <a:endParaRPr lang="en-US" dirty="0">
              <a:ea typeface="BatangChe" pitchFamily="49" charset="-127"/>
            </a:endParaRPr>
          </a:p>
          <a:p>
            <a:pPr lvl="1"/>
            <a:endParaRPr lang="en-US" dirty="0" smtClean="0"/>
          </a:p>
        </p:txBody>
      </p:sp>
      <p:sp>
        <p:nvSpPr>
          <p:cNvPr id="4" name="Slide Number Placeholder 3"/>
          <p:cNvSpPr>
            <a:spLocks noGrp="1"/>
          </p:cNvSpPr>
          <p:nvPr>
            <p:ph type="sldNum" sz="quarter" idx="12"/>
          </p:nvPr>
        </p:nvSpPr>
        <p:spPr/>
        <p:txBody>
          <a:bodyPr/>
          <a:lstStyle/>
          <a:p>
            <a:fld id="{5A0614AE-7DA6-4443-9A06-FA7BD7CD666D}" type="slidenum">
              <a:rPr lang="en-US" smtClean="0"/>
              <a:pPr/>
              <a:t>9</a:t>
            </a:fld>
            <a:endParaRPr lang="en-US" dirty="0"/>
          </a:p>
        </p:txBody>
      </p:sp>
      <p:pic>
        <p:nvPicPr>
          <p:cNvPr id="6" name="Picture 5"/>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1447800" y="1828800"/>
            <a:ext cx="6858000" cy="1970654"/>
          </a:xfrm>
          <a:prstGeom prst="rect">
            <a:avLst/>
          </a:prstGeom>
        </p:spPr>
      </p:pic>
      <p:sp>
        <p:nvSpPr>
          <p:cNvPr id="8" name="Rectangle 7"/>
          <p:cNvSpPr/>
          <p:nvPr/>
        </p:nvSpPr>
        <p:spPr>
          <a:xfrm>
            <a:off x="3657600" y="3886200"/>
            <a:ext cx="4572000" cy="304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0" lvl="8" algn="ctr"/>
            <a:r>
              <a:rPr lang="en-US" sz="1600" dirty="0">
                <a:ea typeface="BatangChe" pitchFamily="49" charset="-127"/>
              </a:rPr>
              <a:t>Source:-http://hortonworks.com/hadoop/yarn</a:t>
            </a:r>
            <a:r>
              <a:rPr lang="en-US" sz="1600" dirty="0" smtClean="0">
                <a:ea typeface="BatangChe" pitchFamily="49" charset="-127"/>
              </a:rPr>
              <a:t>/</a:t>
            </a:r>
            <a:endParaRPr lang="en-IN" dirty="0"/>
          </a:p>
        </p:txBody>
      </p:sp>
    </p:spTree>
    <p:extLst>
      <p:ext uri="{BB962C8B-B14F-4D97-AF65-F5344CB8AC3E}">
        <p14:creationId xmlns:p14="http://schemas.microsoft.com/office/powerpoint/2010/main" val="4179630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lang="en-US" b="0" dirty="0" smtClean="0"/>
              <a:t>omponents of </a:t>
            </a:r>
            <a:r>
              <a:rPr lang="en-US" dirty="0" smtClean="0"/>
              <a:t>Y</a:t>
            </a:r>
            <a:r>
              <a:rPr lang="en-US" b="0" dirty="0" smtClean="0"/>
              <a:t>arn</a:t>
            </a:r>
            <a:endParaRPr lang="en-IN" dirty="0"/>
          </a:p>
        </p:txBody>
      </p:sp>
      <p:sp>
        <p:nvSpPr>
          <p:cNvPr id="3" name="Content Placeholder 2"/>
          <p:cNvSpPr>
            <a:spLocks noGrp="1"/>
          </p:cNvSpPr>
          <p:nvPr>
            <p:ph idx="1"/>
          </p:nvPr>
        </p:nvSpPr>
        <p:spPr>
          <a:xfrm>
            <a:off x="533400" y="1143000"/>
            <a:ext cx="8915400" cy="5041900"/>
          </a:xfrm>
        </p:spPr>
        <p:txBody>
          <a:bodyPr>
            <a:normAutofit lnSpcReduction="10000"/>
          </a:bodyPr>
          <a:lstStyle/>
          <a:p>
            <a:pPr lvl="1"/>
            <a:r>
              <a:rPr lang="en-US" b="1" dirty="0"/>
              <a:t>Client :-  </a:t>
            </a:r>
            <a:r>
              <a:rPr lang="en-US" dirty="0"/>
              <a:t>For submitting MapReduce Jobs.</a:t>
            </a:r>
          </a:p>
          <a:p>
            <a:pPr lvl="1"/>
            <a:r>
              <a:rPr lang="en-US" b="1" dirty="0"/>
              <a:t>Resource  manager :- </a:t>
            </a:r>
            <a:r>
              <a:rPr lang="en-US" dirty="0"/>
              <a:t>For  coordinating the allocation  of computer  resources on the cluster.</a:t>
            </a:r>
            <a:endParaRPr lang="en-IN" dirty="0"/>
          </a:p>
          <a:p>
            <a:pPr lvl="1"/>
            <a:r>
              <a:rPr lang="en-US" b="1" dirty="0" smtClean="0"/>
              <a:t>Node managers :- </a:t>
            </a:r>
            <a:r>
              <a:rPr lang="en-US" dirty="0" smtClean="0"/>
              <a:t>For  launching </a:t>
            </a:r>
            <a:r>
              <a:rPr lang="en-US" dirty="0"/>
              <a:t>and monitoring the computer containers on machines in the cluster.</a:t>
            </a:r>
            <a:endParaRPr lang="en-IN" dirty="0"/>
          </a:p>
          <a:p>
            <a:pPr lvl="1"/>
            <a:r>
              <a:rPr lang="en-US" b="1" dirty="0" smtClean="0"/>
              <a:t>The  </a:t>
            </a:r>
            <a:r>
              <a:rPr lang="en-US" b="1" dirty="0"/>
              <a:t>MapReduce  application </a:t>
            </a:r>
            <a:r>
              <a:rPr lang="en-US" b="1" dirty="0" smtClean="0"/>
              <a:t>master </a:t>
            </a:r>
            <a:r>
              <a:rPr lang="en-US" dirty="0" smtClean="0"/>
              <a:t>:- Checks  </a:t>
            </a:r>
            <a:r>
              <a:rPr lang="en-US" dirty="0"/>
              <a:t>tasks  running  </a:t>
            </a:r>
            <a:r>
              <a:rPr lang="en-US" dirty="0" smtClean="0"/>
              <a:t>the </a:t>
            </a:r>
            <a:r>
              <a:rPr lang="en-US" dirty="0"/>
              <a:t>MapReduce  job. The application master  and the MapReduce  tasks run in </a:t>
            </a:r>
            <a:r>
              <a:rPr lang="en-US" dirty="0" smtClean="0"/>
              <a:t>containers  </a:t>
            </a:r>
            <a:r>
              <a:rPr lang="en-US" dirty="0"/>
              <a:t>that  are scheduled  by the resource  manager,  and  managed  by the node managers.</a:t>
            </a:r>
            <a:endParaRPr lang="en-IN" dirty="0"/>
          </a:p>
          <a:p>
            <a:pPr lvl="1"/>
            <a:r>
              <a:rPr lang="en-US" dirty="0" smtClean="0"/>
              <a:t>The </a:t>
            </a:r>
            <a:r>
              <a:rPr lang="en-US" dirty="0"/>
              <a:t>distributed filesystem </a:t>
            </a:r>
            <a:r>
              <a:rPr lang="en-US" dirty="0" smtClean="0"/>
              <a:t> i.e HDFS </a:t>
            </a:r>
            <a:r>
              <a:rPr lang="en-US" dirty="0"/>
              <a:t>which is used for sharing job files between the other entities</a:t>
            </a:r>
            <a:r>
              <a:rPr lang="en-US" dirty="0" smtClean="0"/>
              <a:t>.</a:t>
            </a:r>
          </a:p>
          <a:p>
            <a:pPr marL="0" lvl="1" indent="0">
              <a:buNone/>
            </a:pPr>
            <a:endParaRPr lang="en-US" b="1" u="sng" dirty="0" smtClean="0"/>
          </a:p>
          <a:p>
            <a:pPr marL="0" lvl="1" indent="0">
              <a:buNone/>
            </a:pPr>
            <a:r>
              <a:rPr lang="en-US" b="1" u="sng" dirty="0" smtClean="0"/>
              <a:t>Note</a:t>
            </a:r>
            <a:r>
              <a:rPr lang="en-US" dirty="0" smtClean="0"/>
              <a:t>:-- </a:t>
            </a:r>
            <a:r>
              <a:rPr lang="en-US" dirty="0"/>
              <a:t>Previously installed </a:t>
            </a:r>
            <a:r>
              <a:rPr lang="en-US" dirty="0" err="1"/>
              <a:t>hadoop</a:t>
            </a:r>
            <a:r>
              <a:rPr lang="en-US" dirty="0"/>
              <a:t> </a:t>
            </a:r>
            <a:r>
              <a:rPr lang="en-US" dirty="0" smtClean="0"/>
              <a:t>had Jobtracker &amp; </a:t>
            </a:r>
            <a:r>
              <a:rPr lang="en-US" dirty="0"/>
              <a:t>Tasktracker which were responsible for handling </a:t>
            </a:r>
            <a:r>
              <a:rPr lang="en-US" dirty="0" smtClean="0"/>
              <a:t>resources </a:t>
            </a:r>
            <a:r>
              <a:rPr lang="en-US" dirty="0"/>
              <a:t>and checking progress </a:t>
            </a:r>
            <a:r>
              <a:rPr lang="en-US" dirty="0" smtClean="0"/>
              <a:t>management. However, Hadoop 2.0 has Resource manager and Nodemanager to overcome the shortfall </a:t>
            </a:r>
            <a:r>
              <a:rPr lang="en-US" dirty="0"/>
              <a:t>of Jobtracker &amp; </a:t>
            </a:r>
            <a:r>
              <a:rPr lang="en-US" dirty="0" err="1" smtClean="0"/>
              <a:t>Tasktracker</a:t>
            </a:r>
            <a:r>
              <a:rPr lang="en-US" dirty="0" smtClean="0"/>
              <a:t>.</a:t>
            </a:r>
            <a:endParaRPr lang="en-US" dirty="0"/>
          </a:p>
          <a:p>
            <a:pPr lvl="1"/>
            <a:endParaRPr lang="en-IN" dirty="0" smtClean="0"/>
          </a:p>
          <a:p>
            <a:pPr lvl="1"/>
            <a:r>
              <a:rPr lang="en-IN" dirty="0" err="1" smtClean="0"/>
              <a:t>JobTracker</a:t>
            </a:r>
            <a:r>
              <a:rPr lang="en-IN" dirty="0" smtClean="0"/>
              <a:t>(JT) managed  the task trackers &amp; also kept track of  resource availability and task life cycle management tracking its progress, fault tolerance whereas </a:t>
            </a:r>
            <a:r>
              <a:rPr lang="en-IN" dirty="0" err="1" smtClean="0"/>
              <a:t>TaskTracker</a:t>
            </a:r>
            <a:r>
              <a:rPr lang="en-IN" dirty="0" smtClean="0"/>
              <a:t> just does the job submitted by JT &amp; gives  updates to them about their progress.</a:t>
            </a:r>
            <a:endParaRPr lang="en-US" dirty="0" smtClean="0"/>
          </a:p>
          <a:p>
            <a:pPr marL="0" lvl="1" indent="0">
              <a:buNone/>
            </a:pPr>
            <a:endParaRPr lang="en-US" dirty="0"/>
          </a:p>
          <a:p>
            <a:pPr lvl="1"/>
            <a:endParaRPr lang="en-US" dirty="0" smtClean="0"/>
          </a:p>
          <a:p>
            <a:pPr lvl="1"/>
            <a:endParaRPr lang="en-US" dirty="0"/>
          </a:p>
          <a:p>
            <a:pPr marL="0" lvl="1" indent="0">
              <a:buNone/>
            </a:pPr>
            <a:endParaRPr lang="en-IN" dirty="0"/>
          </a:p>
          <a:p>
            <a:pPr marL="285750" indent="-285750">
              <a:buFont typeface="Wingdings" pitchFamily="2" charset="2"/>
              <a:buChar char="§"/>
            </a:pP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10</a:t>
            </a:fld>
            <a:endParaRPr lang="en-US" dirty="0"/>
          </a:p>
        </p:txBody>
      </p:sp>
    </p:spTree>
    <p:extLst>
      <p:ext uri="{BB962C8B-B14F-4D97-AF65-F5344CB8AC3E}">
        <p14:creationId xmlns:p14="http://schemas.microsoft.com/office/powerpoint/2010/main" val="4236251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Map Reduce</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a:p>
            <a:r>
              <a:rPr lang="en-US" b="1" dirty="0" smtClean="0"/>
              <a:t>Steps in Map-reduce Phase:</a:t>
            </a:r>
          </a:p>
          <a:p>
            <a:pPr marL="285750" indent="-285750">
              <a:buFont typeface="Arial" pitchFamily="34" charset="0"/>
              <a:buChar char="•"/>
            </a:pPr>
            <a:r>
              <a:rPr lang="en-US" dirty="0" smtClean="0"/>
              <a:t>Map takes a data in the form of &lt;key , value</a:t>
            </a:r>
            <a:r>
              <a:rPr lang="en-US" dirty="0"/>
              <a:t>&gt;</a:t>
            </a:r>
            <a:r>
              <a:rPr lang="en-US" dirty="0" smtClean="0"/>
              <a:t> pairs and returns a list of &lt;key , value</a:t>
            </a:r>
            <a:r>
              <a:rPr lang="en-US" dirty="0"/>
              <a:t>&gt;</a:t>
            </a:r>
            <a:r>
              <a:rPr lang="en-US" dirty="0" smtClean="0"/>
              <a:t> pairs. The keys will not be unique in this case</a:t>
            </a:r>
          </a:p>
          <a:p>
            <a:pPr marL="285750" indent="-285750">
              <a:buFont typeface="Arial" pitchFamily="34" charset="0"/>
              <a:buChar char="•"/>
            </a:pPr>
            <a:r>
              <a:rPr lang="en-US" dirty="0" smtClean="0"/>
              <a:t>Using the output of Map, sort and shuffle are applied by the </a:t>
            </a:r>
            <a:r>
              <a:rPr lang="en-US" dirty="0" err="1" smtClean="0"/>
              <a:t>hadoop</a:t>
            </a:r>
            <a:r>
              <a:rPr lang="en-US" dirty="0" smtClean="0"/>
              <a:t> architecture. This sort and shuffle acts on these list of &lt;key , value</a:t>
            </a:r>
            <a:r>
              <a:rPr lang="en-US" dirty="0"/>
              <a:t>&gt;</a:t>
            </a:r>
            <a:r>
              <a:rPr lang="en-US" dirty="0" smtClean="0"/>
              <a:t> pairs and sends out unique keys and a list of values associated  with this unique key &lt;key , list(values)&gt;</a:t>
            </a:r>
          </a:p>
          <a:p>
            <a:pPr marL="285750" indent="-285750">
              <a:buFont typeface="Arial" pitchFamily="34" charset="0"/>
              <a:buChar char="•"/>
            </a:pPr>
            <a:r>
              <a:rPr lang="en-US" dirty="0" smtClean="0"/>
              <a:t>Output of sort and shuffle will be sent to reducer phase. Reducer will perform a defined function on list of values for unique keys and Final output will  &lt;key , value&gt;  will be stored/displayed.</a:t>
            </a:r>
          </a:p>
        </p:txBody>
      </p:sp>
      <p:sp>
        <p:nvSpPr>
          <p:cNvPr id="4" name="Slide Number Placeholder 3"/>
          <p:cNvSpPr>
            <a:spLocks noGrp="1"/>
          </p:cNvSpPr>
          <p:nvPr>
            <p:ph type="sldNum" sz="quarter" idx="12"/>
          </p:nvPr>
        </p:nvSpPr>
        <p:spPr/>
        <p:txBody>
          <a:bodyPr/>
          <a:lstStyle/>
          <a:p>
            <a:fld id="{5A0614AE-7DA6-4443-9A06-FA7BD7CD666D}" type="slidenum">
              <a:rPr lang="en-US" smtClean="0"/>
              <a:pPr/>
              <a:t>11</a:t>
            </a:fld>
            <a:endParaRPr lang="en-US" dirty="0"/>
          </a:p>
        </p:txBody>
      </p:sp>
      <p:graphicFrame>
        <p:nvGraphicFramePr>
          <p:cNvPr id="8" name="Group 53"/>
          <p:cNvGraphicFramePr>
            <a:graphicFrameLocks noGrp="1"/>
          </p:cNvGraphicFramePr>
          <p:nvPr>
            <p:extLst>
              <p:ext uri="{D42A27DB-BD31-4B8C-83A1-F6EECF244321}">
                <p14:modId xmlns:p14="http://schemas.microsoft.com/office/powerpoint/2010/main" val="1198385735"/>
              </p:ext>
            </p:extLst>
          </p:nvPr>
        </p:nvGraphicFramePr>
        <p:xfrm>
          <a:off x="506413" y="1219200"/>
          <a:ext cx="8929686" cy="1051560"/>
        </p:xfrm>
        <a:graphic>
          <a:graphicData uri="http://schemas.openxmlformats.org/drawingml/2006/table">
            <a:tbl>
              <a:tblPr>
                <a:tableStyleId>{69CF1AB2-1976-4502-BF36-3FF5EA218861}</a:tableStyleId>
              </a:tblPr>
              <a:tblGrid>
                <a:gridCol w="2004376"/>
                <a:gridCol w="3462655"/>
                <a:gridCol w="3462655"/>
              </a:tblGrid>
              <a:tr h="0">
                <a:tc>
                  <a:txBody>
                    <a:bodyPr/>
                    <a:lstStyle/>
                    <a:p>
                      <a:pPr marL="0" marR="0" lvl="0" indent="0" algn="ctr" defTabSz="1042988" rtl="0" eaLnBrk="1" fontAlgn="ctr" latinLnBrk="0" hangingPunct="1">
                        <a:lnSpc>
                          <a:spcPct val="100000"/>
                        </a:lnSpc>
                        <a:spcBef>
                          <a:spcPct val="0"/>
                        </a:spcBef>
                        <a:spcAft>
                          <a:spcPct val="0"/>
                        </a:spcAft>
                        <a:buClrTx/>
                        <a:buSzTx/>
                        <a:buFontTx/>
                        <a:buNone/>
                        <a:tabLst/>
                      </a:pPr>
                      <a:endParaRPr kumimoji="0" lang="en-US" sz="1700" b="1" i="0" u="none" strike="noStrike" cap="none" normalizeH="0" baseline="0" dirty="0" smtClean="0">
                        <a:ln>
                          <a:noFill/>
                        </a:ln>
                        <a:solidFill>
                          <a:schemeClr val="bg1"/>
                        </a:solidFill>
                        <a:effectLst/>
                        <a:latin typeface="+mn-lt"/>
                      </a:endParaRPr>
                    </a:p>
                  </a:txBody>
                  <a:tcPr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tc>
                  <a:txBody>
                    <a:bodyPr/>
                    <a:lstStyle/>
                    <a:p>
                      <a:pPr marL="0" marR="0" lvl="0" indent="0" algn="ctr" defTabSz="1042988" rtl="0" eaLnBrk="1" fontAlgn="ctr" latinLnBrk="0" hangingPunct="1">
                        <a:lnSpc>
                          <a:spcPct val="100000"/>
                        </a:lnSpc>
                        <a:spcBef>
                          <a:spcPct val="0"/>
                        </a:spcBef>
                        <a:spcAft>
                          <a:spcPct val="0"/>
                        </a:spcAft>
                        <a:buClrTx/>
                        <a:buSzTx/>
                        <a:buFontTx/>
                        <a:buNone/>
                        <a:tabLst/>
                      </a:pPr>
                      <a:r>
                        <a:rPr kumimoji="0" lang="en-US" sz="1700" b="1" i="0" u="none" strike="noStrike" cap="none" normalizeH="0" baseline="0" dirty="0" smtClean="0">
                          <a:ln>
                            <a:noFill/>
                          </a:ln>
                          <a:solidFill>
                            <a:schemeClr val="bg1"/>
                          </a:solidFill>
                          <a:effectLst/>
                          <a:latin typeface="+mn-lt"/>
                        </a:rPr>
                        <a:t>Input</a:t>
                      </a:r>
                    </a:p>
                  </a:txBody>
                  <a:tcPr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tc>
                  <a:txBody>
                    <a:bodyPr/>
                    <a:lstStyle/>
                    <a:p>
                      <a:pPr marL="400050" marR="0" lvl="0" indent="-171450" algn="l" defTabSz="1042988" rtl="0" eaLnBrk="1" fontAlgn="ctr" latinLnBrk="0" hangingPunct="1">
                        <a:lnSpc>
                          <a:spcPct val="100000"/>
                        </a:lnSpc>
                        <a:spcBef>
                          <a:spcPct val="0"/>
                        </a:spcBef>
                        <a:spcAft>
                          <a:spcPct val="0"/>
                        </a:spcAft>
                        <a:buClrTx/>
                        <a:buSzTx/>
                        <a:buFontTx/>
                        <a:buNone/>
                        <a:tabLst/>
                      </a:pPr>
                      <a:r>
                        <a:rPr kumimoji="0" lang="en-US" sz="1700" b="1" i="0" u="none" strike="noStrike" cap="none" normalizeH="0" baseline="0" dirty="0" smtClean="0">
                          <a:ln>
                            <a:noFill/>
                          </a:ln>
                          <a:solidFill>
                            <a:schemeClr val="bg1"/>
                          </a:solidFill>
                          <a:effectLst/>
                          <a:latin typeface="+mn-lt"/>
                        </a:rPr>
                        <a:t>Output</a:t>
                      </a:r>
                    </a:p>
                  </a:txBody>
                  <a:tcPr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376092"/>
                    </a:solidFill>
                  </a:tcPr>
                </a:tc>
              </a:tr>
              <a:tr h="0">
                <a:tc>
                  <a:txBody>
                    <a:bodyPr/>
                    <a:lstStyle/>
                    <a:p>
                      <a:pPr marL="0" marR="0" lvl="0" indent="0" algn="ctr" defTabSz="1042988" rtl="0" eaLnBrk="1" fontAlgn="ctr" latinLnBrk="0" hangingPunct="1">
                        <a:lnSpc>
                          <a:spcPct val="100000"/>
                        </a:lnSpc>
                        <a:spcBef>
                          <a:spcPct val="0"/>
                        </a:spcBef>
                        <a:spcAft>
                          <a:spcPct val="0"/>
                        </a:spcAft>
                        <a:buClrTx/>
                        <a:buSzTx/>
                        <a:buFontTx/>
                        <a:buNone/>
                        <a:tabLst/>
                      </a:pPr>
                      <a:r>
                        <a:rPr kumimoji="0" lang="en-US" sz="1700" b="1" i="0" u="none" strike="noStrike" cap="none" normalizeH="0" baseline="0" dirty="0" smtClean="0">
                          <a:ln>
                            <a:noFill/>
                          </a:ln>
                          <a:solidFill>
                            <a:srgbClr val="000000"/>
                          </a:solidFill>
                          <a:effectLst/>
                          <a:latin typeface="+mn-lt"/>
                        </a:rPr>
                        <a:t>Map</a:t>
                      </a:r>
                    </a:p>
                  </a:txBody>
                  <a:tcPr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042988" rtl="0" eaLnBrk="1" fontAlgn="ctr"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mn-lt"/>
                        </a:rPr>
                        <a:t>&lt;k1, v1&gt;</a:t>
                      </a:r>
                    </a:p>
                  </a:txBody>
                  <a:tcPr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0" algn="l" defTabSz="1042988" rtl="0" eaLnBrk="1" fontAlgn="ctr"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mn-lt"/>
                        </a:rPr>
                        <a:t>list(&lt;k2, v2&gt;)</a:t>
                      </a:r>
                    </a:p>
                  </a:txBody>
                  <a:tcPr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lvl="0" indent="0" algn="ctr" defTabSz="1042988" rtl="0" eaLnBrk="1" fontAlgn="ctr" latinLnBrk="0" hangingPunct="1">
                        <a:lnSpc>
                          <a:spcPct val="100000"/>
                        </a:lnSpc>
                        <a:spcBef>
                          <a:spcPct val="0"/>
                        </a:spcBef>
                        <a:spcAft>
                          <a:spcPct val="0"/>
                        </a:spcAft>
                        <a:buClrTx/>
                        <a:buSzTx/>
                        <a:buFontTx/>
                        <a:buNone/>
                        <a:tabLst/>
                      </a:pPr>
                      <a:r>
                        <a:rPr kumimoji="0" lang="en-US" sz="1700" b="1" i="0" u="none" strike="noStrike" cap="none" normalizeH="0" baseline="0" dirty="0" smtClean="0">
                          <a:ln>
                            <a:noFill/>
                          </a:ln>
                          <a:solidFill>
                            <a:srgbClr val="000000"/>
                          </a:solidFill>
                          <a:effectLst/>
                          <a:latin typeface="+mn-lt"/>
                        </a:rPr>
                        <a:t>Reduce</a:t>
                      </a:r>
                    </a:p>
                  </a:txBody>
                  <a:tcPr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042988" rtl="0" eaLnBrk="1" fontAlgn="ctr"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mn-lt"/>
                        </a:rPr>
                        <a:t>&lt;k2, list(v2)&gt;</a:t>
                      </a:r>
                    </a:p>
                  </a:txBody>
                  <a:tcPr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0" algn="l" defTabSz="1042988" rtl="0" eaLnBrk="1" fontAlgn="ctr"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mn-lt"/>
                        </a:rPr>
                        <a:t>list(&lt;k3, v3&gt;)</a:t>
                      </a:r>
                    </a:p>
                  </a:txBody>
                  <a:tcPr anchor="ctr" horzOverflow="overflow">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Sample </a:t>
            </a:r>
            <a:r>
              <a:rPr lang="en-US" dirty="0" smtClean="0"/>
              <a:t>Input File</a:t>
            </a:r>
            <a:endParaRPr lang="en-US" dirty="0"/>
          </a:p>
        </p:txBody>
      </p:sp>
      <p:sp>
        <p:nvSpPr>
          <p:cNvPr id="3" name="Content Placeholder 2"/>
          <p:cNvSpPr>
            <a:spLocks noGrp="1"/>
          </p:cNvSpPr>
          <p:nvPr>
            <p:ph idx="1"/>
          </p:nvPr>
        </p:nvSpPr>
        <p:spPr/>
        <p:txBody>
          <a:bodyPr/>
          <a:lstStyle/>
          <a:p>
            <a:pPr lvl="1"/>
            <a:r>
              <a:rPr lang="en-US" dirty="0" smtClean="0"/>
              <a:t>subId=00001111911128052639towerid=11232w34532543456345623453456984756894756bytes=122112212212212219.6726312167218586E17</a:t>
            </a:r>
          </a:p>
          <a:p>
            <a:pPr lvl="1"/>
            <a:r>
              <a:rPr lang="en-US" dirty="0" smtClean="0"/>
              <a:t>subId=00001111911128052615towerid=11232w34532543456345623453456984756894756bytes=122112212212212216.9431647633139046E17</a:t>
            </a:r>
          </a:p>
          <a:p>
            <a:pPr lvl="1"/>
            <a:r>
              <a:rPr lang="en-US" dirty="0" smtClean="0"/>
              <a:t>subId=00001111911128052615towerid=11232w34532543456345623453456984756894756bytes=122112212212212214.7836041833447418E17</a:t>
            </a:r>
          </a:p>
          <a:p>
            <a:pPr lvl="1"/>
            <a:r>
              <a:rPr lang="en-US" dirty="0" smtClean="0"/>
              <a:t>subId=00001111911128052639towerid=11232w34532543456345623453456984756894756bytes=122112212212212219.0366596827240525E17</a:t>
            </a:r>
          </a:p>
          <a:p>
            <a:pPr lvl="1"/>
            <a:r>
              <a:rPr lang="en-US" dirty="0" smtClean="0"/>
              <a:t>subId=00001111911128052619towerid=11232w34532543456345623453456984756894756bytes=122112212212212218.0686280014540467E17</a:t>
            </a:r>
          </a:p>
          <a:p>
            <a:pPr lvl="1"/>
            <a:r>
              <a:rPr lang="en-US" dirty="0" smtClean="0"/>
              <a:t>subId=00001111911128052658towerid=11232w34532543456345623453456984756894756bytes=122112212212212216.9860890496178944E17</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12</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k1, v1</a:t>
            </a:r>
            <a:endParaRPr lang="en-US" dirty="0"/>
          </a:p>
        </p:txBody>
      </p:sp>
      <p:sp>
        <p:nvSpPr>
          <p:cNvPr id="3" name="Content Placeholder 2"/>
          <p:cNvSpPr>
            <a:spLocks noGrp="1"/>
          </p:cNvSpPr>
          <p:nvPr>
            <p:ph idx="1"/>
          </p:nvPr>
        </p:nvSpPr>
        <p:spPr/>
        <p:txBody>
          <a:bodyPr/>
          <a:lstStyle/>
          <a:p>
            <a:pPr lvl="1"/>
            <a:r>
              <a:rPr lang="en-US" dirty="0" smtClean="0"/>
              <a:t>(0 , subId=00001111911128052639towerid=11232w34532543456345623453456984756894756bytes=122112212212212219.6726312167218586E17)</a:t>
            </a:r>
          </a:p>
          <a:p>
            <a:pPr lvl="1"/>
            <a:r>
              <a:rPr lang="en-US" dirty="0" smtClean="0"/>
              <a:t>(121 , subId=00001111911128052615towerid=11232w34532543456345623453456984756894756bytes=122112212212212216.9431647633139046E17</a:t>
            </a:r>
          </a:p>
          <a:p>
            <a:pPr lvl="1"/>
            <a:r>
              <a:rPr lang="en-US" dirty="0" smtClean="0"/>
              <a:t>(242 , </a:t>
            </a:r>
            <a:r>
              <a:rPr lang="en-US" dirty="0" err="1" smtClean="0"/>
              <a:t>subId</a:t>
            </a:r>
            <a:r>
              <a:rPr lang="en-US" dirty="0" smtClean="0"/>
              <a:t>=00001111911128052615towerid=11232w34532543456345623453456984756894756bytes=122112212212212214.7836041833447418E17)</a:t>
            </a:r>
          </a:p>
          <a:p>
            <a:pPr lvl="1"/>
            <a:endParaRPr lang="en-US" dirty="0"/>
          </a:p>
          <a:p>
            <a:pPr marL="0" lvl="1" indent="0">
              <a:buNone/>
            </a:pPr>
            <a:r>
              <a:rPr lang="en-US" dirty="0" smtClean="0"/>
              <a:t>Data as input is sent through “</a:t>
            </a:r>
            <a:r>
              <a:rPr lang="en-US" dirty="0" err="1" smtClean="0"/>
              <a:t>TextInput</a:t>
            </a:r>
            <a:r>
              <a:rPr lang="en-US" dirty="0" smtClean="0"/>
              <a:t>” format ( to be discussed later) . Mapper takes input in form of (k1,v1). Using this format, one particular line is read and sent as value with key as offset from start</a:t>
            </a:r>
          </a:p>
          <a:p>
            <a:pPr marL="0" lvl="1" indent="0">
              <a:buNone/>
            </a:pPr>
            <a:r>
              <a:rPr lang="en-US" dirty="0" smtClean="0"/>
              <a:t>First line has zero offset from start, so key will be 0</a:t>
            </a:r>
          </a:p>
          <a:p>
            <a:pPr marL="0" lvl="1" indent="0">
              <a:buNone/>
            </a:pPr>
            <a:r>
              <a:rPr lang="en-US" dirty="0" smtClean="0"/>
              <a:t>Second line has offset equal to length of first line, so offset 121. Similarly each line is sent in the form of &lt;key , value&gt; pairs. </a:t>
            </a:r>
          </a:p>
        </p:txBody>
      </p:sp>
      <p:sp>
        <p:nvSpPr>
          <p:cNvPr id="4" name="Slide Number Placeholder 3"/>
          <p:cNvSpPr>
            <a:spLocks noGrp="1"/>
          </p:cNvSpPr>
          <p:nvPr>
            <p:ph type="sldNum" sz="quarter" idx="12"/>
          </p:nvPr>
        </p:nvSpPr>
        <p:spPr/>
        <p:txBody>
          <a:bodyPr/>
          <a:lstStyle/>
          <a:p>
            <a:fld id="{5A0614AE-7DA6-4443-9A06-FA7BD7CD666D}" type="slidenum">
              <a:rPr lang="en-US" smtClean="0"/>
              <a:pPr/>
              <a:t>13</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list(K2, V2)</a:t>
            </a:r>
            <a:endParaRPr lang="en-US" dirty="0"/>
          </a:p>
        </p:txBody>
      </p:sp>
      <p:sp>
        <p:nvSpPr>
          <p:cNvPr id="3" name="Content Placeholder 2"/>
          <p:cNvSpPr>
            <a:spLocks noGrp="1"/>
          </p:cNvSpPr>
          <p:nvPr>
            <p:ph idx="1"/>
          </p:nvPr>
        </p:nvSpPr>
        <p:spPr/>
        <p:txBody>
          <a:bodyPr/>
          <a:lstStyle/>
          <a:p>
            <a:pPr lvl="1"/>
            <a:r>
              <a:rPr lang="en-US" dirty="0" smtClean="0"/>
              <a:t>(Output from mapper)</a:t>
            </a:r>
          </a:p>
          <a:p>
            <a:pPr lvl="1"/>
            <a:r>
              <a:rPr lang="en-US" dirty="0" smtClean="0"/>
              <a:t>(28052627, 8.4621702216543)</a:t>
            </a:r>
          </a:p>
          <a:p>
            <a:pPr lvl="1"/>
            <a:r>
              <a:rPr lang="en-US" dirty="0" smtClean="0"/>
              <a:t>(28052639, 9.672631216721858)</a:t>
            </a:r>
          </a:p>
          <a:p>
            <a:pPr lvl="1"/>
            <a:r>
              <a:rPr lang="en-US" dirty="0" smtClean="0"/>
              <a:t>(28052627, 8.64072609693471)</a:t>
            </a:r>
          </a:p>
          <a:p>
            <a:pPr lvl="1"/>
            <a:endParaRPr lang="en-US" dirty="0"/>
          </a:p>
          <a:p>
            <a:pPr marL="0" lvl="1" indent="0">
              <a:buNone/>
            </a:pPr>
            <a:r>
              <a:rPr lang="en-US" dirty="0" smtClean="0"/>
              <a:t>In our mapper function for each &lt;k1,v1&gt; we have extracted Subscriber’s ID and </a:t>
            </a:r>
            <a:r>
              <a:rPr lang="en-US" dirty="0"/>
              <a:t>D</a:t>
            </a:r>
            <a:r>
              <a:rPr lang="en-US" dirty="0" smtClean="0"/>
              <a:t>ownloaded bytes from ‘v1’ using Substring() method. Then output is sent in the form of &lt; ID, Downloaded bytes&gt; as &lt;k2,v2&gt;.</a:t>
            </a:r>
          </a:p>
        </p:txBody>
      </p:sp>
      <p:sp>
        <p:nvSpPr>
          <p:cNvPr id="4" name="Slide Number Placeholder 3"/>
          <p:cNvSpPr>
            <a:spLocks noGrp="1"/>
          </p:cNvSpPr>
          <p:nvPr>
            <p:ph type="sldNum" sz="quarter" idx="12"/>
          </p:nvPr>
        </p:nvSpPr>
        <p:spPr/>
        <p:txBody>
          <a:bodyPr/>
          <a:lstStyle/>
          <a:p>
            <a:fld id="{5A0614AE-7DA6-4443-9A06-FA7BD7CD666D}" type="slidenum">
              <a:rPr lang="en-US" smtClean="0"/>
              <a:pPr/>
              <a:t>14</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(K2, list(V2))</a:t>
            </a:r>
            <a:endParaRPr lang="en-US" dirty="0"/>
          </a:p>
        </p:txBody>
      </p:sp>
      <p:sp>
        <p:nvSpPr>
          <p:cNvPr id="3" name="Content Placeholder 2"/>
          <p:cNvSpPr>
            <a:spLocks noGrp="1"/>
          </p:cNvSpPr>
          <p:nvPr>
            <p:ph idx="1"/>
          </p:nvPr>
        </p:nvSpPr>
        <p:spPr/>
        <p:txBody>
          <a:bodyPr/>
          <a:lstStyle/>
          <a:p>
            <a:pPr lvl="1"/>
            <a:r>
              <a:rPr lang="en-US" dirty="0" smtClean="0"/>
              <a:t>(“28052627”, (8.4621702216543, 8.64072609693471)</a:t>
            </a:r>
          </a:p>
          <a:p>
            <a:pPr lvl="1"/>
            <a:r>
              <a:rPr lang="en-US" dirty="0" smtClean="0"/>
              <a:t>(“28052639”, (9.672631216721858))</a:t>
            </a:r>
          </a:p>
          <a:p>
            <a:pPr lvl="1"/>
            <a:endParaRPr lang="en-US" dirty="0"/>
          </a:p>
          <a:p>
            <a:pPr marL="0" lvl="1" indent="0">
              <a:buNone/>
            </a:pPr>
            <a:r>
              <a:rPr lang="en-US" b="1" dirty="0" smtClean="0"/>
              <a:t>Sort and shuffle</a:t>
            </a:r>
          </a:p>
          <a:p>
            <a:pPr marL="0" lvl="1" indent="0">
              <a:buNone/>
            </a:pPr>
            <a:r>
              <a:rPr lang="en-US" dirty="0" smtClean="0"/>
              <a:t>Using the input from each mapper &lt;k2,v2&gt; , we collect all the values for each unique key k2. This output from shuffle phase in the form of &lt;k2,list(v2)&gt; is sent as input to reducer phase.</a:t>
            </a:r>
          </a:p>
          <a:p>
            <a:pPr marL="0" lvl="1" indent="0">
              <a:buNone/>
            </a:pPr>
            <a:endParaRPr lang="en-US" dirty="0" smtClean="0"/>
          </a:p>
          <a:p>
            <a:pPr marL="0" lvl="1" indent="0">
              <a:buNone/>
            </a:pPr>
            <a:endParaRPr lang="en-US" dirty="0"/>
          </a:p>
          <a:p>
            <a:pPr marL="0" lvl="1" indent="0">
              <a:buNone/>
            </a:pPr>
            <a:endParaRPr lang="en-US" dirty="0" smtClean="0"/>
          </a:p>
          <a:p>
            <a:pPr marL="0" lvl="1" indent="0">
              <a:buNone/>
            </a:pPr>
            <a:endParaRPr lang="en-US" dirty="0"/>
          </a:p>
          <a:p>
            <a:pPr marL="0" lvl="1" indent="0">
              <a:buNone/>
            </a:pPr>
            <a:endParaRPr lang="en-US" dirty="0" smtClean="0"/>
          </a:p>
          <a:p>
            <a:pPr marL="0" lvl="1" indent="0">
              <a:buNone/>
            </a:pPr>
            <a:r>
              <a:rPr lang="en-US" dirty="0" smtClean="0"/>
              <a:t>* Reducer phase cannot start unless all the mapper functions have been completed.</a:t>
            </a:r>
          </a:p>
        </p:txBody>
      </p:sp>
      <p:sp>
        <p:nvSpPr>
          <p:cNvPr id="4" name="Slide Number Placeholder 3"/>
          <p:cNvSpPr>
            <a:spLocks noGrp="1"/>
          </p:cNvSpPr>
          <p:nvPr>
            <p:ph type="sldNum" sz="quarter" idx="12"/>
          </p:nvPr>
        </p:nvSpPr>
        <p:spPr/>
        <p:txBody>
          <a:bodyPr/>
          <a:lstStyle/>
          <a:p>
            <a:fld id="{5A0614AE-7DA6-4443-9A06-FA7BD7CD666D}" type="slidenum">
              <a:rPr lang="en-US" smtClean="0"/>
              <a:pPr/>
              <a:t>15</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list(K3, V3)</a:t>
            </a:r>
            <a:endParaRPr lang="en-US" dirty="0"/>
          </a:p>
        </p:txBody>
      </p:sp>
      <p:sp>
        <p:nvSpPr>
          <p:cNvPr id="3" name="Content Placeholder 2"/>
          <p:cNvSpPr>
            <a:spLocks noGrp="1"/>
          </p:cNvSpPr>
          <p:nvPr>
            <p:ph idx="1"/>
          </p:nvPr>
        </p:nvSpPr>
        <p:spPr/>
        <p:txBody>
          <a:bodyPr/>
          <a:lstStyle/>
          <a:p>
            <a:pPr lvl="1"/>
            <a:r>
              <a:rPr lang="en-US" dirty="0" smtClean="0"/>
              <a:t>(Output of reducer)</a:t>
            </a:r>
          </a:p>
          <a:p>
            <a:pPr lvl="1"/>
            <a:r>
              <a:rPr lang="en-US" dirty="0" smtClean="0"/>
              <a:t>(“28052627”, (17.10289631858901))</a:t>
            </a:r>
          </a:p>
          <a:p>
            <a:pPr lvl="1"/>
            <a:r>
              <a:rPr lang="en-US" dirty="0" smtClean="0"/>
              <a:t>(“28052639”, (9.672631216721858))</a:t>
            </a:r>
          </a:p>
          <a:p>
            <a:pPr lvl="1"/>
            <a:endParaRPr lang="en-US" dirty="0"/>
          </a:p>
          <a:p>
            <a:pPr marL="0" lvl="1" indent="0">
              <a:buNone/>
            </a:pPr>
            <a:r>
              <a:rPr lang="en-US" dirty="0" smtClean="0"/>
              <a:t>In our reducer phase, Sum is applied on list(v2) to get total downloaded bytes.</a:t>
            </a:r>
          </a:p>
          <a:p>
            <a:pPr marL="0" lvl="1" indent="0">
              <a:buNone/>
            </a:pPr>
            <a:r>
              <a:rPr lang="en-US" dirty="0"/>
              <a:t>	</a:t>
            </a:r>
            <a:r>
              <a:rPr lang="en-US" dirty="0" smtClean="0"/>
              <a:t>		&lt;k3,v3&gt; = &lt;k2,Sum(list(v2))&gt;</a:t>
            </a:r>
          </a:p>
        </p:txBody>
      </p:sp>
      <p:sp>
        <p:nvSpPr>
          <p:cNvPr id="4" name="Slide Number Placeholder 3"/>
          <p:cNvSpPr>
            <a:spLocks noGrp="1"/>
          </p:cNvSpPr>
          <p:nvPr>
            <p:ph type="sldNum" sz="quarter" idx="12"/>
          </p:nvPr>
        </p:nvSpPr>
        <p:spPr/>
        <p:txBody>
          <a:bodyPr/>
          <a:lstStyle/>
          <a:p>
            <a:fld id="{5A0614AE-7DA6-4443-9A06-FA7BD7CD666D}" type="slidenum">
              <a:rPr lang="en-US" smtClean="0"/>
              <a:pPr/>
              <a:t>16</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Flow chart of data flow through MAP-REDUCE phase</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17</a:t>
            </a:fld>
            <a:endParaRPr lang="en-US" dirty="0"/>
          </a:p>
        </p:txBody>
      </p:sp>
      <p:pic>
        <p:nvPicPr>
          <p:cNvPr id="6"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rcRect l="6219" t="16937" r="78901" b="11443"/>
          <a:stretch>
            <a:fillRect/>
          </a:stretch>
        </p:blipFill>
        <p:spPr>
          <a:xfrm>
            <a:off x="547686" y="1460500"/>
            <a:ext cx="2254250" cy="885825"/>
          </a:xfrm>
        </p:spPr>
      </p:pic>
      <p:sp>
        <p:nvSpPr>
          <p:cNvPr id="7" name="Rectangle 6"/>
          <p:cNvSpPr/>
          <p:nvPr/>
        </p:nvSpPr>
        <p:spPr bwMode="gray">
          <a:xfrm>
            <a:off x="533400" y="1092200"/>
            <a:ext cx="2289175" cy="315686"/>
          </a:xfrm>
          <a:prstGeom prst="rect">
            <a:avLst/>
          </a:prstGeom>
          <a:solidFill>
            <a:srgbClr val="376092">
              <a:alpha val="80000"/>
            </a:srgbClr>
          </a:solidFill>
          <a:ln>
            <a:solidFill>
              <a:srgbClr val="37609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00" dirty="0" smtClean="0">
                <a:solidFill>
                  <a:schemeClr val="bg1"/>
                </a:solidFill>
              </a:rPr>
              <a:t>Input</a:t>
            </a:r>
          </a:p>
        </p:txBody>
      </p:sp>
      <p:sp>
        <p:nvSpPr>
          <p:cNvPr id="9" name="Rectangle 8"/>
          <p:cNvSpPr/>
          <p:nvPr/>
        </p:nvSpPr>
        <p:spPr bwMode="gray">
          <a:xfrm>
            <a:off x="3467100" y="1092200"/>
            <a:ext cx="2289175" cy="315686"/>
          </a:xfrm>
          <a:prstGeom prst="rect">
            <a:avLst/>
          </a:prstGeom>
          <a:solidFill>
            <a:srgbClr val="376092">
              <a:alpha val="80000"/>
            </a:srgbClr>
          </a:solidFill>
          <a:ln>
            <a:solidFill>
              <a:srgbClr val="37609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00" dirty="0" smtClean="0">
                <a:solidFill>
                  <a:schemeClr val="bg1"/>
                </a:solidFill>
              </a:rPr>
              <a:t>Map</a:t>
            </a:r>
          </a:p>
        </p:txBody>
      </p:sp>
      <p:sp>
        <p:nvSpPr>
          <p:cNvPr id="11" name="Rectangle 10"/>
          <p:cNvSpPr/>
          <p:nvPr/>
        </p:nvSpPr>
        <p:spPr bwMode="gray">
          <a:xfrm>
            <a:off x="6400800" y="1092200"/>
            <a:ext cx="2289175" cy="315686"/>
          </a:xfrm>
          <a:prstGeom prst="rect">
            <a:avLst/>
          </a:prstGeom>
          <a:solidFill>
            <a:srgbClr val="376092">
              <a:alpha val="80000"/>
            </a:srgbClr>
          </a:solidFill>
          <a:ln>
            <a:solidFill>
              <a:srgbClr val="37609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00" dirty="0" smtClean="0">
                <a:solidFill>
                  <a:schemeClr val="bg1"/>
                </a:solidFill>
              </a:rPr>
              <a:t>Shuffle</a:t>
            </a:r>
          </a:p>
        </p:txBody>
      </p:sp>
      <p:pic>
        <p:nvPicPr>
          <p:cNvPr id="12" name="Content Placeholder 3"/>
          <p:cNvPicPr>
            <a:picLocks noChangeAspect="1"/>
          </p:cNvPicPr>
          <p:nvPr/>
        </p:nvPicPr>
        <p:blipFill>
          <a:blip r:embed="rId2" cstate="print">
            <a:extLst>
              <a:ext uri="{28A0092B-C50C-407E-A947-70E740481C1C}">
                <a14:useLocalDpi xmlns:a14="http://schemas.microsoft.com/office/drawing/2010/main" val="0"/>
              </a:ext>
            </a:extLst>
          </a:blip>
          <a:srcRect l="25936" t="16549" r="59474" b="11106"/>
          <a:stretch>
            <a:fillRect/>
          </a:stretch>
        </p:blipFill>
        <p:spPr bwMode="gray">
          <a:xfrm>
            <a:off x="3516140" y="1460500"/>
            <a:ext cx="2191094" cy="886968"/>
          </a:xfrm>
          <a:prstGeom prst="rect">
            <a:avLst/>
          </a:prstGeom>
        </p:spPr>
      </p:pic>
      <p:pic>
        <p:nvPicPr>
          <p:cNvPr id="13" name="Content Placeholder 3"/>
          <p:cNvPicPr preferRelativeResize="0">
            <a:picLocks/>
          </p:cNvPicPr>
          <p:nvPr/>
        </p:nvPicPr>
        <p:blipFill>
          <a:blip r:embed="rId2" cstate="print">
            <a:extLst>
              <a:ext uri="{28A0092B-C50C-407E-A947-70E740481C1C}">
                <a14:useLocalDpi xmlns:a14="http://schemas.microsoft.com/office/drawing/2010/main" val="0"/>
              </a:ext>
            </a:extLst>
          </a:blip>
          <a:srcRect l="59320" t="29307" r="29271" b="23454"/>
          <a:stretch>
            <a:fillRect/>
          </a:stretch>
        </p:blipFill>
        <p:spPr bwMode="gray">
          <a:xfrm>
            <a:off x="6652643" y="3873500"/>
            <a:ext cx="1785488" cy="886968"/>
          </a:xfrm>
          <a:prstGeom prst="rect">
            <a:avLst/>
          </a:prstGeom>
        </p:spPr>
      </p:pic>
      <p:pic>
        <p:nvPicPr>
          <p:cNvPr id="14" name="Content Placeholder 3"/>
          <p:cNvPicPr>
            <a:picLocks noChangeAspect="1"/>
          </p:cNvPicPr>
          <p:nvPr/>
        </p:nvPicPr>
        <p:blipFill>
          <a:blip r:embed="rId2" cstate="print">
            <a:extLst>
              <a:ext uri="{28A0092B-C50C-407E-A947-70E740481C1C}">
                <a14:useLocalDpi xmlns:a14="http://schemas.microsoft.com/office/drawing/2010/main" val="0"/>
              </a:ext>
            </a:extLst>
          </a:blip>
          <a:srcRect l="45244" t="17046" r="45467" b="11600"/>
          <a:stretch>
            <a:fillRect/>
          </a:stretch>
        </p:blipFill>
        <p:spPr bwMode="gray">
          <a:xfrm>
            <a:off x="6838277" y="1460500"/>
            <a:ext cx="1414221" cy="886968"/>
          </a:xfrm>
          <a:prstGeom prst="rect">
            <a:avLst/>
          </a:prstGeom>
        </p:spPr>
      </p:pic>
      <p:sp>
        <p:nvSpPr>
          <p:cNvPr id="15" name="Right Arrow 14"/>
          <p:cNvSpPr/>
          <p:nvPr/>
        </p:nvSpPr>
        <p:spPr bwMode="gray">
          <a:xfrm>
            <a:off x="2953101" y="1703899"/>
            <a:ext cx="383472" cy="399026"/>
          </a:xfrm>
          <a:prstGeom prst="rightArrow">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Arrow 15"/>
          <p:cNvSpPr/>
          <p:nvPr/>
        </p:nvSpPr>
        <p:spPr bwMode="gray">
          <a:xfrm>
            <a:off x="5886801" y="1703899"/>
            <a:ext cx="383472" cy="399026"/>
          </a:xfrm>
          <a:prstGeom prst="rightArrow">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bwMode="gray">
          <a:xfrm>
            <a:off x="533400" y="3505200"/>
            <a:ext cx="2289175" cy="315686"/>
          </a:xfrm>
          <a:prstGeom prst="rect">
            <a:avLst/>
          </a:prstGeom>
          <a:solidFill>
            <a:srgbClr val="376092">
              <a:alpha val="80000"/>
            </a:srgbClr>
          </a:solidFill>
          <a:ln>
            <a:solidFill>
              <a:srgbClr val="37609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00" dirty="0" smtClean="0">
                <a:solidFill>
                  <a:schemeClr val="bg1"/>
                </a:solidFill>
              </a:rPr>
              <a:t>Output</a:t>
            </a:r>
          </a:p>
        </p:txBody>
      </p:sp>
      <p:sp>
        <p:nvSpPr>
          <p:cNvPr id="19" name="Rectangle 18"/>
          <p:cNvSpPr/>
          <p:nvPr/>
        </p:nvSpPr>
        <p:spPr bwMode="gray">
          <a:xfrm>
            <a:off x="3467100" y="3505200"/>
            <a:ext cx="2289175" cy="315686"/>
          </a:xfrm>
          <a:prstGeom prst="rect">
            <a:avLst/>
          </a:prstGeom>
          <a:solidFill>
            <a:srgbClr val="376092">
              <a:alpha val="80000"/>
            </a:srgbClr>
          </a:solidFill>
          <a:ln>
            <a:solidFill>
              <a:srgbClr val="37609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00" dirty="0" smtClean="0">
                <a:solidFill>
                  <a:schemeClr val="bg1"/>
                </a:solidFill>
              </a:rPr>
              <a:t>Reduce Output</a:t>
            </a:r>
          </a:p>
        </p:txBody>
      </p:sp>
      <p:sp>
        <p:nvSpPr>
          <p:cNvPr id="20" name="Rectangle 19"/>
          <p:cNvSpPr/>
          <p:nvPr/>
        </p:nvSpPr>
        <p:spPr bwMode="gray">
          <a:xfrm>
            <a:off x="6400800" y="3505200"/>
            <a:ext cx="2289175" cy="315686"/>
          </a:xfrm>
          <a:prstGeom prst="rect">
            <a:avLst/>
          </a:prstGeom>
          <a:solidFill>
            <a:srgbClr val="376092">
              <a:alpha val="80000"/>
            </a:srgbClr>
          </a:solidFill>
          <a:ln>
            <a:solidFill>
              <a:srgbClr val="37609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00" dirty="0" smtClean="0">
                <a:solidFill>
                  <a:schemeClr val="bg1"/>
                </a:solidFill>
              </a:rPr>
              <a:t>Reduce Input</a:t>
            </a:r>
          </a:p>
        </p:txBody>
      </p:sp>
      <p:sp>
        <p:nvSpPr>
          <p:cNvPr id="23" name="Right Arrow 22"/>
          <p:cNvSpPr/>
          <p:nvPr/>
        </p:nvSpPr>
        <p:spPr bwMode="gray">
          <a:xfrm flipH="1">
            <a:off x="2953101" y="4116899"/>
            <a:ext cx="383472" cy="399026"/>
          </a:xfrm>
          <a:prstGeom prst="rightArrow">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ight Arrow 23"/>
          <p:cNvSpPr/>
          <p:nvPr/>
        </p:nvSpPr>
        <p:spPr bwMode="gray">
          <a:xfrm flipH="1">
            <a:off x="5886801" y="4116899"/>
            <a:ext cx="383472" cy="399026"/>
          </a:xfrm>
          <a:prstGeom prst="rightArrow">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ent-Up Arrow 26"/>
          <p:cNvSpPr/>
          <p:nvPr/>
        </p:nvSpPr>
        <p:spPr>
          <a:xfrm rot="10800000" flipH="1">
            <a:off x="8458200" y="1828800"/>
            <a:ext cx="990600" cy="2590800"/>
          </a:xfrm>
          <a:prstGeom prst="bentUpArrow">
            <a:avLst>
              <a:gd name="adj1" fmla="val 25000"/>
              <a:gd name="adj2" fmla="val 25000"/>
              <a:gd name="adj3" fmla="val 0"/>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Arrow 27"/>
          <p:cNvSpPr/>
          <p:nvPr/>
        </p:nvSpPr>
        <p:spPr bwMode="gray">
          <a:xfrm flipH="1">
            <a:off x="8686800" y="4120646"/>
            <a:ext cx="383472" cy="399026"/>
          </a:xfrm>
          <a:prstGeom prst="rightArrow">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9347200" y="4267200"/>
            <a:ext cx="174625" cy="273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Content Placeholder 3"/>
          <p:cNvPicPr>
            <a:picLocks noChangeAspect="1"/>
          </p:cNvPicPr>
          <p:nvPr/>
        </p:nvPicPr>
        <p:blipFill>
          <a:blip r:embed="rId2" cstate="print">
            <a:extLst>
              <a:ext uri="{28A0092B-C50C-407E-A947-70E740481C1C}">
                <a14:useLocalDpi xmlns:a14="http://schemas.microsoft.com/office/drawing/2010/main" val="0"/>
              </a:ext>
            </a:extLst>
          </a:blip>
          <a:srcRect l="89674" t="29142" r="926" b="21802"/>
          <a:stretch>
            <a:fillRect/>
          </a:stretch>
        </p:blipFill>
        <p:spPr bwMode="gray">
          <a:xfrm>
            <a:off x="3570918" y="3872357"/>
            <a:ext cx="2081538" cy="886968"/>
          </a:xfrm>
          <a:prstGeom prst="rect">
            <a:avLst/>
          </a:prstGeom>
        </p:spPr>
      </p:pic>
      <p:pic>
        <p:nvPicPr>
          <p:cNvPr id="31" name="Content Placeholder 3"/>
          <p:cNvPicPr>
            <a:picLocks noChangeAspect="1"/>
          </p:cNvPicPr>
          <p:nvPr/>
        </p:nvPicPr>
        <p:blipFill>
          <a:blip r:embed="rId2" cstate="print">
            <a:extLst>
              <a:ext uri="{28A0092B-C50C-407E-A947-70E740481C1C}">
                <a14:useLocalDpi xmlns:a14="http://schemas.microsoft.com/office/drawing/2010/main" val="0"/>
              </a:ext>
            </a:extLst>
          </a:blip>
          <a:srcRect l="89674" t="29142" r="926" b="21802"/>
          <a:stretch>
            <a:fillRect/>
          </a:stretch>
        </p:blipFill>
        <p:spPr bwMode="gray">
          <a:xfrm>
            <a:off x="637218" y="3872357"/>
            <a:ext cx="2081538" cy="88696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Mapper</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18</a:t>
            </a:fld>
            <a:endParaRPr lang="en-US" dirty="0"/>
          </a:p>
        </p:txBody>
      </p:sp>
      <p:sp>
        <p:nvSpPr>
          <p:cNvPr id="26" name="Rounded Rectangle 25"/>
          <p:cNvSpPr/>
          <p:nvPr/>
        </p:nvSpPr>
        <p:spPr>
          <a:xfrm>
            <a:off x="533400" y="1092200"/>
            <a:ext cx="8902700" cy="5032822"/>
          </a:xfrm>
          <a:prstGeom prst="roundRect">
            <a:avLst>
              <a:gd name="adj" fmla="val 3413"/>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0373" y="1345630"/>
            <a:ext cx="7608755" cy="4525963"/>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r>
              <a:rPr dirty="0" smtClean="0"/>
              <a:t>1</a:t>
            </a:r>
            <a:endParaRPr lang="en-US" dirty="0"/>
          </a:p>
        </p:txBody>
      </p:sp>
      <p:sp>
        <p:nvSpPr>
          <p:cNvPr id="3" name="Content Placeholder 2"/>
          <p:cNvSpPr>
            <a:spLocks noGrp="1"/>
          </p:cNvSpPr>
          <p:nvPr>
            <p:ph idx="1"/>
          </p:nvPr>
        </p:nvSpPr>
        <p:spPr/>
        <p:txBody>
          <a:bodyPr/>
          <a:lstStyle/>
          <a:p>
            <a:pPr lvl="1"/>
            <a:r>
              <a:rPr lang="en-US" dirty="0" smtClean="0"/>
              <a:t>To find out subscribers and their corresponding downloaded bytes from sample logs of airmobile provided. Each line has information about subscriber (substring 15,26) the bytes downloaded (substring 87,97)</a:t>
            </a:r>
          </a:p>
          <a:p>
            <a:pPr lvl="1"/>
            <a:endParaRPr lang="en-US" dirty="0" smtClean="0"/>
          </a:p>
          <a:p>
            <a:pPr lvl="1"/>
            <a:endParaRPr lang="en-US" dirty="0"/>
          </a:p>
          <a:p>
            <a:pPr marL="0" lvl="1" indent="0">
              <a:buNone/>
            </a:pPr>
            <a:endParaRPr lang="en-US" dirty="0" smtClean="0"/>
          </a:p>
          <a:p>
            <a:pPr marL="0" lvl="1" indent="0">
              <a:buNone/>
            </a:pPr>
            <a:endParaRPr lang="en-US" dirty="0"/>
          </a:p>
          <a:p>
            <a:pPr marL="0" lvl="1" indent="0">
              <a:buNone/>
            </a:pPr>
            <a:endParaRPr lang="en-US" dirty="0" smtClean="0"/>
          </a:p>
          <a:p>
            <a:pPr marL="0" lvl="1" indent="0">
              <a:buNone/>
            </a:pPr>
            <a:endParaRPr lang="en-US" dirty="0" smtClean="0"/>
          </a:p>
          <a:p>
            <a:pPr lvl="1"/>
            <a:r>
              <a:rPr lang="en-US" dirty="0" smtClean="0"/>
              <a:t>Sample log files are present in above format. Data is present in line delimited format. From each line Customer ID and Downloaded Bytes have to be extracted for analysis.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666" y="2767095"/>
            <a:ext cx="7466667" cy="132381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Reducer</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19</a:t>
            </a:fld>
            <a:endParaRPr lang="en-US" dirty="0"/>
          </a:p>
        </p:txBody>
      </p:sp>
      <p:sp>
        <p:nvSpPr>
          <p:cNvPr id="26" name="Rounded Rectangle 25"/>
          <p:cNvSpPr/>
          <p:nvPr/>
        </p:nvSpPr>
        <p:spPr>
          <a:xfrm>
            <a:off x="533400" y="1092200"/>
            <a:ext cx="8902700" cy="5032822"/>
          </a:xfrm>
          <a:prstGeom prst="roundRect">
            <a:avLst>
              <a:gd name="adj" fmla="val 3413"/>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9950" y="1696459"/>
            <a:ext cx="8229600" cy="3824305"/>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Class</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20</a:t>
            </a:fld>
            <a:endParaRPr lang="en-US" dirty="0"/>
          </a:p>
        </p:txBody>
      </p:sp>
      <p:sp>
        <p:nvSpPr>
          <p:cNvPr id="26" name="Rounded Rectangle 25"/>
          <p:cNvSpPr/>
          <p:nvPr/>
        </p:nvSpPr>
        <p:spPr>
          <a:xfrm>
            <a:off x="533400" y="1092200"/>
            <a:ext cx="8902700" cy="5032822"/>
          </a:xfrm>
          <a:prstGeom prst="roundRect">
            <a:avLst>
              <a:gd name="adj" fmla="val 3413"/>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9950" y="1664433"/>
            <a:ext cx="8229600" cy="3888356"/>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Run </a:t>
            </a:r>
            <a:r>
              <a:rPr lang="en-US" dirty="0" smtClean="0"/>
              <a:t>Job Command </a:t>
            </a:r>
            <a:r>
              <a:rPr dirty="0" smtClean="0"/>
              <a:t>(</a:t>
            </a:r>
            <a:r>
              <a:rPr lang="en-US" dirty="0" smtClean="0"/>
              <a:t>Hadoop </a:t>
            </a:r>
            <a:r>
              <a:rPr dirty="0" smtClean="0"/>
              <a:t>jar “MR.jar” Runner)</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21</a:t>
            </a:fld>
            <a:endParaRPr lang="en-US" dirty="0"/>
          </a:p>
        </p:txBody>
      </p:sp>
      <p:sp>
        <p:nvSpPr>
          <p:cNvPr id="26" name="Rounded Rectangle 25"/>
          <p:cNvSpPr/>
          <p:nvPr/>
        </p:nvSpPr>
        <p:spPr>
          <a:xfrm>
            <a:off x="533400" y="1092200"/>
            <a:ext cx="8902700" cy="5032822"/>
          </a:xfrm>
          <a:prstGeom prst="roundRect">
            <a:avLst>
              <a:gd name="adj" fmla="val 3413"/>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9950" y="1904779"/>
            <a:ext cx="8229600" cy="3407664"/>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Status </a:t>
            </a:r>
            <a:r>
              <a:rPr lang="en-US" dirty="0" smtClean="0"/>
              <a:t>can </a:t>
            </a:r>
            <a:r>
              <a:rPr smtClean="0"/>
              <a:t>be </a:t>
            </a:r>
            <a:r>
              <a:rPr lang="en-US" dirty="0" smtClean="0"/>
              <a:t>Checked </a:t>
            </a:r>
            <a:r>
              <a:rPr smtClean="0"/>
              <a:t>with WEB GUI IP:50030(URL) </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22</a:t>
            </a:fld>
            <a:endParaRPr lang="en-US" dirty="0"/>
          </a:p>
        </p:txBody>
      </p:sp>
      <p:sp>
        <p:nvSpPr>
          <p:cNvPr id="26" name="Rounded Rectangle 25"/>
          <p:cNvSpPr/>
          <p:nvPr/>
        </p:nvSpPr>
        <p:spPr>
          <a:xfrm>
            <a:off x="533400" y="1092200"/>
            <a:ext cx="8902700" cy="5032822"/>
          </a:xfrm>
          <a:prstGeom prst="roundRect">
            <a:avLst>
              <a:gd name="adj" fmla="val 3413"/>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9950" y="1421683"/>
            <a:ext cx="8229600" cy="4373857"/>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Walk Through Subscribermapper</a:t>
            </a:r>
            <a:endParaRPr lang="en-US" dirty="0"/>
          </a:p>
        </p:txBody>
      </p:sp>
      <p:sp>
        <p:nvSpPr>
          <p:cNvPr id="8" name="Content Placeholder 7"/>
          <p:cNvSpPr>
            <a:spLocks noGrp="1"/>
          </p:cNvSpPr>
          <p:nvPr>
            <p:ph idx="1"/>
          </p:nvPr>
        </p:nvSpPr>
        <p:spPr/>
        <p:txBody>
          <a:bodyPr/>
          <a:lstStyle/>
          <a:p>
            <a:pPr lvl="1"/>
            <a:r>
              <a:rPr lang="en-US" dirty="0" smtClean="0"/>
              <a:t>This class extends org.apache.hadoop.mapreduce.Mapper class </a:t>
            </a:r>
          </a:p>
          <a:p>
            <a:pPr lvl="1"/>
            <a:r>
              <a:rPr lang="en-US" dirty="0" smtClean="0"/>
              <a:t>The Mapper class has methods cleanup(),map(),setup() and run() that can be overridden by the child class</a:t>
            </a:r>
          </a:p>
          <a:p>
            <a:pPr lvl="1"/>
            <a:r>
              <a:rPr lang="en-US" dirty="0" smtClean="0"/>
              <a:t>Framework first calls startup , map and then cleanup</a:t>
            </a:r>
          </a:p>
          <a:p>
            <a:pPr lvl="1"/>
            <a:r>
              <a:rPr lang="en-US" dirty="0" smtClean="0"/>
              <a:t>In SubscriberMapper class the map() method is overridden.</a:t>
            </a:r>
          </a:p>
          <a:p>
            <a:pPr lvl="1"/>
            <a:r>
              <a:rPr lang="en-US" dirty="0" smtClean="0"/>
              <a:t>Typically with TextInputFormat the input key for Mapper function is offset bytes for each line. This is not needed for further processing so we can ignore this field</a:t>
            </a:r>
          </a:p>
          <a:p>
            <a:pPr lvl="1"/>
            <a:r>
              <a:rPr lang="en-US" dirty="0" smtClean="0"/>
              <a:t>Input value for Mapper function is Text which is string representation of each line.</a:t>
            </a:r>
          </a:p>
          <a:p>
            <a:pPr lvl="1"/>
            <a:r>
              <a:rPr lang="en-US" dirty="0" smtClean="0"/>
              <a:t>We can extract subscriber id and their corresponding bytes using substring.</a:t>
            </a:r>
          </a:p>
          <a:p>
            <a:pPr lvl="1"/>
            <a:r>
              <a:rPr lang="en-US" dirty="0" smtClean="0"/>
              <a:t>The output key value pair is subscriber id &lt;LongWritable&gt; and corresponding bytes &lt;DoubleWritable&gt;</a:t>
            </a:r>
          </a:p>
          <a:p>
            <a:pPr lvl="1"/>
            <a:r>
              <a:rPr lang="en-US" dirty="0" smtClean="0"/>
              <a:t>The output is written in Mapper context which can be retrieved by Reducer</a:t>
            </a:r>
          </a:p>
        </p:txBody>
      </p:sp>
      <p:sp>
        <p:nvSpPr>
          <p:cNvPr id="4" name="Slide Number Placeholder 3"/>
          <p:cNvSpPr>
            <a:spLocks noGrp="1"/>
          </p:cNvSpPr>
          <p:nvPr>
            <p:ph type="sldNum" sz="quarter" idx="12"/>
          </p:nvPr>
        </p:nvSpPr>
        <p:spPr/>
        <p:txBody>
          <a:bodyPr/>
          <a:lstStyle/>
          <a:p>
            <a:fld id="{5A0614AE-7DA6-4443-9A06-FA7BD7CD666D}" type="slidenum">
              <a:rPr lang="en-US" smtClean="0"/>
              <a:pPr/>
              <a:t>23</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Subscriber Reducer</a:t>
            </a:r>
            <a:endParaRPr lang="en-US" dirty="0"/>
          </a:p>
        </p:txBody>
      </p:sp>
      <p:sp>
        <p:nvSpPr>
          <p:cNvPr id="8" name="Content Placeholder 7"/>
          <p:cNvSpPr>
            <a:spLocks noGrp="1"/>
          </p:cNvSpPr>
          <p:nvPr>
            <p:ph idx="1"/>
          </p:nvPr>
        </p:nvSpPr>
        <p:spPr/>
        <p:txBody>
          <a:bodyPr/>
          <a:lstStyle/>
          <a:p>
            <a:pPr lvl="1"/>
            <a:r>
              <a:rPr lang="en-US" dirty="0" smtClean="0"/>
              <a:t>This class extends org.apache.hadoop.mapreduce.Reducer</a:t>
            </a:r>
          </a:p>
          <a:p>
            <a:pPr lvl="1"/>
            <a:r>
              <a:rPr lang="en-US" dirty="0" smtClean="0"/>
              <a:t>The Reducer class also has methods setup(), cleanup() and reduce methods which can be overridden</a:t>
            </a:r>
          </a:p>
          <a:p>
            <a:pPr lvl="1"/>
            <a:r>
              <a:rPr lang="en-US" dirty="0" smtClean="0"/>
              <a:t>Framework first calls startup(), reduce() and then cleanup()</a:t>
            </a:r>
          </a:p>
          <a:p>
            <a:pPr lvl="1"/>
            <a:r>
              <a:rPr lang="en-US" dirty="0" smtClean="0"/>
              <a:t>In SubscriberReducer reduce() method is overridden</a:t>
            </a:r>
          </a:p>
          <a:p>
            <a:pPr lvl="1"/>
            <a:r>
              <a:rPr lang="en-US" dirty="0" smtClean="0"/>
              <a:t>The input key value pair of reducer are output of SubscriberMapper. Hence, &lt;subscriberid, bytes&gt; LongWritable and Iterable of DoubleWritable are input for reducer</a:t>
            </a:r>
          </a:p>
          <a:p>
            <a:pPr lvl="1"/>
            <a:r>
              <a:rPr lang="en-US" dirty="0" smtClean="0"/>
              <a:t>The output key is subscriber Id</a:t>
            </a:r>
          </a:p>
          <a:p>
            <a:pPr lvl="1"/>
            <a:r>
              <a:rPr lang="en-US" dirty="0" smtClean="0"/>
              <a:t>The output value i.e., total bytes for each subscriber is calculated by applying aggregate function on the bytes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24</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Runner </a:t>
            </a:r>
            <a:r>
              <a:rPr lang="en-US" dirty="0" smtClean="0"/>
              <a:t>Class</a:t>
            </a:r>
            <a:endParaRPr lang="en-US" dirty="0"/>
          </a:p>
        </p:txBody>
      </p:sp>
      <p:sp>
        <p:nvSpPr>
          <p:cNvPr id="8" name="Content Placeholder 7"/>
          <p:cNvSpPr>
            <a:spLocks noGrp="1"/>
          </p:cNvSpPr>
          <p:nvPr>
            <p:ph idx="1"/>
          </p:nvPr>
        </p:nvSpPr>
        <p:spPr/>
        <p:txBody>
          <a:bodyPr/>
          <a:lstStyle/>
          <a:p>
            <a:pPr lvl="1"/>
            <a:r>
              <a:rPr lang="en-US" dirty="0" smtClean="0"/>
              <a:t>org.apache.hadoop.conf.Configuration -&gt; The </a:t>
            </a:r>
            <a:r>
              <a:rPr lang="en-US" dirty="0" err="1" smtClean="0"/>
              <a:t>hadoop</a:t>
            </a:r>
            <a:r>
              <a:rPr lang="en-US" dirty="0" smtClean="0"/>
              <a:t> configuration parameters can be set by making object of Configuration</a:t>
            </a:r>
          </a:p>
          <a:p>
            <a:pPr lvl="1"/>
            <a:r>
              <a:rPr lang="en-US" dirty="0" smtClean="0"/>
              <a:t>The Mapper, Reducer, Combiner, InputFormat, OutputFormat need to be set in the main class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25</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8" name="Content Placeholder 7"/>
          <p:cNvSpPr>
            <a:spLocks noGrp="1"/>
          </p:cNvSpPr>
          <p:nvPr>
            <p:ph idx="1"/>
          </p:nvPr>
        </p:nvSpPr>
        <p:spPr/>
        <p:txBody>
          <a:bodyPr/>
          <a:lstStyle/>
          <a:p>
            <a:pPr lvl="1"/>
            <a:r>
              <a:rPr lang="en-US" dirty="0" smtClean="0"/>
              <a:t>Split input data into independent chunks</a:t>
            </a:r>
          </a:p>
          <a:p>
            <a:pPr lvl="1"/>
            <a:r>
              <a:rPr lang="en-US" dirty="0" smtClean="0"/>
              <a:t>MAP Phase (input/output key value pair)</a:t>
            </a:r>
          </a:p>
          <a:p>
            <a:pPr lvl="1"/>
            <a:r>
              <a:rPr lang="en-US" dirty="0" smtClean="0"/>
              <a:t>Shuffling and sorting</a:t>
            </a:r>
          </a:p>
          <a:p>
            <a:pPr lvl="1"/>
            <a:r>
              <a:rPr lang="en-US" dirty="0" smtClean="0"/>
              <a:t>Reduce Phase(input/output key value pair)</a:t>
            </a:r>
          </a:p>
          <a:p>
            <a:pPr lvl="1"/>
            <a:r>
              <a:rPr lang="en-US" dirty="0" smtClean="0"/>
              <a:t>Compute and storage nodes are same. i.e., MR and HDFS run on same nodes. </a:t>
            </a:r>
          </a:p>
          <a:p>
            <a:pPr lvl="1"/>
            <a:r>
              <a:rPr lang="en-US" dirty="0" smtClean="0"/>
              <a:t>Schedule tasks on nodes where data is already present</a:t>
            </a:r>
          </a:p>
        </p:txBody>
      </p:sp>
      <p:sp>
        <p:nvSpPr>
          <p:cNvPr id="4" name="Slide Number Placeholder 3"/>
          <p:cNvSpPr>
            <a:spLocks noGrp="1"/>
          </p:cNvSpPr>
          <p:nvPr>
            <p:ph type="sldNum" sz="quarter" idx="12"/>
          </p:nvPr>
        </p:nvSpPr>
        <p:spPr/>
        <p:txBody>
          <a:bodyPr/>
          <a:lstStyle/>
          <a:p>
            <a:fld id="{5A0614AE-7DA6-4443-9A06-FA7BD7CD666D}" type="slidenum">
              <a:rPr lang="en-US" smtClean="0"/>
              <a:pPr/>
              <a:t>26</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to come</a:t>
            </a:r>
            <a:endParaRPr lang="en-US" dirty="0"/>
          </a:p>
        </p:txBody>
      </p:sp>
      <p:sp>
        <p:nvSpPr>
          <p:cNvPr id="8" name="Content Placeholder 7"/>
          <p:cNvSpPr>
            <a:spLocks noGrp="1"/>
          </p:cNvSpPr>
          <p:nvPr>
            <p:ph idx="1"/>
          </p:nvPr>
        </p:nvSpPr>
        <p:spPr/>
        <p:txBody>
          <a:bodyPr/>
          <a:lstStyle/>
          <a:p>
            <a:pPr lvl="1"/>
            <a:r>
              <a:rPr lang="en-US" dirty="0" smtClean="0"/>
              <a:t>Resource Manager-&gt; </a:t>
            </a:r>
            <a:r>
              <a:rPr lang="en-IN" dirty="0"/>
              <a:t>YARN combines a central resource manager that reconciles the way applications use Hadoop system resources with node manager </a:t>
            </a:r>
            <a:r>
              <a:rPr lang="en-IN" dirty="0" smtClean="0"/>
              <a:t>agents that </a:t>
            </a:r>
            <a:r>
              <a:rPr lang="en-IN" dirty="0"/>
              <a:t>monitor the processing operations of individual cluster </a:t>
            </a:r>
            <a:r>
              <a:rPr lang="en-IN" dirty="0" smtClean="0"/>
              <a:t>nodes.</a:t>
            </a:r>
          </a:p>
          <a:p>
            <a:pPr lvl="1"/>
            <a:r>
              <a:rPr lang="en-US" dirty="0" smtClean="0"/>
              <a:t>Application master – 1 application master per application(job)-&gt; executes tasks as directed by master.</a:t>
            </a:r>
          </a:p>
        </p:txBody>
      </p:sp>
      <p:sp>
        <p:nvSpPr>
          <p:cNvPr id="4" name="Slide Number Placeholder 3"/>
          <p:cNvSpPr>
            <a:spLocks noGrp="1"/>
          </p:cNvSpPr>
          <p:nvPr>
            <p:ph type="sldNum" sz="quarter" idx="12"/>
          </p:nvPr>
        </p:nvSpPr>
        <p:spPr/>
        <p:txBody>
          <a:bodyPr/>
          <a:lstStyle/>
          <a:p>
            <a:fld id="{5A0614AE-7DA6-4443-9A06-FA7BD7CD666D}" type="slidenum">
              <a:rPr lang="en-US" smtClean="0"/>
              <a:pPr/>
              <a:t>27</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Architecture </a:t>
            </a:r>
            <a:r>
              <a:rPr lang="en-US" dirty="0" smtClean="0"/>
              <a:t>–</a:t>
            </a:r>
            <a:r>
              <a:rPr dirty="0" smtClean="0"/>
              <a:t> Resource Manager</a:t>
            </a:r>
            <a:endParaRPr lang="en-US" dirty="0"/>
          </a:p>
        </p:txBody>
      </p:sp>
      <p:sp>
        <p:nvSpPr>
          <p:cNvPr id="3" name="Slide Number Placeholder 2"/>
          <p:cNvSpPr>
            <a:spLocks noGrp="1"/>
          </p:cNvSpPr>
          <p:nvPr>
            <p:ph type="sldNum" sz="quarter" idx="12"/>
          </p:nvPr>
        </p:nvSpPr>
        <p:spPr/>
        <p:txBody>
          <a:bodyPr/>
          <a:lstStyle/>
          <a:p>
            <a:fld id="{5A0614AE-7DA6-4443-9A06-FA7BD7CD666D}" type="slidenum">
              <a:rPr lang="en-US" smtClean="0"/>
              <a:pPr/>
              <a:t>28</a:t>
            </a:fld>
            <a:endParaRPr lang="en-US" dirty="0"/>
          </a:p>
        </p:txBody>
      </p:sp>
      <p:cxnSp>
        <p:nvCxnSpPr>
          <p:cNvPr id="29" name="Straight Arrow Connector 28"/>
          <p:cNvCxnSpPr/>
          <p:nvPr/>
        </p:nvCxnSpPr>
        <p:spPr>
          <a:xfrm rot="5400000" flipH="1">
            <a:off x="1375516" y="5505445"/>
            <a:ext cx="365760" cy="1588"/>
          </a:xfrm>
          <a:prstGeom prst="straightConnector1">
            <a:avLst/>
          </a:prstGeom>
          <a:ln w="22225">
            <a:solidFill>
              <a:schemeClr val="bg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9600" y="1143000"/>
            <a:ext cx="9144000" cy="4868391"/>
          </a:xfrm>
          <a:prstGeom prst="rect">
            <a:avLst/>
          </a:prstGeom>
        </p:spPr>
      </p:pic>
      <p:sp>
        <p:nvSpPr>
          <p:cNvPr id="8" name="Rectangle 7"/>
          <p:cNvSpPr/>
          <p:nvPr/>
        </p:nvSpPr>
        <p:spPr>
          <a:xfrm>
            <a:off x="5181600" y="6248400"/>
            <a:ext cx="411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 Yarn webinar by Hortonworks</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Solution 1</a:t>
            </a:r>
            <a:endParaRPr lang="en-US" dirty="0"/>
          </a:p>
        </p:txBody>
      </p:sp>
      <p:sp>
        <p:nvSpPr>
          <p:cNvPr id="3" name="Content Placeholder 2"/>
          <p:cNvSpPr>
            <a:spLocks noGrp="1"/>
          </p:cNvSpPr>
          <p:nvPr>
            <p:ph idx="1"/>
          </p:nvPr>
        </p:nvSpPr>
        <p:spPr/>
        <p:txBody>
          <a:bodyPr/>
          <a:lstStyle/>
          <a:p>
            <a:pPr marL="285750" indent="-285750">
              <a:spcAft>
                <a:spcPts val="0"/>
              </a:spcAft>
              <a:buFont typeface="Wingdings" pitchFamily="2" charset="2"/>
              <a:buChar char="§"/>
            </a:pPr>
            <a:r>
              <a:rPr lang="en-US" b="1" u="sng" dirty="0" smtClean="0"/>
              <a:t>Pseudo code</a:t>
            </a:r>
          </a:p>
          <a:p>
            <a:pPr>
              <a:spcAft>
                <a:spcPts val="0"/>
              </a:spcAft>
            </a:pPr>
            <a:r>
              <a:rPr lang="en-US" dirty="0" smtClean="0"/>
              <a:t>Map&lt;long, double&gt; subscribertobytesMap;</a:t>
            </a:r>
          </a:p>
          <a:p>
            <a:pPr>
              <a:spcAft>
                <a:spcPts val="0"/>
              </a:spcAft>
            </a:pPr>
            <a:r>
              <a:rPr lang="en-US" dirty="0" smtClean="0"/>
              <a:t>for(each line in doc)</a:t>
            </a:r>
          </a:p>
          <a:p>
            <a:pPr>
              <a:spcAft>
                <a:spcPts val="0"/>
              </a:spcAft>
            </a:pPr>
            <a:r>
              <a:rPr lang="en-US" dirty="0" smtClean="0"/>
              <a:t>{</a:t>
            </a:r>
          </a:p>
          <a:p>
            <a:pPr>
              <a:spcAft>
                <a:spcPts val="0"/>
              </a:spcAft>
            </a:pPr>
            <a:r>
              <a:rPr lang="en-US" dirty="0" smtClean="0"/>
              <a:t>	parse line for subsriber id and bytes</a:t>
            </a:r>
          </a:p>
          <a:p>
            <a:pPr>
              <a:spcAft>
                <a:spcPts val="0"/>
              </a:spcAft>
            </a:pPr>
            <a:r>
              <a:rPr lang="en-US" dirty="0" smtClean="0"/>
              <a:t>	if(subscribertobytesMap.contains(subscriber id))</a:t>
            </a:r>
          </a:p>
          <a:p>
            <a:pPr>
              <a:spcAft>
                <a:spcPts val="0"/>
              </a:spcAft>
            </a:pPr>
            <a:r>
              <a:rPr lang="en-US" dirty="0" smtClean="0"/>
              <a:t>		subscribertobytesMap.get(subscriberid) + bytes</a:t>
            </a:r>
          </a:p>
          <a:p>
            <a:pPr>
              <a:spcAft>
                <a:spcPts val="0"/>
              </a:spcAft>
            </a:pPr>
            <a:r>
              <a:rPr lang="en-US" dirty="0" smtClean="0"/>
              <a:t>	else</a:t>
            </a:r>
          </a:p>
          <a:p>
            <a:pPr>
              <a:spcAft>
                <a:spcPts val="0"/>
              </a:spcAft>
            </a:pPr>
            <a:r>
              <a:rPr lang="en-US" dirty="0" smtClean="0"/>
              <a:t>	{</a:t>
            </a:r>
          </a:p>
          <a:p>
            <a:pPr>
              <a:spcAft>
                <a:spcPts val="0"/>
              </a:spcAft>
            </a:pPr>
            <a:r>
              <a:rPr lang="en-US" dirty="0" smtClean="0"/>
              <a:t>		subscribertobytesMap.put(subscriberid, bytes)</a:t>
            </a:r>
          </a:p>
          <a:p>
            <a:pPr>
              <a:spcAft>
                <a:spcPts val="0"/>
              </a:spcAft>
            </a:pPr>
            <a:r>
              <a:rPr lang="en-US" dirty="0" smtClean="0"/>
              <a:t>	}</a:t>
            </a:r>
          </a:p>
          <a:p>
            <a:pPr>
              <a:spcAft>
                <a:spcPts val="0"/>
              </a:spcAft>
            </a:pPr>
            <a:r>
              <a:rPr lang="en-US" dirty="0" smtClean="0"/>
              <a:t>}</a:t>
            </a:r>
          </a:p>
        </p:txBody>
      </p:sp>
      <p:sp>
        <p:nvSpPr>
          <p:cNvPr id="4" name="Slide Number Placeholder 3"/>
          <p:cNvSpPr>
            <a:spLocks noGrp="1"/>
          </p:cNvSpPr>
          <p:nvPr>
            <p:ph type="sldNum" sz="quarter" idx="12"/>
          </p:nvPr>
        </p:nvSpPr>
        <p:spPr/>
        <p:txBody>
          <a:bodyPr/>
          <a:lstStyle/>
          <a:p>
            <a:fld id="{5A0614AE-7DA6-4443-9A06-FA7BD7CD666D}" type="slidenum">
              <a:rPr lang="en-US" smtClean="0"/>
              <a:pPr/>
              <a:t>2</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Rectangle 114"/>
          <p:cNvSpPr/>
          <p:nvPr/>
        </p:nvSpPr>
        <p:spPr bwMode="gray">
          <a:xfrm>
            <a:off x="5772150" y="1092199"/>
            <a:ext cx="3676650" cy="1431925"/>
          </a:xfrm>
          <a:prstGeom prst="rect">
            <a:avLst/>
          </a:prstGeom>
          <a:solidFill>
            <a:srgbClr val="376092">
              <a:alpha val="80000"/>
            </a:srgbClr>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r>
              <a:rPr lang="en-US" sz="1500" dirty="0" smtClean="0">
                <a:solidFill>
                  <a:schemeClr val="bg1"/>
                </a:solidFill>
              </a:rPr>
              <a:t>Resource manager Node</a:t>
            </a:r>
          </a:p>
        </p:txBody>
      </p:sp>
      <p:sp>
        <p:nvSpPr>
          <p:cNvPr id="116" name="Rectangle 115"/>
          <p:cNvSpPr/>
          <p:nvPr/>
        </p:nvSpPr>
        <p:spPr bwMode="gray">
          <a:xfrm>
            <a:off x="5868162" y="1192054"/>
            <a:ext cx="3477544" cy="1030446"/>
          </a:xfrm>
          <a:prstGeom prst="rect">
            <a:avLst/>
          </a:prstGeom>
          <a:solidFill>
            <a:schemeClr val="bg1"/>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ctr"/>
          <a:lstStyle/>
          <a:p>
            <a:pPr marL="1657350" algn="ctr"/>
            <a:endParaRPr lang="en-US" sz="1200" dirty="0" smtClean="0">
              <a:solidFill>
                <a:schemeClr val="tx1"/>
              </a:solidFill>
            </a:endParaRPr>
          </a:p>
        </p:txBody>
      </p:sp>
      <p:sp>
        <p:nvSpPr>
          <p:cNvPr id="2" name="Title 1"/>
          <p:cNvSpPr>
            <a:spLocks noGrp="1"/>
          </p:cNvSpPr>
          <p:nvPr>
            <p:ph type="title"/>
          </p:nvPr>
        </p:nvSpPr>
        <p:spPr/>
        <p:txBody>
          <a:bodyPr/>
          <a:lstStyle/>
          <a:p>
            <a:r>
              <a:rPr dirty="0" smtClean="0"/>
              <a:t>Architecture - MapReduce</a:t>
            </a:r>
            <a:endParaRPr lang="en-US" dirty="0"/>
          </a:p>
        </p:txBody>
      </p:sp>
      <p:sp>
        <p:nvSpPr>
          <p:cNvPr id="3" name="Slide Number Placeholder 2"/>
          <p:cNvSpPr>
            <a:spLocks noGrp="1"/>
          </p:cNvSpPr>
          <p:nvPr>
            <p:ph type="sldNum" sz="quarter" idx="12"/>
          </p:nvPr>
        </p:nvSpPr>
        <p:spPr/>
        <p:txBody>
          <a:bodyPr/>
          <a:lstStyle/>
          <a:p>
            <a:fld id="{5A0614AE-7DA6-4443-9A06-FA7BD7CD666D}" type="slidenum">
              <a:rPr lang="en-US" smtClean="0"/>
              <a:pPr/>
              <a:t>29</a:t>
            </a:fld>
            <a:endParaRPr lang="en-US" dirty="0"/>
          </a:p>
        </p:txBody>
      </p:sp>
      <p:sp>
        <p:nvSpPr>
          <p:cNvPr id="47" name="Rectangle 46"/>
          <p:cNvSpPr/>
          <p:nvPr/>
        </p:nvSpPr>
        <p:spPr bwMode="gray">
          <a:xfrm>
            <a:off x="533400" y="1092200"/>
            <a:ext cx="3676650" cy="1431925"/>
          </a:xfrm>
          <a:prstGeom prst="rect">
            <a:avLst/>
          </a:prstGeom>
          <a:solidFill>
            <a:srgbClr val="376092">
              <a:alpha val="80000"/>
            </a:srgbClr>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r>
              <a:rPr lang="en-US" sz="1500" dirty="0" smtClean="0">
                <a:solidFill>
                  <a:schemeClr val="bg1"/>
                </a:solidFill>
              </a:rPr>
              <a:t>Client Node</a:t>
            </a:r>
          </a:p>
        </p:txBody>
      </p:sp>
      <p:sp>
        <p:nvSpPr>
          <p:cNvPr id="61" name="Rectangle 60"/>
          <p:cNvSpPr/>
          <p:nvPr/>
        </p:nvSpPr>
        <p:spPr bwMode="gray">
          <a:xfrm>
            <a:off x="5791200" y="2938780"/>
            <a:ext cx="1911350" cy="3157220"/>
          </a:xfrm>
          <a:prstGeom prst="rect">
            <a:avLst/>
          </a:prstGeom>
          <a:solidFill>
            <a:srgbClr val="376092">
              <a:alpha val="80000"/>
            </a:srgbClr>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r>
              <a:rPr lang="en-US" sz="1500" dirty="0" smtClean="0">
                <a:solidFill>
                  <a:schemeClr val="bg1"/>
                </a:solidFill>
              </a:rPr>
              <a:t>Nodemanager node</a:t>
            </a:r>
          </a:p>
        </p:txBody>
      </p:sp>
      <p:sp>
        <p:nvSpPr>
          <p:cNvPr id="62" name="Rectangle 61"/>
          <p:cNvSpPr/>
          <p:nvPr/>
        </p:nvSpPr>
        <p:spPr bwMode="gray">
          <a:xfrm>
            <a:off x="647700" y="1192054"/>
            <a:ext cx="3448050" cy="1030446"/>
          </a:xfrm>
          <a:prstGeom prst="rect">
            <a:avLst/>
          </a:prstGeom>
          <a:solidFill>
            <a:schemeClr val="bg1"/>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r>
              <a:rPr lang="en-US" sz="1500" dirty="0" smtClean="0">
                <a:solidFill>
                  <a:schemeClr val="tx1"/>
                </a:solidFill>
              </a:rPr>
              <a:t>Client JVM</a:t>
            </a:r>
          </a:p>
        </p:txBody>
      </p:sp>
      <p:sp>
        <p:nvSpPr>
          <p:cNvPr id="64" name="Rectangle 63"/>
          <p:cNvSpPr/>
          <p:nvPr/>
        </p:nvSpPr>
        <p:spPr bwMode="gray">
          <a:xfrm>
            <a:off x="5899150" y="3962400"/>
            <a:ext cx="1657350" cy="1866900"/>
          </a:xfrm>
          <a:prstGeom prst="rect">
            <a:avLst/>
          </a:prstGeom>
          <a:solidFill>
            <a:schemeClr val="bg1"/>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t"/>
          <a:lstStyle/>
          <a:p>
            <a:pPr algn="ctr"/>
            <a:r>
              <a:rPr lang="en-US" sz="1500" dirty="0" smtClean="0">
                <a:solidFill>
                  <a:schemeClr val="tx1"/>
                </a:solidFill>
              </a:rPr>
              <a:t>Child JVM</a:t>
            </a:r>
          </a:p>
        </p:txBody>
      </p:sp>
      <p:sp>
        <p:nvSpPr>
          <p:cNvPr id="66" name="Rectangle 65"/>
          <p:cNvSpPr/>
          <p:nvPr/>
        </p:nvSpPr>
        <p:spPr bwMode="gray">
          <a:xfrm>
            <a:off x="2840567" y="1325868"/>
            <a:ext cx="1131358" cy="553268"/>
          </a:xfrm>
          <a:prstGeom prst="rect">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JobClient</a:t>
            </a:r>
            <a:endParaRPr lang="en-US" sz="1400" dirty="0">
              <a:solidFill>
                <a:schemeClr val="tx1"/>
              </a:solidFill>
            </a:endParaRPr>
          </a:p>
        </p:txBody>
      </p:sp>
      <p:sp>
        <p:nvSpPr>
          <p:cNvPr id="67" name="Rectangle 66"/>
          <p:cNvSpPr/>
          <p:nvPr/>
        </p:nvSpPr>
        <p:spPr bwMode="gray">
          <a:xfrm>
            <a:off x="771525" y="1325868"/>
            <a:ext cx="1131358" cy="553268"/>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MapReduce</a:t>
            </a:r>
            <a:br>
              <a:rPr lang="en-US" sz="1400" dirty="0" smtClean="0"/>
            </a:br>
            <a:r>
              <a:rPr lang="en-US" sz="1400" dirty="0" smtClean="0"/>
              <a:t>Program</a:t>
            </a:r>
            <a:endParaRPr lang="en-US" sz="1400" dirty="0"/>
          </a:p>
        </p:txBody>
      </p:sp>
      <p:cxnSp>
        <p:nvCxnSpPr>
          <p:cNvPr id="69" name="Straight Arrow Connector 68"/>
          <p:cNvCxnSpPr>
            <a:stCxn id="67" idx="3"/>
            <a:endCxn id="66" idx="1"/>
          </p:cNvCxnSpPr>
          <p:nvPr/>
        </p:nvCxnSpPr>
        <p:spPr>
          <a:xfrm>
            <a:off x="1902883" y="1602502"/>
            <a:ext cx="937684" cy="1588"/>
          </a:xfrm>
          <a:prstGeom prst="straightConnector1">
            <a:avLst/>
          </a:prstGeom>
          <a:ln w="222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1964402" y="1325868"/>
            <a:ext cx="814647" cy="276999"/>
          </a:xfrm>
          <a:prstGeom prst="rect">
            <a:avLst/>
          </a:prstGeom>
          <a:noFill/>
        </p:spPr>
        <p:txBody>
          <a:bodyPr wrap="none" rtlCol="0">
            <a:spAutoFit/>
          </a:bodyPr>
          <a:lstStyle/>
          <a:p>
            <a:pPr algn="ctr"/>
            <a:r>
              <a:rPr lang="en-US" sz="1200" dirty="0" smtClean="0"/>
              <a:t>1. Run job</a:t>
            </a:r>
            <a:endParaRPr lang="en-US" sz="1200" dirty="0"/>
          </a:p>
        </p:txBody>
      </p:sp>
      <p:sp>
        <p:nvSpPr>
          <p:cNvPr id="74" name="Rectangle 73"/>
          <p:cNvSpPr/>
          <p:nvPr/>
        </p:nvSpPr>
        <p:spPr bwMode="gray">
          <a:xfrm>
            <a:off x="6162146" y="1325868"/>
            <a:ext cx="1131358" cy="553268"/>
          </a:xfrm>
          <a:prstGeom prst="rect">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Resource manager</a:t>
            </a:r>
            <a:endParaRPr lang="en-US" sz="1400" dirty="0">
              <a:solidFill>
                <a:schemeClr val="tx1"/>
              </a:solidFill>
            </a:endParaRPr>
          </a:p>
        </p:txBody>
      </p:sp>
      <p:cxnSp>
        <p:nvCxnSpPr>
          <p:cNvPr id="75" name="Straight Arrow Connector 74"/>
          <p:cNvCxnSpPr/>
          <p:nvPr/>
        </p:nvCxnSpPr>
        <p:spPr>
          <a:xfrm>
            <a:off x="4004998" y="1818247"/>
            <a:ext cx="2124075" cy="1588"/>
          </a:xfrm>
          <a:prstGeom prst="straightConnector1">
            <a:avLst/>
          </a:prstGeom>
          <a:ln w="222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4239678" y="1541613"/>
            <a:ext cx="1502848" cy="276999"/>
          </a:xfrm>
          <a:prstGeom prst="rect">
            <a:avLst/>
          </a:prstGeom>
          <a:noFill/>
        </p:spPr>
        <p:txBody>
          <a:bodyPr wrap="none" rtlCol="0">
            <a:spAutoFit/>
          </a:bodyPr>
          <a:lstStyle/>
          <a:p>
            <a:pPr algn="ctr"/>
            <a:r>
              <a:rPr lang="en-US" sz="1200" dirty="0" smtClean="0"/>
              <a:t>4. Submit application</a:t>
            </a:r>
            <a:endParaRPr lang="en-US" sz="1200" dirty="0"/>
          </a:p>
        </p:txBody>
      </p:sp>
      <p:cxnSp>
        <p:nvCxnSpPr>
          <p:cNvPr id="79" name="Straight Arrow Connector 78"/>
          <p:cNvCxnSpPr/>
          <p:nvPr/>
        </p:nvCxnSpPr>
        <p:spPr>
          <a:xfrm>
            <a:off x="4004998" y="1405813"/>
            <a:ext cx="2124075" cy="1588"/>
          </a:xfrm>
          <a:prstGeom prst="straightConnector1">
            <a:avLst/>
          </a:prstGeom>
          <a:ln w="222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4196396" y="1129179"/>
            <a:ext cx="1589409" cy="276999"/>
          </a:xfrm>
          <a:prstGeom prst="rect">
            <a:avLst/>
          </a:prstGeom>
          <a:noFill/>
        </p:spPr>
        <p:txBody>
          <a:bodyPr wrap="none" rtlCol="0">
            <a:spAutoFit/>
          </a:bodyPr>
          <a:lstStyle/>
          <a:p>
            <a:pPr algn="ctr"/>
            <a:r>
              <a:rPr lang="en-US" sz="1200" dirty="0" smtClean="0"/>
              <a:t>2. Get new application</a:t>
            </a:r>
            <a:endParaRPr lang="en-US" sz="1200" dirty="0"/>
          </a:p>
        </p:txBody>
      </p:sp>
      <p:sp>
        <p:nvSpPr>
          <p:cNvPr id="84" name="Rectangle 83"/>
          <p:cNvSpPr/>
          <p:nvPr/>
        </p:nvSpPr>
        <p:spPr bwMode="gray">
          <a:xfrm>
            <a:off x="6162146" y="3053068"/>
            <a:ext cx="1131358" cy="553268"/>
          </a:xfrm>
          <a:prstGeom prst="rect">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Nodemanager</a:t>
            </a:r>
            <a:endParaRPr lang="en-US" sz="1400" dirty="0">
              <a:solidFill>
                <a:schemeClr val="tx1"/>
              </a:solidFill>
            </a:endParaRPr>
          </a:p>
        </p:txBody>
      </p:sp>
      <p:sp>
        <p:nvSpPr>
          <p:cNvPr id="85" name="Rectangle 84"/>
          <p:cNvSpPr/>
          <p:nvPr/>
        </p:nvSpPr>
        <p:spPr bwMode="gray">
          <a:xfrm>
            <a:off x="6162146" y="5029200"/>
            <a:ext cx="1131358" cy="673100"/>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MapTask</a:t>
            </a:r>
          </a:p>
          <a:p>
            <a:pPr algn="ctr"/>
            <a:r>
              <a:rPr lang="en-US" sz="1400" dirty="0" smtClean="0"/>
              <a:t>or</a:t>
            </a:r>
            <a:br>
              <a:rPr lang="en-US" sz="1400" dirty="0" smtClean="0"/>
            </a:br>
            <a:r>
              <a:rPr lang="en-US" sz="1400" dirty="0" smtClean="0"/>
              <a:t>ReduceTask</a:t>
            </a:r>
          </a:p>
        </p:txBody>
      </p:sp>
      <p:sp>
        <p:nvSpPr>
          <p:cNvPr id="86" name="Rectangle 85"/>
          <p:cNvSpPr/>
          <p:nvPr/>
        </p:nvSpPr>
        <p:spPr bwMode="gray">
          <a:xfrm>
            <a:off x="6162146" y="4280647"/>
            <a:ext cx="1131358" cy="368300"/>
          </a:xfrm>
          <a:prstGeom prst="rect">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Yarn Child</a:t>
            </a:r>
            <a:endParaRPr lang="en-US" sz="1400" dirty="0">
              <a:solidFill>
                <a:schemeClr val="tx1"/>
              </a:solidFill>
            </a:endParaRPr>
          </a:p>
        </p:txBody>
      </p:sp>
      <p:cxnSp>
        <p:nvCxnSpPr>
          <p:cNvPr id="87" name="Straight Arrow Connector 86"/>
          <p:cNvCxnSpPr>
            <a:stCxn id="86" idx="2"/>
            <a:endCxn id="85" idx="0"/>
          </p:cNvCxnSpPr>
          <p:nvPr/>
        </p:nvCxnSpPr>
        <p:spPr>
          <a:xfrm rot="5400000">
            <a:off x="6537699" y="4839073"/>
            <a:ext cx="380253" cy="1588"/>
          </a:xfrm>
          <a:prstGeom prst="straightConnector1">
            <a:avLst/>
          </a:prstGeom>
          <a:ln w="222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stCxn id="84" idx="2"/>
            <a:endCxn id="64" idx="0"/>
          </p:cNvCxnSpPr>
          <p:nvPr/>
        </p:nvCxnSpPr>
        <p:spPr>
          <a:xfrm rot="5400000">
            <a:off x="6549793" y="3784368"/>
            <a:ext cx="356064" cy="1588"/>
          </a:xfrm>
          <a:prstGeom prst="straightConnector1">
            <a:avLst/>
          </a:prstGeom>
          <a:ln w="222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5943600" y="3645868"/>
            <a:ext cx="780983" cy="276999"/>
          </a:xfrm>
          <a:prstGeom prst="rect">
            <a:avLst/>
          </a:prstGeom>
          <a:noFill/>
        </p:spPr>
        <p:txBody>
          <a:bodyPr wrap="none" rtlCol="0">
            <a:spAutoFit/>
          </a:bodyPr>
          <a:lstStyle/>
          <a:p>
            <a:r>
              <a:rPr lang="en-US" sz="1200" dirty="0" smtClean="0">
                <a:solidFill>
                  <a:schemeClr val="bg1"/>
                </a:solidFill>
              </a:rPr>
              <a:t>9. Launch</a:t>
            </a:r>
          </a:p>
        </p:txBody>
      </p:sp>
      <p:cxnSp>
        <p:nvCxnSpPr>
          <p:cNvPr id="94" name="Straight Arrow Connector 93"/>
          <p:cNvCxnSpPr>
            <a:stCxn id="84" idx="0"/>
            <a:endCxn id="74" idx="2"/>
          </p:cNvCxnSpPr>
          <p:nvPr/>
        </p:nvCxnSpPr>
        <p:spPr>
          <a:xfrm rot="5400000" flipH="1" flipV="1">
            <a:off x="6140859" y="2466102"/>
            <a:ext cx="1173932" cy="1588"/>
          </a:xfrm>
          <a:prstGeom prst="straightConnector1">
            <a:avLst/>
          </a:prstGeom>
          <a:ln w="222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5724390" y="2623456"/>
            <a:ext cx="1482457" cy="276999"/>
          </a:xfrm>
          <a:prstGeom prst="rect">
            <a:avLst/>
          </a:prstGeom>
          <a:noFill/>
        </p:spPr>
        <p:txBody>
          <a:bodyPr wrap="none" rtlCol="0">
            <a:spAutoFit/>
          </a:bodyPr>
          <a:lstStyle/>
          <a:p>
            <a:r>
              <a:rPr lang="en-US" sz="1200" dirty="0" smtClean="0"/>
              <a:t>8. Allocate resources</a:t>
            </a:r>
          </a:p>
        </p:txBody>
      </p:sp>
      <p:sp>
        <p:nvSpPr>
          <p:cNvPr id="99" name="TextBox 98"/>
          <p:cNvSpPr txBox="1"/>
          <p:nvPr/>
        </p:nvSpPr>
        <p:spPr>
          <a:xfrm>
            <a:off x="6069305" y="4700574"/>
            <a:ext cx="659155" cy="276999"/>
          </a:xfrm>
          <a:prstGeom prst="rect">
            <a:avLst/>
          </a:prstGeom>
          <a:noFill/>
        </p:spPr>
        <p:txBody>
          <a:bodyPr wrap="none" rtlCol="0">
            <a:spAutoFit/>
          </a:bodyPr>
          <a:lstStyle/>
          <a:p>
            <a:r>
              <a:rPr lang="en-US" sz="1200" dirty="0" smtClean="0"/>
              <a:t>11. Run</a:t>
            </a:r>
          </a:p>
        </p:txBody>
      </p:sp>
      <p:sp>
        <p:nvSpPr>
          <p:cNvPr id="101" name="Cloud 100"/>
          <p:cNvSpPr/>
          <p:nvPr/>
        </p:nvSpPr>
        <p:spPr bwMode="gray">
          <a:xfrm>
            <a:off x="658362" y="4335808"/>
            <a:ext cx="1880836" cy="919786"/>
          </a:xfrm>
          <a:prstGeom prst="cloud">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Shared FileSystem</a:t>
            </a:r>
            <a:br>
              <a:rPr lang="en-US" sz="1400" dirty="0" smtClean="0">
                <a:solidFill>
                  <a:schemeClr val="tx1"/>
                </a:solidFill>
              </a:rPr>
            </a:br>
            <a:r>
              <a:rPr lang="en-US" sz="1400" dirty="0" smtClean="0">
                <a:solidFill>
                  <a:schemeClr val="tx1"/>
                </a:solidFill>
              </a:rPr>
              <a:t>(e.g., HDFS)</a:t>
            </a:r>
            <a:endParaRPr lang="en-US" sz="1400" dirty="0">
              <a:solidFill>
                <a:schemeClr val="tx1"/>
              </a:solidFill>
            </a:endParaRPr>
          </a:p>
        </p:txBody>
      </p:sp>
      <p:cxnSp>
        <p:nvCxnSpPr>
          <p:cNvPr id="102" name="Straight Arrow Connector 101"/>
          <p:cNvCxnSpPr/>
          <p:nvPr/>
        </p:nvCxnSpPr>
        <p:spPr>
          <a:xfrm flipH="1">
            <a:off x="1994428" y="1889360"/>
            <a:ext cx="941212" cy="2456673"/>
          </a:xfrm>
          <a:prstGeom prst="straightConnector1">
            <a:avLst/>
          </a:prstGeom>
          <a:ln w="222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2409033" y="2518243"/>
            <a:ext cx="882807" cy="461665"/>
          </a:xfrm>
          <a:prstGeom prst="rect">
            <a:avLst/>
          </a:prstGeom>
          <a:noFill/>
        </p:spPr>
        <p:txBody>
          <a:bodyPr wrap="none" rtlCol="0">
            <a:spAutoFit/>
          </a:bodyPr>
          <a:lstStyle/>
          <a:p>
            <a:pPr algn="ctr"/>
            <a:r>
              <a:rPr lang="en-US" sz="1200" dirty="0" smtClean="0"/>
              <a:t>3. Copy job</a:t>
            </a:r>
            <a:br>
              <a:rPr lang="en-US" sz="1200" dirty="0" smtClean="0"/>
            </a:br>
            <a:r>
              <a:rPr lang="en-US" sz="1200" dirty="0" smtClean="0"/>
              <a:t>resources</a:t>
            </a:r>
            <a:endParaRPr lang="en-US" sz="1200" dirty="0"/>
          </a:p>
        </p:txBody>
      </p:sp>
      <p:sp>
        <p:nvSpPr>
          <p:cNvPr id="39" name="Rectangle 38"/>
          <p:cNvSpPr/>
          <p:nvPr/>
        </p:nvSpPr>
        <p:spPr bwMode="gray">
          <a:xfrm>
            <a:off x="3667641" y="2997359"/>
            <a:ext cx="1522933" cy="1931670"/>
          </a:xfrm>
          <a:prstGeom prst="rect">
            <a:avLst/>
          </a:prstGeom>
          <a:solidFill>
            <a:srgbClr val="376092">
              <a:alpha val="80000"/>
            </a:srgbClr>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r>
              <a:rPr lang="en-US" sz="1500" dirty="0" smtClean="0">
                <a:solidFill>
                  <a:schemeClr val="bg1"/>
                </a:solidFill>
              </a:rPr>
              <a:t> </a:t>
            </a:r>
          </a:p>
        </p:txBody>
      </p:sp>
      <p:sp>
        <p:nvSpPr>
          <p:cNvPr id="40" name="Rectangle 39"/>
          <p:cNvSpPr/>
          <p:nvPr/>
        </p:nvSpPr>
        <p:spPr bwMode="gray">
          <a:xfrm>
            <a:off x="3879533" y="3176417"/>
            <a:ext cx="1131358" cy="553268"/>
          </a:xfrm>
          <a:prstGeom prst="rect">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Nodemanager</a:t>
            </a:r>
            <a:endParaRPr lang="en-US" sz="1400" dirty="0">
              <a:solidFill>
                <a:schemeClr val="tx1"/>
              </a:solidFill>
            </a:endParaRPr>
          </a:p>
        </p:txBody>
      </p:sp>
      <p:sp>
        <p:nvSpPr>
          <p:cNvPr id="41" name="Rectangle 40"/>
          <p:cNvSpPr/>
          <p:nvPr/>
        </p:nvSpPr>
        <p:spPr bwMode="gray">
          <a:xfrm>
            <a:off x="3879533" y="4242433"/>
            <a:ext cx="1131358" cy="553268"/>
          </a:xfrm>
          <a:prstGeom prst="rect">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MRappmaster </a:t>
            </a:r>
            <a:endParaRPr lang="en-US" sz="1400" dirty="0">
              <a:solidFill>
                <a:schemeClr val="tx1"/>
              </a:solidFill>
            </a:endParaRPr>
          </a:p>
        </p:txBody>
      </p:sp>
      <p:cxnSp>
        <p:nvCxnSpPr>
          <p:cNvPr id="42" name="Straight Arrow Connector 41"/>
          <p:cNvCxnSpPr/>
          <p:nvPr/>
        </p:nvCxnSpPr>
        <p:spPr>
          <a:xfrm>
            <a:off x="4572000" y="3729685"/>
            <a:ext cx="0" cy="524375"/>
          </a:xfrm>
          <a:prstGeom prst="straightConnector1">
            <a:avLst/>
          </a:prstGeom>
          <a:ln w="222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endCxn id="101" idx="0"/>
          </p:cNvCxnSpPr>
          <p:nvPr/>
        </p:nvCxnSpPr>
        <p:spPr>
          <a:xfrm flipH="1">
            <a:off x="2537631" y="4566641"/>
            <a:ext cx="1130010" cy="229060"/>
          </a:xfrm>
          <a:prstGeom prst="straightConnector1">
            <a:avLst/>
          </a:prstGeom>
          <a:ln w="222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6" idx="1"/>
            <a:endCxn id="101" idx="1"/>
          </p:cNvCxnSpPr>
          <p:nvPr/>
        </p:nvCxnSpPr>
        <p:spPr>
          <a:xfrm rot="10800000" flipV="1">
            <a:off x="1598780" y="4464797"/>
            <a:ext cx="4563366" cy="789818"/>
          </a:xfrm>
          <a:prstGeom prst="bentConnector4">
            <a:avLst>
              <a:gd name="adj1" fmla="val 15172"/>
              <a:gd name="adj2" fmla="val 129067"/>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1" idx="3"/>
            <a:endCxn id="84" idx="1"/>
          </p:cNvCxnSpPr>
          <p:nvPr/>
        </p:nvCxnSpPr>
        <p:spPr>
          <a:xfrm flipV="1">
            <a:off x="5010891" y="3329702"/>
            <a:ext cx="1151255" cy="1189365"/>
          </a:xfrm>
          <a:prstGeom prst="straightConnector1">
            <a:avLst/>
          </a:prstGeom>
          <a:ln w="222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3655415" y="3824694"/>
            <a:ext cx="861133" cy="276999"/>
          </a:xfrm>
          <a:prstGeom prst="rect">
            <a:avLst/>
          </a:prstGeom>
          <a:noFill/>
        </p:spPr>
        <p:txBody>
          <a:bodyPr wrap="none" rtlCol="0">
            <a:spAutoFit/>
          </a:bodyPr>
          <a:lstStyle/>
          <a:p>
            <a:r>
              <a:rPr lang="en-US" sz="1200" dirty="0" smtClean="0">
                <a:solidFill>
                  <a:schemeClr val="bg1"/>
                </a:solidFill>
              </a:rPr>
              <a:t>5.b Launch</a:t>
            </a:r>
          </a:p>
        </p:txBody>
      </p:sp>
      <p:sp>
        <p:nvSpPr>
          <p:cNvPr id="68" name="TextBox 67"/>
          <p:cNvSpPr txBox="1"/>
          <p:nvPr/>
        </p:nvSpPr>
        <p:spPr>
          <a:xfrm>
            <a:off x="3541437" y="2720360"/>
            <a:ext cx="1372492" cy="276999"/>
          </a:xfrm>
          <a:prstGeom prst="rect">
            <a:avLst/>
          </a:prstGeom>
          <a:noFill/>
        </p:spPr>
        <p:txBody>
          <a:bodyPr wrap="none" rtlCol="0">
            <a:spAutoFit/>
          </a:bodyPr>
          <a:lstStyle/>
          <a:p>
            <a:r>
              <a:rPr lang="en-US" sz="1200" dirty="0" smtClean="0"/>
              <a:t> 5.a Start container</a:t>
            </a:r>
          </a:p>
        </p:txBody>
      </p:sp>
      <p:sp>
        <p:nvSpPr>
          <p:cNvPr id="26" name="Curved Right Arrow 25"/>
          <p:cNvSpPr/>
          <p:nvPr/>
        </p:nvSpPr>
        <p:spPr>
          <a:xfrm>
            <a:off x="3539965" y="4280647"/>
            <a:ext cx="339567" cy="559220"/>
          </a:xfrm>
          <a:prstGeom prst="curv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0" name="TextBox 69"/>
          <p:cNvSpPr txBox="1"/>
          <p:nvPr/>
        </p:nvSpPr>
        <p:spPr>
          <a:xfrm rot="18937938">
            <a:off x="4970483" y="3514456"/>
            <a:ext cx="1247750" cy="276999"/>
          </a:xfrm>
          <a:prstGeom prst="rect">
            <a:avLst/>
          </a:prstGeom>
          <a:noFill/>
        </p:spPr>
        <p:txBody>
          <a:bodyPr wrap="square" rtlCol="0">
            <a:spAutoFit/>
          </a:bodyPr>
          <a:lstStyle/>
          <a:p>
            <a:r>
              <a:rPr lang="en-US" sz="1200" b="1" dirty="0" smtClean="0"/>
              <a:t>Start container</a:t>
            </a:r>
          </a:p>
        </p:txBody>
      </p:sp>
      <p:sp>
        <p:nvSpPr>
          <p:cNvPr id="73" name="Rectangle 72"/>
          <p:cNvSpPr/>
          <p:nvPr/>
        </p:nvSpPr>
        <p:spPr bwMode="gray">
          <a:xfrm>
            <a:off x="1964402" y="5633587"/>
            <a:ext cx="2933290" cy="368300"/>
          </a:xfrm>
          <a:prstGeom prst="rect">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10.Retrieve job resources</a:t>
            </a:r>
            <a:endParaRPr lang="en-US" sz="1400" dirty="0">
              <a:solidFill>
                <a:schemeClr val="tx1"/>
              </a:solidFill>
            </a:endParaRPr>
          </a:p>
        </p:txBody>
      </p:sp>
      <p:sp>
        <p:nvSpPr>
          <p:cNvPr id="77" name="Rectangle 76"/>
          <p:cNvSpPr/>
          <p:nvPr/>
        </p:nvSpPr>
        <p:spPr bwMode="gray">
          <a:xfrm>
            <a:off x="2440468" y="3785162"/>
            <a:ext cx="1131358" cy="553268"/>
          </a:xfrm>
          <a:prstGeom prst="rect">
            <a:avLst/>
          </a:prstGeom>
          <a:solidFill>
            <a:schemeClr val="bg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6.Initialize </a:t>
            </a:r>
          </a:p>
          <a:p>
            <a:pPr algn="ctr"/>
            <a:r>
              <a:rPr lang="en-US" sz="1400" dirty="0" smtClean="0">
                <a:solidFill>
                  <a:schemeClr val="tx1"/>
                </a:solidFill>
              </a:rPr>
              <a:t>job</a:t>
            </a:r>
            <a:endParaRPr lang="en-US" sz="1400" dirty="0">
              <a:solidFill>
                <a:schemeClr val="tx1"/>
              </a:solidFill>
            </a:endParaRPr>
          </a:p>
        </p:txBody>
      </p:sp>
      <p:sp>
        <p:nvSpPr>
          <p:cNvPr id="78" name="Rectangle 77"/>
          <p:cNvSpPr/>
          <p:nvPr/>
        </p:nvSpPr>
        <p:spPr bwMode="gray">
          <a:xfrm>
            <a:off x="2592868" y="5072335"/>
            <a:ext cx="1892324" cy="276634"/>
          </a:xfrm>
          <a:prstGeom prst="rect">
            <a:avLst/>
          </a:prstGeom>
          <a:solidFill>
            <a:schemeClr val="bg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7.Retrieve input splits</a:t>
            </a:r>
          </a:p>
        </p:txBody>
      </p:sp>
      <p:cxnSp>
        <p:nvCxnSpPr>
          <p:cNvPr id="81" name="Straight Arrow Connector 80"/>
          <p:cNvCxnSpPr/>
          <p:nvPr/>
        </p:nvCxnSpPr>
        <p:spPr>
          <a:xfrm flipH="1">
            <a:off x="4991100" y="1889360"/>
            <a:ext cx="1171047" cy="2364700"/>
          </a:xfrm>
          <a:prstGeom prst="straightConnector1">
            <a:avLst/>
          </a:prstGeom>
          <a:ln w="222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gray">
          <a:xfrm>
            <a:off x="7878597" y="3414990"/>
            <a:ext cx="1911350" cy="3157220"/>
          </a:xfrm>
          <a:prstGeom prst="rect">
            <a:avLst/>
          </a:prstGeom>
          <a:solidFill>
            <a:schemeClr val="bg1">
              <a:alpha val="80000"/>
            </a:schemeClr>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r>
              <a:rPr lang="en-US" sz="1500" dirty="0" smtClean="0">
                <a:solidFill>
                  <a:schemeClr val="bg1"/>
                </a:solidFill>
              </a:rPr>
              <a:t>Nodemanager Node</a:t>
            </a:r>
          </a:p>
        </p:txBody>
      </p:sp>
      <p:sp>
        <p:nvSpPr>
          <p:cNvPr id="38" name="Rectangle 37"/>
          <p:cNvSpPr/>
          <p:nvPr/>
        </p:nvSpPr>
        <p:spPr bwMode="gray">
          <a:xfrm>
            <a:off x="8005597" y="4406593"/>
            <a:ext cx="1657350" cy="1866900"/>
          </a:xfrm>
          <a:prstGeom prst="rect">
            <a:avLst/>
          </a:prstGeom>
          <a:solidFill>
            <a:schemeClr val="bg1"/>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t"/>
          <a:lstStyle/>
          <a:p>
            <a:pPr algn="ctr"/>
            <a:r>
              <a:rPr lang="en-US" sz="1500" dirty="0" smtClean="0">
                <a:solidFill>
                  <a:schemeClr val="tx1"/>
                </a:solidFill>
              </a:rPr>
              <a:t>Task JVM</a:t>
            </a:r>
          </a:p>
        </p:txBody>
      </p:sp>
      <p:sp>
        <p:nvSpPr>
          <p:cNvPr id="2" name="Title 1"/>
          <p:cNvSpPr>
            <a:spLocks noGrp="1"/>
          </p:cNvSpPr>
          <p:nvPr>
            <p:ph type="title"/>
          </p:nvPr>
        </p:nvSpPr>
        <p:spPr/>
        <p:txBody>
          <a:bodyPr/>
          <a:lstStyle/>
          <a:p>
            <a:r>
              <a:rPr lang="en-US" dirty="0" smtClean="0"/>
              <a:t>Status Updation</a:t>
            </a:r>
            <a:endParaRPr lang="en-US" dirty="0"/>
          </a:p>
        </p:txBody>
      </p:sp>
      <p:sp>
        <p:nvSpPr>
          <p:cNvPr id="3" name="Slide Number Placeholder 2"/>
          <p:cNvSpPr>
            <a:spLocks noGrp="1"/>
          </p:cNvSpPr>
          <p:nvPr>
            <p:ph type="sldNum" sz="quarter" idx="12"/>
          </p:nvPr>
        </p:nvSpPr>
        <p:spPr/>
        <p:txBody>
          <a:bodyPr/>
          <a:lstStyle/>
          <a:p>
            <a:fld id="{5A0614AE-7DA6-4443-9A06-FA7BD7CD666D}" type="slidenum">
              <a:rPr lang="en-US" smtClean="0"/>
              <a:pPr/>
              <a:t>30</a:t>
            </a:fld>
            <a:endParaRPr lang="en-US" dirty="0"/>
          </a:p>
        </p:txBody>
      </p:sp>
      <p:sp>
        <p:nvSpPr>
          <p:cNvPr id="7" name="Rectangle 6"/>
          <p:cNvSpPr/>
          <p:nvPr/>
        </p:nvSpPr>
        <p:spPr bwMode="gray">
          <a:xfrm>
            <a:off x="533400" y="1092200"/>
            <a:ext cx="3676650" cy="1431925"/>
          </a:xfrm>
          <a:prstGeom prst="rect">
            <a:avLst/>
          </a:prstGeom>
          <a:solidFill>
            <a:schemeClr val="bg1">
              <a:alpha val="80000"/>
            </a:schemeClr>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r>
              <a:rPr lang="en-US" sz="1500" dirty="0" smtClean="0">
                <a:solidFill>
                  <a:schemeClr val="tx1"/>
                </a:solidFill>
              </a:rPr>
              <a:t>Client Node</a:t>
            </a:r>
          </a:p>
        </p:txBody>
      </p:sp>
      <p:sp>
        <p:nvSpPr>
          <p:cNvPr id="8" name="Rectangle 7"/>
          <p:cNvSpPr/>
          <p:nvPr/>
        </p:nvSpPr>
        <p:spPr bwMode="gray">
          <a:xfrm>
            <a:off x="5772150" y="1092199"/>
            <a:ext cx="3676650" cy="1431925"/>
          </a:xfrm>
          <a:prstGeom prst="rect">
            <a:avLst/>
          </a:prstGeom>
          <a:solidFill>
            <a:schemeClr val="bg1">
              <a:alpha val="80000"/>
            </a:schemeClr>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r>
              <a:rPr lang="en-US" sz="1500" dirty="0" smtClean="0">
                <a:solidFill>
                  <a:schemeClr val="bg1"/>
                </a:solidFill>
              </a:rPr>
              <a:t>Resource Manager Node</a:t>
            </a:r>
          </a:p>
        </p:txBody>
      </p:sp>
      <p:sp>
        <p:nvSpPr>
          <p:cNvPr id="9" name="Rectangle 8"/>
          <p:cNvSpPr/>
          <p:nvPr/>
        </p:nvSpPr>
        <p:spPr bwMode="gray">
          <a:xfrm>
            <a:off x="5382154" y="2840990"/>
            <a:ext cx="1911350" cy="3157220"/>
          </a:xfrm>
          <a:prstGeom prst="rect">
            <a:avLst/>
          </a:prstGeom>
          <a:solidFill>
            <a:schemeClr val="bg1">
              <a:alpha val="80000"/>
            </a:schemeClr>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r>
              <a:rPr lang="en-US" sz="1500" dirty="0" smtClean="0">
                <a:solidFill>
                  <a:schemeClr val="bg1"/>
                </a:solidFill>
              </a:rPr>
              <a:t> Node manager node</a:t>
            </a:r>
          </a:p>
        </p:txBody>
      </p:sp>
      <p:sp>
        <p:nvSpPr>
          <p:cNvPr id="10" name="Rectangle 9"/>
          <p:cNvSpPr/>
          <p:nvPr/>
        </p:nvSpPr>
        <p:spPr bwMode="gray">
          <a:xfrm>
            <a:off x="647700" y="1192054"/>
            <a:ext cx="3448050" cy="1030446"/>
          </a:xfrm>
          <a:prstGeom prst="rect">
            <a:avLst/>
          </a:prstGeom>
          <a:solidFill>
            <a:schemeClr val="bg1"/>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r>
              <a:rPr lang="en-US" sz="1500" dirty="0" smtClean="0">
                <a:solidFill>
                  <a:schemeClr val="tx1"/>
                </a:solidFill>
              </a:rPr>
              <a:t>Client JVM</a:t>
            </a:r>
          </a:p>
        </p:txBody>
      </p:sp>
      <p:sp>
        <p:nvSpPr>
          <p:cNvPr id="11" name="Rectangle 10"/>
          <p:cNvSpPr/>
          <p:nvPr/>
        </p:nvSpPr>
        <p:spPr bwMode="gray">
          <a:xfrm>
            <a:off x="6750939" y="1267022"/>
            <a:ext cx="1719072" cy="1030446"/>
          </a:xfrm>
          <a:prstGeom prst="rect">
            <a:avLst/>
          </a:prstGeom>
          <a:solidFill>
            <a:schemeClr val="bg1"/>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ctr"/>
          <a:lstStyle/>
          <a:p>
            <a:pPr marL="1657350" algn="ctr"/>
            <a:endParaRPr lang="en-US" sz="1200" dirty="0" smtClean="0">
              <a:solidFill>
                <a:schemeClr val="tx1"/>
              </a:solidFill>
            </a:endParaRPr>
          </a:p>
        </p:txBody>
      </p:sp>
      <p:sp>
        <p:nvSpPr>
          <p:cNvPr id="13" name="Rectangle 12"/>
          <p:cNvSpPr/>
          <p:nvPr/>
        </p:nvSpPr>
        <p:spPr bwMode="gray">
          <a:xfrm>
            <a:off x="2840567" y="1325868"/>
            <a:ext cx="1131358" cy="553268"/>
          </a:xfrm>
          <a:prstGeom prst="rect">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Job</a:t>
            </a:r>
            <a:endParaRPr lang="en-US" sz="1400" dirty="0">
              <a:solidFill>
                <a:schemeClr val="tx1"/>
              </a:solidFill>
            </a:endParaRPr>
          </a:p>
        </p:txBody>
      </p:sp>
      <p:sp>
        <p:nvSpPr>
          <p:cNvPr id="14" name="Rectangle 13"/>
          <p:cNvSpPr/>
          <p:nvPr/>
        </p:nvSpPr>
        <p:spPr bwMode="gray">
          <a:xfrm>
            <a:off x="771525" y="1325868"/>
            <a:ext cx="1131358" cy="553268"/>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MapReduce</a:t>
            </a:r>
            <a:br>
              <a:rPr lang="en-US" sz="1400" dirty="0" smtClean="0"/>
            </a:br>
            <a:r>
              <a:rPr lang="en-US" sz="1400" dirty="0" smtClean="0"/>
              <a:t>Program</a:t>
            </a:r>
            <a:endParaRPr lang="en-US" sz="1400" dirty="0"/>
          </a:p>
        </p:txBody>
      </p:sp>
      <p:cxnSp>
        <p:nvCxnSpPr>
          <p:cNvPr id="15" name="Straight Arrow Connector 14"/>
          <p:cNvCxnSpPr>
            <a:stCxn id="14" idx="3"/>
            <a:endCxn id="13" idx="1"/>
          </p:cNvCxnSpPr>
          <p:nvPr/>
        </p:nvCxnSpPr>
        <p:spPr>
          <a:xfrm>
            <a:off x="1902883" y="1602502"/>
            <a:ext cx="937684" cy="1588"/>
          </a:xfrm>
          <a:prstGeom prst="straightConnector1">
            <a:avLst/>
          </a:prstGeom>
          <a:ln w="222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62511" y="1325868"/>
            <a:ext cx="818430" cy="276999"/>
          </a:xfrm>
          <a:prstGeom prst="rect">
            <a:avLst/>
          </a:prstGeom>
          <a:noFill/>
        </p:spPr>
        <p:txBody>
          <a:bodyPr wrap="none" rtlCol="0">
            <a:spAutoFit/>
          </a:bodyPr>
          <a:lstStyle/>
          <a:p>
            <a:pPr algn="ctr"/>
            <a:r>
              <a:rPr lang="en-US" sz="1200" dirty="0" smtClean="0"/>
              <a:t>Get status</a:t>
            </a:r>
            <a:endParaRPr lang="en-US" sz="1200" dirty="0"/>
          </a:p>
        </p:txBody>
      </p:sp>
      <p:sp>
        <p:nvSpPr>
          <p:cNvPr id="17" name="Rectangle 16"/>
          <p:cNvSpPr/>
          <p:nvPr/>
        </p:nvSpPr>
        <p:spPr bwMode="gray">
          <a:xfrm>
            <a:off x="6924973" y="1505611"/>
            <a:ext cx="1425215" cy="553268"/>
          </a:xfrm>
          <a:prstGeom prst="rect">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ResourceManager</a:t>
            </a:r>
          </a:p>
        </p:txBody>
      </p:sp>
      <p:sp>
        <p:nvSpPr>
          <p:cNvPr id="24" name="Rectangle 23"/>
          <p:cNvSpPr/>
          <p:nvPr/>
        </p:nvSpPr>
        <p:spPr bwMode="gray">
          <a:xfrm>
            <a:off x="5715289" y="3053068"/>
            <a:ext cx="1131358" cy="553268"/>
          </a:xfrm>
          <a:prstGeom prst="rect">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NodeManager</a:t>
            </a:r>
            <a:endParaRPr lang="en-US" sz="1400" dirty="0">
              <a:solidFill>
                <a:schemeClr val="tx1"/>
              </a:solidFill>
            </a:endParaRPr>
          </a:p>
        </p:txBody>
      </p:sp>
      <p:sp>
        <p:nvSpPr>
          <p:cNvPr id="25" name="Rectangle 24"/>
          <p:cNvSpPr/>
          <p:nvPr/>
        </p:nvSpPr>
        <p:spPr bwMode="gray">
          <a:xfrm>
            <a:off x="5715289" y="4440618"/>
            <a:ext cx="1131358" cy="673100"/>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MRappmaster</a:t>
            </a:r>
          </a:p>
        </p:txBody>
      </p:sp>
      <p:sp>
        <p:nvSpPr>
          <p:cNvPr id="33" name="Cloud 32"/>
          <p:cNvSpPr/>
          <p:nvPr/>
        </p:nvSpPr>
        <p:spPr bwMode="gray">
          <a:xfrm>
            <a:off x="1515174" y="3754538"/>
            <a:ext cx="1880836" cy="919786"/>
          </a:xfrm>
          <a:prstGeom prst="cloud">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Shared FileSystem</a:t>
            </a:r>
            <a:br>
              <a:rPr lang="en-US" sz="1400" dirty="0" smtClean="0">
                <a:solidFill>
                  <a:schemeClr val="tx1"/>
                </a:solidFill>
              </a:rPr>
            </a:br>
            <a:r>
              <a:rPr lang="en-US" sz="1400" dirty="0" smtClean="0">
                <a:solidFill>
                  <a:schemeClr val="tx1"/>
                </a:solidFill>
              </a:rPr>
              <a:t>(e.g., HDFS)</a:t>
            </a:r>
            <a:endParaRPr lang="en-US" sz="1400" dirty="0">
              <a:solidFill>
                <a:schemeClr val="tx1"/>
              </a:solidFill>
            </a:endParaRPr>
          </a:p>
        </p:txBody>
      </p:sp>
      <p:sp>
        <p:nvSpPr>
          <p:cNvPr id="44" name="Cloud Callout 43"/>
          <p:cNvSpPr/>
          <p:nvPr/>
        </p:nvSpPr>
        <p:spPr bwMode="gray">
          <a:xfrm>
            <a:off x="384634" y="4731562"/>
            <a:ext cx="2396307" cy="1434354"/>
          </a:xfrm>
          <a:prstGeom prst="cloudCallout">
            <a:avLst/>
          </a:prstGeom>
          <a:solidFill>
            <a:schemeClr val="bg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b="1" dirty="0" smtClean="0">
                <a:solidFill>
                  <a:schemeClr val="tx1"/>
                </a:solidFill>
              </a:rPr>
              <a:t>How status updates are propagated</a:t>
            </a:r>
            <a:endParaRPr lang="en-US" sz="1400" b="1" dirty="0">
              <a:solidFill>
                <a:schemeClr val="tx1"/>
              </a:solidFill>
            </a:endParaRPr>
          </a:p>
        </p:txBody>
      </p:sp>
      <p:sp>
        <p:nvSpPr>
          <p:cNvPr id="45" name="TextBox 44"/>
          <p:cNvSpPr txBox="1"/>
          <p:nvPr/>
        </p:nvSpPr>
        <p:spPr>
          <a:xfrm>
            <a:off x="5382154" y="6116895"/>
            <a:ext cx="2056204" cy="461665"/>
          </a:xfrm>
          <a:prstGeom prst="rect">
            <a:avLst/>
          </a:prstGeom>
          <a:noFill/>
        </p:spPr>
        <p:txBody>
          <a:bodyPr wrap="none" rtlCol="0">
            <a:spAutoFit/>
          </a:bodyPr>
          <a:lstStyle/>
          <a:p>
            <a:pPr algn="ctr"/>
            <a:r>
              <a:rPr lang="en-US" sz="1200" dirty="0" smtClean="0"/>
              <a:t>[Progress or counter updated]</a:t>
            </a:r>
            <a:br>
              <a:rPr lang="en-US" sz="1200" dirty="0" smtClean="0"/>
            </a:br>
            <a:r>
              <a:rPr lang="en-US" sz="1200" dirty="0" smtClean="0"/>
              <a:t>statusUpdate</a:t>
            </a:r>
          </a:p>
        </p:txBody>
      </p:sp>
      <p:sp>
        <p:nvSpPr>
          <p:cNvPr id="29" name="Rectangle 28"/>
          <p:cNvSpPr/>
          <p:nvPr/>
        </p:nvSpPr>
        <p:spPr bwMode="gray">
          <a:xfrm>
            <a:off x="8268119" y="3681283"/>
            <a:ext cx="1131358" cy="553268"/>
          </a:xfrm>
          <a:prstGeom prst="rect">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Nodemanager </a:t>
            </a:r>
            <a:endParaRPr lang="en-US" sz="1400" dirty="0">
              <a:solidFill>
                <a:schemeClr val="tx1"/>
              </a:solidFill>
            </a:endParaRPr>
          </a:p>
        </p:txBody>
      </p:sp>
      <p:sp>
        <p:nvSpPr>
          <p:cNvPr id="32" name="Rectangle 31"/>
          <p:cNvSpPr/>
          <p:nvPr/>
        </p:nvSpPr>
        <p:spPr bwMode="gray">
          <a:xfrm>
            <a:off x="8248785" y="4675094"/>
            <a:ext cx="1131358" cy="368300"/>
          </a:xfrm>
          <a:prstGeom prst="rect">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Yarn Child</a:t>
            </a:r>
            <a:endParaRPr lang="en-US" sz="1400" dirty="0">
              <a:solidFill>
                <a:schemeClr val="tx1"/>
              </a:solidFill>
            </a:endParaRPr>
          </a:p>
        </p:txBody>
      </p:sp>
      <p:sp>
        <p:nvSpPr>
          <p:cNvPr id="36" name="Rectangle 35"/>
          <p:cNvSpPr/>
          <p:nvPr/>
        </p:nvSpPr>
        <p:spPr bwMode="gray">
          <a:xfrm>
            <a:off x="8229451" y="5492750"/>
            <a:ext cx="1131358" cy="673100"/>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MapTask</a:t>
            </a:r>
          </a:p>
          <a:p>
            <a:pPr algn="ctr"/>
            <a:r>
              <a:rPr lang="en-US" sz="1400" dirty="0" smtClean="0"/>
              <a:t>or</a:t>
            </a:r>
            <a:br>
              <a:rPr lang="en-US" sz="1400" dirty="0" smtClean="0"/>
            </a:br>
            <a:r>
              <a:rPr lang="en-US" sz="1400" dirty="0" smtClean="0"/>
              <a:t>ReduceTask</a:t>
            </a:r>
          </a:p>
        </p:txBody>
      </p:sp>
      <p:cxnSp>
        <p:nvCxnSpPr>
          <p:cNvPr id="5" name="Elbow Connector 4"/>
          <p:cNvCxnSpPr>
            <a:stCxn id="13" idx="3"/>
            <a:endCxn id="25" idx="1"/>
          </p:cNvCxnSpPr>
          <p:nvPr/>
        </p:nvCxnSpPr>
        <p:spPr>
          <a:xfrm>
            <a:off x="3971925" y="1602502"/>
            <a:ext cx="1743364" cy="3174666"/>
          </a:xfrm>
          <a:prstGeom prst="bentConnector3">
            <a:avLst>
              <a:gd name="adj1" fmla="val 3512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Elbow Connector 18"/>
          <p:cNvCxnSpPr>
            <a:stCxn id="36" idx="1"/>
            <a:endCxn id="25" idx="3"/>
          </p:cNvCxnSpPr>
          <p:nvPr/>
        </p:nvCxnSpPr>
        <p:spPr>
          <a:xfrm rot="10800000">
            <a:off x="6846647" y="4777168"/>
            <a:ext cx="1382804" cy="1052132"/>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Shuffle and Sort in Map Reduce</a:t>
            </a:r>
            <a:endParaRPr lang="en-US" dirty="0"/>
          </a:p>
        </p:txBody>
      </p:sp>
      <p:sp>
        <p:nvSpPr>
          <p:cNvPr id="3" name="Slide Number Placeholder 2"/>
          <p:cNvSpPr>
            <a:spLocks noGrp="1"/>
          </p:cNvSpPr>
          <p:nvPr>
            <p:ph type="sldNum" sz="quarter" idx="12"/>
          </p:nvPr>
        </p:nvSpPr>
        <p:spPr/>
        <p:txBody>
          <a:bodyPr/>
          <a:lstStyle/>
          <a:p>
            <a:fld id="{5A0614AE-7DA6-4443-9A06-FA7BD7CD666D}" type="slidenum">
              <a:rPr lang="en-US" smtClean="0"/>
              <a:pPr/>
              <a:t>31</a:t>
            </a:fld>
            <a:endParaRPr lang="en-US" dirty="0"/>
          </a:p>
        </p:txBody>
      </p:sp>
      <p:grpSp>
        <p:nvGrpSpPr>
          <p:cNvPr id="147" name="Group 146"/>
          <p:cNvGrpSpPr/>
          <p:nvPr/>
        </p:nvGrpSpPr>
        <p:grpSpPr>
          <a:xfrm>
            <a:off x="533399" y="1238250"/>
            <a:ext cx="8915402" cy="4730552"/>
            <a:chOff x="533399" y="1238250"/>
            <a:chExt cx="8915402" cy="4730552"/>
          </a:xfrm>
        </p:grpSpPr>
        <p:sp>
          <p:nvSpPr>
            <p:cNvPr id="115" name="Rectangle 114"/>
            <p:cNvSpPr/>
            <p:nvPr/>
          </p:nvSpPr>
          <p:spPr bwMode="gray">
            <a:xfrm>
              <a:off x="533399" y="1801906"/>
              <a:ext cx="4939553" cy="2830419"/>
            </a:xfrm>
            <a:prstGeom prst="rect">
              <a:avLst/>
            </a:prstGeom>
            <a:solidFill>
              <a:schemeClr val="accent2">
                <a:alpha val="8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t"/>
            <a:lstStyle/>
            <a:p>
              <a:r>
                <a:rPr lang="en-US" sz="1500" dirty="0" smtClean="0">
                  <a:solidFill>
                    <a:schemeClr val="bg1"/>
                  </a:solidFill>
                </a:rPr>
                <a:t>Map task</a:t>
              </a:r>
            </a:p>
          </p:txBody>
        </p:sp>
        <p:sp>
          <p:nvSpPr>
            <p:cNvPr id="116" name="Rectangle 115"/>
            <p:cNvSpPr/>
            <p:nvPr/>
          </p:nvSpPr>
          <p:spPr bwMode="gray">
            <a:xfrm>
              <a:off x="5715001" y="1801906"/>
              <a:ext cx="3733800" cy="2830419"/>
            </a:xfrm>
            <a:prstGeom prst="rect">
              <a:avLst/>
            </a:prstGeom>
            <a:solidFill>
              <a:schemeClr val="accent2">
                <a:alpha val="8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t"/>
            <a:lstStyle/>
            <a:p>
              <a:pPr algn="r"/>
              <a:r>
                <a:rPr lang="en-US" sz="1500" dirty="0" smtClean="0">
                  <a:solidFill>
                    <a:schemeClr val="bg1"/>
                  </a:solidFill>
                </a:rPr>
                <a:t>Reduce task</a:t>
              </a:r>
            </a:p>
          </p:txBody>
        </p:sp>
        <p:sp>
          <p:nvSpPr>
            <p:cNvPr id="5" name="Rectangle 4"/>
            <p:cNvSpPr/>
            <p:nvPr/>
          </p:nvSpPr>
          <p:spPr>
            <a:xfrm>
              <a:off x="698500" y="2809875"/>
              <a:ext cx="254000" cy="863600"/>
            </a:xfrm>
            <a:prstGeom prst="rect">
              <a:avLst/>
            </a:prstGeom>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320800" y="2637155"/>
              <a:ext cx="584200" cy="1209040"/>
            </a:xfrm>
            <a:prstGeom prst="rect">
              <a:avLst/>
            </a:prstGeom>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 rIns="18288" rtlCol="0" anchor="ctr"/>
            <a:lstStyle/>
            <a:p>
              <a:pPr algn="ctr"/>
              <a:r>
                <a:rPr lang="en-US" sz="1200" dirty="0" smtClean="0"/>
                <a:t>Map</a:t>
              </a:r>
            </a:p>
          </p:txBody>
        </p:sp>
        <p:sp>
          <p:nvSpPr>
            <p:cNvPr id="7" name="Rectangle 6"/>
            <p:cNvSpPr/>
            <p:nvPr/>
          </p:nvSpPr>
          <p:spPr>
            <a:xfrm>
              <a:off x="2260600" y="3095625"/>
              <a:ext cx="450850" cy="292100"/>
            </a:xfrm>
            <a:prstGeom prst="rect">
              <a:avLst/>
            </a:prstGeom>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181350" y="3095625"/>
              <a:ext cx="92075" cy="292100"/>
            </a:xfrm>
            <a:prstGeom prst="rect">
              <a:avLst/>
            </a:prstGeom>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080125" y="2228850"/>
              <a:ext cx="450850" cy="292100"/>
            </a:xfrm>
            <a:prstGeom prst="rect">
              <a:avLst/>
            </a:prstGeom>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080125" y="2806700"/>
              <a:ext cx="450850" cy="292100"/>
            </a:xfrm>
            <a:prstGeom prst="rect">
              <a:avLst/>
            </a:prstGeom>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6080125" y="3384550"/>
              <a:ext cx="450850" cy="292100"/>
            </a:xfrm>
            <a:prstGeom prst="rect">
              <a:avLst/>
            </a:prstGeom>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080125" y="3962400"/>
              <a:ext cx="450850" cy="292100"/>
            </a:xfrm>
            <a:prstGeom prst="rect">
              <a:avLst/>
            </a:prstGeom>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8915400" y="2809875"/>
              <a:ext cx="254000" cy="863600"/>
            </a:xfrm>
            <a:prstGeom prst="rect">
              <a:avLst/>
            </a:prstGeom>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8001000" y="2637155"/>
              <a:ext cx="584200" cy="1209040"/>
            </a:xfrm>
            <a:prstGeom prst="rect">
              <a:avLst/>
            </a:prstGeom>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 rIns="18288" rtlCol="0" anchor="ctr"/>
            <a:lstStyle/>
            <a:p>
              <a:pPr algn="ctr"/>
              <a:r>
                <a:rPr lang="en-US" sz="1200" dirty="0" smtClean="0"/>
                <a:t>Reduce</a:t>
              </a:r>
            </a:p>
          </p:txBody>
        </p:sp>
        <p:sp>
          <p:nvSpPr>
            <p:cNvPr id="17" name="Rectangle 16"/>
            <p:cNvSpPr/>
            <p:nvPr/>
          </p:nvSpPr>
          <p:spPr>
            <a:xfrm>
              <a:off x="6886576" y="2517775"/>
              <a:ext cx="771524" cy="292100"/>
            </a:xfrm>
            <a:prstGeom prst="rect">
              <a:avLst/>
            </a:prstGeom>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886576" y="3673475"/>
              <a:ext cx="771524" cy="292100"/>
            </a:xfrm>
            <a:prstGeom prst="rect">
              <a:avLst/>
            </a:prstGeom>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3278188" y="3095625"/>
              <a:ext cx="222250" cy="292100"/>
            </a:xfrm>
            <a:prstGeom prst="rect">
              <a:avLst/>
            </a:prstGeom>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3505200" y="3095625"/>
              <a:ext cx="142875" cy="292100"/>
            </a:xfrm>
            <a:prstGeom prst="rect">
              <a:avLst/>
            </a:prstGeom>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3328987" y="2538410"/>
              <a:ext cx="92075" cy="292100"/>
            </a:xfrm>
            <a:prstGeom prst="rect">
              <a:avLst/>
            </a:prstGeom>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3425825" y="2538410"/>
              <a:ext cx="222250" cy="292100"/>
            </a:xfrm>
            <a:prstGeom prst="rect">
              <a:avLst/>
            </a:prstGeom>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181350" y="2538410"/>
              <a:ext cx="142875" cy="292100"/>
            </a:xfrm>
            <a:prstGeom prst="rect">
              <a:avLst/>
            </a:prstGeom>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p:cNvGrpSpPr/>
            <p:nvPr/>
          </p:nvGrpSpPr>
          <p:grpSpPr>
            <a:xfrm flipH="1">
              <a:off x="3181350" y="3581400"/>
              <a:ext cx="466725" cy="292100"/>
              <a:chOff x="3181350" y="3962400"/>
              <a:chExt cx="466725" cy="292100"/>
            </a:xfrm>
          </p:grpSpPr>
          <p:sp>
            <p:nvSpPr>
              <p:cNvPr id="24" name="Rectangle 23"/>
              <p:cNvSpPr/>
              <p:nvPr/>
            </p:nvSpPr>
            <p:spPr>
              <a:xfrm>
                <a:off x="3328987" y="3962400"/>
                <a:ext cx="92075" cy="292100"/>
              </a:xfrm>
              <a:prstGeom prst="rect">
                <a:avLst/>
              </a:prstGeom>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3425825" y="3962400"/>
                <a:ext cx="222250" cy="292100"/>
              </a:xfrm>
              <a:prstGeom prst="rect">
                <a:avLst/>
              </a:prstGeom>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3181350" y="3962400"/>
                <a:ext cx="142875" cy="292100"/>
              </a:xfrm>
              <a:prstGeom prst="rect">
                <a:avLst/>
              </a:prstGeom>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1" name="Straight Arrow Connector 30"/>
            <p:cNvCxnSpPr>
              <a:stCxn id="5" idx="3"/>
              <a:endCxn id="6" idx="1"/>
            </p:cNvCxnSpPr>
            <p:nvPr/>
          </p:nvCxnSpPr>
          <p:spPr>
            <a:xfrm>
              <a:off x="952500" y="3241675"/>
              <a:ext cx="368300" cy="1588"/>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6" idx="3"/>
              <a:endCxn id="7" idx="1"/>
            </p:cNvCxnSpPr>
            <p:nvPr/>
          </p:nvCxnSpPr>
          <p:spPr>
            <a:xfrm>
              <a:off x="1905000" y="3241675"/>
              <a:ext cx="355600" cy="1588"/>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7" idx="3"/>
              <a:endCxn id="8" idx="1"/>
            </p:cNvCxnSpPr>
            <p:nvPr/>
          </p:nvCxnSpPr>
          <p:spPr>
            <a:xfrm>
              <a:off x="2711450" y="3241675"/>
              <a:ext cx="469900" cy="1588"/>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20" idx="3"/>
              <a:endCxn id="9" idx="1"/>
            </p:cNvCxnSpPr>
            <p:nvPr/>
          </p:nvCxnSpPr>
          <p:spPr>
            <a:xfrm>
              <a:off x="3648075" y="3241675"/>
              <a:ext cx="280990" cy="1588"/>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6" idx="3"/>
              <a:endCxn id="15" idx="1"/>
            </p:cNvCxnSpPr>
            <p:nvPr/>
          </p:nvCxnSpPr>
          <p:spPr>
            <a:xfrm>
              <a:off x="8585200" y="3241675"/>
              <a:ext cx="330200" cy="1588"/>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2612390" y="3095625"/>
              <a:ext cx="99060" cy="99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612390" y="3288665"/>
              <a:ext cx="99060" cy="99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Arrow Connector 48"/>
            <p:cNvCxnSpPr>
              <a:stCxn id="47" idx="3"/>
              <a:endCxn id="23" idx="1"/>
            </p:cNvCxnSpPr>
            <p:nvPr/>
          </p:nvCxnSpPr>
          <p:spPr>
            <a:xfrm flipV="1">
              <a:off x="2711450" y="2684460"/>
              <a:ext cx="469900" cy="460695"/>
            </a:xfrm>
            <a:prstGeom prst="bentConnector3">
              <a:avLst>
                <a:gd name="adj1" fmla="val 50000"/>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48"/>
            <p:cNvCxnSpPr>
              <a:stCxn id="48" idx="3"/>
              <a:endCxn id="25" idx="3"/>
            </p:cNvCxnSpPr>
            <p:nvPr/>
          </p:nvCxnSpPr>
          <p:spPr>
            <a:xfrm>
              <a:off x="2711450" y="3338195"/>
              <a:ext cx="469900" cy="389255"/>
            </a:xfrm>
            <a:prstGeom prst="bentConnector3">
              <a:avLst>
                <a:gd name="adj1" fmla="val 50000"/>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3929065" y="3095625"/>
              <a:ext cx="99060" cy="99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a:off x="3929065" y="3288665"/>
              <a:ext cx="99060" cy="99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Arrow Connector 48"/>
            <p:cNvCxnSpPr>
              <a:stCxn id="22" idx="3"/>
              <a:endCxn id="55" idx="0"/>
            </p:cNvCxnSpPr>
            <p:nvPr/>
          </p:nvCxnSpPr>
          <p:spPr>
            <a:xfrm>
              <a:off x="3648075" y="2684460"/>
              <a:ext cx="330520" cy="411165"/>
            </a:xfrm>
            <a:prstGeom prst="bentConnector2">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48"/>
            <p:cNvCxnSpPr>
              <a:stCxn id="26" idx="1"/>
              <a:endCxn id="56" idx="2"/>
            </p:cNvCxnSpPr>
            <p:nvPr/>
          </p:nvCxnSpPr>
          <p:spPr>
            <a:xfrm flipV="1">
              <a:off x="3648075" y="3387725"/>
              <a:ext cx="330520" cy="339725"/>
            </a:xfrm>
            <a:prstGeom prst="bentConnector2">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563880" y="3703320"/>
              <a:ext cx="574196" cy="523220"/>
            </a:xfrm>
            <a:prstGeom prst="rect">
              <a:avLst/>
            </a:prstGeom>
            <a:noFill/>
          </p:spPr>
          <p:txBody>
            <a:bodyPr wrap="none" rtlCol="0">
              <a:spAutoFit/>
            </a:bodyPr>
            <a:lstStyle/>
            <a:p>
              <a:r>
                <a:rPr lang="en-US" sz="1400" dirty="0" smtClean="0"/>
                <a:t>Input</a:t>
              </a:r>
              <a:br>
                <a:rPr lang="en-US" sz="1400" dirty="0" smtClean="0"/>
              </a:br>
              <a:r>
                <a:rPr lang="en-US" sz="1400" dirty="0" smtClean="0"/>
                <a:t>split</a:t>
              </a:r>
              <a:endParaRPr lang="en-US" sz="1400" dirty="0"/>
            </a:p>
          </p:txBody>
        </p:sp>
        <p:sp>
          <p:nvSpPr>
            <p:cNvPr id="65" name="TextBox 64"/>
            <p:cNvSpPr txBox="1"/>
            <p:nvPr/>
          </p:nvSpPr>
          <p:spPr>
            <a:xfrm>
              <a:off x="2079554" y="2567940"/>
              <a:ext cx="808426" cy="523220"/>
            </a:xfrm>
            <a:prstGeom prst="rect">
              <a:avLst/>
            </a:prstGeom>
            <a:noFill/>
          </p:spPr>
          <p:txBody>
            <a:bodyPr wrap="none" rtlCol="0">
              <a:spAutoFit/>
            </a:bodyPr>
            <a:lstStyle/>
            <a:p>
              <a:r>
                <a:rPr lang="en-US" sz="1400" dirty="0" smtClean="0"/>
                <a:t>Buffer in</a:t>
              </a:r>
              <a:br>
                <a:rPr lang="en-US" sz="1400" dirty="0" smtClean="0"/>
              </a:br>
              <a:r>
                <a:rPr lang="en-US" sz="1400" dirty="0" smtClean="0"/>
                <a:t>memory</a:t>
              </a:r>
              <a:endParaRPr lang="en-US" sz="1400" dirty="0"/>
            </a:p>
          </p:txBody>
        </p:sp>
        <p:sp>
          <p:nvSpPr>
            <p:cNvPr id="66" name="TextBox 65"/>
            <p:cNvSpPr txBox="1"/>
            <p:nvPr/>
          </p:nvSpPr>
          <p:spPr>
            <a:xfrm>
              <a:off x="2963474" y="4145280"/>
              <a:ext cx="887744" cy="307777"/>
            </a:xfrm>
            <a:prstGeom prst="rect">
              <a:avLst/>
            </a:prstGeom>
            <a:noFill/>
          </p:spPr>
          <p:txBody>
            <a:bodyPr wrap="none" rtlCol="0">
              <a:spAutoFit/>
            </a:bodyPr>
            <a:lstStyle/>
            <a:p>
              <a:r>
                <a:rPr lang="en-US" sz="1400" dirty="0" smtClean="0"/>
                <a:t>Partitions</a:t>
              </a:r>
              <a:endParaRPr lang="en-US" sz="1400" dirty="0"/>
            </a:p>
          </p:txBody>
        </p:sp>
        <p:sp>
          <p:nvSpPr>
            <p:cNvPr id="67" name="TextBox 66"/>
            <p:cNvSpPr txBox="1"/>
            <p:nvPr/>
          </p:nvSpPr>
          <p:spPr>
            <a:xfrm>
              <a:off x="3945764" y="3558540"/>
              <a:ext cx="702436" cy="523220"/>
            </a:xfrm>
            <a:prstGeom prst="rect">
              <a:avLst/>
            </a:prstGeom>
            <a:noFill/>
          </p:spPr>
          <p:txBody>
            <a:bodyPr wrap="none" rtlCol="0">
              <a:spAutoFit/>
            </a:bodyPr>
            <a:lstStyle/>
            <a:p>
              <a:r>
                <a:rPr lang="en-US" sz="1400" dirty="0" smtClean="0"/>
                <a:t>Merge</a:t>
              </a:r>
              <a:br>
                <a:rPr lang="en-US" sz="1400" dirty="0" smtClean="0"/>
              </a:br>
              <a:r>
                <a:rPr lang="en-US" sz="1400" dirty="0" smtClean="0"/>
                <a:t>on disk</a:t>
              </a:r>
              <a:endParaRPr lang="en-US" sz="1400" dirty="0"/>
            </a:p>
          </p:txBody>
        </p:sp>
        <p:cxnSp>
          <p:nvCxnSpPr>
            <p:cNvPr id="68" name="Straight Arrow Connector 67"/>
            <p:cNvCxnSpPr>
              <a:stCxn id="66" idx="0"/>
              <a:endCxn id="25" idx="2"/>
            </p:cNvCxnSpPr>
            <p:nvPr/>
          </p:nvCxnSpPr>
          <p:spPr>
            <a:xfrm rot="16200000" flipV="1">
              <a:off x="3214021" y="3951954"/>
              <a:ext cx="271780" cy="114871"/>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66" idx="0"/>
              <a:endCxn id="26" idx="2"/>
            </p:cNvCxnSpPr>
            <p:nvPr/>
          </p:nvCxnSpPr>
          <p:spPr>
            <a:xfrm rot="5400000" flipH="1" flipV="1">
              <a:off x="3356101" y="3924745"/>
              <a:ext cx="271780" cy="169291"/>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66" idx="0"/>
              <a:endCxn id="24" idx="2"/>
            </p:cNvCxnSpPr>
            <p:nvPr/>
          </p:nvCxnSpPr>
          <p:spPr>
            <a:xfrm rot="5400000" flipH="1" flipV="1">
              <a:off x="3294983" y="3985863"/>
              <a:ext cx="271780" cy="47054"/>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2743200" y="2018050"/>
              <a:ext cx="1313052" cy="523220"/>
            </a:xfrm>
            <a:prstGeom prst="rect">
              <a:avLst/>
            </a:prstGeom>
            <a:noFill/>
          </p:spPr>
          <p:txBody>
            <a:bodyPr wrap="none" rtlCol="0">
              <a:spAutoFit/>
            </a:bodyPr>
            <a:lstStyle/>
            <a:p>
              <a:pPr algn="ctr"/>
              <a:r>
                <a:rPr lang="en-US" sz="1400" dirty="0" smtClean="0"/>
                <a:t>Partition, sort,</a:t>
              </a:r>
              <a:br>
                <a:rPr lang="en-US" sz="1400" dirty="0" smtClean="0"/>
              </a:br>
              <a:r>
                <a:rPr lang="en-US" sz="1400" dirty="0" smtClean="0"/>
                <a:t>and spill to disk</a:t>
              </a:r>
              <a:endParaRPr lang="en-US" sz="1400" dirty="0"/>
            </a:p>
          </p:txBody>
        </p:sp>
        <p:sp>
          <p:nvSpPr>
            <p:cNvPr id="81" name="TextBox 80"/>
            <p:cNvSpPr txBox="1"/>
            <p:nvPr/>
          </p:nvSpPr>
          <p:spPr>
            <a:xfrm>
              <a:off x="8686800" y="3657600"/>
              <a:ext cx="708848" cy="307777"/>
            </a:xfrm>
            <a:prstGeom prst="rect">
              <a:avLst/>
            </a:prstGeom>
            <a:noFill/>
          </p:spPr>
          <p:txBody>
            <a:bodyPr wrap="none" rtlCol="0">
              <a:spAutoFit/>
            </a:bodyPr>
            <a:lstStyle/>
            <a:p>
              <a:pPr algn="ctr"/>
              <a:r>
                <a:rPr lang="en-US" sz="1400" dirty="0" smtClean="0"/>
                <a:t>Output</a:t>
              </a:r>
              <a:endParaRPr lang="en-US" sz="1400" dirty="0"/>
            </a:p>
          </p:txBody>
        </p:sp>
        <p:sp>
          <p:nvSpPr>
            <p:cNvPr id="82" name="TextBox 81"/>
            <p:cNvSpPr txBox="1"/>
            <p:nvPr/>
          </p:nvSpPr>
          <p:spPr>
            <a:xfrm>
              <a:off x="3600450" y="5661025"/>
              <a:ext cx="1044581" cy="307777"/>
            </a:xfrm>
            <a:prstGeom prst="rect">
              <a:avLst/>
            </a:prstGeom>
            <a:noFill/>
          </p:spPr>
          <p:txBody>
            <a:bodyPr wrap="none" rtlCol="0">
              <a:spAutoFit/>
            </a:bodyPr>
            <a:lstStyle/>
            <a:p>
              <a:pPr algn="ctr"/>
              <a:r>
                <a:rPr lang="en-US" sz="1400" dirty="0" smtClean="0"/>
                <a:t>Other maps</a:t>
              </a:r>
              <a:endParaRPr lang="en-US" sz="1400" dirty="0"/>
            </a:p>
          </p:txBody>
        </p:sp>
        <p:sp>
          <p:nvSpPr>
            <p:cNvPr id="83" name="Rectangle 82"/>
            <p:cNvSpPr/>
            <p:nvPr/>
          </p:nvSpPr>
          <p:spPr>
            <a:xfrm>
              <a:off x="6886576" y="2517775"/>
              <a:ext cx="99060" cy="99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p:cNvSpPr/>
            <p:nvPr/>
          </p:nvSpPr>
          <p:spPr>
            <a:xfrm>
              <a:off x="6886576" y="2710815"/>
              <a:ext cx="99060" cy="99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6886576" y="3673475"/>
              <a:ext cx="99060" cy="99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6886576" y="3866515"/>
              <a:ext cx="99060" cy="99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8001000" y="2994184"/>
              <a:ext cx="99060" cy="99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p:cNvSpPr/>
            <p:nvPr/>
          </p:nvSpPr>
          <p:spPr>
            <a:xfrm>
              <a:off x="8001000" y="3390106"/>
              <a:ext cx="99060" cy="99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0" name="Straight Arrow Connector 89"/>
            <p:cNvCxnSpPr>
              <a:stCxn id="17" idx="3"/>
              <a:endCxn id="87" idx="1"/>
            </p:cNvCxnSpPr>
            <p:nvPr/>
          </p:nvCxnSpPr>
          <p:spPr>
            <a:xfrm>
              <a:off x="7658100" y="2663825"/>
              <a:ext cx="342900" cy="379889"/>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18" idx="3"/>
              <a:endCxn id="88" idx="1"/>
            </p:cNvCxnSpPr>
            <p:nvPr/>
          </p:nvCxnSpPr>
          <p:spPr>
            <a:xfrm flipV="1">
              <a:off x="7658100" y="3439636"/>
              <a:ext cx="342900" cy="379889"/>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11" idx="3"/>
              <a:endCxn id="83" idx="1"/>
            </p:cNvCxnSpPr>
            <p:nvPr/>
          </p:nvCxnSpPr>
          <p:spPr>
            <a:xfrm>
              <a:off x="6530975" y="2374900"/>
              <a:ext cx="355601" cy="192405"/>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stCxn id="12" idx="3"/>
              <a:endCxn id="84" idx="1"/>
            </p:cNvCxnSpPr>
            <p:nvPr/>
          </p:nvCxnSpPr>
          <p:spPr>
            <a:xfrm flipV="1">
              <a:off x="6530975" y="2760345"/>
              <a:ext cx="355601" cy="192405"/>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stCxn id="14" idx="3"/>
              <a:endCxn id="86" idx="1"/>
            </p:cNvCxnSpPr>
            <p:nvPr/>
          </p:nvCxnSpPr>
          <p:spPr>
            <a:xfrm flipV="1">
              <a:off x="6530975" y="3916045"/>
              <a:ext cx="355601" cy="192405"/>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13" idx="3"/>
              <a:endCxn id="85" idx="1"/>
            </p:cNvCxnSpPr>
            <p:nvPr/>
          </p:nvCxnSpPr>
          <p:spPr>
            <a:xfrm>
              <a:off x="6530975" y="3530600"/>
              <a:ext cx="355601" cy="192405"/>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7110744" y="3087787"/>
              <a:ext cx="661656" cy="307777"/>
            </a:xfrm>
            <a:prstGeom prst="rect">
              <a:avLst/>
            </a:prstGeom>
            <a:noFill/>
          </p:spPr>
          <p:txBody>
            <a:bodyPr wrap="none" rtlCol="0">
              <a:spAutoFit/>
            </a:bodyPr>
            <a:lstStyle/>
            <a:p>
              <a:pPr algn="ctr"/>
              <a:r>
                <a:rPr lang="en-US" sz="1400" dirty="0" smtClean="0"/>
                <a:t>Merge</a:t>
              </a:r>
              <a:endParaRPr lang="en-US" sz="1400" dirty="0"/>
            </a:p>
          </p:txBody>
        </p:sp>
        <p:sp>
          <p:nvSpPr>
            <p:cNvPr id="109" name="TextBox 108"/>
            <p:cNvSpPr txBox="1"/>
            <p:nvPr/>
          </p:nvSpPr>
          <p:spPr>
            <a:xfrm>
              <a:off x="5972507" y="2509937"/>
              <a:ext cx="661656" cy="307777"/>
            </a:xfrm>
            <a:prstGeom prst="rect">
              <a:avLst/>
            </a:prstGeom>
            <a:noFill/>
          </p:spPr>
          <p:txBody>
            <a:bodyPr wrap="none" rtlCol="0">
              <a:spAutoFit/>
            </a:bodyPr>
            <a:lstStyle/>
            <a:p>
              <a:pPr algn="ctr"/>
              <a:r>
                <a:rPr lang="en-US" sz="1400" dirty="0" smtClean="0"/>
                <a:t>Merge</a:t>
              </a:r>
              <a:endParaRPr lang="en-US" sz="1400" dirty="0"/>
            </a:p>
          </p:txBody>
        </p:sp>
        <p:sp>
          <p:nvSpPr>
            <p:cNvPr id="110" name="TextBox 109"/>
            <p:cNvSpPr txBox="1"/>
            <p:nvPr/>
          </p:nvSpPr>
          <p:spPr>
            <a:xfrm>
              <a:off x="5972507" y="3665637"/>
              <a:ext cx="661656" cy="307777"/>
            </a:xfrm>
            <a:prstGeom prst="rect">
              <a:avLst/>
            </a:prstGeom>
            <a:noFill/>
          </p:spPr>
          <p:txBody>
            <a:bodyPr wrap="none" rtlCol="0">
              <a:spAutoFit/>
            </a:bodyPr>
            <a:lstStyle/>
            <a:p>
              <a:pPr algn="ctr"/>
              <a:r>
                <a:rPr lang="en-US" sz="1400" dirty="0" smtClean="0"/>
                <a:t>Merge</a:t>
              </a:r>
              <a:endParaRPr lang="en-US" sz="1400" dirty="0"/>
            </a:p>
          </p:txBody>
        </p:sp>
        <p:sp>
          <p:nvSpPr>
            <p:cNvPr id="111" name="TextBox 110"/>
            <p:cNvSpPr txBox="1"/>
            <p:nvPr/>
          </p:nvSpPr>
          <p:spPr>
            <a:xfrm>
              <a:off x="5972507" y="4365626"/>
              <a:ext cx="3105337" cy="307777"/>
            </a:xfrm>
            <a:prstGeom prst="rect">
              <a:avLst/>
            </a:prstGeom>
            <a:noFill/>
          </p:spPr>
          <p:txBody>
            <a:bodyPr wrap="none" rtlCol="0">
              <a:spAutoFit/>
            </a:bodyPr>
            <a:lstStyle/>
            <a:p>
              <a:r>
                <a:rPr lang="en-US" sz="1400" dirty="0" smtClean="0"/>
                <a:t>Mixture of in-memory and on-disk data</a:t>
              </a:r>
              <a:endParaRPr lang="en-US" sz="1400" dirty="0"/>
            </a:p>
          </p:txBody>
        </p:sp>
        <p:sp>
          <p:nvSpPr>
            <p:cNvPr id="112" name="Left Bracket 111"/>
            <p:cNvSpPr/>
            <p:nvPr/>
          </p:nvSpPr>
          <p:spPr>
            <a:xfrm rot="16200000">
              <a:off x="6822282" y="3423442"/>
              <a:ext cx="117539" cy="1744602"/>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3" name="TextBox 112"/>
            <p:cNvSpPr txBox="1"/>
            <p:nvPr/>
          </p:nvSpPr>
          <p:spPr>
            <a:xfrm>
              <a:off x="6172200" y="5578673"/>
              <a:ext cx="1225849" cy="307777"/>
            </a:xfrm>
            <a:prstGeom prst="rect">
              <a:avLst/>
            </a:prstGeom>
            <a:noFill/>
          </p:spPr>
          <p:txBody>
            <a:bodyPr wrap="none" rtlCol="0">
              <a:spAutoFit/>
            </a:bodyPr>
            <a:lstStyle/>
            <a:p>
              <a:r>
                <a:rPr lang="en-US" sz="1400" dirty="0" smtClean="0"/>
                <a:t>Other reduces</a:t>
              </a:r>
              <a:endParaRPr lang="en-US" sz="1400" dirty="0"/>
            </a:p>
          </p:txBody>
        </p:sp>
        <p:sp>
          <p:nvSpPr>
            <p:cNvPr id="114" name="TextBox 113"/>
            <p:cNvSpPr txBox="1"/>
            <p:nvPr/>
          </p:nvSpPr>
          <p:spPr>
            <a:xfrm>
              <a:off x="4648200" y="2200275"/>
              <a:ext cx="581249" cy="307777"/>
            </a:xfrm>
            <a:prstGeom prst="rect">
              <a:avLst/>
            </a:prstGeom>
            <a:noFill/>
          </p:spPr>
          <p:txBody>
            <a:bodyPr wrap="none" rtlCol="0">
              <a:spAutoFit/>
            </a:bodyPr>
            <a:lstStyle/>
            <a:p>
              <a:pPr algn="ctr"/>
              <a:r>
                <a:rPr lang="en-US" sz="1400" dirty="0" smtClean="0"/>
                <a:t>Fetch</a:t>
              </a:r>
              <a:endParaRPr lang="en-US" sz="1400" dirty="0"/>
            </a:p>
          </p:txBody>
        </p:sp>
        <p:cxnSp>
          <p:nvCxnSpPr>
            <p:cNvPr id="122" name="Curved Connector 121"/>
            <p:cNvCxnSpPr>
              <a:stCxn id="9" idx="0"/>
              <a:endCxn id="11" idx="1"/>
            </p:cNvCxnSpPr>
            <p:nvPr/>
          </p:nvCxnSpPr>
          <p:spPr>
            <a:xfrm rot="5400000" flipH="1" flipV="1">
              <a:off x="4757937" y="1773437"/>
              <a:ext cx="720725" cy="1923652"/>
            </a:xfrm>
            <a:prstGeom prst="curvedConnector2">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4" name="TextBox 123"/>
            <p:cNvSpPr txBox="1"/>
            <p:nvPr/>
          </p:nvSpPr>
          <p:spPr>
            <a:xfrm>
              <a:off x="4852270" y="1238250"/>
              <a:ext cx="620683" cy="523220"/>
            </a:xfrm>
            <a:prstGeom prst="rect">
              <a:avLst/>
            </a:prstGeom>
            <a:noFill/>
          </p:spPr>
          <p:txBody>
            <a:bodyPr wrap="none" rtlCol="0">
              <a:spAutoFit/>
            </a:bodyPr>
            <a:lstStyle/>
            <a:p>
              <a:pPr algn="ctr"/>
              <a:r>
                <a:rPr lang="en-US" sz="1400" dirty="0" smtClean="0"/>
                <a:t>Copy</a:t>
              </a:r>
              <a:br>
                <a:rPr lang="en-US" sz="1400" dirty="0" smtClean="0"/>
              </a:br>
              <a:r>
                <a:rPr lang="en-US" sz="1400" dirty="0" smtClean="0"/>
                <a:t>phase</a:t>
              </a:r>
              <a:endParaRPr lang="en-US" sz="1400" dirty="0"/>
            </a:p>
          </p:txBody>
        </p:sp>
        <p:sp>
          <p:nvSpPr>
            <p:cNvPr id="125" name="TextBox 124"/>
            <p:cNvSpPr txBox="1"/>
            <p:nvPr/>
          </p:nvSpPr>
          <p:spPr>
            <a:xfrm>
              <a:off x="7915275" y="1238250"/>
              <a:ext cx="723339" cy="523220"/>
            </a:xfrm>
            <a:prstGeom prst="rect">
              <a:avLst/>
            </a:prstGeom>
            <a:noFill/>
          </p:spPr>
          <p:txBody>
            <a:bodyPr wrap="none" rtlCol="0">
              <a:spAutoFit/>
            </a:bodyPr>
            <a:lstStyle/>
            <a:p>
              <a:pPr algn="ctr"/>
              <a:r>
                <a:rPr lang="en-US" sz="1400" dirty="0" smtClean="0"/>
                <a:t>Reduce</a:t>
              </a:r>
              <a:br>
                <a:rPr lang="en-US" sz="1400" dirty="0" smtClean="0"/>
              </a:br>
              <a:r>
                <a:rPr lang="en-US" sz="1400" dirty="0" smtClean="0"/>
                <a:t>phase</a:t>
              </a:r>
              <a:endParaRPr lang="en-US" sz="1400" dirty="0"/>
            </a:p>
          </p:txBody>
        </p:sp>
        <p:sp>
          <p:nvSpPr>
            <p:cNvPr id="126" name="TextBox 125"/>
            <p:cNvSpPr txBox="1"/>
            <p:nvPr/>
          </p:nvSpPr>
          <p:spPr>
            <a:xfrm>
              <a:off x="6400800" y="1238250"/>
              <a:ext cx="641329" cy="523220"/>
            </a:xfrm>
            <a:prstGeom prst="rect">
              <a:avLst/>
            </a:prstGeom>
            <a:noFill/>
          </p:spPr>
          <p:txBody>
            <a:bodyPr wrap="none" rtlCol="0">
              <a:spAutoFit/>
            </a:bodyPr>
            <a:lstStyle/>
            <a:p>
              <a:pPr algn="ctr"/>
              <a:r>
                <a:rPr lang="en-US" sz="1400" dirty="0" smtClean="0"/>
                <a:t>“Sort”</a:t>
              </a:r>
              <a:br>
                <a:rPr lang="en-US" sz="1400" dirty="0" smtClean="0"/>
              </a:br>
              <a:r>
                <a:rPr lang="en-US" sz="1400" dirty="0" smtClean="0"/>
                <a:t>phase</a:t>
              </a:r>
              <a:endParaRPr lang="en-US" sz="1400" dirty="0"/>
            </a:p>
          </p:txBody>
        </p:sp>
        <p:cxnSp>
          <p:nvCxnSpPr>
            <p:cNvPr id="129" name="Curved Connector 121"/>
            <p:cNvCxnSpPr/>
            <p:nvPr/>
          </p:nvCxnSpPr>
          <p:spPr>
            <a:xfrm rot="16200000" flipH="1">
              <a:off x="4417566" y="3920777"/>
              <a:ext cx="2421037" cy="1031081"/>
            </a:xfrm>
            <a:prstGeom prst="curvedConnector2">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6" name="Curved Connector 121"/>
            <p:cNvCxnSpPr/>
            <p:nvPr/>
          </p:nvCxnSpPr>
          <p:spPr>
            <a:xfrm rot="16200000" flipH="1">
              <a:off x="4160987" y="3845173"/>
              <a:ext cx="2421037" cy="1506140"/>
            </a:xfrm>
            <a:prstGeom prst="curvedConnector2">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3929065" y="3095625"/>
              <a:ext cx="454816" cy="292100"/>
            </a:xfrm>
            <a:prstGeom prst="rect">
              <a:avLst/>
            </a:prstGeom>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4381498" y="3095625"/>
              <a:ext cx="569123" cy="292100"/>
            </a:xfrm>
            <a:prstGeom prst="rect">
              <a:avLst/>
            </a:prstGeom>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4948238" y="3095625"/>
              <a:ext cx="385762" cy="292100"/>
            </a:xfrm>
            <a:prstGeom prst="rect">
              <a:avLst/>
            </a:prstGeom>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Freeform 143"/>
            <p:cNvSpPr/>
            <p:nvPr/>
          </p:nvSpPr>
          <p:spPr>
            <a:xfrm>
              <a:off x="4124325" y="2962274"/>
              <a:ext cx="1962150" cy="2676525"/>
            </a:xfrm>
            <a:custGeom>
              <a:avLst/>
              <a:gdLst>
                <a:gd name="connsiteX0" fmla="*/ 0 w 1962150"/>
                <a:gd name="connsiteY0" fmla="*/ 2552700 h 2552700"/>
                <a:gd name="connsiteX1" fmla="*/ 990600 w 1962150"/>
                <a:gd name="connsiteY1" fmla="*/ 923925 h 2552700"/>
                <a:gd name="connsiteX2" fmla="*/ 1962150 w 1962150"/>
                <a:gd name="connsiteY2" fmla="*/ 0 h 2552700"/>
              </a:gdLst>
              <a:ahLst/>
              <a:cxnLst>
                <a:cxn ang="0">
                  <a:pos x="connsiteX0" y="connsiteY0"/>
                </a:cxn>
                <a:cxn ang="0">
                  <a:pos x="connsiteX1" y="connsiteY1"/>
                </a:cxn>
                <a:cxn ang="0">
                  <a:pos x="connsiteX2" y="connsiteY2"/>
                </a:cxn>
              </a:cxnLst>
              <a:rect l="l" t="t" r="r" b="b"/>
              <a:pathLst>
                <a:path w="1962150" h="2552700">
                  <a:moveTo>
                    <a:pt x="0" y="2552700"/>
                  </a:moveTo>
                  <a:cubicBezTo>
                    <a:pt x="331787" y="1951037"/>
                    <a:pt x="663575" y="1349375"/>
                    <a:pt x="990600" y="923925"/>
                  </a:cubicBezTo>
                  <a:cubicBezTo>
                    <a:pt x="1317625" y="498475"/>
                    <a:pt x="1639887" y="249237"/>
                    <a:pt x="1962150" y="0"/>
                  </a:cubicBezTo>
                </a:path>
              </a:pathLst>
            </a:cu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5" name="Freeform 144"/>
            <p:cNvSpPr/>
            <p:nvPr/>
          </p:nvSpPr>
          <p:spPr>
            <a:xfrm>
              <a:off x="4095750" y="3533774"/>
              <a:ext cx="1962150" cy="2133601"/>
            </a:xfrm>
            <a:custGeom>
              <a:avLst/>
              <a:gdLst>
                <a:gd name="connsiteX0" fmla="*/ 0 w 1962150"/>
                <a:gd name="connsiteY0" fmla="*/ 2552700 h 2552700"/>
                <a:gd name="connsiteX1" fmla="*/ 990600 w 1962150"/>
                <a:gd name="connsiteY1" fmla="*/ 923925 h 2552700"/>
                <a:gd name="connsiteX2" fmla="*/ 1962150 w 1962150"/>
                <a:gd name="connsiteY2" fmla="*/ 0 h 2552700"/>
              </a:gdLst>
              <a:ahLst/>
              <a:cxnLst>
                <a:cxn ang="0">
                  <a:pos x="connsiteX0" y="connsiteY0"/>
                </a:cxn>
                <a:cxn ang="0">
                  <a:pos x="connsiteX1" y="connsiteY1"/>
                </a:cxn>
                <a:cxn ang="0">
                  <a:pos x="connsiteX2" y="connsiteY2"/>
                </a:cxn>
              </a:cxnLst>
              <a:rect l="l" t="t" r="r" b="b"/>
              <a:pathLst>
                <a:path w="1962150" h="2552700">
                  <a:moveTo>
                    <a:pt x="0" y="2552700"/>
                  </a:moveTo>
                  <a:cubicBezTo>
                    <a:pt x="331787" y="1951037"/>
                    <a:pt x="663575" y="1349375"/>
                    <a:pt x="990600" y="923925"/>
                  </a:cubicBezTo>
                  <a:cubicBezTo>
                    <a:pt x="1317625" y="498475"/>
                    <a:pt x="1639887" y="249237"/>
                    <a:pt x="1962150" y="0"/>
                  </a:cubicBezTo>
                </a:path>
              </a:pathLst>
            </a:cu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6" name="Freeform 145"/>
            <p:cNvSpPr/>
            <p:nvPr/>
          </p:nvSpPr>
          <p:spPr>
            <a:xfrm>
              <a:off x="4114800" y="4076699"/>
              <a:ext cx="1962150" cy="1581151"/>
            </a:xfrm>
            <a:custGeom>
              <a:avLst/>
              <a:gdLst>
                <a:gd name="connsiteX0" fmla="*/ 0 w 1962150"/>
                <a:gd name="connsiteY0" fmla="*/ 2552700 h 2552700"/>
                <a:gd name="connsiteX1" fmla="*/ 990600 w 1962150"/>
                <a:gd name="connsiteY1" fmla="*/ 923925 h 2552700"/>
                <a:gd name="connsiteX2" fmla="*/ 1962150 w 1962150"/>
                <a:gd name="connsiteY2" fmla="*/ 0 h 2552700"/>
              </a:gdLst>
              <a:ahLst/>
              <a:cxnLst>
                <a:cxn ang="0">
                  <a:pos x="connsiteX0" y="connsiteY0"/>
                </a:cxn>
                <a:cxn ang="0">
                  <a:pos x="connsiteX1" y="connsiteY1"/>
                </a:cxn>
                <a:cxn ang="0">
                  <a:pos x="connsiteX2" y="connsiteY2"/>
                </a:cxn>
              </a:cxnLst>
              <a:rect l="l" t="t" r="r" b="b"/>
              <a:pathLst>
                <a:path w="1962150" h="2552700">
                  <a:moveTo>
                    <a:pt x="0" y="2552700"/>
                  </a:moveTo>
                  <a:cubicBezTo>
                    <a:pt x="331787" y="1951037"/>
                    <a:pt x="663575" y="1349375"/>
                    <a:pt x="990600" y="923925"/>
                  </a:cubicBezTo>
                  <a:cubicBezTo>
                    <a:pt x="1317625" y="498475"/>
                    <a:pt x="1639887" y="249237"/>
                    <a:pt x="1962150" y="0"/>
                  </a:cubicBezTo>
                </a:path>
              </a:pathLst>
            </a:cu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pPr lvl="1"/>
            <a:r>
              <a:rPr lang="en-US" dirty="0" smtClean="0"/>
              <a:t>Process data in-parallel on a cluster of nodes</a:t>
            </a:r>
          </a:p>
          <a:p>
            <a:pPr lvl="1"/>
            <a:r>
              <a:rPr lang="en-US" dirty="0" smtClean="0"/>
              <a:t>Fault tolerant</a:t>
            </a:r>
          </a:p>
          <a:p>
            <a:pPr lvl="1"/>
            <a:r>
              <a:rPr lang="en-US" dirty="0" smtClean="0"/>
              <a:t>Commodity hardware</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32</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pPr lvl="1"/>
            <a:r>
              <a:rPr lang="en-US" dirty="0" smtClean="0"/>
              <a:t>Applications specify input/output location, MR functions, job parameters (job configuration)</a:t>
            </a:r>
          </a:p>
          <a:p>
            <a:pPr lvl="1"/>
            <a:r>
              <a:rPr lang="en-US" dirty="0" smtClean="0"/>
              <a:t>Hadoop job client submits the job(jar/executable).</a:t>
            </a:r>
          </a:p>
          <a:p>
            <a:pPr lvl="1"/>
            <a:r>
              <a:rPr lang="en-US" dirty="0" smtClean="0"/>
              <a:t>Resource manager now takes the responsibility of distributing software, monitoring and scheduling tasks.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33</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How </a:t>
            </a:r>
            <a:r>
              <a:rPr lang="en-US" dirty="0" smtClean="0"/>
              <a:t>Many Maps</a:t>
            </a:r>
            <a:r>
              <a:rPr smtClean="0"/>
              <a:t>?</a:t>
            </a:r>
            <a:endParaRPr lang="en-US" dirty="0"/>
          </a:p>
        </p:txBody>
      </p:sp>
      <p:sp>
        <p:nvSpPr>
          <p:cNvPr id="3" name="Content Placeholder 2"/>
          <p:cNvSpPr>
            <a:spLocks noGrp="1"/>
          </p:cNvSpPr>
          <p:nvPr>
            <p:ph idx="1"/>
          </p:nvPr>
        </p:nvSpPr>
        <p:spPr/>
        <p:txBody>
          <a:bodyPr/>
          <a:lstStyle/>
          <a:p>
            <a:pPr lvl="1"/>
            <a:r>
              <a:rPr lang="en-US" dirty="0" smtClean="0"/>
              <a:t>The total number of maps required to run a job depends on the size of data to be processed. i.e., total number of blocks of input files</a:t>
            </a:r>
          </a:p>
          <a:p>
            <a:pPr lvl="1"/>
            <a:r>
              <a:rPr lang="en-US" dirty="0" smtClean="0"/>
              <a:t>If the input file is of the size 1000Mbytes and typically block size is 128 Mbytes, the number of mappers will be 8</a:t>
            </a:r>
          </a:p>
        </p:txBody>
      </p:sp>
      <p:sp>
        <p:nvSpPr>
          <p:cNvPr id="4" name="Slide Number Placeholder 3"/>
          <p:cNvSpPr>
            <a:spLocks noGrp="1"/>
          </p:cNvSpPr>
          <p:nvPr>
            <p:ph type="sldNum" sz="quarter" idx="12"/>
          </p:nvPr>
        </p:nvSpPr>
        <p:spPr/>
        <p:txBody>
          <a:bodyPr/>
          <a:lstStyle/>
          <a:p>
            <a:fld id="{5A0614AE-7DA6-4443-9A06-FA7BD7CD666D}" type="slidenum">
              <a:rPr lang="en-US" smtClean="0"/>
              <a:pPr/>
              <a:t>34</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How </a:t>
            </a:r>
            <a:r>
              <a:rPr lang="en-US" dirty="0" smtClean="0"/>
              <a:t>Many Reduces</a:t>
            </a:r>
            <a:r>
              <a:rPr smtClean="0"/>
              <a:t>?</a:t>
            </a:r>
            <a:endParaRPr lang="en-US" dirty="0"/>
          </a:p>
        </p:txBody>
      </p:sp>
      <p:sp>
        <p:nvSpPr>
          <p:cNvPr id="3" name="Content Placeholder 2"/>
          <p:cNvSpPr>
            <a:spLocks noGrp="1"/>
          </p:cNvSpPr>
          <p:nvPr>
            <p:ph idx="1"/>
          </p:nvPr>
        </p:nvSpPr>
        <p:spPr/>
        <p:txBody>
          <a:bodyPr/>
          <a:lstStyle/>
          <a:p>
            <a:pPr lvl="1"/>
            <a:r>
              <a:rPr lang="en-US" dirty="0" smtClean="0"/>
              <a:t>The number of reduces is approximately 0.95 or 1.75*(&lt;numofnodes&gt;*mapred.tasktracker.reduce.tasks.maximum)</a:t>
            </a:r>
          </a:p>
          <a:p>
            <a:pPr lvl="1"/>
            <a:r>
              <a:rPr lang="en-US" dirty="0" smtClean="0"/>
              <a:t>Increasing the number of reduces increases the framework overhead, but the load balancing improves</a:t>
            </a:r>
          </a:p>
          <a:p>
            <a:pPr lvl="1"/>
            <a:r>
              <a:rPr lang="en-US" dirty="0" smtClean="0"/>
              <a:t>The scaling factor is not kept a whole number to reserve slots for failed tasks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35</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mtClean="0"/>
              <a:t>Data Flow with Single Reducer</a:t>
            </a:r>
          </a:p>
        </p:txBody>
      </p:sp>
      <p:sp>
        <p:nvSpPr>
          <p:cNvPr id="4" name="Slide Number Placeholder 3"/>
          <p:cNvSpPr>
            <a:spLocks noGrp="1"/>
          </p:cNvSpPr>
          <p:nvPr>
            <p:ph type="sldNum" sz="quarter" idx="12"/>
          </p:nvPr>
        </p:nvSpPr>
        <p:spPr/>
        <p:txBody>
          <a:bodyPr/>
          <a:lstStyle/>
          <a:p>
            <a:fld id="{5A0614AE-7DA6-4443-9A06-FA7BD7CD666D}" type="slidenum">
              <a:rPr lang="en-US" smtClean="0"/>
              <a:pPr/>
              <a:t>36</a:t>
            </a:fld>
            <a:endParaRPr lang="en-US" dirty="0"/>
          </a:p>
        </p:txBody>
      </p:sp>
      <p:grpSp>
        <p:nvGrpSpPr>
          <p:cNvPr id="86" name="Group 85"/>
          <p:cNvGrpSpPr/>
          <p:nvPr/>
        </p:nvGrpSpPr>
        <p:grpSpPr>
          <a:xfrm>
            <a:off x="533400" y="1257300"/>
            <a:ext cx="9059412" cy="4876800"/>
            <a:chOff x="533400" y="1257300"/>
            <a:chExt cx="9059412" cy="4876800"/>
          </a:xfrm>
        </p:grpSpPr>
        <p:sp>
          <p:nvSpPr>
            <p:cNvPr id="21" name="TextBox 20"/>
            <p:cNvSpPr txBox="1"/>
            <p:nvPr/>
          </p:nvSpPr>
          <p:spPr>
            <a:xfrm>
              <a:off x="533400" y="1257300"/>
              <a:ext cx="1137363" cy="338554"/>
            </a:xfrm>
            <a:prstGeom prst="rect">
              <a:avLst/>
            </a:prstGeom>
            <a:noFill/>
          </p:spPr>
          <p:txBody>
            <a:bodyPr wrap="none" rtlCol="0">
              <a:spAutoFit/>
            </a:bodyPr>
            <a:lstStyle/>
            <a:p>
              <a:r>
                <a:rPr lang="en-US" sz="1600" b="1" dirty="0" smtClean="0"/>
                <a:t>Input HDFS</a:t>
              </a:r>
              <a:endParaRPr lang="en-US" sz="1600" b="1" dirty="0"/>
            </a:p>
          </p:txBody>
        </p:sp>
        <p:sp>
          <p:nvSpPr>
            <p:cNvPr id="7" name="Rectangle 6"/>
            <p:cNvSpPr/>
            <p:nvPr/>
          </p:nvSpPr>
          <p:spPr bwMode="gray">
            <a:xfrm>
              <a:off x="533400" y="1600199"/>
              <a:ext cx="3448050" cy="1438835"/>
            </a:xfrm>
            <a:prstGeom prst="rect">
              <a:avLst/>
            </a:prstGeom>
            <a:solidFill>
              <a:schemeClr val="bg1"/>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sp>
          <p:nvSpPr>
            <p:cNvPr id="9" name="Rectangle 8"/>
            <p:cNvSpPr/>
            <p:nvPr/>
          </p:nvSpPr>
          <p:spPr bwMode="gray">
            <a:xfrm>
              <a:off x="714655" y="2023873"/>
              <a:ext cx="920564" cy="553268"/>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Split 0</a:t>
              </a:r>
              <a:endParaRPr lang="en-US" sz="1400" dirty="0"/>
            </a:p>
          </p:txBody>
        </p:sp>
        <p:sp>
          <p:nvSpPr>
            <p:cNvPr id="10" name="Rectangle 9"/>
            <p:cNvSpPr/>
            <p:nvPr/>
          </p:nvSpPr>
          <p:spPr bwMode="gray">
            <a:xfrm>
              <a:off x="2072248" y="1828800"/>
              <a:ext cx="920564" cy="943414"/>
            </a:xfrm>
            <a:prstGeom prst="rect">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Map</a:t>
              </a:r>
              <a:endParaRPr lang="en-US" sz="1400" dirty="0">
                <a:solidFill>
                  <a:schemeClr val="tx1"/>
                </a:solidFill>
              </a:endParaRPr>
            </a:p>
          </p:txBody>
        </p:sp>
        <p:sp>
          <p:nvSpPr>
            <p:cNvPr id="11" name="Rectangle 10"/>
            <p:cNvSpPr/>
            <p:nvPr/>
          </p:nvSpPr>
          <p:spPr bwMode="gray">
            <a:xfrm>
              <a:off x="3429841" y="2110734"/>
              <a:ext cx="370354" cy="379546"/>
            </a:xfrm>
            <a:prstGeom prst="rect">
              <a:avLst/>
            </a:prstGeom>
            <a:solidFill>
              <a:schemeClr val="accent4"/>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cxnSp>
          <p:nvCxnSpPr>
            <p:cNvPr id="15" name="Straight Arrow Connector 14"/>
            <p:cNvCxnSpPr>
              <a:stCxn id="9" idx="3"/>
              <a:endCxn id="10" idx="1"/>
            </p:cNvCxnSpPr>
            <p:nvPr/>
          </p:nvCxnSpPr>
          <p:spPr>
            <a:xfrm>
              <a:off x="1635219" y="2300507"/>
              <a:ext cx="437029"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0" idx="3"/>
              <a:endCxn id="11" idx="1"/>
            </p:cNvCxnSpPr>
            <p:nvPr/>
          </p:nvCxnSpPr>
          <p:spPr>
            <a:xfrm>
              <a:off x="2992812" y="2300507"/>
              <a:ext cx="437029"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972071" y="1854200"/>
              <a:ext cx="529312" cy="338554"/>
            </a:xfrm>
            <a:prstGeom prst="rect">
              <a:avLst/>
            </a:prstGeom>
            <a:noFill/>
          </p:spPr>
          <p:txBody>
            <a:bodyPr wrap="none" rtlCol="0">
              <a:spAutoFit/>
            </a:bodyPr>
            <a:lstStyle/>
            <a:p>
              <a:r>
                <a:rPr lang="en-US" sz="1600" dirty="0" smtClean="0"/>
                <a:t>Sort</a:t>
              </a:r>
              <a:endParaRPr lang="en-US" sz="1600" dirty="0"/>
            </a:p>
          </p:txBody>
        </p:sp>
        <p:sp>
          <p:nvSpPr>
            <p:cNvPr id="25" name="Rectangle 24"/>
            <p:cNvSpPr/>
            <p:nvPr/>
          </p:nvSpPr>
          <p:spPr bwMode="gray">
            <a:xfrm>
              <a:off x="533400" y="3147732"/>
              <a:ext cx="3448050" cy="1438835"/>
            </a:xfrm>
            <a:prstGeom prst="rect">
              <a:avLst/>
            </a:prstGeom>
            <a:solidFill>
              <a:schemeClr val="bg1"/>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sp>
          <p:nvSpPr>
            <p:cNvPr id="26" name="Rectangle 25"/>
            <p:cNvSpPr/>
            <p:nvPr/>
          </p:nvSpPr>
          <p:spPr bwMode="gray">
            <a:xfrm>
              <a:off x="714655" y="3571406"/>
              <a:ext cx="920564" cy="553268"/>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Split 1</a:t>
              </a:r>
              <a:endParaRPr lang="en-US" sz="1400" dirty="0"/>
            </a:p>
          </p:txBody>
        </p:sp>
        <p:sp>
          <p:nvSpPr>
            <p:cNvPr id="27" name="Rectangle 26"/>
            <p:cNvSpPr/>
            <p:nvPr/>
          </p:nvSpPr>
          <p:spPr bwMode="gray">
            <a:xfrm>
              <a:off x="2072248" y="3376333"/>
              <a:ext cx="920564" cy="943414"/>
            </a:xfrm>
            <a:prstGeom prst="rect">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Map</a:t>
              </a:r>
              <a:endParaRPr lang="en-US" sz="1400" dirty="0">
                <a:solidFill>
                  <a:schemeClr val="tx1"/>
                </a:solidFill>
              </a:endParaRPr>
            </a:p>
          </p:txBody>
        </p:sp>
        <p:sp>
          <p:nvSpPr>
            <p:cNvPr id="28" name="Rectangle 27"/>
            <p:cNvSpPr/>
            <p:nvPr/>
          </p:nvSpPr>
          <p:spPr bwMode="gray">
            <a:xfrm>
              <a:off x="3429841" y="3658267"/>
              <a:ext cx="370354" cy="379546"/>
            </a:xfrm>
            <a:prstGeom prst="rect">
              <a:avLst/>
            </a:prstGeom>
            <a:solidFill>
              <a:schemeClr val="accent4"/>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cxnSp>
          <p:nvCxnSpPr>
            <p:cNvPr id="29" name="Straight Arrow Connector 28"/>
            <p:cNvCxnSpPr>
              <a:stCxn id="26" idx="3"/>
              <a:endCxn id="27" idx="1"/>
            </p:cNvCxnSpPr>
            <p:nvPr/>
          </p:nvCxnSpPr>
          <p:spPr>
            <a:xfrm>
              <a:off x="1635219" y="3848040"/>
              <a:ext cx="437029"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7" idx="3"/>
              <a:endCxn id="28" idx="1"/>
            </p:cNvCxnSpPr>
            <p:nvPr/>
          </p:nvCxnSpPr>
          <p:spPr>
            <a:xfrm>
              <a:off x="2992812" y="3848040"/>
              <a:ext cx="437029"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bwMode="gray">
            <a:xfrm>
              <a:off x="533400" y="4695265"/>
              <a:ext cx="3448050" cy="1438835"/>
            </a:xfrm>
            <a:prstGeom prst="rect">
              <a:avLst/>
            </a:prstGeom>
            <a:solidFill>
              <a:schemeClr val="bg1"/>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sp>
          <p:nvSpPr>
            <p:cNvPr id="34" name="Rectangle 33"/>
            <p:cNvSpPr/>
            <p:nvPr/>
          </p:nvSpPr>
          <p:spPr bwMode="gray">
            <a:xfrm>
              <a:off x="714655" y="5118939"/>
              <a:ext cx="920564" cy="553268"/>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Split 2</a:t>
              </a:r>
              <a:endParaRPr lang="en-US" sz="1400" dirty="0"/>
            </a:p>
          </p:txBody>
        </p:sp>
        <p:sp>
          <p:nvSpPr>
            <p:cNvPr id="35" name="Rectangle 34"/>
            <p:cNvSpPr/>
            <p:nvPr/>
          </p:nvSpPr>
          <p:spPr bwMode="gray">
            <a:xfrm>
              <a:off x="2072248" y="4923866"/>
              <a:ext cx="920564" cy="943414"/>
            </a:xfrm>
            <a:prstGeom prst="rect">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Map</a:t>
              </a:r>
              <a:endParaRPr lang="en-US" sz="1400" dirty="0">
                <a:solidFill>
                  <a:schemeClr val="tx1"/>
                </a:solidFill>
              </a:endParaRPr>
            </a:p>
          </p:txBody>
        </p:sp>
        <p:sp>
          <p:nvSpPr>
            <p:cNvPr id="36" name="Rectangle 35"/>
            <p:cNvSpPr/>
            <p:nvPr/>
          </p:nvSpPr>
          <p:spPr bwMode="gray">
            <a:xfrm>
              <a:off x="3429841" y="5205800"/>
              <a:ext cx="370354" cy="379546"/>
            </a:xfrm>
            <a:prstGeom prst="rect">
              <a:avLst/>
            </a:prstGeom>
            <a:solidFill>
              <a:schemeClr val="accent4"/>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cxnSp>
          <p:nvCxnSpPr>
            <p:cNvPr id="37" name="Straight Arrow Connector 36"/>
            <p:cNvCxnSpPr>
              <a:stCxn id="34" idx="3"/>
              <a:endCxn id="35" idx="1"/>
            </p:cNvCxnSpPr>
            <p:nvPr/>
          </p:nvCxnSpPr>
          <p:spPr>
            <a:xfrm>
              <a:off x="1635219" y="5395573"/>
              <a:ext cx="437029"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5" idx="3"/>
              <a:endCxn id="36" idx="1"/>
            </p:cNvCxnSpPr>
            <p:nvPr/>
          </p:nvCxnSpPr>
          <p:spPr>
            <a:xfrm>
              <a:off x="2992812" y="5395573"/>
              <a:ext cx="437029"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p:cNvSpPr/>
            <p:nvPr/>
          </p:nvSpPr>
          <p:spPr bwMode="gray">
            <a:xfrm flipH="1">
              <a:off x="4168724" y="3147732"/>
              <a:ext cx="4165600" cy="1438835"/>
            </a:xfrm>
            <a:prstGeom prst="rect">
              <a:avLst/>
            </a:prstGeom>
            <a:solidFill>
              <a:schemeClr val="bg1"/>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sp>
          <p:nvSpPr>
            <p:cNvPr id="42" name="Rectangle 41"/>
            <p:cNvSpPr/>
            <p:nvPr/>
          </p:nvSpPr>
          <p:spPr bwMode="gray">
            <a:xfrm flipH="1">
              <a:off x="7237861" y="3571406"/>
              <a:ext cx="920564" cy="553268"/>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Part 0</a:t>
              </a:r>
              <a:endParaRPr lang="en-US" sz="1400" dirty="0"/>
            </a:p>
          </p:txBody>
        </p:sp>
        <p:sp>
          <p:nvSpPr>
            <p:cNvPr id="43" name="Rectangle 42"/>
            <p:cNvSpPr/>
            <p:nvPr/>
          </p:nvSpPr>
          <p:spPr bwMode="gray">
            <a:xfrm flipH="1">
              <a:off x="5880268" y="3376333"/>
              <a:ext cx="920564" cy="943414"/>
            </a:xfrm>
            <a:prstGeom prst="rect">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Reduce</a:t>
              </a:r>
              <a:endParaRPr lang="en-US" sz="1400" dirty="0">
                <a:solidFill>
                  <a:schemeClr val="tx1"/>
                </a:solidFill>
              </a:endParaRPr>
            </a:p>
          </p:txBody>
        </p:sp>
        <p:sp>
          <p:nvSpPr>
            <p:cNvPr id="44" name="Rectangle 43"/>
            <p:cNvSpPr/>
            <p:nvPr/>
          </p:nvSpPr>
          <p:spPr bwMode="gray">
            <a:xfrm flipH="1">
              <a:off x="5072885" y="3502855"/>
              <a:ext cx="370354" cy="690370"/>
            </a:xfrm>
            <a:prstGeom prst="rect">
              <a:avLst/>
            </a:prstGeom>
            <a:solidFill>
              <a:schemeClr val="accent4"/>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cxnSp>
          <p:nvCxnSpPr>
            <p:cNvPr id="45" name="Straight Arrow Connector 44"/>
            <p:cNvCxnSpPr>
              <a:stCxn id="43" idx="1"/>
              <a:endCxn id="42" idx="3"/>
            </p:cNvCxnSpPr>
            <p:nvPr/>
          </p:nvCxnSpPr>
          <p:spPr>
            <a:xfrm>
              <a:off x="6800832" y="3848040"/>
              <a:ext cx="437029"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4" idx="1"/>
              <a:endCxn id="43" idx="3"/>
            </p:cNvCxnSpPr>
            <p:nvPr/>
          </p:nvCxnSpPr>
          <p:spPr>
            <a:xfrm>
              <a:off x="5443239" y="3848040"/>
              <a:ext cx="437029"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bwMode="gray">
            <a:xfrm flipH="1">
              <a:off x="4344624" y="3502855"/>
              <a:ext cx="370354" cy="223681"/>
            </a:xfrm>
            <a:prstGeom prst="rect">
              <a:avLst/>
            </a:prstGeom>
            <a:solidFill>
              <a:schemeClr val="accent4"/>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sp>
          <p:nvSpPr>
            <p:cNvPr id="62" name="Rectangle 61"/>
            <p:cNvSpPr/>
            <p:nvPr/>
          </p:nvSpPr>
          <p:spPr bwMode="gray">
            <a:xfrm flipH="1">
              <a:off x="4344624" y="3726656"/>
              <a:ext cx="370354" cy="242768"/>
            </a:xfrm>
            <a:prstGeom prst="rect">
              <a:avLst/>
            </a:prstGeom>
            <a:solidFill>
              <a:schemeClr val="accent4"/>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sp>
          <p:nvSpPr>
            <p:cNvPr id="63" name="Rectangle 62"/>
            <p:cNvSpPr/>
            <p:nvPr/>
          </p:nvSpPr>
          <p:spPr bwMode="gray">
            <a:xfrm flipH="1">
              <a:off x="4344624" y="3969544"/>
              <a:ext cx="370354" cy="223681"/>
            </a:xfrm>
            <a:prstGeom prst="rect">
              <a:avLst/>
            </a:prstGeom>
            <a:solidFill>
              <a:schemeClr val="accent4"/>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cxnSp>
          <p:nvCxnSpPr>
            <p:cNvPr id="65" name="Straight Arrow Connector 64"/>
            <p:cNvCxnSpPr>
              <a:stCxn id="62" idx="1"/>
              <a:endCxn id="44" idx="3"/>
            </p:cNvCxnSpPr>
            <p:nvPr/>
          </p:nvCxnSpPr>
          <p:spPr>
            <a:xfrm>
              <a:off x="4714978" y="3848040"/>
              <a:ext cx="357907"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28" idx="3"/>
              <a:endCxn id="62" idx="3"/>
            </p:cNvCxnSpPr>
            <p:nvPr/>
          </p:nvCxnSpPr>
          <p:spPr>
            <a:xfrm>
              <a:off x="3800195" y="3848040"/>
              <a:ext cx="544429" cy="1588"/>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42" idx="1"/>
              <a:endCxn id="74" idx="1"/>
            </p:cNvCxnSpPr>
            <p:nvPr/>
          </p:nvCxnSpPr>
          <p:spPr>
            <a:xfrm>
              <a:off x="8158425" y="3848040"/>
              <a:ext cx="298883" cy="1"/>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8457308" y="3555653"/>
              <a:ext cx="1135504" cy="584775"/>
            </a:xfrm>
            <a:prstGeom prst="rect">
              <a:avLst/>
            </a:prstGeom>
            <a:noFill/>
          </p:spPr>
          <p:txBody>
            <a:bodyPr wrap="none" rtlCol="0">
              <a:spAutoFit/>
            </a:bodyPr>
            <a:lstStyle/>
            <a:p>
              <a:r>
                <a:rPr lang="en-US" sz="1600" b="1" dirty="0" smtClean="0"/>
                <a:t>HDFS</a:t>
              </a:r>
              <a:br>
                <a:rPr lang="en-US" sz="1600" b="1" dirty="0" smtClean="0"/>
              </a:br>
              <a:r>
                <a:rPr lang="en-US" sz="1600" b="1" dirty="0" smtClean="0"/>
                <a:t>Replication</a:t>
              </a:r>
              <a:endParaRPr lang="en-US" sz="1600" b="1" dirty="0"/>
            </a:p>
          </p:txBody>
        </p:sp>
        <p:sp>
          <p:nvSpPr>
            <p:cNvPr id="77" name="TextBox 76"/>
            <p:cNvSpPr txBox="1"/>
            <p:nvPr/>
          </p:nvSpPr>
          <p:spPr>
            <a:xfrm>
              <a:off x="7041470" y="2811044"/>
              <a:ext cx="1292854" cy="338554"/>
            </a:xfrm>
            <a:prstGeom prst="rect">
              <a:avLst/>
            </a:prstGeom>
            <a:noFill/>
          </p:spPr>
          <p:txBody>
            <a:bodyPr wrap="none" rtlCol="0">
              <a:spAutoFit/>
            </a:bodyPr>
            <a:lstStyle/>
            <a:p>
              <a:r>
                <a:rPr lang="en-US" sz="1600" b="1" dirty="0" smtClean="0"/>
                <a:t>Output HDFS</a:t>
              </a:r>
              <a:endParaRPr lang="en-US" sz="1600" b="1" dirty="0"/>
            </a:p>
          </p:txBody>
        </p:sp>
        <p:sp>
          <p:nvSpPr>
            <p:cNvPr id="78" name="TextBox 77"/>
            <p:cNvSpPr txBox="1"/>
            <p:nvPr/>
          </p:nvSpPr>
          <p:spPr>
            <a:xfrm>
              <a:off x="4529761" y="3160485"/>
              <a:ext cx="728341" cy="338554"/>
            </a:xfrm>
            <a:prstGeom prst="rect">
              <a:avLst/>
            </a:prstGeom>
            <a:noFill/>
          </p:spPr>
          <p:txBody>
            <a:bodyPr wrap="none" rtlCol="0">
              <a:spAutoFit/>
            </a:bodyPr>
            <a:lstStyle/>
            <a:p>
              <a:pPr algn="ctr"/>
              <a:r>
                <a:rPr lang="en-US" sz="1600" dirty="0" smtClean="0"/>
                <a:t>Merge</a:t>
              </a:r>
              <a:endParaRPr lang="en-US" sz="1600" dirty="0"/>
            </a:p>
          </p:txBody>
        </p:sp>
        <p:cxnSp>
          <p:nvCxnSpPr>
            <p:cNvPr id="79" name="Straight Arrow Connector 78"/>
            <p:cNvCxnSpPr>
              <a:stCxn id="36" idx="3"/>
              <a:endCxn id="63" idx="3"/>
            </p:cNvCxnSpPr>
            <p:nvPr/>
          </p:nvCxnSpPr>
          <p:spPr>
            <a:xfrm flipV="1">
              <a:off x="3800195" y="4081385"/>
              <a:ext cx="544429" cy="1314188"/>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11" idx="3"/>
              <a:endCxn id="61" idx="3"/>
            </p:cNvCxnSpPr>
            <p:nvPr/>
          </p:nvCxnSpPr>
          <p:spPr>
            <a:xfrm>
              <a:off x="3800195" y="2300507"/>
              <a:ext cx="544429" cy="1314189"/>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032646" y="2656113"/>
              <a:ext cx="602024" cy="338554"/>
            </a:xfrm>
            <a:prstGeom prst="rect">
              <a:avLst/>
            </a:prstGeom>
            <a:noFill/>
          </p:spPr>
          <p:txBody>
            <a:bodyPr wrap="none" rtlCol="0">
              <a:spAutoFit/>
            </a:bodyPr>
            <a:lstStyle/>
            <a:p>
              <a:pPr algn="ctr"/>
              <a:r>
                <a:rPr lang="en-US" sz="1600" dirty="0" smtClean="0"/>
                <a:t>Copy</a:t>
              </a:r>
              <a:endParaRPr lang="en-US" sz="1600" dirty="0"/>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mtClean="0"/>
              <a:t>Data Flow with Multiple Reducers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37</a:t>
            </a:fld>
            <a:endParaRPr lang="en-US" dirty="0"/>
          </a:p>
        </p:txBody>
      </p:sp>
      <p:grpSp>
        <p:nvGrpSpPr>
          <p:cNvPr id="110" name="Group 109"/>
          <p:cNvGrpSpPr/>
          <p:nvPr/>
        </p:nvGrpSpPr>
        <p:grpSpPr>
          <a:xfrm>
            <a:off x="533400" y="1257300"/>
            <a:ext cx="9059412" cy="4876800"/>
            <a:chOff x="533400" y="1257300"/>
            <a:chExt cx="9059412" cy="4876800"/>
          </a:xfrm>
        </p:grpSpPr>
        <p:sp>
          <p:nvSpPr>
            <p:cNvPr id="87" name="TextBox 86"/>
            <p:cNvSpPr txBox="1"/>
            <p:nvPr/>
          </p:nvSpPr>
          <p:spPr>
            <a:xfrm>
              <a:off x="8457308" y="2781887"/>
              <a:ext cx="1135504" cy="584775"/>
            </a:xfrm>
            <a:prstGeom prst="rect">
              <a:avLst/>
            </a:prstGeom>
            <a:noFill/>
          </p:spPr>
          <p:txBody>
            <a:bodyPr wrap="none" rtlCol="0">
              <a:spAutoFit/>
            </a:bodyPr>
            <a:lstStyle/>
            <a:p>
              <a:r>
                <a:rPr lang="en-US" sz="1600" b="1" dirty="0" smtClean="0"/>
                <a:t>HDFS</a:t>
              </a:r>
              <a:br>
                <a:rPr lang="en-US" sz="1600" b="1" dirty="0" smtClean="0"/>
              </a:br>
              <a:r>
                <a:rPr lang="en-US" sz="1600" b="1" dirty="0" smtClean="0"/>
                <a:t>Replication</a:t>
              </a:r>
              <a:endParaRPr lang="en-US" sz="1600" b="1" dirty="0"/>
            </a:p>
          </p:txBody>
        </p:sp>
        <p:sp>
          <p:nvSpPr>
            <p:cNvPr id="88" name="Rectangle 87"/>
            <p:cNvSpPr/>
            <p:nvPr/>
          </p:nvSpPr>
          <p:spPr bwMode="gray">
            <a:xfrm flipH="1">
              <a:off x="4168724" y="2373966"/>
              <a:ext cx="4165600" cy="1438835"/>
            </a:xfrm>
            <a:prstGeom prst="rect">
              <a:avLst/>
            </a:prstGeom>
            <a:solidFill>
              <a:schemeClr val="bg1"/>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sp>
          <p:nvSpPr>
            <p:cNvPr id="89" name="Rectangle 88"/>
            <p:cNvSpPr/>
            <p:nvPr/>
          </p:nvSpPr>
          <p:spPr bwMode="gray">
            <a:xfrm flipH="1">
              <a:off x="7237861" y="2797640"/>
              <a:ext cx="920564" cy="553268"/>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Part 0</a:t>
              </a:r>
              <a:endParaRPr lang="en-US" sz="1400" dirty="0"/>
            </a:p>
          </p:txBody>
        </p:sp>
        <p:sp>
          <p:nvSpPr>
            <p:cNvPr id="90" name="Rectangle 89"/>
            <p:cNvSpPr/>
            <p:nvPr/>
          </p:nvSpPr>
          <p:spPr bwMode="gray">
            <a:xfrm flipH="1">
              <a:off x="5880268" y="2602567"/>
              <a:ext cx="920564" cy="943414"/>
            </a:xfrm>
            <a:prstGeom prst="rect">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Reduce</a:t>
              </a:r>
              <a:endParaRPr lang="en-US" sz="1400" dirty="0">
                <a:solidFill>
                  <a:schemeClr val="tx1"/>
                </a:solidFill>
              </a:endParaRPr>
            </a:p>
          </p:txBody>
        </p:sp>
        <p:sp>
          <p:nvSpPr>
            <p:cNvPr id="91" name="Rectangle 90"/>
            <p:cNvSpPr/>
            <p:nvPr/>
          </p:nvSpPr>
          <p:spPr bwMode="gray">
            <a:xfrm flipH="1">
              <a:off x="5072885" y="2729089"/>
              <a:ext cx="370354" cy="690370"/>
            </a:xfrm>
            <a:prstGeom prst="rect">
              <a:avLst/>
            </a:prstGeom>
            <a:solidFill>
              <a:schemeClr val="accent4"/>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cxnSp>
          <p:nvCxnSpPr>
            <p:cNvPr id="92" name="Straight Arrow Connector 91"/>
            <p:cNvCxnSpPr>
              <a:stCxn id="90" idx="1"/>
              <a:endCxn id="89" idx="3"/>
            </p:cNvCxnSpPr>
            <p:nvPr/>
          </p:nvCxnSpPr>
          <p:spPr>
            <a:xfrm>
              <a:off x="6800832" y="3074274"/>
              <a:ext cx="437029"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91" idx="1"/>
              <a:endCxn id="90" idx="3"/>
            </p:cNvCxnSpPr>
            <p:nvPr/>
          </p:nvCxnSpPr>
          <p:spPr>
            <a:xfrm>
              <a:off x="5443239" y="3074274"/>
              <a:ext cx="437029"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94" name="Rectangle 93"/>
            <p:cNvSpPr/>
            <p:nvPr/>
          </p:nvSpPr>
          <p:spPr bwMode="gray">
            <a:xfrm flipH="1">
              <a:off x="4344624" y="2729089"/>
              <a:ext cx="370354" cy="223681"/>
            </a:xfrm>
            <a:prstGeom prst="rect">
              <a:avLst/>
            </a:prstGeom>
            <a:solidFill>
              <a:schemeClr val="accent4"/>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sp>
          <p:nvSpPr>
            <p:cNvPr id="95" name="Rectangle 94"/>
            <p:cNvSpPr/>
            <p:nvPr/>
          </p:nvSpPr>
          <p:spPr bwMode="gray">
            <a:xfrm flipH="1">
              <a:off x="4344624" y="2952890"/>
              <a:ext cx="370354" cy="242768"/>
            </a:xfrm>
            <a:prstGeom prst="rect">
              <a:avLst/>
            </a:prstGeom>
            <a:solidFill>
              <a:schemeClr val="accent4"/>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sp>
          <p:nvSpPr>
            <p:cNvPr id="96" name="Rectangle 95"/>
            <p:cNvSpPr/>
            <p:nvPr/>
          </p:nvSpPr>
          <p:spPr bwMode="gray">
            <a:xfrm flipH="1">
              <a:off x="4344624" y="3195778"/>
              <a:ext cx="370354" cy="223681"/>
            </a:xfrm>
            <a:prstGeom prst="rect">
              <a:avLst/>
            </a:prstGeom>
            <a:solidFill>
              <a:schemeClr val="accent4"/>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cxnSp>
          <p:nvCxnSpPr>
            <p:cNvPr id="97" name="Straight Arrow Connector 96"/>
            <p:cNvCxnSpPr>
              <a:stCxn id="95" idx="1"/>
              <a:endCxn id="91" idx="3"/>
            </p:cNvCxnSpPr>
            <p:nvPr/>
          </p:nvCxnSpPr>
          <p:spPr>
            <a:xfrm>
              <a:off x="4714978" y="3074274"/>
              <a:ext cx="357907"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89" idx="1"/>
              <a:endCxn id="87" idx="1"/>
            </p:cNvCxnSpPr>
            <p:nvPr/>
          </p:nvCxnSpPr>
          <p:spPr>
            <a:xfrm>
              <a:off x="8158425" y="3074274"/>
              <a:ext cx="298883" cy="1"/>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a:off x="4529761" y="2386719"/>
              <a:ext cx="728341" cy="338554"/>
            </a:xfrm>
            <a:prstGeom prst="rect">
              <a:avLst/>
            </a:prstGeom>
            <a:noFill/>
          </p:spPr>
          <p:txBody>
            <a:bodyPr wrap="none" rtlCol="0">
              <a:spAutoFit/>
            </a:bodyPr>
            <a:lstStyle/>
            <a:p>
              <a:pPr algn="ctr"/>
              <a:r>
                <a:rPr lang="en-US" sz="1600" dirty="0" smtClean="0"/>
                <a:t>Merge</a:t>
              </a:r>
              <a:endParaRPr lang="en-US" sz="1600" dirty="0"/>
            </a:p>
          </p:txBody>
        </p:sp>
        <p:sp>
          <p:nvSpPr>
            <p:cNvPr id="9" name="TextBox 8"/>
            <p:cNvSpPr txBox="1"/>
            <p:nvPr/>
          </p:nvSpPr>
          <p:spPr>
            <a:xfrm>
              <a:off x="533400" y="1257300"/>
              <a:ext cx="1137363" cy="338554"/>
            </a:xfrm>
            <a:prstGeom prst="rect">
              <a:avLst/>
            </a:prstGeom>
            <a:noFill/>
          </p:spPr>
          <p:txBody>
            <a:bodyPr wrap="none" rtlCol="0">
              <a:spAutoFit/>
            </a:bodyPr>
            <a:lstStyle/>
            <a:p>
              <a:r>
                <a:rPr lang="en-US" sz="1600" b="1" dirty="0" smtClean="0"/>
                <a:t>Input HDFS</a:t>
              </a:r>
              <a:endParaRPr lang="en-US" sz="1600" b="1" dirty="0"/>
            </a:p>
          </p:txBody>
        </p:sp>
        <p:sp>
          <p:nvSpPr>
            <p:cNvPr id="10" name="Rectangle 9"/>
            <p:cNvSpPr/>
            <p:nvPr/>
          </p:nvSpPr>
          <p:spPr bwMode="gray">
            <a:xfrm>
              <a:off x="533400" y="1600199"/>
              <a:ext cx="3448050" cy="1438835"/>
            </a:xfrm>
            <a:prstGeom prst="rect">
              <a:avLst/>
            </a:prstGeom>
            <a:solidFill>
              <a:schemeClr val="bg1"/>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sp>
          <p:nvSpPr>
            <p:cNvPr id="11" name="Rectangle 10"/>
            <p:cNvSpPr/>
            <p:nvPr/>
          </p:nvSpPr>
          <p:spPr bwMode="gray">
            <a:xfrm>
              <a:off x="714655" y="2023873"/>
              <a:ext cx="920564" cy="553268"/>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Split 0</a:t>
              </a:r>
              <a:endParaRPr lang="en-US" sz="1400" dirty="0"/>
            </a:p>
          </p:txBody>
        </p:sp>
        <p:sp>
          <p:nvSpPr>
            <p:cNvPr id="12" name="Rectangle 11"/>
            <p:cNvSpPr/>
            <p:nvPr/>
          </p:nvSpPr>
          <p:spPr bwMode="gray">
            <a:xfrm>
              <a:off x="2072248" y="1828800"/>
              <a:ext cx="920564" cy="943414"/>
            </a:xfrm>
            <a:prstGeom prst="rect">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Map</a:t>
              </a:r>
              <a:endParaRPr lang="en-US" sz="1400" dirty="0">
                <a:solidFill>
                  <a:schemeClr val="tx1"/>
                </a:solidFill>
              </a:endParaRPr>
            </a:p>
          </p:txBody>
        </p:sp>
        <p:sp>
          <p:nvSpPr>
            <p:cNvPr id="13" name="Rectangle 12"/>
            <p:cNvSpPr/>
            <p:nvPr/>
          </p:nvSpPr>
          <p:spPr bwMode="gray">
            <a:xfrm>
              <a:off x="3429841" y="2110734"/>
              <a:ext cx="370354" cy="379546"/>
            </a:xfrm>
            <a:prstGeom prst="rect">
              <a:avLst/>
            </a:prstGeom>
            <a:solidFill>
              <a:schemeClr val="accent4"/>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cxnSp>
          <p:nvCxnSpPr>
            <p:cNvPr id="14" name="Straight Arrow Connector 13"/>
            <p:cNvCxnSpPr>
              <a:stCxn id="11" idx="3"/>
              <a:endCxn id="12" idx="1"/>
            </p:cNvCxnSpPr>
            <p:nvPr/>
          </p:nvCxnSpPr>
          <p:spPr>
            <a:xfrm>
              <a:off x="1635219" y="2300507"/>
              <a:ext cx="437029"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2" idx="3"/>
              <a:endCxn id="63" idx="1"/>
            </p:cNvCxnSpPr>
            <p:nvPr/>
          </p:nvCxnSpPr>
          <p:spPr>
            <a:xfrm flipV="1">
              <a:off x="2992812" y="2194557"/>
              <a:ext cx="437029" cy="105950"/>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972071" y="1854200"/>
              <a:ext cx="529312" cy="338554"/>
            </a:xfrm>
            <a:prstGeom prst="rect">
              <a:avLst/>
            </a:prstGeom>
            <a:noFill/>
          </p:spPr>
          <p:txBody>
            <a:bodyPr wrap="none" rtlCol="0">
              <a:spAutoFit/>
            </a:bodyPr>
            <a:lstStyle/>
            <a:p>
              <a:r>
                <a:rPr lang="en-US" sz="1600" dirty="0" smtClean="0"/>
                <a:t>Sort</a:t>
              </a:r>
              <a:endParaRPr lang="en-US" sz="1600" dirty="0"/>
            </a:p>
          </p:txBody>
        </p:sp>
        <p:sp>
          <p:nvSpPr>
            <p:cNvPr id="17" name="Rectangle 16"/>
            <p:cNvSpPr/>
            <p:nvPr/>
          </p:nvSpPr>
          <p:spPr bwMode="gray">
            <a:xfrm>
              <a:off x="533400" y="3147732"/>
              <a:ext cx="3448050" cy="1438835"/>
            </a:xfrm>
            <a:prstGeom prst="rect">
              <a:avLst/>
            </a:prstGeom>
            <a:solidFill>
              <a:schemeClr val="bg1"/>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sp>
          <p:nvSpPr>
            <p:cNvPr id="18" name="Rectangle 17"/>
            <p:cNvSpPr/>
            <p:nvPr/>
          </p:nvSpPr>
          <p:spPr bwMode="gray">
            <a:xfrm>
              <a:off x="714655" y="3571406"/>
              <a:ext cx="920564" cy="553268"/>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Split 1</a:t>
              </a:r>
              <a:endParaRPr lang="en-US" sz="1400" dirty="0"/>
            </a:p>
          </p:txBody>
        </p:sp>
        <p:sp>
          <p:nvSpPr>
            <p:cNvPr id="19" name="Rectangle 18"/>
            <p:cNvSpPr/>
            <p:nvPr/>
          </p:nvSpPr>
          <p:spPr bwMode="gray">
            <a:xfrm>
              <a:off x="2072248" y="3376333"/>
              <a:ext cx="920564" cy="943414"/>
            </a:xfrm>
            <a:prstGeom prst="rect">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Map</a:t>
              </a:r>
              <a:endParaRPr lang="en-US" sz="1400" dirty="0">
                <a:solidFill>
                  <a:schemeClr val="tx1"/>
                </a:solidFill>
              </a:endParaRPr>
            </a:p>
          </p:txBody>
        </p:sp>
        <p:sp>
          <p:nvSpPr>
            <p:cNvPr id="20" name="Rectangle 19"/>
            <p:cNvSpPr/>
            <p:nvPr/>
          </p:nvSpPr>
          <p:spPr bwMode="gray">
            <a:xfrm>
              <a:off x="3429841" y="3658267"/>
              <a:ext cx="370354" cy="379546"/>
            </a:xfrm>
            <a:prstGeom prst="rect">
              <a:avLst/>
            </a:prstGeom>
            <a:solidFill>
              <a:schemeClr val="accent4"/>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cxnSp>
          <p:nvCxnSpPr>
            <p:cNvPr id="21" name="Straight Arrow Connector 20"/>
            <p:cNvCxnSpPr>
              <a:stCxn id="18" idx="3"/>
              <a:endCxn id="19" idx="1"/>
            </p:cNvCxnSpPr>
            <p:nvPr/>
          </p:nvCxnSpPr>
          <p:spPr>
            <a:xfrm>
              <a:off x="1635219" y="3848040"/>
              <a:ext cx="437029"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9" idx="3"/>
              <a:endCxn id="71" idx="1"/>
            </p:cNvCxnSpPr>
            <p:nvPr/>
          </p:nvCxnSpPr>
          <p:spPr>
            <a:xfrm flipV="1">
              <a:off x="2992812" y="3742090"/>
              <a:ext cx="437029" cy="105950"/>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bwMode="gray">
            <a:xfrm>
              <a:off x="533400" y="4695265"/>
              <a:ext cx="3448050" cy="1438835"/>
            </a:xfrm>
            <a:prstGeom prst="rect">
              <a:avLst/>
            </a:prstGeom>
            <a:solidFill>
              <a:schemeClr val="bg1"/>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sp>
          <p:nvSpPr>
            <p:cNvPr id="24" name="Rectangle 23"/>
            <p:cNvSpPr/>
            <p:nvPr/>
          </p:nvSpPr>
          <p:spPr bwMode="gray">
            <a:xfrm>
              <a:off x="714655" y="5118939"/>
              <a:ext cx="920564" cy="553268"/>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Split 2</a:t>
              </a:r>
              <a:endParaRPr lang="en-US" sz="1400" dirty="0"/>
            </a:p>
          </p:txBody>
        </p:sp>
        <p:sp>
          <p:nvSpPr>
            <p:cNvPr id="25" name="Rectangle 24"/>
            <p:cNvSpPr/>
            <p:nvPr/>
          </p:nvSpPr>
          <p:spPr bwMode="gray">
            <a:xfrm>
              <a:off x="2072248" y="4923866"/>
              <a:ext cx="920564" cy="943414"/>
            </a:xfrm>
            <a:prstGeom prst="rect">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Map</a:t>
              </a:r>
              <a:endParaRPr lang="en-US" sz="1400" dirty="0">
                <a:solidFill>
                  <a:schemeClr val="tx1"/>
                </a:solidFill>
              </a:endParaRPr>
            </a:p>
          </p:txBody>
        </p:sp>
        <p:sp>
          <p:nvSpPr>
            <p:cNvPr id="26" name="Rectangle 25"/>
            <p:cNvSpPr/>
            <p:nvPr/>
          </p:nvSpPr>
          <p:spPr bwMode="gray">
            <a:xfrm>
              <a:off x="3429841" y="5205800"/>
              <a:ext cx="370354" cy="379546"/>
            </a:xfrm>
            <a:prstGeom prst="rect">
              <a:avLst/>
            </a:prstGeom>
            <a:solidFill>
              <a:schemeClr val="accent4"/>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cxnSp>
          <p:nvCxnSpPr>
            <p:cNvPr id="27" name="Straight Arrow Connector 26"/>
            <p:cNvCxnSpPr>
              <a:stCxn id="24" idx="3"/>
              <a:endCxn id="25" idx="1"/>
            </p:cNvCxnSpPr>
            <p:nvPr/>
          </p:nvCxnSpPr>
          <p:spPr>
            <a:xfrm>
              <a:off x="1635219" y="5395573"/>
              <a:ext cx="437029"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25" idx="3"/>
              <a:endCxn id="75" idx="1"/>
            </p:cNvCxnSpPr>
            <p:nvPr/>
          </p:nvCxnSpPr>
          <p:spPr>
            <a:xfrm flipV="1">
              <a:off x="2992812" y="5289623"/>
              <a:ext cx="437029" cy="105950"/>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7041470" y="2023646"/>
              <a:ext cx="1292854" cy="338554"/>
            </a:xfrm>
            <a:prstGeom prst="rect">
              <a:avLst/>
            </a:prstGeom>
            <a:noFill/>
          </p:spPr>
          <p:txBody>
            <a:bodyPr wrap="none" rtlCol="0">
              <a:spAutoFit/>
            </a:bodyPr>
            <a:lstStyle/>
            <a:p>
              <a:r>
                <a:rPr lang="en-US" sz="1600" b="1" dirty="0" smtClean="0"/>
                <a:t>Output HDFS</a:t>
              </a:r>
              <a:endParaRPr lang="en-US" sz="1600" b="1" dirty="0"/>
            </a:p>
          </p:txBody>
        </p:sp>
        <p:grpSp>
          <p:nvGrpSpPr>
            <p:cNvPr id="85" name="Group 84"/>
            <p:cNvGrpSpPr/>
            <p:nvPr/>
          </p:nvGrpSpPr>
          <p:grpSpPr>
            <a:xfrm>
              <a:off x="4168724" y="3921498"/>
              <a:ext cx="5424088" cy="1438835"/>
              <a:chOff x="4168724" y="3921498"/>
              <a:chExt cx="5424088" cy="1438835"/>
            </a:xfrm>
          </p:grpSpPr>
          <p:sp>
            <p:nvSpPr>
              <p:cNvPr id="41" name="TextBox 40"/>
              <p:cNvSpPr txBox="1"/>
              <p:nvPr/>
            </p:nvSpPr>
            <p:spPr>
              <a:xfrm>
                <a:off x="8457308" y="4329419"/>
                <a:ext cx="1135504" cy="584775"/>
              </a:xfrm>
              <a:prstGeom prst="rect">
                <a:avLst/>
              </a:prstGeom>
              <a:noFill/>
            </p:spPr>
            <p:txBody>
              <a:bodyPr wrap="none" rtlCol="0">
                <a:spAutoFit/>
              </a:bodyPr>
              <a:lstStyle/>
              <a:p>
                <a:r>
                  <a:rPr lang="en-US" sz="1600" b="1" dirty="0" smtClean="0"/>
                  <a:t>HDFS</a:t>
                </a:r>
                <a:br>
                  <a:rPr lang="en-US" sz="1600" b="1" dirty="0" smtClean="0"/>
                </a:br>
                <a:r>
                  <a:rPr lang="en-US" sz="1600" b="1" dirty="0" smtClean="0"/>
                  <a:t>Replication</a:t>
                </a:r>
                <a:endParaRPr lang="en-US" sz="1600" b="1" dirty="0"/>
              </a:p>
            </p:txBody>
          </p:sp>
          <p:sp>
            <p:nvSpPr>
              <p:cNvPr id="29" name="Rectangle 28"/>
              <p:cNvSpPr/>
              <p:nvPr/>
            </p:nvSpPr>
            <p:spPr bwMode="gray">
              <a:xfrm flipH="1">
                <a:off x="4168724" y="3921498"/>
                <a:ext cx="4165600" cy="1438835"/>
              </a:xfrm>
              <a:prstGeom prst="rect">
                <a:avLst/>
              </a:prstGeom>
              <a:solidFill>
                <a:schemeClr val="bg1"/>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sp>
            <p:nvSpPr>
              <p:cNvPr id="30" name="Rectangle 29"/>
              <p:cNvSpPr/>
              <p:nvPr/>
            </p:nvSpPr>
            <p:spPr bwMode="gray">
              <a:xfrm flipH="1">
                <a:off x="7237861" y="4345172"/>
                <a:ext cx="920564" cy="553268"/>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Part 1</a:t>
                </a:r>
                <a:endParaRPr lang="en-US" sz="1400" dirty="0"/>
              </a:p>
            </p:txBody>
          </p:sp>
          <p:sp>
            <p:nvSpPr>
              <p:cNvPr id="31" name="Rectangle 30"/>
              <p:cNvSpPr/>
              <p:nvPr/>
            </p:nvSpPr>
            <p:spPr bwMode="gray">
              <a:xfrm flipH="1">
                <a:off x="5880268" y="4150099"/>
                <a:ext cx="920564" cy="943414"/>
              </a:xfrm>
              <a:prstGeom prst="rect">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Reduce</a:t>
                </a:r>
                <a:endParaRPr lang="en-US" sz="1400" dirty="0">
                  <a:solidFill>
                    <a:schemeClr val="tx1"/>
                  </a:solidFill>
                </a:endParaRPr>
              </a:p>
            </p:txBody>
          </p:sp>
          <p:sp>
            <p:nvSpPr>
              <p:cNvPr id="32" name="Rectangle 31"/>
              <p:cNvSpPr/>
              <p:nvPr/>
            </p:nvSpPr>
            <p:spPr bwMode="gray">
              <a:xfrm flipH="1">
                <a:off x="5072885" y="4276621"/>
                <a:ext cx="370354" cy="690370"/>
              </a:xfrm>
              <a:prstGeom prst="rect">
                <a:avLst/>
              </a:prstGeom>
              <a:solidFill>
                <a:schemeClr val="accent4"/>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cxnSp>
            <p:nvCxnSpPr>
              <p:cNvPr id="33" name="Straight Arrow Connector 32"/>
              <p:cNvCxnSpPr>
                <a:stCxn id="31" idx="1"/>
                <a:endCxn id="30" idx="3"/>
              </p:cNvCxnSpPr>
              <p:nvPr/>
            </p:nvCxnSpPr>
            <p:spPr>
              <a:xfrm>
                <a:off x="6800832" y="4621806"/>
                <a:ext cx="437029"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32" idx="1"/>
                <a:endCxn id="31" idx="3"/>
              </p:cNvCxnSpPr>
              <p:nvPr/>
            </p:nvCxnSpPr>
            <p:spPr>
              <a:xfrm>
                <a:off x="5443239" y="4621806"/>
                <a:ext cx="437029"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bwMode="gray">
              <a:xfrm flipH="1">
                <a:off x="4344624" y="4276621"/>
                <a:ext cx="370354" cy="223681"/>
              </a:xfrm>
              <a:prstGeom prst="rect">
                <a:avLst/>
              </a:prstGeom>
              <a:solidFill>
                <a:schemeClr val="accent4"/>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sp>
            <p:nvSpPr>
              <p:cNvPr id="36" name="Rectangle 35"/>
              <p:cNvSpPr/>
              <p:nvPr/>
            </p:nvSpPr>
            <p:spPr bwMode="gray">
              <a:xfrm flipH="1">
                <a:off x="4344624" y="4500422"/>
                <a:ext cx="370354" cy="242768"/>
              </a:xfrm>
              <a:prstGeom prst="rect">
                <a:avLst/>
              </a:prstGeom>
              <a:solidFill>
                <a:schemeClr val="accent4"/>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sp>
            <p:nvSpPr>
              <p:cNvPr id="37" name="Rectangle 36"/>
              <p:cNvSpPr/>
              <p:nvPr/>
            </p:nvSpPr>
            <p:spPr bwMode="gray">
              <a:xfrm flipH="1">
                <a:off x="4344624" y="4743310"/>
                <a:ext cx="370354" cy="223681"/>
              </a:xfrm>
              <a:prstGeom prst="rect">
                <a:avLst/>
              </a:prstGeom>
              <a:solidFill>
                <a:schemeClr val="accent4"/>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cxnSp>
            <p:nvCxnSpPr>
              <p:cNvPr id="38" name="Straight Arrow Connector 37"/>
              <p:cNvCxnSpPr>
                <a:stCxn id="36" idx="1"/>
                <a:endCxn id="32" idx="3"/>
              </p:cNvCxnSpPr>
              <p:nvPr/>
            </p:nvCxnSpPr>
            <p:spPr>
              <a:xfrm>
                <a:off x="4714978" y="4621806"/>
                <a:ext cx="357907"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30" idx="1"/>
                <a:endCxn id="41" idx="1"/>
              </p:cNvCxnSpPr>
              <p:nvPr/>
            </p:nvCxnSpPr>
            <p:spPr>
              <a:xfrm>
                <a:off x="8158425" y="4621806"/>
                <a:ext cx="298883" cy="1"/>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4529761" y="3934251"/>
                <a:ext cx="728341" cy="338554"/>
              </a:xfrm>
              <a:prstGeom prst="rect">
                <a:avLst/>
              </a:prstGeom>
              <a:noFill/>
            </p:spPr>
            <p:txBody>
              <a:bodyPr wrap="none" rtlCol="0">
                <a:spAutoFit/>
              </a:bodyPr>
              <a:lstStyle/>
              <a:p>
                <a:pPr algn="ctr"/>
                <a:r>
                  <a:rPr lang="en-US" sz="1600" dirty="0" smtClean="0"/>
                  <a:t>Merge</a:t>
                </a:r>
                <a:endParaRPr lang="en-US" sz="1600" dirty="0"/>
              </a:p>
            </p:txBody>
          </p:sp>
        </p:grpSp>
        <p:cxnSp>
          <p:nvCxnSpPr>
            <p:cNvPr id="44" name="Straight Arrow Connector 43"/>
            <p:cNvCxnSpPr>
              <a:stCxn id="26" idx="3"/>
              <a:endCxn id="37" idx="3"/>
            </p:cNvCxnSpPr>
            <p:nvPr/>
          </p:nvCxnSpPr>
          <p:spPr>
            <a:xfrm flipV="1">
              <a:off x="3800195" y="4855151"/>
              <a:ext cx="544429" cy="540422"/>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13" idx="3"/>
              <a:endCxn id="35" idx="3"/>
            </p:cNvCxnSpPr>
            <p:nvPr/>
          </p:nvCxnSpPr>
          <p:spPr>
            <a:xfrm>
              <a:off x="3800195" y="2300507"/>
              <a:ext cx="544429" cy="2087955"/>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929742" y="2034530"/>
              <a:ext cx="602024" cy="338554"/>
            </a:xfrm>
            <a:prstGeom prst="rect">
              <a:avLst/>
            </a:prstGeom>
            <a:noFill/>
          </p:spPr>
          <p:txBody>
            <a:bodyPr wrap="none" rtlCol="0">
              <a:spAutoFit/>
            </a:bodyPr>
            <a:lstStyle/>
            <a:p>
              <a:pPr algn="ctr"/>
              <a:r>
                <a:rPr lang="en-US" sz="1600" dirty="0" smtClean="0"/>
                <a:t>Copy</a:t>
              </a:r>
              <a:endParaRPr lang="en-US" sz="1600" dirty="0"/>
            </a:p>
          </p:txBody>
        </p:sp>
        <p:cxnSp>
          <p:nvCxnSpPr>
            <p:cNvPr id="39" name="Straight Arrow Connector 38"/>
            <p:cNvCxnSpPr>
              <a:stCxn id="20" idx="3"/>
              <a:endCxn id="36" idx="3"/>
            </p:cNvCxnSpPr>
            <p:nvPr/>
          </p:nvCxnSpPr>
          <p:spPr>
            <a:xfrm>
              <a:off x="3800195" y="3848040"/>
              <a:ext cx="544429" cy="773766"/>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3" idx="1"/>
              <a:endCxn id="13" idx="3"/>
            </p:cNvCxnSpPr>
            <p:nvPr/>
          </p:nvCxnSpPr>
          <p:spPr>
            <a:xfrm rot="10800000" flipH="1">
              <a:off x="3429841" y="2300507"/>
              <a:ext cx="370354" cy="1588"/>
            </a:xfrm>
            <a:prstGeom prst="straightConnector1">
              <a:avLst/>
            </a:prstGeom>
            <a:solidFill>
              <a:schemeClr val="accent4"/>
            </a:solidFill>
            <a:ln>
              <a:solidFill>
                <a:srgbClr val="376092"/>
              </a:solidFill>
            </a:ln>
            <a:effectLst/>
          </p:spPr>
          <p:style>
            <a:lnRef idx="1">
              <a:schemeClr val="accent1"/>
            </a:lnRef>
            <a:fillRef idx="3">
              <a:schemeClr val="accent1"/>
            </a:fillRef>
            <a:effectRef idx="2">
              <a:schemeClr val="accent1"/>
            </a:effectRef>
            <a:fontRef idx="minor">
              <a:schemeClr val="lt1"/>
            </a:fontRef>
          </p:style>
        </p:cxnSp>
        <p:cxnSp>
          <p:nvCxnSpPr>
            <p:cNvPr id="54" name="Straight Arrow Connector 53"/>
            <p:cNvCxnSpPr>
              <a:stCxn id="20" idx="1"/>
              <a:endCxn id="20" idx="3"/>
            </p:cNvCxnSpPr>
            <p:nvPr/>
          </p:nvCxnSpPr>
          <p:spPr>
            <a:xfrm rot="10800000" flipH="1">
              <a:off x="3429841" y="3848040"/>
              <a:ext cx="370354" cy="1588"/>
            </a:xfrm>
            <a:prstGeom prst="straightConnector1">
              <a:avLst/>
            </a:prstGeom>
            <a:solidFill>
              <a:schemeClr val="accent4"/>
            </a:solidFill>
            <a:ln>
              <a:solidFill>
                <a:srgbClr val="376092"/>
              </a:solidFill>
            </a:ln>
            <a:effectLst/>
          </p:spPr>
          <p:style>
            <a:lnRef idx="1">
              <a:schemeClr val="accent1"/>
            </a:lnRef>
            <a:fillRef idx="3">
              <a:schemeClr val="accent1"/>
            </a:fillRef>
            <a:effectRef idx="2">
              <a:schemeClr val="accent1"/>
            </a:effectRef>
            <a:fontRef idx="minor">
              <a:schemeClr val="lt1"/>
            </a:fontRef>
          </p:style>
        </p:cxnSp>
        <p:cxnSp>
          <p:nvCxnSpPr>
            <p:cNvPr id="57" name="Straight Arrow Connector 56"/>
            <p:cNvCxnSpPr>
              <a:stCxn id="26" idx="1"/>
              <a:endCxn id="26" idx="3"/>
            </p:cNvCxnSpPr>
            <p:nvPr/>
          </p:nvCxnSpPr>
          <p:spPr>
            <a:xfrm rot="10800000" flipH="1">
              <a:off x="3429841" y="5395573"/>
              <a:ext cx="370354" cy="1588"/>
            </a:xfrm>
            <a:prstGeom prst="straightConnector1">
              <a:avLst/>
            </a:prstGeom>
            <a:solidFill>
              <a:schemeClr val="accent4"/>
            </a:solidFill>
            <a:ln>
              <a:solidFill>
                <a:srgbClr val="376092"/>
              </a:solidFill>
            </a:ln>
            <a:effectLst/>
          </p:spPr>
          <p:style>
            <a:lnRef idx="1">
              <a:schemeClr val="accent1"/>
            </a:lnRef>
            <a:fillRef idx="3">
              <a:schemeClr val="accent1"/>
            </a:fillRef>
            <a:effectRef idx="2">
              <a:schemeClr val="accent1"/>
            </a:effectRef>
            <a:fontRef idx="minor">
              <a:schemeClr val="lt1"/>
            </a:fontRef>
          </p:style>
        </p:cxnSp>
        <p:sp>
          <p:nvSpPr>
            <p:cNvPr id="63" name="Rectangle 62"/>
            <p:cNvSpPr/>
            <p:nvPr/>
          </p:nvSpPr>
          <p:spPr bwMode="gray">
            <a:xfrm>
              <a:off x="3429841" y="2110734"/>
              <a:ext cx="370354" cy="16764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sp>
          <p:nvSpPr>
            <p:cNvPr id="64" name="Rectangle 63"/>
            <p:cNvSpPr/>
            <p:nvPr/>
          </p:nvSpPr>
          <p:spPr bwMode="gray">
            <a:xfrm>
              <a:off x="3429841" y="2322634"/>
              <a:ext cx="370354" cy="16764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cxnSp>
          <p:nvCxnSpPr>
            <p:cNvPr id="66" name="Straight Arrow Connector 65"/>
            <p:cNvCxnSpPr>
              <a:stCxn id="12" idx="3"/>
              <a:endCxn id="64" idx="1"/>
            </p:cNvCxnSpPr>
            <p:nvPr/>
          </p:nvCxnSpPr>
          <p:spPr>
            <a:xfrm>
              <a:off x="2992812" y="2300507"/>
              <a:ext cx="437029" cy="105950"/>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71" name="Rectangle 70"/>
            <p:cNvSpPr/>
            <p:nvPr/>
          </p:nvSpPr>
          <p:spPr bwMode="gray">
            <a:xfrm>
              <a:off x="3429841" y="3658267"/>
              <a:ext cx="370354" cy="16764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sp>
          <p:nvSpPr>
            <p:cNvPr id="72" name="Rectangle 71"/>
            <p:cNvSpPr/>
            <p:nvPr/>
          </p:nvSpPr>
          <p:spPr bwMode="gray">
            <a:xfrm>
              <a:off x="3429841" y="3870167"/>
              <a:ext cx="370354" cy="16764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sp>
          <p:nvSpPr>
            <p:cNvPr id="75" name="Rectangle 74"/>
            <p:cNvSpPr/>
            <p:nvPr/>
          </p:nvSpPr>
          <p:spPr bwMode="gray">
            <a:xfrm>
              <a:off x="3429841" y="5205800"/>
              <a:ext cx="370354" cy="16764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sp>
          <p:nvSpPr>
            <p:cNvPr id="76" name="Rectangle 75"/>
            <p:cNvSpPr/>
            <p:nvPr/>
          </p:nvSpPr>
          <p:spPr bwMode="gray">
            <a:xfrm>
              <a:off x="3429841" y="5417700"/>
              <a:ext cx="370354" cy="16764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cxnSp>
          <p:nvCxnSpPr>
            <p:cNvPr id="78" name="Straight Arrow Connector 77"/>
            <p:cNvCxnSpPr>
              <a:stCxn id="19" idx="3"/>
              <a:endCxn id="72" idx="1"/>
            </p:cNvCxnSpPr>
            <p:nvPr/>
          </p:nvCxnSpPr>
          <p:spPr>
            <a:xfrm>
              <a:off x="2992812" y="3848040"/>
              <a:ext cx="437029" cy="105950"/>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25" idx="3"/>
              <a:endCxn id="76" idx="1"/>
            </p:cNvCxnSpPr>
            <p:nvPr/>
          </p:nvCxnSpPr>
          <p:spPr>
            <a:xfrm>
              <a:off x="2992812" y="5395573"/>
              <a:ext cx="437029" cy="105950"/>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a:stCxn id="13" idx="3"/>
              <a:endCxn id="94" idx="3"/>
            </p:cNvCxnSpPr>
            <p:nvPr/>
          </p:nvCxnSpPr>
          <p:spPr>
            <a:xfrm>
              <a:off x="3800195" y="2300507"/>
              <a:ext cx="544429" cy="540423"/>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stCxn id="20" idx="3"/>
              <a:endCxn id="95" idx="3"/>
            </p:cNvCxnSpPr>
            <p:nvPr/>
          </p:nvCxnSpPr>
          <p:spPr>
            <a:xfrm flipV="1">
              <a:off x="3800195" y="3074274"/>
              <a:ext cx="544429" cy="773766"/>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a:stCxn id="26" idx="3"/>
              <a:endCxn id="96" idx="3"/>
            </p:cNvCxnSpPr>
            <p:nvPr/>
          </p:nvCxnSpPr>
          <p:spPr>
            <a:xfrm flipV="1">
              <a:off x="3800195" y="3307619"/>
              <a:ext cx="544429" cy="2087954"/>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mtClean="0"/>
              <a:t>Data Flow with No Reducer</a:t>
            </a:r>
          </a:p>
        </p:txBody>
      </p:sp>
      <p:sp>
        <p:nvSpPr>
          <p:cNvPr id="4" name="Slide Number Placeholder 3"/>
          <p:cNvSpPr>
            <a:spLocks noGrp="1"/>
          </p:cNvSpPr>
          <p:nvPr>
            <p:ph type="sldNum" sz="quarter" idx="12"/>
          </p:nvPr>
        </p:nvSpPr>
        <p:spPr/>
        <p:txBody>
          <a:bodyPr/>
          <a:lstStyle/>
          <a:p>
            <a:fld id="{5A0614AE-7DA6-4443-9A06-FA7BD7CD666D}" type="slidenum">
              <a:rPr lang="en-US" smtClean="0"/>
              <a:pPr/>
              <a:t>38</a:t>
            </a:fld>
            <a:endParaRPr lang="en-US" dirty="0"/>
          </a:p>
        </p:txBody>
      </p:sp>
      <p:grpSp>
        <p:nvGrpSpPr>
          <p:cNvPr id="106" name="Group 105"/>
          <p:cNvGrpSpPr/>
          <p:nvPr/>
        </p:nvGrpSpPr>
        <p:grpSpPr>
          <a:xfrm>
            <a:off x="2438400" y="1257300"/>
            <a:ext cx="4945504" cy="4876800"/>
            <a:chOff x="990600" y="1257300"/>
            <a:chExt cx="4945504" cy="4876800"/>
          </a:xfrm>
        </p:grpSpPr>
        <p:sp>
          <p:nvSpPr>
            <p:cNvPr id="22" name="TextBox 21"/>
            <p:cNvSpPr txBox="1"/>
            <p:nvPr/>
          </p:nvSpPr>
          <p:spPr>
            <a:xfrm>
              <a:off x="990600" y="1257300"/>
              <a:ext cx="1137363" cy="338554"/>
            </a:xfrm>
            <a:prstGeom prst="rect">
              <a:avLst/>
            </a:prstGeom>
            <a:noFill/>
          </p:spPr>
          <p:txBody>
            <a:bodyPr wrap="none" rtlCol="0">
              <a:spAutoFit/>
            </a:bodyPr>
            <a:lstStyle/>
            <a:p>
              <a:r>
                <a:rPr lang="en-US" sz="1600" b="1" dirty="0" smtClean="0"/>
                <a:t>Input HDFS</a:t>
              </a:r>
              <a:endParaRPr lang="en-US" sz="1600" b="1" dirty="0"/>
            </a:p>
          </p:txBody>
        </p:sp>
        <p:sp>
          <p:nvSpPr>
            <p:cNvPr id="23" name="Rectangle 22"/>
            <p:cNvSpPr/>
            <p:nvPr/>
          </p:nvSpPr>
          <p:spPr bwMode="gray">
            <a:xfrm>
              <a:off x="990600" y="1600199"/>
              <a:ext cx="3448050" cy="1438835"/>
            </a:xfrm>
            <a:prstGeom prst="rect">
              <a:avLst/>
            </a:prstGeom>
            <a:solidFill>
              <a:schemeClr val="bg1"/>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sp>
          <p:nvSpPr>
            <p:cNvPr id="24" name="Rectangle 23"/>
            <p:cNvSpPr/>
            <p:nvPr/>
          </p:nvSpPr>
          <p:spPr bwMode="gray">
            <a:xfrm>
              <a:off x="1084771" y="2023873"/>
              <a:ext cx="920564" cy="553268"/>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Split 0</a:t>
              </a:r>
              <a:endParaRPr lang="en-US" sz="1400" dirty="0"/>
            </a:p>
          </p:txBody>
        </p:sp>
        <p:sp>
          <p:nvSpPr>
            <p:cNvPr id="25" name="Rectangle 24"/>
            <p:cNvSpPr/>
            <p:nvPr/>
          </p:nvSpPr>
          <p:spPr bwMode="gray">
            <a:xfrm>
              <a:off x="2256885" y="1828800"/>
              <a:ext cx="920564" cy="943414"/>
            </a:xfrm>
            <a:prstGeom prst="rect">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Map</a:t>
              </a:r>
              <a:endParaRPr lang="en-US" sz="1400" dirty="0">
                <a:solidFill>
                  <a:schemeClr val="tx1"/>
                </a:solidFill>
              </a:endParaRPr>
            </a:p>
          </p:txBody>
        </p:sp>
        <p:cxnSp>
          <p:nvCxnSpPr>
            <p:cNvPr id="27" name="Straight Arrow Connector 26"/>
            <p:cNvCxnSpPr>
              <a:stCxn id="24" idx="3"/>
              <a:endCxn id="25" idx="1"/>
            </p:cNvCxnSpPr>
            <p:nvPr/>
          </p:nvCxnSpPr>
          <p:spPr>
            <a:xfrm>
              <a:off x="2005335" y="2300507"/>
              <a:ext cx="251550"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bwMode="gray">
            <a:xfrm>
              <a:off x="990600" y="3147732"/>
              <a:ext cx="3448050" cy="1438835"/>
            </a:xfrm>
            <a:prstGeom prst="rect">
              <a:avLst/>
            </a:prstGeom>
            <a:solidFill>
              <a:schemeClr val="bg1"/>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sp>
          <p:nvSpPr>
            <p:cNvPr id="31" name="Rectangle 30"/>
            <p:cNvSpPr/>
            <p:nvPr/>
          </p:nvSpPr>
          <p:spPr bwMode="gray">
            <a:xfrm>
              <a:off x="1084771" y="3571406"/>
              <a:ext cx="920564" cy="553268"/>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Split 1</a:t>
              </a:r>
              <a:endParaRPr lang="en-US" sz="1400" dirty="0"/>
            </a:p>
          </p:txBody>
        </p:sp>
        <p:sp>
          <p:nvSpPr>
            <p:cNvPr id="32" name="Rectangle 31"/>
            <p:cNvSpPr/>
            <p:nvPr/>
          </p:nvSpPr>
          <p:spPr bwMode="gray">
            <a:xfrm>
              <a:off x="2256885" y="3376333"/>
              <a:ext cx="920564" cy="943414"/>
            </a:xfrm>
            <a:prstGeom prst="rect">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Map</a:t>
              </a:r>
              <a:endParaRPr lang="en-US" sz="1400" dirty="0">
                <a:solidFill>
                  <a:schemeClr val="tx1"/>
                </a:solidFill>
              </a:endParaRPr>
            </a:p>
          </p:txBody>
        </p:sp>
        <p:cxnSp>
          <p:nvCxnSpPr>
            <p:cNvPr id="34" name="Straight Arrow Connector 33"/>
            <p:cNvCxnSpPr>
              <a:stCxn id="31" idx="3"/>
              <a:endCxn id="32" idx="1"/>
            </p:cNvCxnSpPr>
            <p:nvPr/>
          </p:nvCxnSpPr>
          <p:spPr>
            <a:xfrm>
              <a:off x="2005335" y="3848040"/>
              <a:ext cx="251550"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36" name="Rectangle 35"/>
            <p:cNvSpPr/>
            <p:nvPr/>
          </p:nvSpPr>
          <p:spPr bwMode="gray">
            <a:xfrm>
              <a:off x="990600" y="4695265"/>
              <a:ext cx="3448050" cy="1438835"/>
            </a:xfrm>
            <a:prstGeom prst="rect">
              <a:avLst/>
            </a:prstGeom>
            <a:solidFill>
              <a:schemeClr val="bg1"/>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sp>
          <p:nvSpPr>
            <p:cNvPr id="37" name="Rectangle 36"/>
            <p:cNvSpPr/>
            <p:nvPr/>
          </p:nvSpPr>
          <p:spPr bwMode="gray">
            <a:xfrm>
              <a:off x="1084771" y="5118939"/>
              <a:ext cx="920564" cy="553268"/>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Split 2</a:t>
              </a:r>
              <a:endParaRPr lang="en-US" sz="1400" dirty="0"/>
            </a:p>
          </p:txBody>
        </p:sp>
        <p:sp>
          <p:nvSpPr>
            <p:cNvPr id="38" name="Rectangle 37"/>
            <p:cNvSpPr/>
            <p:nvPr/>
          </p:nvSpPr>
          <p:spPr bwMode="gray">
            <a:xfrm>
              <a:off x="2256885" y="4923866"/>
              <a:ext cx="920564" cy="943414"/>
            </a:xfrm>
            <a:prstGeom prst="rect">
              <a:avLst/>
            </a:prstGeom>
            <a:solidFill>
              <a:schemeClr val="accent2">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solidFill>
                    <a:schemeClr val="tx1"/>
                  </a:solidFill>
                </a:rPr>
                <a:t>Map</a:t>
              </a:r>
              <a:endParaRPr lang="en-US" sz="1400" dirty="0">
                <a:solidFill>
                  <a:schemeClr val="tx1"/>
                </a:solidFill>
              </a:endParaRPr>
            </a:p>
          </p:txBody>
        </p:sp>
        <p:cxnSp>
          <p:nvCxnSpPr>
            <p:cNvPr id="40" name="Straight Arrow Connector 39"/>
            <p:cNvCxnSpPr>
              <a:stCxn id="37" idx="3"/>
              <a:endCxn id="38" idx="1"/>
            </p:cNvCxnSpPr>
            <p:nvPr/>
          </p:nvCxnSpPr>
          <p:spPr>
            <a:xfrm>
              <a:off x="2005335" y="5395573"/>
              <a:ext cx="251550"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77" name="Rectangle 76"/>
            <p:cNvSpPr/>
            <p:nvPr/>
          </p:nvSpPr>
          <p:spPr bwMode="gray">
            <a:xfrm>
              <a:off x="3429000" y="2023873"/>
              <a:ext cx="920564" cy="553268"/>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Part 0</a:t>
              </a:r>
              <a:endParaRPr lang="en-US" sz="1400" dirty="0"/>
            </a:p>
          </p:txBody>
        </p:sp>
        <p:sp>
          <p:nvSpPr>
            <p:cNvPr id="79" name="Rectangle 78"/>
            <p:cNvSpPr/>
            <p:nvPr/>
          </p:nvSpPr>
          <p:spPr bwMode="gray">
            <a:xfrm>
              <a:off x="3429000" y="3571406"/>
              <a:ext cx="920564" cy="553268"/>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Part 1</a:t>
              </a:r>
              <a:endParaRPr lang="en-US" sz="1400" dirty="0"/>
            </a:p>
          </p:txBody>
        </p:sp>
        <p:sp>
          <p:nvSpPr>
            <p:cNvPr id="80" name="Rectangle 79"/>
            <p:cNvSpPr/>
            <p:nvPr/>
          </p:nvSpPr>
          <p:spPr bwMode="gray">
            <a:xfrm>
              <a:off x="3429000" y="5118939"/>
              <a:ext cx="920564" cy="553268"/>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Part 2</a:t>
              </a:r>
              <a:endParaRPr lang="en-US" sz="1400" dirty="0"/>
            </a:p>
          </p:txBody>
        </p:sp>
        <p:cxnSp>
          <p:nvCxnSpPr>
            <p:cNvPr id="81" name="Straight Arrow Connector 80"/>
            <p:cNvCxnSpPr>
              <a:stCxn id="25" idx="3"/>
              <a:endCxn id="77" idx="1"/>
            </p:cNvCxnSpPr>
            <p:nvPr/>
          </p:nvCxnSpPr>
          <p:spPr>
            <a:xfrm>
              <a:off x="3177449" y="2300507"/>
              <a:ext cx="251551"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a:stCxn id="32" idx="3"/>
              <a:endCxn id="79" idx="1"/>
            </p:cNvCxnSpPr>
            <p:nvPr/>
          </p:nvCxnSpPr>
          <p:spPr>
            <a:xfrm>
              <a:off x="3177449" y="3848040"/>
              <a:ext cx="251551"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stCxn id="38" idx="3"/>
              <a:endCxn id="80" idx="1"/>
            </p:cNvCxnSpPr>
            <p:nvPr/>
          </p:nvCxnSpPr>
          <p:spPr>
            <a:xfrm>
              <a:off x="3177449" y="5395573"/>
              <a:ext cx="251551"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3145796" y="1257300"/>
              <a:ext cx="1292854" cy="338554"/>
            </a:xfrm>
            <a:prstGeom prst="rect">
              <a:avLst/>
            </a:prstGeom>
            <a:noFill/>
          </p:spPr>
          <p:txBody>
            <a:bodyPr wrap="none" rtlCol="0">
              <a:spAutoFit/>
            </a:bodyPr>
            <a:lstStyle/>
            <a:p>
              <a:r>
                <a:rPr lang="en-US" sz="1600" b="1" dirty="0" smtClean="0"/>
                <a:t>Output HDFS</a:t>
              </a:r>
              <a:endParaRPr lang="en-US" sz="1600" b="1" dirty="0"/>
            </a:p>
          </p:txBody>
        </p:sp>
        <p:sp>
          <p:nvSpPr>
            <p:cNvPr id="93" name="TextBox 92"/>
            <p:cNvSpPr txBox="1"/>
            <p:nvPr/>
          </p:nvSpPr>
          <p:spPr>
            <a:xfrm>
              <a:off x="4800600" y="2008120"/>
              <a:ext cx="1135504" cy="584775"/>
            </a:xfrm>
            <a:prstGeom prst="rect">
              <a:avLst/>
            </a:prstGeom>
            <a:noFill/>
          </p:spPr>
          <p:txBody>
            <a:bodyPr wrap="none" rtlCol="0">
              <a:spAutoFit/>
            </a:bodyPr>
            <a:lstStyle/>
            <a:p>
              <a:r>
                <a:rPr lang="en-US" sz="1600" b="1" dirty="0" smtClean="0"/>
                <a:t>HDFS</a:t>
              </a:r>
              <a:br>
                <a:rPr lang="en-US" sz="1600" b="1" dirty="0" smtClean="0"/>
              </a:br>
              <a:r>
                <a:rPr lang="en-US" sz="1600" b="1" dirty="0" smtClean="0"/>
                <a:t>Replication</a:t>
              </a:r>
              <a:endParaRPr lang="en-US" sz="1600" b="1" dirty="0"/>
            </a:p>
          </p:txBody>
        </p:sp>
        <p:sp>
          <p:nvSpPr>
            <p:cNvPr id="94" name="TextBox 93"/>
            <p:cNvSpPr txBox="1"/>
            <p:nvPr/>
          </p:nvSpPr>
          <p:spPr>
            <a:xfrm>
              <a:off x="4800600" y="3555653"/>
              <a:ext cx="1135504" cy="584775"/>
            </a:xfrm>
            <a:prstGeom prst="rect">
              <a:avLst/>
            </a:prstGeom>
            <a:noFill/>
          </p:spPr>
          <p:txBody>
            <a:bodyPr wrap="none" rtlCol="0">
              <a:spAutoFit/>
            </a:bodyPr>
            <a:lstStyle/>
            <a:p>
              <a:r>
                <a:rPr lang="en-US" sz="1600" b="1" dirty="0" smtClean="0"/>
                <a:t>HDFS</a:t>
              </a:r>
              <a:br>
                <a:rPr lang="en-US" sz="1600" b="1" dirty="0" smtClean="0"/>
              </a:br>
              <a:r>
                <a:rPr lang="en-US" sz="1600" b="1" dirty="0" smtClean="0"/>
                <a:t>Replication</a:t>
              </a:r>
              <a:endParaRPr lang="en-US" sz="1600" b="1" dirty="0"/>
            </a:p>
          </p:txBody>
        </p:sp>
        <p:sp>
          <p:nvSpPr>
            <p:cNvPr id="95" name="TextBox 94"/>
            <p:cNvSpPr txBox="1"/>
            <p:nvPr/>
          </p:nvSpPr>
          <p:spPr>
            <a:xfrm>
              <a:off x="4800600" y="5103186"/>
              <a:ext cx="1135504" cy="584775"/>
            </a:xfrm>
            <a:prstGeom prst="rect">
              <a:avLst/>
            </a:prstGeom>
            <a:noFill/>
          </p:spPr>
          <p:txBody>
            <a:bodyPr wrap="none" rtlCol="0">
              <a:spAutoFit/>
            </a:bodyPr>
            <a:lstStyle/>
            <a:p>
              <a:r>
                <a:rPr lang="en-US" sz="1600" b="1" dirty="0" smtClean="0"/>
                <a:t>HDFS</a:t>
              </a:r>
              <a:br>
                <a:rPr lang="en-US" sz="1600" b="1" dirty="0" smtClean="0"/>
              </a:br>
              <a:r>
                <a:rPr lang="en-US" sz="1600" b="1" dirty="0" smtClean="0"/>
                <a:t>Replication</a:t>
              </a:r>
              <a:endParaRPr lang="en-US" sz="1600" b="1" dirty="0"/>
            </a:p>
          </p:txBody>
        </p:sp>
        <p:cxnSp>
          <p:nvCxnSpPr>
            <p:cNvPr id="96" name="Straight Arrow Connector 95"/>
            <p:cNvCxnSpPr>
              <a:stCxn id="77" idx="3"/>
              <a:endCxn id="93" idx="1"/>
            </p:cNvCxnSpPr>
            <p:nvPr/>
          </p:nvCxnSpPr>
          <p:spPr>
            <a:xfrm>
              <a:off x="4349564" y="2300507"/>
              <a:ext cx="451036" cy="1"/>
            </a:xfrm>
            <a:prstGeom prst="straightConnector1">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stCxn id="79" idx="3"/>
              <a:endCxn id="94" idx="1"/>
            </p:cNvCxnSpPr>
            <p:nvPr/>
          </p:nvCxnSpPr>
          <p:spPr>
            <a:xfrm>
              <a:off x="4349564" y="3848040"/>
              <a:ext cx="451036" cy="1"/>
            </a:xfrm>
            <a:prstGeom prst="straightConnector1">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stCxn id="80" idx="3"/>
              <a:endCxn id="95" idx="1"/>
            </p:cNvCxnSpPr>
            <p:nvPr/>
          </p:nvCxnSpPr>
          <p:spPr>
            <a:xfrm>
              <a:off x="4349564" y="5395573"/>
              <a:ext cx="451036" cy="1"/>
            </a:xfrm>
            <a:prstGeom prst="straightConnector1">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When </a:t>
            </a:r>
            <a:r>
              <a:rPr lang="en-US" dirty="0" smtClean="0"/>
              <a:t>Documents Become Large</a:t>
            </a:r>
            <a:endParaRPr lang="en-US" dirty="0"/>
          </a:p>
        </p:txBody>
      </p:sp>
      <p:sp>
        <p:nvSpPr>
          <p:cNvPr id="3" name="Content Placeholder 2"/>
          <p:cNvSpPr>
            <a:spLocks noGrp="1"/>
          </p:cNvSpPr>
          <p:nvPr>
            <p:ph idx="1"/>
          </p:nvPr>
        </p:nvSpPr>
        <p:spPr/>
        <p:txBody>
          <a:bodyPr/>
          <a:lstStyle/>
          <a:p>
            <a:pPr lvl="1">
              <a:spcAft>
                <a:spcPts val="0"/>
              </a:spcAft>
            </a:pPr>
            <a:r>
              <a:rPr lang="en-US" dirty="0" smtClean="0"/>
              <a:t>When there are multiple documents </a:t>
            </a:r>
          </a:p>
          <a:p>
            <a:pPr lvl="1">
              <a:spcAft>
                <a:spcPts val="0"/>
              </a:spcAft>
            </a:pPr>
            <a:r>
              <a:rPr lang="en-US" dirty="0" smtClean="0"/>
              <a:t>We need to iterate through each document and calculate the map following solution 1</a:t>
            </a:r>
          </a:p>
        </p:txBody>
      </p:sp>
      <p:sp>
        <p:nvSpPr>
          <p:cNvPr id="4" name="Slide Number Placeholder 3"/>
          <p:cNvSpPr>
            <a:spLocks noGrp="1"/>
          </p:cNvSpPr>
          <p:nvPr>
            <p:ph type="sldNum" sz="quarter" idx="12"/>
          </p:nvPr>
        </p:nvSpPr>
        <p:spPr/>
        <p:txBody>
          <a:bodyPr/>
          <a:lstStyle/>
          <a:p>
            <a:fld id="{5A0614AE-7DA6-4443-9A06-FA7BD7CD666D}" type="slidenum">
              <a:rPr lang="en-US" smtClean="0"/>
              <a:pPr/>
              <a:t>3</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Reducer</a:t>
            </a:r>
            <a:endParaRPr lang="en-US" dirty="0"/>
          </a:p>
        </p:txBody>
      </p:sp>
      <p:sp>
        <p:nvSpPr>
          <p:cNvPr id="3" name="Content Placeholder 2"/>
          <p:cNvSpPr>
            <a:spLocks noGrp="1"/>
          </p:cNvSpPr>
          <p:nvPr>
            <p:ph idx="1"/>
          </p:nvPr>
        </p:nvSpPr>
        <p:spPr/>
        <p:txBody>
          <a:bodyPr/>
          <a:lstStyle/>
          <a:p>
            <a:pPr lvl="1"/>
            <a:r>
              <a:rPr lang="en-US" dirty="0" smtClean="0"/>
              <a:t>It is possible to set no reducer, if reduce phase is not required</a:t>
            </a:r>
          </a:p>
          <a:p>
            <a:pPr lvl="1"/>
            <a:r>
              <a:rPr lang="en-US" dirty="0" smtClean="0"/>
              <a:t>In this case the outputs of map tasks go directly to filesystem, in the path specified by setOutputPath(Path)</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39</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Partitioner</a:t>
            </a:r>
            <a:endParaRPr lang="en-US" dirty="0"/>
          </a:p>
        </p:txBody>
      </p:sp>
      <p:sp>
        <p:nvSpPr>
          <p:cNvPr id="3" name="Content Placeholder 2"/>
          <p:cNvSpPr>
            <a:spLocks noGrp="1"/>
          </p:cNvSpPr>
          <p:nvPr>
            <p:ph idx="1"/>
          </p:nvPr>
        </p:nvSpPr>
        <p:spPr/>
        <p:txBody>
          <a:bodyPr/>
          <a:lstStyle/>
          <a:p>
            <a:pPr lvl="1"/>
            <a:r>
              <a:rPr lang="en-US" dirty="0" smtClean="0"/>
              <a:t>Controls the partioning of the keys of intermediate map-outputs. The key is used to derive the partition, typically by hashfunction</a:t>
            </a:r>
          </a:p>
          <a:p>
            <a:pPr lvl="1"/>
            <a:r>
              <a:rPr lang="en-US" dirty="0" smtClean="0"/>
              <a:t>Total number of partitions is same as number of reduce tasks for the job</a:t>
            </a:r>
          </a:p>
          <a:p>
            <a:pPr lvl="1"/>
            <a:r>
              <a:rPr lang="en-US" dirty="0" smtClean="0"/>
              <a:t>Controls which intermediate key and hence record is sent to which reduce task for reduction</a:t>
            </a:r>
          </a:p>
        </p:txBody>
      </p:sp>
      <p:sp>
        <p:nvSpPr>
          <p:cNvPr id="4" name="Slide Number Placeholder 3"/>
          <p:cNvSpPr>
            <a:spLocks noGrp="1"/>
          </p:cNvSpPr>
          <p:nvPr>
            <p:ph type="sldNum" sz="quarter" idx="12"/>
          </p:nvPr>
        </p:nvSpPr>
        <p:spPr/>
        <p:txBody>
          <a:bodyPr/>
          <a:lstStyle/>
          <a:p>
            <a:fld id="{5A0614AE-7DA6-4443-9A06-FA7BD7CD666D}" type="slidenum">
              <a:rPr lang="en-US" smtClean="0"/>
              <a:pPr/>
              <a:t>40</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41</a:t>
            </a:fld>
            <a:endParaRPr lang="en-US" dirty="0"/>
          </a:p>
        </p:txBody>
      </p:sp>
      <p:sp>
        <p:nvSpPr>
          <p:cNvPr id="3" name="Text Placeholder 2"/>
          <p:cNvSpPr>
            <a:spLocks noGrp="1"/>
          </p:cNvSpPr>
          <p:nvPr>
            <p:ph type="body" sz="quarter" idx="13"/>
          </p:nvPr>
        </p:nvSpPr>
        <p:spPr/>
        <p:txBody>
          <a:bodyPr/>
          <a:lstStyle/>
          <a:p>
            <a:r>
              <a:rPr lang="en-US" dirty="0" smtClean="0"/>
              <a:t>Serialization / Deserialization</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Serialization / Deserialization</a:t>
            </a:r>
            <a:endParaRPr/>
          </a:p>
        </p:txBody>
      </p:sp>
      <p:sp>
        <p:nvSpPr>
          <p:cNvPr id="3" name="Content Placeholder 2"/>
          <p:cNvSpPr>
            <a:spLocks noGrp="1"/>
          </p:cNvSpPr>
          <p:nvPr>
            <p:ph idx="1"/>
          </p:nvPr>
        </p:nvSpPr>
        <p:spPr/>
        <p:txBody>
          <a:bodyPr/>
          <a:lstStyle/>
          <a:p>
            <a:pPr lvl="1"/>
            <a:r>
              <a:rPr lang="en-US" b="1" dirty="0" smtClean="0"/>
              <a:t>Serialization: </a:t>
            </a:r>
            <a:r>
              <a:rPr lang="en-US" dirty="0" smtClean="0"/>
              <a:t>Process of turning objects into stream of bytes for transmission across network or for writing into some storage(e.g., disk). Hadoop uses it’s own format Writables which are compact and fast</a:t>
            </a:r>
          </a:p>
          <a:p>
            <a:pPr lvl="1"/>
            <a:endParaRPr lang="en-US" dirty="0" smtClean="0"/>
          </a:p>
          <a:p>
            <a:pPr lvl="1"/>
            <a:r>
              <a:rPr lang="en-US" b="1" dirty="0" smtClean="0"/>
              <a:t>Deserialzaton: </a:t>
            </a:r>
            <a:r>
              <a:rPr lang="en-US" dirty="0" smtClean="0"/>
              <a:t>Reverse of serialization turning byte stream back into objects</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42</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Writable</a:t>
            </a:r>
            <a:endParaRPr/>
          </a:p>
        </p:txBody>
      </p:sp>
      <p:sp>
        <p:nvSpPr>
          <p:cNvPr id="3" name="Content Placeholder 2"/>
          <p:cNvSpPr>
            <a:spLocks noGrp="1"/>
          </p:cNvSpPr>
          <p:nvPr>
            <p:ph idx="1"/>
          </p:nvPr>
        </p:nvSpPr>
        <p:spPr/>
        <p:txBody>
          <a:bodyPr/>
          <a:lstStyle/>
          <a:p>
            <a:pPr lvl="1"/>
            <a:r>
              <a:rPr lang="en-US" dirty="0" smtClean="0"/>
              <a:t>Defines methods for writing its state to DataOutput binary stream, and for reading its state from DataInput binary stream</a:t>
            </a:r>
          </a:p>
        </p:txBody>
      </p:sp>
      <p:sp>
        <p:nvSpPr>
          <p:cNvPr id="4" name="Slide Number Placeholder 3"/>
          <p:cNvSpPr>
            <a:spLocks noGrp="1"/>
          </p:cNvSpPr>
          <p:nvPr>
            <p:ph type="sldNum" sz="quarter" idx="12"/>
          </p:nvPr>
        </p:nvSpPr>
        <p:spPr/>
        <p:txBody>
          <a:bodyPr/>
          <a:lstStyle/>
          <a:p>
            <a:fld id="{5A0614AE-7DA6-4443-9A06-FA7BD7CD666D}" type="slidenum">
              <a:rPr lang="en-US" smtClean="0"/>
              <a:pPr/>
              <a:t>43</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Title to come</a:t>
            </a:r>
            <a:endParaRPr lang="en-US" dirty="0"/>
          </a:p>
        </p:txBody>
      </p:sp>
      <p:sp>
        <p:nvSpPr>
          <p:cNvPr id="3" name="Slide Number Placeholder 2"/>
          <p:cNvSpPr>
            <a:spLocks noGrp="1"/>
          </p:cNvSpPr>
          <p:nvPr>
            <p:ph type="sldNum" sz="quarter" idx="12"/>
          </p:nvPr>
        </p:nvSpPr>
        <p:spPr/>
        <p:txBody>
          <a:bodyPr/>
          <a:lstStyle/>
          <a:p>
            <a:fld id="{5A0614AE-7DA6-4443-9A06-FA7BD7CD666D}" type="slidenum">
              <a:rPr lang="en-US" smtClean="0"/>
              <a:pPr/>
              <a:t>44</a:t>
            </a:fld>
            <a:endParaRPr lang="en-US" dirty="0"/>
          </a:p>
        </p:txBody>
      </p:sp>
      <p:grpSp>
        <p:nvGrpSpPr>
          <p:cNvPr id="78" name="Group 77"/>
          <p:cNvGrpSpPr/>
          <p:nvPr/>
        </p:nvGrpSpPr>
        <p:grpSpPr>
          <a:xfrm>
            <a:off x="533400" y="1056203"/>
            <a:ext cx="8915400" cy="5068013"/>
            <a:chOff x="533400" y="1056203"/>
            <a:chExt cx="8915400" cy="5068013"/>
          </a:xfrm>
        </p:grpSpPr>
        <p:sp>
          <p:nvSpPr>
            <p:cNvPr id="7" name="Rectangle 6"/>
            <p:cNvSpPr/>
            <p:nvPr/>
          </p:nvSpPr>
          <p:spPr bwMode="gray">
            <a:xfrm>
              <a:off x="533400" y="2622577"/>
              <a:ext cx="1819128" cy="709332"/>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&lt;&lt;interface&gt;&gt;</a:t>
              </a:r>
              <a:br>
                <a:rPr lang="en-US" sz="1400" dirty="0" smtClean="0"/>
              </a:br>
              <a:r>
                <a:rPr lang="en-US" sz="1400" dirty="0" smtClean="0"/>
                <a:t>Writable</a:t>
              </a:r>
              <a:br>
                <a:rPr lang="en-US" sz="1400" dirty="0" smtClean="0"/>
              </a:br>
              <a:r>
                <a:rPr lang="en-US" sz="1400" i="1" dirty="0" smtClean="0"/>
                <a:t>org.apache.hadoop.io</a:t>
              </a:r>
            </a:p>
          </p:txBody>
        </p:sp>
        <p:sp>
          <p:nvSpPr>
            <p:cNvPr id="17" name="Rectangle 16"/>
            <p:cNvSpPr/>
            <p:nvPr/>
          </p:nvSpPr>
          <p:spPr bwMode="gray">
            <a:xfrm>
              <a:off x="4847771" y="1077686"/>
              <a:ext cx="4601029" cy="3799114"/>
            </a:xfrm>
            <a:prstGeom prst="rect">
              <a:avLst/>
            </a:prstGeom>
            <a:solidFill>
              <a:schemeClr val="bg1"/>
            </a:solidFill>
            <a:ln>
              <a:solidFill>
                <a:srgbClr val="376092"/>
              </a:solidFill>
            </a:ln>
          </p:spPr>
          <p:style>
            <a:lnRef idx="1">
              <a:schemeClr val="accent1"/>
            </a:lnRef>
            <a:fillRef idx="3">
              <a:schemeClr val="accent1"/>
            </a:fillRef>
            <a:effectRef idx="2">
              <a:schemeClr val="accent1"/>
            </a:effectRef>
            <a:fontRef idx="minor">
              <a:schemeClr val="lt1"/>
            </a:fontRef>
          </p:style>
          <p:txBody>
            <a:bodyPr lIns="45720" tIns="27432" rIns="45720" bIns="27432" rtlCol="0" anchor="b"/>
            <a:lstStyle/>
            <a:p>
              <a:pPr algn="ctr"/>
              <a:endParaRPr lang="en-US" sz="1500" dirty="0" smtClean="0">
                <a:solidFill>
                  <a:schemeClr val="tx1"/>
                </a:solidFill>
              </a:endParaRPr>
            </a:p>
          </p:txBody>
        </p:sp>
        <p:sp>
          <p:nvSpPr>
            <p:cNvPr id="19" name="Rectangle 18"/>
            <p:cNvSpPr/>
            <p:nvPr/>
          </p:nvSpPr>
          <p:spPr bwMode="gray">
            <a:xfrm>
              <a:off x="2690585" y="2622577"/>
              <a:ext cx="1819128" cy="709332"/>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&lt;&lt;interface&gt;&gt;</a:t>
              </a:r>
              <a:br>
                <a:rPr lang="en-US" sz="1400" dirty="0" smtClean="0"/>
              </a:br>
              <a:r>
                <a:rPr lang="en-US" sz="1400" dirty="0" smtClean="0"/>
                <a:t>WritableComparable</a:t>
              </a:r>
              <a:endParaRPr lang="en-US" sz="1400" dirty="0"/>
            </a:p>
          </p:txBody>
        </p:sp>
        <p:sp>
          <p:nvSpPr>
            <p:cNvPr id="22" name="Rectangle 21"/>
            <p:cNvSpPr/>
            <p:nvPr/>
          </p:nvSpPr>
          <p:spPr bwMode="gray">
            <a:xfrm>
              <a:off x="2690585" y="4875276"/>
              <a:ext cx="1819128" cy="365760"/>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TwoDArrayWritable</a:t>
              </a:r>
              <a:endParaRPr lang="en-US" sz="1400" dirty="0"/>
            </a:p>
          </p:txBody>
        </p:sp>
        <p:sp>
          <p:nvSpPr>
            <p:cNvPr id="23" name="Rectangle 22"/>
            <p:cNvSpPr/>
            <p:nvPr/>
          </p:nvSpPr>
          <p:spPr bwMode="gray">
            <a:xfrm>
              <a:off x="2690585" y="4433688"/>
              <a:ext cx="1819128" cy="365760"/>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ArrayWritable</a:t>
              </a:r>
              <a:endParaRPr lang="en-US" sz="1400" dirty="0"/>
            </a:p>
          </p:txBody>
        </p:sp>
        <p:sp>
          <p:nvSpPr>
            <p:cNvPr id="25" name="Rectangle 24"/>
            <p:cNvSpPr/>
            <p:nvPr/>
          </p:nvSpPr>
          <p:spPr bwMode="gray">
            <a:xfrm>
              <a:off x="2690585" y="5316864"/>
              <a:ext cx="1819128" cy="365760"/>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AbstractMapWritable</a:t>
              </a:r>
              <a:endParaRPr lang="en-US" sz="1400" dirty="0"/>
            </a:p>
          </p:txBody>
        </p:sp>
        <p:sp>
          <p:nvSpPr>
            <p:cNvPr id="29" name="Rectangle 28"/>
            <p:cNvSpPr/>
            <p:nvPr/>
          </p:nvSpPr>
          <p:spPr bwMode="gray">
            <a:xfrm>
              <a:off x="5118702" y="3108924"/>
              <a:ext cx="1819128" cy="365760"/>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FloatWritable</a:t>
              </a:r>
              <a:endParaRPr lang="en-US" sz="1400" dirty="0"/>
            </a:p>
          </p:txBody>
        </p:sp>
        <p:sp>
          <p:nvSpPr>
            <p:cNvPr id="30" name="Rectangle 29"/>
            <p:cNvSpPr/>
            <p:nvPr/>
          </p:nvSpPr>
          <p:spPr bwMode="gray">
            <a:xfrm>
              <a:off x="5118702" y="2667336"/>
              <a:ext cx="1819128" cy="365760"/>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VlntWritable</a:t>
              </a:r>
              <a:endParaRPr lang="en-US" sz="1400" dirty="0"/>
            </a:p>
          </p:txBody>
        </p:sp>
        <p:sp>
          <p:nvSpPr>
            <p:cNvPr id="31" name="Rectangle 30"/>
            <p:cNvSpPr/>
            <p:nvPr/>
          </p:nvSpPr>
          <p:spPr bwMode="gray">
            <a:xfrm>
              <a:off x="5118702" y="3992100"/>
              <a:ext cx="1819128" cy="365760"/>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VLongWritable</a:t>
              </a:r>
              <a:endParaRPr lang="en-US" sz="1400" dirty="0"/>
            </a:p>
          </p:txBody>
        </p:sp>
        <p:sp>
          <p:nvSpPr>
            <p:cNvPr id="32" name="Rectangle 31"/>
            <p:cNvSpPr/>
            <p:nvPr/>
          </p:nvSpPr>
          <p:spPr bwMode="gray">
            <a:xfrm>
              <a:off x="5118702" y="3550512"/>
              <a:ext cx="1819128" cy="365760"/>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LongWritable</a:t>
              </a:r>
              <a:endParaRPr lang="en-US" sz="1400" dirty="0"/>
            </a:p>
          </p:txBody>
        </p:sp>
        <p:sp>
          <p:nvSpPr>
            <p:cNvPr id="34" name="Rectangle 33"/>
            <p:cNvSpPr/>
            <p:nvPr/>
          </p:nvSpPr>
          <p:spPr bwMode="gray">
            <a:xfrm>
              <a:off x="5118702" y="4433688"/>
              <a:ext cx="1819128" cy="365760"/>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DoubleWritable</a:t>
              </a:r>
              <a:endParaRPr lang="en-US" sz="1400" dirty="0"/>
            </a:p>
          </p:txBody>
        </p:sp>
        <p:sp>
          <p:nvSpPr>
            <p:cNvPr id="35" name="Rectangle 34"/>
            <p:cNvSpPr/>
            <p:nvPr/>
          </p:nvSpPr>
          <p:spPr bwMode="gray">
            <a:xfrm>
              <a:off x="5118702" y="5758456"/>
              <a:ext cx="1819128" cy="365760"/>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SortedMapWritable</a:t>
              </a:r>
              <a:endParaRPr lang="en-US" sz="1400" dirty="0"/>
            </a:p>
          </p:txBody>
        </p:sp>
        <p:sp>
          <p:nvSpPr>
            <p:cNvPr id="36" name="Rectangle 35"/>
            <p:cNvSpPr/>
            <p:nvPr/>
          </p:nvSpPr>
          <p:spPr bwMode="gray">
            <a:xfrm>
              <a:off x="5118702" y="5316864"/>
              <a:ext cx="1819128" cy="365760"/>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MapWritable</a:t>
              </a:r>
              <a:endParaRPr lang="en-US" sz="1400" dirty="0"/>
            </a:p>
          </p:txBody>
        </p:sp>
        <p:sp>
          <p:nvSpPr>
            <p:cNvPr id="37" name="Rectangle 36"/>
            <p:cNvSpPr/>
            <p:nvPr/>
          </p:nvSpPr>
          <p:spPr bwMode="gray">
            <a:xfrm>
              <a:off x="5118702" y="1784160"/>
              <a:ext cx="1819128" cy="365760"/>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ByteWritable</a:t>
              </a:r>
              <a:endParaRPr lang="en-US" sz="1400" dirty="0"/>
            </a:p>
          </p:txBody>
        </p:sp>
        <p:sp>
          <p:nvSpPr>
            <p:cNvPr id="39" name="Rectangle 38"/>
            <p:cNvSpPr/>
            <p:nvPr/>
          </p:nvSpPr>
          <p:spPr bwMode="gray">
            <a:xfrm>
              <a:off x="5118702" y="2225748"/>
              <a:ext cx="1819128" cy="365760"/>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IntWritable</a:t>
              </a:r>
              <a:endParaRPr lang="en-US" sz="1400" dirty="0"/>
            </a:p>
          </p:txBody>
        </p:sp>
        <p:sp>
          <p:nvSpPr>
            <p:cNvPr id="40" name="Rectangle 39"/>
            <p:cNvSpPr/>
            <p:nvPr/>
          </p:nvSpPr>
          <p:spPr bwMode="gray">
            <a:xfrm>
              <a:off x="7358741" y="3108924"/>
              <a:ext cx="1819128" cy="365760"/>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ObjectWritable</a:t>
              </a:r>
              <a:endParaRPr lang="en-US" sz="1400" dirty="0"/>
            </a:p>
          </p:txBody>
        </p:sp>
        <p:sp>
          <p:nvSpPr>
            <p:cNvPr id="41" name="Rectangle 40"/>
            <p:cNvSpPr/>
            <p:nvPr/>
          </p:nvSpPr>
          <p:spPr bwMode="gray">
            <a:xfrm>
              <a:off x="7358741" y="2667336"/>
              <a:ext cx="1819128" cy="365760"/>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MD5Hash</a:t>
              </a:r>
              <a:endParaRPr lang="en-US" sz="1400" dirty="0"/>
            </a:p>
          </p:txBody>
        </p:sp>
        <p:sp>
          <p:nvSpPr>
            <p:cNvPr id="43" name="Rectangle 42"/>
            <p:cNvSpPr/>
            <p:nvPr/>
          </p:nvSpPr>
          <p:spPr bwMode="gray">
            <a:xfrm>
              <a:off x="7358741" y="3550512"/>
              <a:ext cx="1819128" cy="365760"/>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GenericWritable</a:t>
              </a:r>
              <a:endParaRPr lang="en-US" sz="1400" dirty="0"/>
            </a:p>
          </p:txBody>
        </p:sp>
        <p:sp>
          <p:nvSpPr>
            <p:cNvPr id="48" name="Rectangle 47"/>
            <p:cNvSpPr/>
            <p:nvPr/>
          </p:nvSpPr>
          <p:spPr bwMode="gray">
            <a:xfrm>
              <a:off x="7358741" y="1784160"/>
              <a:ext cx="1819128" cy="365760"/>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Text</a:t>
              </a:r>
              <a:endParaRPr lang="en-US" sz="1400" dirty="0"/>
            </a:p>
          </p:txBody>
        </p:sp>
        <p:sp>
          <p:nvSpPr>
            <p:cNvPr id="38" name="Rectangle 37"/>
            <p:cNvSpPr/>
            <p:nvPr/>
          </p:nvSpPr>
          <p:spPr bwMode="gray">
            <a:xfrm>
              <a:off x="5118702" y="1342572"/>
              <a:ext cx="1819128" cy="365760"/>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BooleanWritable</a:t>
              </a:r>
              <a:endParaRPr lang="en-US" sz="1400" dirty="0"/>
            </a:p>
          </p:txBody>
        </p:sp>
        <p:sp>
          <p:nvSpPr>
            <p:cNvPr id="49" name="Rectangle 48"/>
            <p:cNvSpPr/>
            <p:nvPr/>
          </p:nvSpPr>
          <p:spPr bwMode="gray">
            <a:xfrm>
              <a:off x="7358741" y="1342572"/>
              <a:ext cx="1819128" cy="365760"/>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NullWritable</a:t>
              </a:r>
              <a:endParaRPr lang="en-US" sz="1400" dirty="0"/>
            </a:p>
          </p:txBody>
        </p:sp>
        <p:sp>
          <p:nvSpPr>
            <p:cNvPr id="50" name="Rectangle 49"/>
            <p:cNvSpPr/>
            <p:nvPr/>
          </p:nvSpPr>
          <p:spPr bwMode="gray">
            <a:xfrm>
              <a:off x="7358741" y="2225748"/>
              <a:ext cx="1819128" cy="365760"/>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400" dirty="0" smtClean="0"/>
                <a:t>BytesWritable</a:t>
              </a:r>
              <a:endParaRPr lang="en-US" sz="1400" dirty="0"/>
            </a:p>
          </p:txBody>
        </p:sp>
        <p:sp>
          <p:nvSpPr>
            <p:cNvPr id="53" name="TextBox 52"/>
            <p:cNvSpPr txBox="1"/>
            <p:nvPr/>
          </p:nvSpPr>
          <p:spPr>
            <a:xfrm>
              <a:off x="7923787" y="1056203"/>
              <a:ext cx="689035" cy="307777"/>
            </a:xfrm>
            <a:prstGeom prst="rect">
              <a:avLst/>
            </a:prstGeom>
            <a:noFill/>
          </p:spPr>
          <p:txBody>
            <a:bodyPr wrap="none" rtlCol="0">
              <a:spAutoFit/>
            </a:bodyPr>
            <a:lstStyle/>
            <a:p>
              <a:pPr algn="ctr"/>
              <a:r>
                <a:rPr lang="en-US" sz="1400" b="1" dirty="0" smtClean="0"/>
                <a:t>Others</a:t>
              </a:r>
              <a:endParaRPr lang="en-US" sz="1400" b="1" dirty="0"/>
            </a:p>
          </p:txBody>
        </p:sp>
        <p:sp>
          <p:nvSpPr>
            <p:cNvPr id="54" name="TextBox 53"/>
            <p:cNvSpPr txBox="1"/>
            <p:nvPr/>
          </p:nvSpPr>
          <p:spPr>
            <a:xfrm>
              <a:off x="5561663" y="1056203"/>
              <a:ext cx="933205" cy="307777"/>
            </a:xfrm>
            <a:prstGeom prst="rect">
              <a:avLst/>
            </a:prstGeom>
            <a:noFill/>
          </p:spPr>
          <p:txBody>
            <a:bodyPr wrap="none" rtlCol="0">
              <a:spAutoFit/>
            </a:bodyPr>
            <a:lstStyle/>
            <a:p>
              <a:pPr algn="ctr"/>
              <a:r>
                <a:rPr lang="en-US" sz="1400" b="1" dirty="0" smtClean="0"/>
                <a:t>Primitives</a:t>
              </a:r>
              <a:endParaRPr lang="en-US" sz="1400" b="1" dirty="0"/>
            </a:p>
          </p:txBody>
        </p:sp>
        <p:cxnSp>
          <p:nvCxnSpPr>
            <p:cNvPr id="55" name="Straight Arrow Connector 54"/>
            <p:cNvCxnSpPr>
              <a:stCxn id="17" idx="1"/>
              <a:endCxn id="19" idx="3"/>
            </p:cNvCxnSpPr>
            <p:nvPr/>
          </p:nvCxnSpPr>
          <p:spPr>
            <a:xfrm rot="10800000">
              <a:off x="4509713" y="2977243"/>
              <a:ext cx="338058"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19" idx="1"/>
              <a:endCxn id="7" idx="3"/>
            </p:cNvCxnSpPr>
            <p:nvPr/>
          </p:nvCxnSpPr>
          <p:spPr>
            <a:xfrm rot="10800000">
              <a:off x="2352529" y="2977243"/>
              <a:ext cx="338057" cy="1588"/>
            </a:xfrm>
            <a:prstGeom prst="straightConnector1">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23" idx="1"/>
              <a:endCxn id="7" idx="3"/>
            </p:cNvCxnSpPr>
            <p:nvPr/>
          </p:nvCxnSpPr>
          <p:spPr>
            <a:xfrm rot="10800000">
              <a:off x="2352529" y="2977244"/>
              <a:ext cx="338057" cy="1639325"/>
            </a:xfrm>
            <a:prstGeom prst="bentConnector3">
              <a:avLst>
                <a:gd name="adj1" fmla="val 50000"/>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2"/>
            <p:cNvCxnSpPr>
              <a:stCxn id="22" idx="1"/>
              <a:endCxn id="7" idx="3"/>
            </p:cNvCxnSpPr>
            <p:nvPr/>
          </p:nvCxnSpPr>
          <p:spPr>
            <a:xfrm rot="10800000">
              <a:off x="2352529" y="2977244"/>
              <a:ext cx="338057" cy="2080913"/>
            </a:xfrm>
            <a:prstGeom prst="bentConnector3">
              <a:avLst>
                <a:gd name="adj1" fmla="val 50000"/>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9" name="Straight Arrow Connector 62"/>
            <p:cNvCxnSpPr>
              <a:stCxn id="25" idx="1"/>
              <a:endCxn id="7" idx="3"/>
            </p:cNvCxnSpPr>
            <p:nvPr/>
          </p:nvCxnSpPr>
          <p:spPr>
            <a:xfrm rot="10800000">
              <a:off x="2352529" y="2977244"/>
              <a:ext cx="338057" cy="2522501"/>
            </a:xfrm>
            <a:prstGeom prst="bentConnector3">
              <a:avLst>
                <a:gd name="adj1" fmla="val 50000"/>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36" idx="1"/>
              <a:endCxn id="25" idx="3"/>
            </p:cNvCxnSpPr>
            <p:nvPr/>
          </p:nvCxnSpPr>
          <p:spPr>
            <a:xfrm rot="10800000">
              <a:off x="4509714" y="5499744"/>
              <a:ext cx="608989" cy="1588"/>
            </a:xfrm>
            <a:prstGeom prst="straightConnector1">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35" idx="1"/>
              <a:endCxn id="25" idx="3"/>
            </p:cNvCxnSpPr>
            <p:nvPr/>
          </p:nvCxnSpPr>
          <p:spPr>
            <a:xfrm rot="10800000">
              <a:off x="4509714" y="5499744"/>
              <a:ext cx="608989" cy="441592"/>
            </a:xfrm>
            <a:prstGeom prst="bentConnector3">
              <a:avLst>
                <a:gd name="adj1" fmla="val 50000"/>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Properties of Writable </a:t>
            </a:r>
            <a:r>
              <a:rPr lang="en-US" dirty="0" smtClean="0"/>
              <a:t>Wrappers </a:t>
            </a:r>
            <a:r>
              <a:rPr smtClean="0"/>
              <a:t>for </a:t>
            </a:r>
            <a:r>
              <a:rPr lang="en-US" dirty="0" smtClean="0"/>
              <a:t>Primitives</a:t>
            </a:r>
            <a:endParaRPr lang="en-US" dirty="0"/>
          </a:p>
        </p:txBody>
      </p:sp>
      <p:sp>
        <p:nvSpPr>
          <p:cNvPr id="3" name="Content Placeholder 2"/>
          <p:cNvSpPr>
            <a:spLocks noGrp="1"/>
          </p:cNvSpPr>
          <p:nvPr>
            <p:ph idx="1"/>
          </p:nvPr>
        </p:nvSpPr>
        <p:spPr/>
        <p:txBody>
          <a:bodyPr/>
          <a:lstStyle/>
          <a:p>
            <a:pPr lvl="1"/>
            <a:r>
              <a:rPr lang="en-US" dirty="0" smtClean="0"/>
              <a:t>All have a get() and a set() method for retrieving and sorting the wrapped value</a:t>
            </a:r>
          </a:p>
        </p:txBody>
      </p:sp>
      <p:sp>
        <p:nvSpPr>
          <p:cNvPr id="4" name="Slide Number Placeholder 3"/>
          <p:cNvSpPr>
            <a:spLocks noGrp="1"/>
          </p:cNvSpPr>
          <p:nvPr>
            <p:ph type="sldNum" sz="quarter" idx="12"/>
          </p:nvPr>
        </p:nvSpPr>
        <p:spPr/>
        <p:txBody>
          <a:bodyPr/>
          <a:lstStyle/>
          <a:p>
            <a:fld id="{5A0614AE-7DA6-4443-9A06-FA7BD7CD666D}" type="slidenum">
              <a:rPr lang="en-US" smtClean="0"/>
              <a:pPr/>
              <a:t>45</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org.apache.hadoop.mapreduce.Job</a:t>
            </a:r>
            <a:endParaRPr lang="en-US" dirty="0"/>
          </a:p>
        </p:txBody>
      </p:sp>
      <p:sp>
        <p:nvSpPr>
          <p:cNvPr id="3" name="Content Placeholder 2"/>
          <p:cNvSpPr>
            <a:spLocks noGrp="1"/>
          </p:cNvSpPr>
          <p:nvPr>
            <p:ph idx="1"/>
          </p:nvPr>
        </p:nvSpPr>
        <p:spPr/>
        <p:txBody>
          <a:bodyPr/>
          <a:lstStyle/>
          <a:p>
            <a:pPr lvl="1"/>
            <a:r>
              <a:rPr lang="en-US" dirty="0" smtClean="0"/>
              <a:t>The job submitter’s view of the Job</a:t>
            </a:r>
          </a:p>
          <a:p>
            <a:pPr lvl="1"/>
            <a:r>
              <a:rPr lang="en-US" dirty="0" smtClean="0"/>
              <a:t>It allows user to configure job, submit it and query the state</a:t>
            </a:r>
          </a:p>
          <a:p>
            <a:pPr lvl="1"/>
            <a:r>
              <a:rPr lang="en-US" dirty="0" smtClean="0"/>
              <a:t>Parameters like job name, input/output path, Mapper, Reducer, priority etc can be set</a:t>
            </a:r>
          </a:p>
        </p:txBody>
      </p:sp>
      <p:sp>
        <p:nvSpPr>
          <p:cNvPr id="4" name="Slide Number Placeholder 3"/>
          <p:cNvSpPr>
            <a:spLocks noGrp="1"/>
          </p:cNvSpPr>
          <p:nvPr>
            <p:ph type="sldNum" sz="quarter" idx="12"/>
          </p:nvPr>
        </p:nvSpPr>
        <p:spPr/>
        <p:txBody>
          <a:bodyPr/>
          <a:lstStyle/>
          <a:p>
            <a:fld id="{5A0614AE-7DA6-4443-9A06-FA7BD7CD666D}" type="slidenum">
              <a:rPr lang="en-US" smtClean="0"/>
              <a:pPr/>
              <a:t>46</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Task </a:t>
            </a:r>
            <a:r>
              <a:rPr lang="en-US" dirty="0" smtClean="0"/>
              <a:t>Execution</a:t>
            </a:r>
            <a:endParaRPr lang="en-US" dirty="0"/>
          </a:p>
        </p:txBody>
      </p:sp>
      <p:sp>
        <p:nvSpPr>
          <p:cNvPr id="3" name="Content Placeholder 2"/>
          <p:cNvSpPr>
            <a:spLocks noGrp="1"/>
          </p:cNvSpPr>
          <p:nvPr>
            <p:ph idx="1"/>
          </p:nvPr>
        </p:nvSpPr>
        <p:spPr/>
        <p:txBody>
          <a:bodyPr/>
          <a:lstStyle/>
          <a:p>
            <a:pPr lvl="1"/>
            <a:r>
              <a:rPr lang="en-US" dirty="0" smtClean="0"/>
              <a:t>Tasktracker executes MR task as separate child process in a separate JVM</a:t>
            </a:r>
          </a:p>
        </p:txBody>
      </p:sp>
      <p:sp>
        <p:nvSpPr>
          <p:cNvPr id="4" name="Slide Number Placeholder 3"/>
          <p:cNvSpPr>
            <a:spLocks noGrp="1"/>
          </p:cNvSpPr>
          <p:nvPr>
            <p:ph type="sldNum" sz="quarter" idx="12"/>
          </p:nvPr>
        </p:nvSpPr>
        <p:spPr/>
        <p:txBody>
          <a:bodyPr/>
          <a:lstStyle/>
          <a:p>
            <a:fld id="{5A0614AE-7DA6-4443-9A06-FA7BD7CD666D}" type="slidenum">
              <a:rPr lang="en-US" smtClean="0"/>
              <a:pPr/>
              <a:t>47</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Job Submission and Monitoring</a:t>
            </a:r>
            <a:endParaRPr lang="en-US" dirty="0"/>
          </a:p>
        </p:txBody>
      </p:sp>
      <p:sp>
        <p:nvSpPr>
          <p:cNvPr id="3" name="Content Placeholder 2"/>
          <p:cNvSpPr>
            <a:spLocks noGrp="1"/>
          </p:cNvSpPr>
          <p:nvPr>
            <p:ph idx="1"/>
          </p:nvPr>
        </p:nvSpPr>
        <p:spPr/>
        <p:txBody>
          <a:bodyPr/>
          <a:lstStyle/>
          <a:p>
            <a:pPr lvl="1"/>
            <a:r>
              <a:rPr lang="en-US" dirty="0" smtClean="0"/>
              <a:t>Job Client is the interface by which user interacts with Job tracker</a:t>
            </a:r>
          </a:p>
          <a:p>
            <a:pPr lvl="1"/>
            <a:r>
              <a:rPr lang="en-US" dirty="0" smtClean="0"/>
              <a:t>Job submission involves </a:t>
            </a:r>
          </a:p>
          <a:p>
            <a:pPr lvl="1"/>
            <a:r>
              <a:rPr lang="en-US" dirty="0" smtClean="0"/>
              <a:t>Checking input/output specifications of job</a:t>
            </a:r>
          </a:p>
          <a:p>
            <a:pPr lvl="1"/>
            <a:r>
              <a:rPr lang="en-US" dirty="0" smtClean="0"/>
              <a:t>Computing input split values for the job</a:t>
            </a:r>
          </a:p>
          <a:p>
            <a:pPr lvl="1"/>
            <a:r>
              <a:rPr lang="en-US" dirty="0" smtClean="0"/>
              <a:t>Setting up accounting information for DistributedCache of the job</a:t>
            </a:r>
          </a:p>
          <a:p>
            <a:pPr lvl="1"/>
            <a:r>
              <a:rPr lang="en-US" dirty="0" smtClean="0"/>
              <a:t>Copying the job’s jar and configuration to MR system directory on FileSystem</a:t>
            </a:r>
          </a:p>
          <a:p>
            <a:pPr lvl="1"/>
            <a:r>
              <a:rPr lang="en-US" dirty="0" smtClean="0"/>
              <a:t>Submitting job to jobtracker and optionally monitoring it’s status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48</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lstStyle/>
          <a:p>
            <a:pPr lvl="1">
              <a:spcAft>
                <a:spcPts val="0"/>
              </a:spcAft>
            </a:pPr>
            <a:r>
              <a:rPr lang="en-US" dirty="0" smtClean="0"/>
              <a:t>Performance  All the data is processed sequentially. There are millions of records which get processed and hence it takes hours and becomes pretty slow as the number of records increases</a:t>
            </a:r>
          </a:p>
          <a:p>
            <a:pPr lvl="1">
              <a:spcAft>
                <a:spcPts val="0"/>
              </a:spcAft>
            </a:pPr>
            <a:r>
              <a:rPr lang="en-US" dirty="0" smtClean="0"/>
              <a:t>Can run out of memory- Since we are maintaining a hashmap the heap memory can become insufficient</a:t>
            </a:r>
          </a:p>
        </p:txBody>
      </p:sp>
      <p:sp>
        <p:nvSpPr>
          <p:cNvPr id="4" name="Slide Number Placeholder 3"/>
          <p:cNvSpPr>
            <a:spLocks noGrp="1"/>
          </p:cNvSpPr>
          <p:nvPr>
            <p:ph type="sldNum" sz="quarter" idx="12"/>
          </p:nvPr>
        </p:nvSpPr>
        <p:spPr/>
        <p:txBody>
          <a:bodyPr/>
          <a:lstStyle/>
          <a:p>
            <a:fld id="{5A0614AE-7DA6-4443-9A06-FA7BD7CD666D}" type="slidenum">
              <a:rPr lang="en-US" smtClean="0"/>
              <a:pPr/>
              <a:t>4</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Job Control</a:t>
            </a:r>
            <a:endParaRPr lang="en-US" dirty="0"/>
          </a:p>
        </p:txBody>
      </p:sp>
      <p:sp>
        <p:nvSpPr>
          <p:cNvPr id="3" name="Content Placeholder 2"/>
          <p:cNvSpPr>
            <a:spLocks noGrp="1"/>
          </p:cNvSpPr>
          <p:nvPr>
            <p:ph idx="1"/>
          </p:nvPr>
        </p:nvSpPr>
        <p:spPr/>
        <p:txBody>
          <a:bodyPr/>
          <a:lstStyle/>
          <a:p>
            <a:pPr lvl="1"/>
            <a:r>
              <a:rPr lang="en-US" dirty="0" smtClean="0"/>
              <a:t>To chain MR jobs so that output of one MR job becomes input to another DistributedCache</a:t>
            </a:r>
            <a:br>
              <a:rPr lang="en-US" dirty="0" smtClean="0"/>
            </a:br>
            <a:r>
              <a:rPr lang="en-US" dirty="0" smtClean="0"/>
              <a:t>can be used</a:t>
            </a:r>
          </a:p>
          <a:p>
            <a:pPr lvl="1"/>
            <a:r>
              <a:rPr lang="en-US" dirty="0" smtClean="0"/>
              <a:t>The job can be submitted by job.submit</a:t>
            </a:r>
          </a:p>
        </p:txBody>
      </p:sp>
      <p:sp>
        <p:nvSpPr>
          <p:cNvPr id="4" name="Slide Number Placeholder 3"/>
          <p:cNvSpPr>
            <a:spLocks noGrp="1"/>
          </p:cNvSpPr>
          <p:nvPr>
            <p:ph type="sldNum" sz="quarter" idx="12"/>
          </p:nvPr>
        </p:nvSpPr>
        <p:spPr/>
        <p:txBody>
          <a:bodyPr/>
          <a:lstStyle/>
          <a:p>
            <a:fld id="{5A0614AE-7DA6-4443-9A06-FA7BD7CD666D}" type="slidenum">
              <a:rPr lang="en-US" smtClean="0"/>
              <a:pPr/>
              <a:t>49</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Job Input</a:t>
            </a:r>
            <a:endParaRPr lang="en-US" dirty="0"/>
          </a:p>
        </p:txBody>
      </p:sp>
      <p:sp>
        <p:nvSpPr>
          <p:cNvPr id="3" name="Content Placeholder 2"/>
          <p:cNvSpPr>
            <a:spLocks noGrp="1"/>
          </p:cNvSpPr>
          <p:nvPr>
            <p:ph idx="1"/>
          </p:nvPr>
        </p:nvSpPr>
        <p:spPr/>
        <p:txBody>
          <a:bodyPr/>
          <a:lstStyle/>
          <a:p>
            <a:pPr lvl="1"/>
            <a:r>
              <a:rPr lang="en-US" dirty="0" smtClean="0"/>
              <a:t>InputFormat describes input specification for MR job</a:t>
            </a:r>
          </a:p>
          <a:p>
            <a:pPr lvl="1"/>
            <a:r>
              <a:rPr lang="en-US" dirty="0" smtClean="0"/>
              <a:t>It validates input specification of the job</a:t>
            </a:r>
          </a:p>
          <a:p>
            <a:pPr lvl="1"/>
            <a:r>
              <a:rPr lang="en-US" dirty="0" smtClean="0"/>
              <a:t>Split up the input file into logical InputSplit instances, each of which can be assigned to an individual Mapper</a:t>
            </a:r>
          </a:p>
          <a:p>
            <a:pPr lvl="1"/>
            <a:r>
              <a:rPr lang="en-US" dirty="0" smtClean="0"/>
              <a:t>A lower bound on split size can be set mapred.min.split.size</a:t>
            </a:r>
          </a:p>
          <a:p>
            <a:pPr lvl="1"/>
            <a:r>
              <a:rPr lang="en-US" dirty="0" smtClean="0"/>
              <a:t>Default InputFormat is TextInputFormat</a:t>
            </a:r>
          </a:p>
        </p:txBody>
      </p:sp>
      <p:sp>
        <p:nvSpPr>
          <p:cNvPr id="4" name="Slide Number Placeholder 3"/>
          <p:cNvSpPr>
            <a:spLocks noGrp="1"/>
          </p:cNvSpPr>
          <p:nvPr>
            <p:ph type="sldNum" sz="quarter" idx="12"/>
          </p:nvPr>
        </p:nvSpPr>
        <p:spPr/>
        <p:txBody>
          <a:bodyPr/>
          <a:lstStyle/>
          <a:p>
            <a:fld id="{5A0614AE-7DA6-4443-9A06-FA7BD7CD666D}" type="slidenum">
              <a:rPr lang="en-US" smtClean="0"/>
              <a:pPr/>
              <a:t>50</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FileInputFormat</a:t>
            </a:r>
            <a:endParaRPr lang="en-US" dirty="0"/>
          </a:p>
        </p:txBody>
      </p:sp>
      <p:sp>
        <p:nvSpPr>
          <p:cNvPr id="3" name="Content Placeholder 2"/>
          <p:cNvSpPr>
            <a:spLocks noGrp="1"/>
          </p:cNvSpPr>
          <p:nvPr>
            <p:ph idx="1"/>
          </p:nvPr>
        </p:nvSpPr>
        <p:spPr/>
        <p:txBody>
          <a:bodyPr/>
          <a:lstStyle/>
          <a:p>
            <a:pPr lvl="1"/>
            <a:r>
              <a:rPr lang="en-US" dirty="0" smtClean="0"/>
              <a:t>Base class that uses file as it’s data source</a:t>
            </a:r>
          </a:p>
          <a:p>
            <a:pPr lvl="1"/>
            <a:r>
              <a:rPr lang="en-US" dirty="0" smtClean="0"/>
              <a:t>Defines which files are included as input to a job</a:t>
            </a:r>
          </a:p>
          <a:p>
            <a:pPr lvl="1"/>
            <a:r>
              <a:rPr lang="en-US" dirty="0" smtClean="0"/>
              <a:t>Implementation for generating splits for the input files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51</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mtClean="0"/>
              <a:t>Methods for Setting Jobconf’s Input Paths</a:t>
            </a:r>
          </a:p>
        </p:txBody>
      </p:sp>
      <p:sp>
        <p:nvSpPr>
          <p:cNvPr id="3" name="Content Placeholder 2"/>
          <p:cNvSpPr>
            <a:spLocks noGrp="1"/>
          </p:cNvSpPr>
          <p:nvPr>
            <p:ph idx="1"/>
          </p:nvPr>
        </p:nvSpPr>
        <p:spPr/>
        <p:txBody>
          <a:bodyPr/>
          <a:lstStyle/>
          <a:p>
            <a:pPr lvl="1"/>
            <a:r>
              <a:rPr lang="en-US" dirty="0" smtClean="0"/>
              <a:t>Public static void addInputPath(JobConf conf, Path path)</a:t>
            </a:r>
          </a:p>
          <a:p>
            <a:pPr lvl="1"/>
            <a:r>
              <a:rPr lang="en-US" dirty="0" smtClean="0"/>
              <a:t>Public static void addInputPaths(JobConf conf, String commaSeparatedPaths)</a:t>
            </a:r>
          </a:p>
          <a:p>
            <a:pPr lvl="1"/>
            <a:r>
              <a:rPr lang="en-US" dirty="0" smtClean="0"/>
              <a:t>Public static void setInputPaths(JobConf conf, Path... inputPaths)</a:t>
            </a:r>
          </a:p>
          <a:p>
            <a:pPr lvl="1"/>
            <a:r>
              <a:rPr lang="en-US" dirty="0" smtClean="0"/>
              <a:t>Public static void setInputPaths(JobConf conf, String commaSeparatedPaths)</a:t>
            </a:r>
          </a:p>
          <a:p>
            <a:pPr lvl="1"/>
            <a:r>
              <a:rPr lang="en-US" b="1" dirty="0" smtClean="0"/>
              <a:t>Note: </a:t>
            </a:r>
            <a:r>
              <a:rPr lang="en-US" dirty="0" smtClean="0"/>
              <a:t>A path represents file/directory/collectionof files/collection of directories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52</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InputFormat </a:t>
            </a:r>
            <a:r>
              <a:rPr lang="en-US" dirty="0" smtClean="0"/>
              <a:t>Class Hierarchy</a:t>
            </a:r>
            <a:endParaRPr lang="en-US" dirty="0"/>
          </a:p>
        </p:txBody>
      </p:sp>
      <p:sp>
        <p:nvSpPr>
          <p:cNvPr id="3" name="Slide Number Placeholder 2"/>
          <p:cNvSpPr>
            <a:spLocks noGrp="1"/>
          </p:cNvSpPr>
          <p:nvPr>
            <p:ph type="sldNum" sz="quarter" idx="12"/>
          </p:nvPr>
        </p:nvSpPr>
        <p:spPr/>
        <p:txBody>
          <a:bodyPr/>
          <a:lstStyle/>
          <a:p>
            <a:fld id="{5A0614AE-7DA6-4443-9A06-FA7BD7CD666D}" type="slidenum">
              <a:rPr lang="en-US" smtClean="0"/>
              <a:pPr/>
              <a:t>53</a:t>
            </a:fld>
            <a:endParaRPr lang="en-US" dirty="0"/>
          </a:p>
        </p:txBody>
      </p:sp>
      <p:grpSp>
        <p:nvGrpSpPr>
          <p:cNvPr id="93" name="Group 92"/>
          <p:cNvGrpSpPr/>
          <p:nvPr/>
        </p:nvGrpSpPr>
        <p:grpSpPr>
          <a:xfrm>
            <a:off x="533400" y="1092199"/>
            <a:ext cx="8915400" cy="5041901"/>
            <a:chOff x="533400" y="1092199"/>
            <a:chExt cx="8915400" cy="5041901"/>
          </a:xfrm>
        </p:grpSpPr>
        <p:sp>
          <p:nvSpPr>
            <p:cNvPr id="12" name="Rectangle 11"/>
            <p:cNvSpPr/>
            <p:nvPr/>
          </p:nvSpPr>
          <p:spPr bwMode="gray">
            <a:xfrm>
              <a:off x="5264248" y="3364547"/>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SequenceFile</a:t>
              </a:r>
              <a:br>
                <a:rPr lang="en-US" sz="1100" dirty="0" smtClean="0"/>
              </a:br>
              <a:r>
                <a:rPr lang="en-US" sz="1100" dirty="0" smtClean="0"/>
                <a:t>InputFormat&lt;K,V&gt;</a:t>
              </a:r>
            </a:p>
          </p:txBody>
        </p:sp>
        <p:sp>
          <p:nvSpPr>
            <p:cNvPr id="13" name="Rectangle 12"/>
            <p:cNvSpPr/>
            <p:nvPr/>
          </p:nvSpPr>
          <p:spPr bwMode="gray">
            <a:xfrm>
              <a:off x="5264248" y="2796460"/>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NLineInputFormat</a:t>
              </a:r>
              <a:endParaRPr lang="en-US" sz="1100" dirty="0"/>
            </a:p>
          </p:txBody>
        </p:sp>
        <p:sp>
          <p:nvSpPr>
            <p:cNvPr id="14" name="Rectangle 13"/>
            <p:cNvSpPr/>
            <p:nvPr/>
          </p:nvSpPr>
          <p:spPr bwMode="gray">
            <a:xfrm>
              <a:off x="5264248" y="4500721"/>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CompositeInputFormat</a:t>
              </a:r>
              <a:br>
                <a:rPr lang="en-US" sz="1100" dirty="0" smtClean="0"/>
              </a:br>
              <a:r>
                <a:rPr lang="en-US" sz="1100" dirty="0" smtClean="0"/>
                <a:t>&lt;K,V&gt;</a:t>
              </a:r>
              <a:endParaRPr lang="en-US" sz="1100" dirty="0"/>
            </a:p>
          </p:txBody>
        </p:sp>
        <p:sp>
          <p:nvSpPr>
            <p:cNvPr id="19" name="Rectangle 18"/>
            <p:cNvSpPr/>
            <p:nvPr/>
          </p:nvSpPr>
          <p:spPr bwMode="gray">
            <a:xfrm>
              <a:off x="5264248" y="1660286"/>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TextInputFormat</a:t>
              </a:r>
              <a:endParaRPr lang="en-US" sz="1100" dirty="0"/>
            </a:p>
          </p:txBody>
        </p:sp>
        <p:sp>
          <p:nvSpPr>
            <p:cNvPr id="20" name="Rectangle 19"/>
            <p:cNvSpPr/>
            <p:nvPr/>
          </p:nvSpPr>
          <p:spPr bwMode="gray">
            <a:xfrm>
              <a:off x="5264248" y="2228373"/>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KeyValueTextInputFormat</a:t>
              </a:r>
              <a:endParaRPr lang="en-US" sz="1100" dirty="0"/>
            </a:p>
          </p:txBody>
        </p:sp>
        <p:sp>
          <p:nvSpPr>
            <p:cNvPr id="25" name="Rectangle 24"/>
            <p:cNvSpPr/>
            <p:nvPr/>
          </p:nvSpPr>
          <p:spPr bwMode="gray">
            <a:xfrm>
              <a:off x="5264248" y="1092199"/>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CombineFile</a:t>
              </a:r>
              <a:br>
                <a:rPr lang="en-US" sz="1100" dirty="0" smtClean="0"/>
              </a:br>
              <a:r>
                <a:rPr lang="en-US" sz="1100" dirty="0" smtClean="0"/>
                <a:t>InputFormat&lt;K,V&gt;</a:t>
              </a:r>
              <a:endParaRPr lang="en-US" sz="1100" dirty="0"/>
            </a:p>
          </p:txBody>
        </p:sp>
        <p:sp>
          <p:nvSpPr>
            <p:cNvPr id="40" name="Rectangle 39"/>
            <p:cNvSpPr/>
            <p:nvPr/>
          </p:nvSpPr>
          <p:spPr bwMode="gray">
            <a:xfrm>
              <a:off x="7629672" y="3932634"/>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SequenceFileAsText InputFormat</a:t>
              </a:r>
            </a:p>
          </p:txBody>
        </p:sp>
        <p:sp>
          <p:nvSpPr>
            <p:cNvPr id="41" name="Rectangle 40"/>
            <p:cNvSpPr/>
            <p:nvPr/>
          </p:nvSpPr>
          <p:spPr bwMode="gray">
            <a:xfrm>
              <a:off x="7629672" y="3364547"/>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SequenceFileAsBinary InputFormat</a:t>
              </a:r>
              <a:endParaRPr lang="en-US" sz="1100" dirty="0"/>
            </a:p>
          </p:txBody>
        </p:sp>
        <p:sp>
          <p:nvSpPr>
            <p:cNvPr id="42" name="Rectangle 41"/>
            <p:cNvSpPr/>
            <p:nvPr/>
          </p:nvSpPr>
          <p:spPr bwMode="gray">
            <a:xfrm>
              <a:off x="7629672" y="4500721"/>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SequenceFile</a:t>
              </a:r>
              <a:br>
                <a:rPr lang="en-US" sz="1100" dirty="0" smtClean="0"/>
              </a:br>
              <a:r>
                <a:rPr lang="en-US" sz="1100" dirty="0" smtClean="0"/>
                <a:t>InputFilter&lt;K,V&gt;</a:t>
              </a:r>
            </a:p>
          </p:txBody>
        </p:sp>
        <p:sp>
          <p:nvSpPr>
            <p:cNvPr id="43" name="Rectangle 42"/>
            <p:cNvSpPr/>
            <p:nvPr/>
          </p:nvSpPr>
          <p:spPr bwMode="gray">
            <a:xfrm>
              <a:off x="7629672" y="2228373"/>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StreamInputFormat</a:t>
              </a:r>
              <a:endParaRPr lang="en-US" sz="1100" dirty="0"/>
            </a:p>
          </p:txBody>
        </p:sp>
        <p:sp>
          <p:nvSpPr>
            <p:cNvPr id="44" name="Rectangle 43"/>
            <p:cNvSpPr/>
            <p:nvPr/>
          </p:nvSpPr>
          <p:spPr bwMode="gray">
            <a:xfrm>
              <a:off x="2898824" y="4500721"/>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&lt;interface&gt;</a:t>
              </a:r>
              <a:br>
                <a:rPr lang="en-US" sz="1100" dirty="0" smtClean="0"/>
              </a:br>
              <a:r>
                <a:rPr lang="en-US" sz="1100" dirty="0" smtClean="0"/>
                <a:t>Composable</a:t>
              </a:r>
              <a:br>
                <a:rPr lang="en-US" sz="1100" dirty="0" smtClean="0"/>
              </a:br>
              <a:r>
                <a:rPr lang="en-US" sz="1100" dirty="0" smtClean="0"/>
                <a:t>InputFormat&lt;K,V&gt;</a:t>
              </a:r>
              <a:endParaRPr lang="en-US" sz="1100" dirty="0"/>
            </a:p>
          </p:txBody>
        </p:sp>
        <p:sp>
          <p:nvSpPr>
            <p:cNvPr id="45" name="Rectangle 44"/>
            <p:cNvSpPr/>
            <p:nvPr/>
          </p:nvSpPr>
          <p:spPr bwMode="gray">
            <a:xfrm>
              <a:off x="2898824" y="5068808"/>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DBInputFormat&lt;T&gt;</a:t>
              </a:r>
              <a:endParaRPr lang="en-US" sz="1100" dirty="0"/>
            </a:p>
          </p:txBody>
        </p:sp>
        <p:sp>
          <p:nvSpPr>
            <p:cNvPr id="46" name="Rectangle 45"/>
            <p:cNvSpPr/>
            <p:nvPr/>
          </p:nvSpPr>
          <p:spPr bwMode="gray">
            <a:xfrm>
              <a:off x="2898824" y="5636899"/>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Empty</a:t>
              </a:r>
              <a:br>
                <a:rPr lang="en-US" sz="1100" dirty="0" smtClean="0"/>
              </a:br>
              <a:r>
                <a:rPr lang="en-US" sz="1100" dirty="0" smtClean="0"/>
                <a:t>InputFormat&lt;K,V&gt;</a:t>
              </a:r>
              <a:endParaRPr lang="en-US" sz="1100" dirty="0"/>
            </a:p>
          </p:txBody>
        </p:sp>
        <p:sp>
          <p:nvSpPr>
            <p:cNvPr id="47" name="Rectangle 46"/>
            <p:cNvSpPr/>
            <p:nvPr/>
          </p:nvSpPr>
          <p:spPr bwMode="gray">
            <a:xfrm>
              <a:off x="2898824" y="2228373"/>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FileInputFormat&lt;K,V&gt;</a:t>
              </a:r>
              <a:endParaRPr lang="en-US" sz="1100" dirty="0"/>
            </a:p>
          </p:txBody>
        </p:sp>
        <p:sp>
          <p:nvSpPr>
            <p:cNvPr id="48" name="Rectangle 47"/>
            <p:cNvSpPr/>
            <p:nvPr/>
          </p:nvSpPr>
          <p:spPr bwMode="gray">
            <a:xfrm>
              <a:off x="533400" y="2228373"/>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&lt;interface&gt;</a:t>
              </a:r>
              <a:br>
                <a:rPr lang="en-US" sz="1100" dirty="0" smtClean="0"/>
              </a:br>
              <a:r>
                <a:rPr lang="en-US" sz="1100" dirty="0" smtClean="0"/>
                <a:t>InputFormat&lt;K,V&gt;</a:t>
              </a:r>
              <a:br>
                <a:rPr lang="en-US" sz="1100" dirty="0" smtClean="0"/>
              </a:br>
              <a:r>
                <a:rPr lang="en-US" sz="1100" i="1" dirty="0" smtClean="0"/>
                <a:t>org.apache.hadoop.mapred</a:t>
              </a:r>
            </a:p>
          </p:txBody>
        </p:sp>
        <p:cxnSp>
          <p:nvCxnSpPr>
            <p:cNvPr id="49" name="Straight Arrow Connector 74"/>
            <p:cNvCxnSpPr>
              <a:stCxn id="42" idx="1"/>
              <a:endCxn id="12" idx="3"/>
            </p:cNvCxnSpPr>
            <p:nvPr/>
          </p:nvCxnSpPr>
          <p:spPr>
            <a:xfrm rot="10800000">
              <a:off x="7083376" y="3613148"/>
              <a:ext cx="546296" cy="1136174"/>
            </a:xfrm>
            <a:prstGeom prst="bentConnector3">
              <a:avLst>
                <a:gd name="adj1" fmla="val 50000"/>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74"/>
            <p:cNvCxnSpPr>
              <a:stCxn id="40" idx="1"/>
              <a:endCxn id="12" idx="3"/>
            </p:cNvCxnSpPr>
            <p:nvPr/>
          </p:nvCxnSpPr>
          <p:spPr>
            <a:xfrm rot="10800000">
              <a:off x="7083376" y="3613149"/>
              <a:ext cx="546296" cy="568087"/>
            </a:xfrm>
            <a:prstGeom prst="bentConnector3">
              <a:avLst>
                <a:gd name="adj1" fmla="val 50000"/>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74"/>
            <p:cNvCxnSpPr>
              <a:stCxn id="41" idx="1"/>
              <a:endCxn id="12" idx="3"/>
            </p:cNvCxnSpPr>
            <p:nvPr/>
          </p:nvCxnSpPr>
          <p:spPr>
            <a:xfrm rot="10800000">
              <a:off x="7083376" y="3613148"/>
              <a:ext cx="546296" cy="1588"/>
            </a:xfrm>
            <a:prstGeom prst="straightConnector1">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74"/>
            <p:cNvCxnSpPr>
              <a:stCxn id="43" idx="1"/>
              <a:endCxn id="20" idx="3"/>
            </p:cNvCxnSpPr>
            <p:nvPr/>
          </p:nvCxnSpPr>
          <p:spPr>
            <a:xfrm rot="10800000">
              <a:off x="7083376" y="2476974"/>
              <a:ext cx="546296" cy="1588"/>
            </a:xfrm>
            <a:prstGeom prst="straightConnector1">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74"/>
            <p:cNvCxnSpPr>
              <a:stCxn id="20" idx="1"/>
              <a:endCxn id="47" idx="3"/>
            </p:cNvCxnSpPr>
            <p:nvPr/>
          </p:nvCxnSpPr>
          <p:spPr>
            <a:xfrm rot="10800000">
              <a:off x="4717952" y="2476974"/>
              <a:ext cx="546296" cy="1588"/>
            </a:xfrm>
            <a:prstGeom prst="straightConnector1">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74"/>
            <p:cNvCxnSpPr>
              <a:stCxn id="25" idx="1"/>
              <a:endCxn id="47" idx="3"/>
            </p:cNvCxnSpPr>
            <p:nvPr/>
          </p:nvCxnSpPr>
          <p:spPr>
            <a:xfrm rot="10800000" flipV="1">
              <a:off x="4717952" y="1340800"/>
              <a:ext cx="546296" cy="1136174"/>
            </a:xfrm>
            <a:prstGeom prst="bentConnector3">
              <a:avLst>
                <a:gd name="adj1" fmla="val 50000"/>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74"/>
            <p:cNvCxnSpPr>
              <a:stCxn id="19" idx="1"/>
              <a:endCxn id="47" idx="3"/>
            </p:cNvCxnSpPr>
            <p:nvPr/>
          </p:nvCxnSpPr>
          <p:spPr>
            <a:xfrm rot="10800000" flipV="1">
              <a:off x="4717952" y="1908886"/>
              <a:ext cx="546296" cy="568087"/>
            </a:xfrm>
            <a:prstGeom prst="bentConnector3">
              <a:avLst>
                <a:gd name="adj1" fmla="val 50000"/>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74"/>
            <p:cNvCxnSpPr>
              <a:stCxn id="13" idx="1"/>
              <a:endCxn id="47" idx="3"/>
            </p:cNvCxnSpPr>
            <p:nvPr/>
          </p:nvCxnSpPr>
          <p:spPr>
            <a:xfrm rot="10800000">
              <a:off x="4717952" y="2476975"/>
              <a:ext cx="546296" cy="568087"/>
            </a:xfrm>
            <a:prstGeom prst="bentConnector3">
              <a:avLst>
                <a:gd name="adj1" fmla="val 50000"/>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4"/>
            <p:cNvCxnSpPr>
              <a:stCxn id="12" idx="1"/>
              <a:endCxn id="47" idx="3"/>
            </p:cNvCxnSpPr>
            <p:nvPr/>
          </p:nvCxnSpPr>
          <p:spPr>
            <a:xfrm rot="10800000">
              <a:off x="4717952" y="2476974"/>
              <a:ext cx="546296" cy="1136174"/>
            </a:xfrm>
            <a:prstGeom prst="bentConnector3">
              <a:avLst>
                <a:gd name="adj1" fmla="val 50000"/>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4"/>
            <p:cNvCxnSpPr>
              <a:stCxn id="14" idx="1"/>
              <a:endCxn id="44" idx="3"/>
            </p:cNvCxnSpPr>
            <p:nvPr/>
          </p:nvCxnSpPr>
          <p:spPr>
            <a:xfrm rot="10800000">
              <a:off x="4717952" y="4749322"/>
              <a:ext cx="546296"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4"/>
            <p:cNvCxnSpPr>
              <a:stCxn id="44" idx="1"/>
              <a:endCxn id="48" idx="3"/>
            </p:cNvCxnSpPr>
            <p:nvPr/>
          </p:nvCxnSpPr>
          <p:spPr>
            <a:xfrm rot="10800000">
              <a:off x="2352528" y="2476974"/>
              <a:ext cx="546296" cy="2272348"/>
            </a:xfrm>
            <a:prstGeom prst="bentConnector3">
              <a:avLst>
                <a:gd name="adj1" fmla="val 28745"/>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74"/>
            <p:cNvCxnSpPr>
              <a:stCxn id="47" idx="1"/>
              <a:endCxn id="48" idx="3"/>
            </p:cNvCxnSpPr>
            <p:nvPr/>
          </p:nvCxnSpPr>
          <p:spPr>
            <a:xfrm rot="10800000">
              <a:off x="2352528" y="2476974"/>
              <a:ext cx="546296"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74"/>
            <p:cNvCxnSpPr>
              <a:stCxn id="45" idx="1"/>
              <a:endCxn id="48" idx="3"/>
            </p:cNvCxnSpPr>
            <p:nvPr/>
          </p:nvCxnSpPr>
          <p:spPr>
            <a:xfrm rot="10800000">
              <a:off x="2352528" y="2476975"/>
              <a:ext cx="546296" cy="2840435"/>
            </a:xfrm>
            <a:prstGeom prst="bentConnector3">
              <a:avLst>
                <a:gd name="adj1" fmla="val 50000"/>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74"/>
            <p:cNvCxnSpPr>
              <a:stCxn id="46" idx="1"/>
              <a:endCxn id="48" idx="3"/>
            </p:cNvCxnSpPr>
            <p:nvPr/>
          </p:nvCxnSpPr>
          <p:spPr>
            <a:xfrm rot="10800000">
              <a:off x="2352528" y="2476974"/>
              <a:ext cx="546296" cy="3408526"/>
            </a:xfrm>
            <a:prstGeom prst="bentConnector3">
              <a:avLst>
                <a:gd name="adj1" fmla="val 50000"/>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How </a:t>
            </a:r>
            <a:r>
              <a:rPr lang="en-US" dirty="0" smtClean="0"/>
              <a:t>Does </a:t>
            </a:r>
            <a:r>
              <a:rPr smtClean="0"/>
              <a:t>FileInputFormat </a:t>
            </a:r>
            <a:r>
              <a:rPr lang="en-US" dirty="0" smtClean="0"/>
              <a:t>Split?</a:t>
            </a:r>
            <a:endParaRPr lang="en-US" dirty="0"/>
          </a:p>
        </p:txBody>
      </p:sp>
      <p:sp>
        <p:nvSpPr>
          <p:cNvPr id="3" name="Content Placeholder 2"/>
          <p:cNvSpPr>
            <a:spLocks noGrp="1"/>
          </p:cNvSpPr>
          <p:nvPr>
            <p:ph idx="1"/>
          </p:nvPr>
        </p:nvSpPr>
        <p:spPr/>
        <p:txBody>
          <a:bodyPr/>
          <a:lstStyle/>
          <a:p>
            <a:pPr lvl="1"/>
            <a:r>
              <a:rPr lang="en-US" dirty="0" smtClean="0"/>
              <a:t>Splits only files larger than HDFS block size</a:t>
            </a:r>
          </a:p>
          <a:p>
            <a:pPr lvl="1"/>
            <a:r>
              <a:rPr lang="en-US" dirty="0" smtClean="0"/>
              <a:t>Applications can set a minimum split size also: by setting mapred.min.split.size this value larger than block size</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54</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CombineFileInputFormat</a:t>
            </a:r>
            <a:endParaRPr lang="en-US" dirty="0"/>
          </a:p>
        </p:txBody>
      </p:sp>
      <p:sp>
        <p:nvSpPr>
          <p:cNvPr id="3" name="Content Placeholder 2"/>
          <p:cNvSpPr>
            <a:spLocks noGrp="1"/>
          </p:cNvSpPr>
          <p:nvPr>
            <p:ph idx="1"/>
          </p:nvPr>
        </p:nvSpPr>
        <p:spPr/>
        <p:txBody>
          <a:bodyPr/>
          <a:lstStyle/>
          <a:p>
            <a:pPr lvl="1"/>
            <a:r>
              <a:rPr lang="en-US" dirty="0" smtClean="0"/>
              <a:t>MR framework optimizes mappers and reducers when files are large. However for cases where there are large number of small files the performance degrades</a:t>
            </a:r>
          </a:p>
          <a:p>
            <a:pPr lvl="1"/>
            <a:r>
              <a:rPr lang="en-US" dirty="0" smtClean="0"/>
              <a:t>CombineInputFormat alleviates the above problem by packing many files into each split, so that each mapper has more to process</a:t>
            </a:r>
          </a:p>
          <a:p>
            <a:pPr lvl="1"/>
            <a:r>
              <a:rPr lang="en-US" dirty="0" smtClean="0"/>
              <a:t>The best solution is always to keep small number of large files. This can be done my merging files using SequenceFile: keys file names and values file contents	</a:t>
            </a:r>
          </a:p>
        </p:txBody>
      </p:sp>
      <p:sp>
        <p:nvSpPr>
          <p:cNvPr id="4" name="Slide Number Placeholder 3"/>
          <p:cNvSpPr>
            <a:spLocks noGrp="1"/>
          </p:cNvSpPr>
          <p:nvPr>
            <p:ph type="sldNum" sz="quarter" idx="12"/>
          </p:nvPr>
        </p:nvSpPr>
        <p:spPr/>
        <p:txBody>
          <a:bodyPr/>
          <a:lstStyle/>
          <a:p>
            <a:fld id="{5A0614AE-7DA6-4443-9A06-FA7BD7CD666D}" type="slidenum">
              <a:rPr lang="en-US" smtClean="0"/>
              <a:pPr/>
              <a:t>55</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Preventing </a:t>
            </a:r>
            <a:r>
              <a:rPr lang="en-US" dirty="0" smtClean="0"/>
              <a:t>Splitting</a:t>
            </a:r>
            <a:endParaRPr lang="en-US" dirty="0"/>
          </a:p>
        </p:txBody>
      </p:sp>
      <p:sp>
        <p:nvSpPr>
          <p:cNvPr id="3" name="Content Placeholder 2"/>
          <p:cNvSpPr>
            <a:spLocks noGrp="1"/>
          </p:cNvSpPr>
          <p:nvPr>
            <p:ph idx="1"/>
          </p:nvPr>
        </p:nvSpPr>
        <p:spPr/>
        <p:txBody>
          <a:bodyPr/>
          <a:lstStyle/>
          <a:p>
            <a:pPr lvl="1"/>
            <a:r>
              <a:rPr lang="en-US" dirty="0" smtClean="0"/>
              <a:t>Can be needed when a single mapper is needed to process single file entirely</a:t>
            </a:r>
          </a:p>
          <a:p>
            <a:pPr lvl="1"/>
            <a:r>
              <a:rPr lang="en-US" dirty="0" smtClean="0"/>
              <a:t>E.g., to check if records in a file are sorted</a:t>
            </a:r>
          </a:p>
          <a:p>
            <a:pPr lvl="1"/>
            <a:r>
              <a:rPr lang="en-US" dirty="0" smtClean="0"/>
              <a:t>Can be done by setting minimum split size as the largest Long value, or by overriding isSplittable in FileInputFormat as false</a:t>
            </a:r>
          </a:p>
        </p:txBody>
      </p:sp>
      <p:sp>
        <p:nvSpPr>
          <p:cNvPr id="4" name="Slide Number Placeholder 3"/>
          <p:cNvSpPr>
            <a:spLocks noGrp="1"/>
          </p:cNvSpPr>
          <p:nvPr>
            <p:ph type="sldNum" sz="quarter" idx="12"/>
          </p:nvPr>
        </p:nvSpPr>
        <p:spPr/>
        <p:txBody>
          <a:bodyPr/>
          <a:lstStyle/>
          <a:p>
            <a:fld id="{5A0614AE-7DA6-4443-9A06-FA7BD7CD666D}" type="slidenum">
              <a:rPr lang="en-US" smtClean="0"/>
              <a:pPr/>
              <a:t>56</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TextInputFormat</a:t>
            </a:r>
            <a:endParaRPr lang="en-US" dirty="0"/>
          </a:p>
        </p:txBody>
      </p:sp>
      <p:sp>
        <p:nvSpPr>
          <p:cNvPr id="3" name="Content Placeholder 2"/>
          <p:cNvSpPr>
            <a:spLocks noGrp="1"/>
          </p:cNvSpPr>
          <p:nvPr>
            <p:ph idx="1"/>
          </p:nvPr>
        </p:nvSpPr>
        <p:spPr/>
        <p:txBody>
          <a:bodyPr/>
          <a:lstStyle/>
          <a:p>
            <a:pPr lvl="1"/>
            <a:r>
              <a:rPr lang="en-US" dirty="0" smtClean="0"/>
              <a:t>Default input format</a:t>
            </a:r>
          </a:p>
          <a:p>
            <a:pPr lvl="1"/>
            <a:r>
              <a:rPr lang="en-US" dirty="0" smtClean="0"/>
              <a:t>Key LongWritable, byte offset within file of the beginning of line</a:t>
            </a:r>
          </a:p>
          <a:p>
            <a:pPr lvl="1"/>
            <a:r>
              <a:rPr lang="en-US" dirty="0" smtClean="0"/>
              <a:t>Value is content of line, packaged as Text Object</a:t>
            </a:r>
          </a:p>
        </p:txBody>
      </p:sp>
      <p:sp>
        <p:nvSpPr>
          <p:cNvPr id="4" name="Slide Number Placeholder 3"/>
          <p:cNvSpPr>
            <a:spLocks noGrp="1"/>
          </p:cNvSpPr>
          <p:nvPr>
            <p:ph type="sldNum" sz="quarter" idx="12"/>
          </p:nvPr>
        </p:nvSpPr>
        <p:spPr/>
        <p:txBody>
          <a:bodyPr/>
          <a:lstStyle/>
          <a:p>
            <a:fld id="{5A0614AE-7DA6-4443-9A06-FA7BD7CD666D}" type="slidenum">
              <a:rPr lang="en-US" smtClean="0"/>
              <a:pPr/>
              <a:t>57</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KeyValueTextInputFormat</a:t>
            </a:r>
            <a:endParaRPr lang="en-US" dirty="0"/>
          </a:p>
        </p:txBody>
      </p:sp>
      <p:sp>
        <p:nvSpPr>
          <p:cNvPr id="3" name="Content Placeholder 2"/>
          <p:cNvSpPr>
            <a:spLocks noGrp="1"/>
          </p:cNvSpPr>
          <p:nvPr>
            <p:ph idx="1"/>
          </p:nvPr>
        </p:nvSpPr>
        <p:spPr/>
        <p:txBody>
          <a:bodyPr/>
          <a:lstStyle/>
          <a:p>
            <a:pPr lvl="1"/>
            <a:r>
              <a:rPr lang="en-US" dirty="0" smtClean="0"/>
              <a:t>To interpret files where each line in a file is in key value format</a:t>
            </a:r>
          </a:p>
        </p:txBody>
      </p:sp>
      <p:sp>
        <p:nvSpPr>
          <p:cNvPr id="4" name="Slide Number Placeholder 3"/>
          <p:cNvSpPr>
            <a:spLocks noGrp="1"/>
          </p:cNvSpPr>
          <p:nvPr>
            <p:ph type="sldNum" sz="quarter" idx="12"/>
          </p:nvPr>
        </p:nvSpPr>
        <p:spPr/>
        <p:txBody>
          <a:bodyPr/>
          <a:lstStyle/>
          <a:p>
            <a:fld id="{5A0614AE-7DA6-4443-9A06-FA7BD7CD666D}" type="slidenum">
              <a:rPr lang="en-US" smtClean="0"/>
              <a:pPr/>
              <a:t>58</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Solution 2</a:t>
            </a:r>
            <a:endParaRPr lang="en-US" dirty="0"/>
          </a:p>
        </p:txBody>
      </p:sp>
      <p:sp>
        <p:nvSpPr>
          <p:cNvPr id="3" name="Content Placeholder 2"/>
          <p:cNvSpPr>
            <a:spLocks noGrp="1"/>
          </p:cNvSpPr>
          <p:nvPr>
            <p:ph idx="1"/>
          </p:nvPr>
        </p:nvSpPr>
        <p:spPr/>
        <p:txBody>
          <a:bodyPr/>
          <a:lstStyle/>
          <a:p>
            <a:pPr lvl="1">
              <a:spcAft>
                <a:spcPts val="0"/>
              </a:spcAft>
            </a:pPr>
            <a:r>
              <a:rPr lang="en-US" dirty="0" smtClean="0"/>
              <a:t>Use multithreading to process the records in parallel, however this approach is also limited to number of CPUs / cores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5</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SequenceFileInputFormat</a:t>
            </a:r>
            <a:endParaRPr lang="en-US" dirty="0"/>
          </a:p>
        </p:txBody>
      </p:sp>
      <p:sp>
        <p:nvSpPr>
          <p:cNvPr id="3" name="Content Placeholder 2"/>
          <p:cNvSpPr>
            <a:spLocks noGrp="1"/>
          </p:cNvSpPr>
          <p:nvPr>
            <p:ph idx="1"/>
          </p:nvPr>
        </p:nvSpPr>
        <p:spPr/>
        <p:txBody>
          <a:bodyPr/>
          <a:lstStyle/>
          <a:p>
            <a:pPr lvl="1"/>
            <a:r>
              <a:rPr lang="en-US" dirty="0" smtClean="0"/>
              <a:t>Stores sequence of binary key value pairs</a:t>
            </a:r>
          </a:p>
          <a:p>
            <a:pPr lvl="1"/>
            <a:r>
              <a:rPr lang="en-US" dirty="0" smtClean="0"/>
              <a:t>If sequence file has IntWritable Keys and Text values, then Map signature will be &lt;IntWritable, Text, K,V&gt; where K and V are types of the map’s output keys and values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59</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60</a:t>
            </a:fld>
            <a:endParaRPr lang="en-US" dirty="0"/>
          </a:p>
        </p:txBody>
      </p:sp>
      <p:sp>
        <p:nvSpPr>
          <p:cNvPr id="3" name="Text Placeholder 2"/>
          <p:cNvSpPr>
            <a:spLocks noGrp="1"/>
          </p:cNvSpPr>
          <p:nvPr>
            <p:ph type="body" sz="quarter" idx="13"/>
          </p:nvPr>
        </p:nvSpPr>
        <p:spPr/>
        <p:txBody>
          <a:bodyPr/>
          <a:lstStyle/>
          <a:p>
            <a:r>
              <a:rPr lang="en-US" dirty="0" smtClean="0"/>
              <a:t>Output Format</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OutputFormat Class </a:t>
            </a:r>
            <a:r>
              <a:rPr lang="en-US" dirty="0" smtClean="0"/>
              <a:t>Hierarchy</a:t>
            </a:r>
            <a:endParaRPr lang="en-US" dirty="0"/>
          </a:p>
        </p:txBody>
      </p:sp>
      <p:sp>
        <p:nvSpPr>
          <p:cNvPr id="3" name="Slide Number Placeholder 2"/>
          <p:cNvSpPr>
            <a:spLocks noGrp="1"/>
          </p:cNvSpPr>
          <p:nvPr>
            <p:ph type="sldNum" sz="quarter" idx="12"/>
          </p:nvPr>
        </p:nvSpPr>
        <p:spPr/>
        <p:txBody>
          <a:bodyPr/>
          <a:lstStyle/>
          <a:p>
            <a:fld id="{5A0614AE-7DA6-4443-9A06-FA7BD7CD666D}" type="slidenum">
              <a:rPr lang="en-US" smtClean="0"/>
              <a:pPr/>
              <a:t>61</a:t>
            </a:fld>
            <a:endParaRPr lang="en-US" dirty="0"/>
          </a:p>
        </p:txBody>
      </p:sp>
      <p:sp>
        <p:nvSpPr>
          <p:cNvPr id="7" name="Rectangle 6"/>
          <p:cNvSpPr/>
          <p:nvPr/>
        </p:nvSpPr>
        <p:spPr bwMode="gray">
          <a:xfrm>
            <a:off x="5264248" y="2796460"/>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MultipleOutputFormat</a:t>
            </a:r>
            <a:br>
              <a:rPr lang="en-US" sz="1100" dirty="0" smtClean="0"/>
            </a:br>
            <a:r>
              <a:rPr lang="en-US" sz="1100" dirty="0" smtClean="0"/>
              <a:t>&lt;K,V&gt;</a:t>
            </a:r>
          </a:p>
        </p:txBody>
      </p:sp>
      <p:sp>
        <p:nvSpPr>
          <p:cNvPr id="8" name="Rectangle 7"/>
          <p:cNvSpPr/>
          <p:nvPr/>
        </p:nvSpPr>
        <p:spPr bwMode="gray">
          <a:xfrm>
            <a:off x="5264248" y="5636899"/>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LazyOutputFormat&lt;K,V&gt;</a:t>
            </a:r>
            <a:endParaRPr lang="en-US" sz="1100" dirty="0"/>
          </a:p>
        </p:txBody>
      </p:sp>
      <p:sp>
        <p:nvSpPr>
          <p:cNvPr id="9" name="Rectangle 8"/>
          <p:cNvSpPr/>
          <p:nvPr/>
        </p:nvSpPr>
        <p:spPr bwMode="gray">
          <a:xfrm>
            <a:off x="5264248" y="1660286"/>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SequenceFile</a:t>
            </a:r>
            <a:br>
              <a:rPr lang="en-US" sz="1100" dirty="0" smtClean="0"/>
            </a:br>
            <a:r>
              <a:rPr lang="en-US" sz="1100" dirty="0" smtClean="0"/>
              <a:t>OutputFormat&lt;K,V&gt;</a:t>
            </a:r>
          </a:p>
        </p:txBody>
      </p:sp>
      <p:sp>
        <p:nvSpPr>
          <p:cNvPr id="10" name="Rectangle 9"/>
          <p:cNvSpPr/>
          <p:nvPr/>
        </p:nvSpPr>
        <p:spPr bwMode="gray">
          <a:xfrm>
            <a:off x="5264248" y="2228373"/>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MapFileOutputFormat</a:t>
            </a:r>
            <a:endParaRPr lang="en-US" sz="1100" dirty="0"/>
          </a:p>
        </p:txBody>
      </p:sp>
      <p:sp>
        <p:nvSpPr>
          <p:cNvPr id="11" name="Rectangle 10"/>
          <p:cNvSpPr/>
          <p:nvPr/>
        </p:nvSpPr>
        <p:spPr bwMode="gray">
          <a:xfrm>
            <a:off x="5264248" y="1092199"/>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TextOutputFormat&lt;K,V&gt;</a:t>
            </a:r>
            <a:endParaRPr lang="en-US" sz="1100" dirty="0"/>
          </a:p>
        </p:txBody>
      </p:sp>
      <p:sp>
        <p:nvSpPr>
          <p:cNvPr id="15" name="Rectangle 14"/>
          <p:cNvSpPr/>
          <p:nvPr/>
        </p:nvSpPr>
        <p:spPr bwMode="gray">
          <a:xfrm>
            <a:off x="7629672" y="1660286"/>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SequenceFileAsBinary OutputFormat</a:t>
            </a:r>
          </a:p>
        </p:txBody>
      </p:sp>
      <p:sp>
        <p:nvSpPr>
          <p:cNvPr id="16" name="Rectangle 15"/>
          <p:cNvSpPr/>
          <p:nvPr/>
        </p:nvSpPr>
        <p:spPr bwMode="gray">
          <a:xfrm>
            <a:off x="2898824" y="4500721"/>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NullOutputFormat&lt;K,V&gt;</a:t>
            </a:r>
            <a:endParaRPr lang="en-US" sz="1100" dirty="0"/>
          </a:p>
        </p:txBody>
      </p:sp>
      <p:sp>
        <p:nvSpPr>
          <p:cNvPr id="17" name="Rectangle 16"/>
          <p:cNvSpPr/>
          <p:nvPr/>
        </p:nvSpPr>
        <p:spPr bwMode="gray">
          <a:xfrm>
            <a:off x="2898824" y="5068808"/>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DBOutputFormat&lt;K,V&gt;</a:t>
            </a:r>
            <a:endParaRPr lang="en-US" sz="1100" dirty="0"/>
          </a:p>
        </p:txBody>
      </p:sp>
      <p:sp>
        <p:nvSpPr>
          <p:cNvPr id="18" name="Rectangle 17"/>
          <p:cNvSpPr/>
          <p:nvPr/>
        </p:nvSpPr>
        <p:spPr bwMode="gray">
          <a:xfrm>
            <a:off x="2898824" y="5636899"/>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FilterOutputFormat&lt;K,V&gt;</a:t>
            </a:r>
            <a:endParaRPr lang="en-US" sz="1100" dirty="0"/>
          </a:p>
        </p:txBody>
      </p:sp>
      <p:sp>
        <p:nvSpPr>
          <p:cNvPr id="19" name="Rectangle 18"/>
          <p:cNvSpPr/>
          <p:nvPr/>
        </p:nvSpPr>
        <p:spPr bwMode="gray">
          <a:xfrm>
            <a:off x="2898824" y="1660286"/>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FileOutputFormat&lt;K,V&gt;</a:t>
            </a:r>
            <a:endParaRPr lang="en-US" sz="1100" dirty="0"/>
          </a:p>
        </p:txBody>
      </p:sp>
      <p:sp>
        <p:nvSpPr>
          <p:cNvPr id="20" name="Rectangle 19"/>
          <p:cNvSpPr/>
          <p:nvPr/>
        </p:nvSpPr>
        <p:spPr bwMode="gray">
          <a:xfrm>
            <a:off x="533400" y="1660286"/>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&lt;interface&gt;</a:t>
            </a:r>
            <a:br>
              <a:rPr lang="en-US" sz="1100" dirty="0" smtClean="0"/>
            </a:br>
            <a:r>
              <a:rPr lang="en-US" sz="1100" dirty="0" smtClean="0"/>
              <a:t>OutputFormat&lt;K,V&gt;</a:t>
            </a:r>
            <a:br>
              <a:rPr lang="en-US" sz="1100" dirty="0" smtClean="0"/>
            </a:br>
            <a:r>
              <a:rPr lang="en-US" sz="1100" i="1" dirty="0" smtClean="0"/>
              <a:t>org.apache.hadoop.mapred</a:t>
            </a:r>
          </a:p>
        </p:txBody>
      </p:sp>
      <p:sp>
        <p:nvSpPr>
          <p:cNvPr id="12" name="Rectangle 11"/>
          <p:cNvSpPr/>
          <p:nvPr/>
        </p:nvSpPr>
        <p:spPr bwMode="gray">
          <a:xfrm>
            <a:off x="7629672" y="3364547"/>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MultipleSequenceFile</a:t>
            </a:r>
            <a:br>
              <a:rPr lang="en-US" sz="1100" dirty="0" smtClean="0"/>
            </a:br>
            <a:r>
              <a:rPr lang="en-US" sz="1100" dirty="0" smtClean="0"/>
              <a:t>OutputFormat&lt;K,V&gt;</a:t>
            </a:r>
          </a:p>
        </p:txBody>
      </p:sp>
      <p:sp>
        <p:nvSpPr>
          <p:cNvPr id="13" name="Rectangle 12"/>
          <p:cNvSpPr/>
          <p:nvPr/>
        </p:nvSpPr>
        <p:spPr bwMode="gray">
          <a:xfrm>
            <a:off x="7629672" y="2796460"/>
            <a:ext cx="1819128" cy="497201"/>
          </a:xfrm>
          <a:prstGeom prst="rect">
            <a:avLst/>
          </a:prstGeom>
          <a:solidFill>
            <a:schemeClr val="accent1">
              <a:alpha val="80000"/>
            </a:schemeClr>
          </a:solidFill>
          <a:ln>
            <a:solidFill>
              <a:srgbClr val="4F81BD"/>
            </a:solidFill>
          </a:ln>
        </p:spPr>
        <p:style>
          <a:lnRef idx="1">
            <a:schemeClr val="accent1"/>
          </a:lnRef>
          <a:fillRef idx="3">
            <a:schemeClr val="accent1"/>
          </a:fillRef>
          <a:effectRef idx="2">
            <a:schemeClr val="accent1"/>
          </a:effectRef>
          <a:fontRef idx="minor">
            <a:schemeClr val="lt1"/>
          </a:fontRef>
        </p:style>
        <p:txBody>
          <a:bodyPr lIns="27432" rIns="27432" rtlCol="0" anchor="ctr"/>
          <a:lstStyle/>
          <a:p>
            <a:pPr algn="ctr"/>
            <a:r>
              <a:rPr lang="en-US" sz="1100" dirty="0" smtClean="0"/>
              <a:t>MultipleTextOutputFormat</a:t>
            </a:r>
            <a:br>
              <a:rPr lang="en-US" sz="1100" dirty="0" smtClean="0"/>
            </a:br>
            <a:r>
              <a:rPr lang="en-US" sz="1100" dirty="0" smtClean="0"/>
              <a:t>&lt;K,V&gt;</a:t>
            </a:r>
          </a:p>
        </p:txBody>
      </p:sp>
      <p:cxnSp>
        <p:nvCxnSpPr>
          <p:cNvPr id="22" name="Straight Arrow Connector 74"/>
          <p:cNvCxnSpPr>
            <a:stCxn id="12" idx="1"/>
            <a:endCxn id="7" idx="3"/>
          </p:cNvCxnSpPr>
          <p:nvPr/>
        </p:nvCxnSpPr>
        <p:spPr>
          <a:xfrm rot="10800000">
            <a:off x="7083376" y="3045062"/>
            <a:ext cx="546296" cy="568087"/>
          </a:xfrm>
          <a:prstGeom prst="bentConnector3">
            <a:avLst>
              <a:gd name="adj1" fmla="val 50000"/>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74"/>
          <p:cNvCxnSpPr>
            <a:stCxn id="13" idx="1"/>
            <a:endCxn id="7" idx="3"/>
          </p:cNvCxnSpPr>
          <p:nvPr/>
        </p:nvCxnSpPr>
        <p:spPr>
          <a:xfrm rot="10800000">
            <a:off x="7083376" y="3045061"/>
            <a:ext cx="546296" cy="1588"/>
          </a:xfrm>
          <a:prstGeom prst="straightConnector1">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74"/>
          <p:cNvCxnSpPr>
            <a:stCxn id="15" idx="1"/>
            <a:endCxn id="9" idx="3"/>
          </p:cNvCxnSpPr>
          <p:nvPr/>
        </p:nvCxnSpPr>
        <p:spPr>
          <a:xfrm rot="10800000">
            <a:off x="7083376" y="1908887"/>
            <a:ext cx="546296" cy="1588"/>
          </a:xfrm>
          <a:prstGeom prst="straightConnector1">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74"/>
          <p:cNvCxnSpPr>
            <a:stCxn id="10" idx="1"/>
            <a:endCxn id="19" idx="3"/>
          </p:cNvCxnSpPr>
          <p:nvPr/>
        </p:nvCxnSpPr>
        <p:spPr>
          <a:xfrm rot="10800000">
            <a:off x="4717952" y="1908888"/>
            <a:ext cx="546296" cy="568087"/>
          </a:xfrm>
          <a:prstGeom prst="bentConnector3">
            <a:avLst>
              <a:gd name="adj1" fmla="val 50000"/>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74"/>
          <p:cNvCxnSpPr>
            <a:stCxn id="11" idx="1"/>
            <a:endCxn id="19" idx="3"/>
          </p:cNvCxnSpPr>
          <p:nvPr/>
        </p:nvCxnSpPr>
        <p:spPr>
          <a:xfrm rot="10800000" flipV="1">
            <a:off x="4717952" y="1340799"/>
            <a:ext cx="546296" cy="568087"/>
          </a:xfrm>
          <a:prstGeom prst="bentConnector3">
            <a:avLst>
              <a:gd name="adj1" fmla="val 50000"/>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74"/>
          <p:cNvCxnSpPr>
            <a:stCxn id="9" idx="1"/>
            <a:endCxn id="19" idx="3"/>
          </p:cNvCxnSpPr>
          <p:nvPr/>
        </p:nvCxnSpPr>
        <p:spPr>
          <a:xfrm rot="10800000">
            <a:off x="4717952" y="1908887"/>
            <a:ext cx="546296" cy="1588"/>
          </a:xfrm>
          <a:prstGeom prst="straightConnector1">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74"/>
          <p:cNvCxnSpPr>
            <a:stCxn id="7" idx="1"/>
            <a:endCxn id="19" idx="3"/>
          </p:cNvCxnSpPr>
          <p:nvPr/>
        </p:nvCxnSpPr>
        <p:spPr>
          <a:xfrm rot="10800000">
            <a:off x="4717952" y="1908887"/>
            <a:ext cx="546296" cy="1136174"/>
          </a:xfrm>
          <a:prstGeom prst="bentConnector3">
            <a:avLst>
              <a:gd name="adj1" fmla="val 50000"/>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74"/>
          <p:cNvCxnSpPr>
            <a:stCxn id="8" idx="1"/>
            <a:endCxn id="18" idx="3"/>
          </p:cNvCxnSpPr>
          <p:nvPr/>
        </p:nvCxnSpPr>
        <p:spPr>
          <a:xfrm rot="10800000">
            <a:off x="4717952" y="5885500"/>
            <a:ext cx="546296" cy="1588"/>
          </a:xfrm>
          <a:prstGeom prst="straightConnector1">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74"/>
          <p:cNvCxnSpPr>
            <a:stCxn id="16" idx="1"/>
            <a:endCxn id="20" idx="3"/>
          </p:cNvCxnSpPr>
          <p:nvPr/>
        </p:nvCxnSpPr>
        <p:spPr>
          <a:xfrm rot="10800000">
            <a:off x="2352528" y="1908888"/>
            <a:ext cx="546296" cy="2840435"/>
          </a:xfrm>
          <a:prstGeom prst="bentConnector3">
            <a:avLst>
              <a:gd name="adj1" fmla="val 50000"/>
            </a:avLst>
          </a:prstGeom>
          <a:ln w="127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74"/>
          <p:cNvCxnSpPr>
            <a:stCxn id="19" idx="1"/>
            <a:endCxn id="20" idx="3"/>
          </p:cNvCxnSpPr>
          <p:nvPr/>
        </p:nvCxnSpPr>
        <p:spPr>
          <a:xfrm rot="10800000">
            <a:off x="2352528" y="1908887"/>
            <a:ext cx="546296" cy="1588"/>
          </a:xfrm>
          <a:prstGeom prst="straightConnector1">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74"/>
          <p:cNvCxnSpPr>
            <a:stCxn id="17" idx="1"/>
            <a:endCxn id="20" idx="3"/>
          </p:cNvCxnSpPr>
          <p:nvPr/>
        </p:nvCxnSpPr>
        <p:spPr>
          <a:xfrm rot="10800000">
            <a:off x="2352528" y="1908887"/>
            <a:ext cx="546296" cy="3408522"/>
          </a:xfrm>
          <a:prstGeom prst="bentConnector3">
            <a:avLst>
              <a:gd name="adj1" fmla="val 50000"/>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74"/>
          <p:cNvCxnSpPr>
            <a:stCxn id="18" idx="1"/>
            <a:endCxn id="20" idx="3"/>
          </p:cNvCxnSpPr>
          <p:nvPr/>
        </p:nvCxnSpPr>
        <p:spPr>
          <a:xfrm rot="10800000">
            <a:off x="2352528" y="1908888"/>
            <a:ext cx="546296" cy="3976613"/>
          </a:xfrm>
          <a:prstGeom prst="bentConnector3">
            <a:avLst>
              <a:gd name="adj1" fmla="val 50000"/>
            </a:avLst>
          </a:prstGeom>
          <a:ln w="12700">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Text Output</a:t>
            </a:r>
            <a:endParaRPr lang="en-US" dirty="0"/>
          </a:p>
        </p:txBody>
      </p:sp>
      <p:sp>
        <p:nvSpPr>
          <p:cNvPr id="3" name="Content Placeholder 2"/>
          <p:cNvSpPr>
            <a:spLocks noGrp="1"/>
          </p:cNvSpPr>
          <p:nvPr>
            <p:ph idx="1"/>
          </p:nvPr>
        </p:nvSpPr>
        <p:spPr/>
        <p:txBody>
          <a:bodyPr/>
          <a:lstStyle/>
          <a:p>
            <a:pPr lvl="1"/>
            <a:r>
              <a:rPr lang="en-US" dirty="0" smtClean="0"/>
              <a:t>Default output format</a:t>
            </a:r>
          </a:p>
          <a:p>
            <a:pPr lvl="1"/>
            <a:r>
              <a:rPr lang="en-US" dirty="0" smtClean="0"/>
              <a:t>Writes records as lines of text</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62</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SequenceFileOutputFormat</a:t>
            </a:r>
            <a:endParaRPr lang="en-US" dirty="0"/>
          </a:p>
        </p:txBody>
      </p:sp>
      <p:sp>
        <p:nvSpPr>
          <p:cNvPr id="3" name="Content Placeholder 2"/>
          <p:cNvSpPr>
            <a:spLocks noGrp="1"/>
          </p:cNvSpPr>
          <p:nvPr>
            <p:ph idx="1"/>
          </p:nvPr>
        </p:nvSpPr>
        <p:spPr/>
        <p:txBody>
          <a:bodyPr/>
          <a:lstStyle/>
          <a:p>
            <a:pPr lvl="1"/>
            <a:r>
              <a:rPr lang="en-US" dirty="0" smtClean="0"/>
              <a:t>Writes sequence files for its output</a:t>
            </a:r>
          </a:p>
          <a:p>
            <a:pPr lvl="1"/>
            <a:r>
              <a:rPr lang="en-US" dirty="0" smtClean="0"/>
              <a:t>Can be used if the output is further input for chained job</a:t>
            </a:r>
          </a:p>
        </p:txBody>
      </p:sp>
      <p:sp>
        <p:nvSpPr>
          <p:cNvPr id="4" name="Slide Number Placeholder 3"/>
          <p:cNvSpPr>
            <a:spLocks noGrp="1"/>
          </p:cNvSpPr>
          <p:nvPr>
            <p:ph type="sldNum" sz="quarter" idx="12"/>
          </p:nvPr>
        </p:nvSpPr>
        <p:spPr/>
        <p:txBody>
          <a:bodyPr/>
          <a:lstStyle/>
          <a:p>
            <a:fld id="{5A0614AE-7DA6-4443-9A06-FA7BD7CD666D}" type="slidenum">
              <a:rPr lang="en-US" smtClean="0"/>
              <a:pPr/>
              <a:t>63</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lvl="1"/>
            <a:r>
              <a:rPr lang="en-US" dirty="0" smtClean="0"/>
              <a:t>Use the output of case study 1 and sort the subscribers based on their data usage</a:t>
            </a:r>
          </a:p>
          <a:p>
            <a:pPr lvl="1"/>
            <a:r>
              <a:rPr lang="en-US" dirty="0" smtClean="0"/>
              <a:t>What would be the key value pair if we want to calculate the occurrence of the words in the file (e.g., if the file has content “The brown fox jumped over the brown tree”) “The” and “brown” appears twice, others have 1 occurrence </a:t>
            </a:r>
          </a:p>
        </p:txBody>
      </p:sp>
      <p:sp>
        <p:nvSpPr>
          <p:cNvPr id="4" name="Slide Number Placeholder 3"/>
          <p:cNvSpPr>
            <a:spLocks noGrp="1"/>
          </p:cNvSpPr>
          <p:nvPr>
            <p:ph type="sldNum" sz="quarter" idx="12"/>
          </p:nvPr>
        </p:nvSpPr>
        <p:spPr/>
        <p:txBody>
          <a:bodyPr/>
          <a:lstStyle/>
          <a:p>
            <a:fld id="{5A0614AE-7DA6-4443-9A06-FA7BD7CD666D}" type="slidenum">
              <a:rPr lang="en-US" smtClean="0"/>
              <a:pPr/>
              <a:t>64</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Solution 1</a:t>
            </a:r>
            <a:endParaRPr lang="en-US" dirty="0"/>
          </a:p>
        </p:txBody>
      </p:sp>
      <p:sp>
        <p:nvSpPr>
          <p:cNvPr id="3" name="Slide Number Placeholder 2"/>
          <p:cNvSpPr>
            <a:spLocks noGrp="1"/>
          </p:cNvSpPr>
          <p:nvPr>
            <p:ph type="sldNum" sz="quarter" idx="12"/>
          </p:nvPr>
        </p:nvSpPr>
        <p:spPr/>
        <p:txBody>
          <a:bodyPr/>
          <a:lstStyle/>
          <a:p>
            <a:fld id="{5A0614AE-7DA6-4443-9A06-FA7BD7CD666D}" type="slidenum">
              <a:rPr lang="en-US" smtClean="0"/>
              <a:pPr/>
              <a:t>65</a:t>
            </a:fld>
            <a:endParaRPr lang="en-US" dirty="0"/>
          </a:p>
        </p:txBody>
      </p:sp>
      <p:sp>
        <p:nvSpPr>
          <p:cNvPr id="4" name="Rounded Rectangle 3"/>
          <p:cNvSpPr/>
          <p:nvPr/>
        </p:nvSpPr>
        <p:spPr>
          <a:xfrm>
            <a:off x="533400" y="1092200"/>
            <a:ext cx="8902700" cy="5032822"/>
          </a:xfrm>
          <a:prstGeom prst="roundRect">
            <a:avLst>
              <a:gd name="adj" fmla="val 3413"/>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544" y="1625600"/>
            <a:ext cx="8362412" cy="3966022"/>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Solution 1</a:t>
            </a:r>
            <a:endParaRPr lang="en-US" dirty="0"/>
          </a:p>
        </p:txBody>
      </p:sp>
      <p:sp>
        <p:nvSpPr>
          <p:cNvPr id="3" name="Slide Number Placeholder 2"/>
          <p:cNvSpPr>
            <a:spLocks noGrp="1"/>
          </p:cNvSpPr>
          <p:nvPr>
            <p:ph type="sldNum" sz="quarter" idx="12"/>
          </p:nvPr>
        </p:nvSpPr>
        <p:spPr/>
        <p:txBody>
          <a:bodyPr/>
          <a:lstStyle/>
          <a:p>
            <a:fld id="{5A0614AE-7DA6-4443-9A06-FA7BD7CD666D}" type="slidenum">
              <a:rPr lang="en-US" smtClean="0"/>
              <a:pPr/>
              <a:t>66</a:t>
            </a:fld>
            <a:endParaRPr lang="en-US" dirty="0"/>
          </a:p>
        </p:txBody>
      </p:sp>
      <p:sp>
        <p:nvSpPr>
          <p:cNvPr id="4" name="Rounded Rectangle 3"/>
          <p:cNvSpPr/>
          <p:nvPr/>
        </p:nvSpPr>
        <p:spPr>
          <a:xfrm>
            <a:off x="533400" y="1092200"/>
            <a:ext cx="8902700" cy="5032822"/>
          </a:xfrm>
          <a:prstGeom prst="roundRect">
            <a:avLst>
              <a:gd name="adj" fmla="val 3413"/>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950" y="1677373"/>
            <a:ext cx="8229600" cy="3862477"/>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17996" y="3709792"/>
            <a:ext cx="5130803" cy="1014608"/>
          </a:xfrm>
        </p:spPr>
        <p:txBody>
          <a:bodyPr>
            <a:normAutofit fontScale="90000"/>
          </a:bodyPr>
          <a:lstStyle/>
          <a:p>
            <a:r>
              <a:rPr lang="en-US" b="1" dirty="0" smtClean="0"/>
              <a:t>EduPristine</a:t>
            </a:r>
            <a:br>
              <a:rPr lang="en-US" b="1" dirty="0" smtClean="0"/>
            </a:br>
            <a:r>
              <a:rPr lang="en-US" sz="1200" b="1" dirty="0" smtClean="0"/>
              <a:t>702, Raaj Chambers, Old Nagardas Road, Andheri (E), Mumbai-400 069. INDIA</a:t>
            </a:r>
            <a:br>
              <a:rPr lang="en-US" sz="1200" b="1" dirty="0" smtClean="0"/>
            </a:br>
            <a:r>
              <a:rPr lang="en-US" sz="1200" b="1" dirty="0" smtClean="0">
                <a:solidFill>
                  <a:srgbClr val="376092"/>
                </a:solidFill>
              </a:rPr>
              <a:t>www.edupristine.com</a:t>
            </a:r>
            <a:r>
              <a:rPr lang="en-US" sz="1200" b="1" dirty="0" smtClean="0"/>
              <a:t/>
            </a:r>
            <a:br>
              <a:rPr lang="en-US" sz="1200" b="1" dirty="0" smtClean="0"/>
            </a:br>
            <a:r>
              <a:rPr lang="en-US" sz="1200" b="1" dirty="0" smtClean="0"/>
              <a:t>Ph. +91 22 3215 6191</a:t>
            </a:r>
            <a:endParaRPr lang="en-US" sz="12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Issues</a:t>
            </a:r>
            <a:endParaRPr lang="en-US" dirty="0"/>
          </a:p>
        </p:txBody>
      </p:sp>
      <p:sp>
        <p:nvSpPr>
          <p:cNvPr id="3" name="Content Placeholder 2"/>
          <p:cNvSpPr>
            <a:spLocks noGrp="1"/>
          </p:cNvSpPr>
          <p:nvPr>
            <p:ph idx="1"/>
          </p:nvPr>
        </p:nvSpPr>
        <p:spPr/>
        <p:txBody>
          <a:bodyPr/>
          <a:lstStyle/>
          <a:p>
            <a:pPr lvl="1">
              <a:spcAft>
                <a:spcPts val="0"/>
              </a:spcAft>
            </a:pPr>
            <a:r>
              <a:rPr lang="en-US" dirty="0" smtClean="0"/>
              <a:t>How to divide the data in equal parts</a:t>
            </a:r>
          </a:p>
          <a:p>
            <a:pPr lvl="1">
              <a:spcAft>
                <a:spcPts val="0"/>
              </a:spcAft>
            </a:pPr>
            <a:r>
              <a:rPr lang="en-US" dirty="0" smtClean="0"/>
              <a:t>Combining results will take further processing</a:t>
            </a:r>
          </a:p>
          <a:p>
            <a:pPr lvl="1">
              <a:spcAft>
                <a:spcPts val="0"/>
              </a:spcAft>
            </a:pPr>
            <a:r>
              <a:rPr lang="en-US" dirty="0" smtClean="0"/>
              <a:t>Still limited by processing power of 1 machine. Some data sets are beyond the memory of</a:t>
            </a:r>
            <a:br>
              <a:rPr lang="en-US" dirty="0" smtClean="0"/>
            </a:br>
            <a:r>
              <a:rPr lang="en-US" dirty="0" smtClean="0"/>
              <a:t>single machine</a:t>
            </a:r>
          </a:p>
        </p:txBody>
      </p:sp>
      <p:sp>
        <p:nvSpPr>
          <p:cNvPr id="4" name="Slide Number Placeholder 3"/>
          <p:cNvSpPr>
            <a:spLocks noGrp="1"/>
          </p:cNvSpPr>
          <p:nvPr>
            <p:ph type="sldNum" sz="quarter" idx="12"/>
          </p:nvPr>
        </p:nvSpPr>
        <p:spPr/>
        <p:txBody>
          <a:bodyPr/>
          <a:lstStyle/>
          <a:p>
            <a:fld id="{5A0614AE-7DA6-4443-9A06-FA7BD7CD666D}" type="slidenum">
              <a:rPr lang="en-US" smtClean="0"/>
              <a:pPr/>
              <a:t>6</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7</a:t>
            </a:fld>
            <a:endParaRPr lang="en-US" dirty="0"/>
          </a:p>
        </p:txBody>
      </p:sp>
      <p:sp>
        <p:nvSpPr>
          <p:cNvPr id="3" name="Text Placeholder 2"/>
          <p:cNvSpPr>
            <a:spLocks noGrp="1"/>
          </p:cNvSpPr>
          <p:nvPr>
            <p:ph type="body" sz="quarter" idx="13"/>
          </p:nvPr>
        </p:nvSpPr>
        <p:spPr>
          <a:xfrm>
            <a:off x="1524" y="2971800"/>
            <a:ext cx="9902952" cy="868680"/>
          </a:xfrm>
        </p:spPr>
        <p:txBody>
          <a:bodyPr/>
          <a:lstStyle/>
          <a:p>
            <a:r>
              <a:rPr lang="en-US" dirty="0" smtClean="0"/>
              <a:t>Solution 3:</a:t>
            </a:r>
            <a:br>
              <a:rPr lang="en-US" dirty="0" smtClean="0"/>
            </a:br>
            <a:r>
              <a:rPr lang="en-US" dirty="0" smtClean="0"/>
              <a:t>Map Reduce v2 (Yarn)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What is Map Reduce v2?</a:t>
            </a:r>
            <a:endParaRPr lang="en-US" dirty="0"/>
          </a:p>
        </p:txBody>
      </p:sp>
      <p:sp>
        <p:nvSpPr>
          <p:cNvPr id="3" name="Content Placeholder 2"/>
          <p:cNvSpPr>
            <a:spLocks noGrp="1"/>
          </p:cNvSpPr>
          <p:nvPr>
            <p:ph idx="1"/>
          </p:nvPr>
        </p:nvSpPr>
        <p:spPr/>
        <p:txBody>
          <a:bodyPr/>
          <a:lstStyle/>
          <a:p>
            <a:pPr lvl="1"/>
            <a:r>
              <a:rPr lang="en-US" dirty="0" smtClean="0"/>
              <a:t>Split input files(e.g., by HDFS blocks)</a:t>
            </a:r>
          </a:p>
          <a:p>
            <a:pPr lvl="1"/>
            <a:r>
              <a:rPr lang="en-US" dirty="0" smtClean="0"/>
              <a:t>Operate on key / value pairs</a:t>
            </a:r>
          </a:p>
          <a:p>
            <a:pPr lvl="1"/>
            <a:r>
              <a:rPr lang="en-US" dirty="0" smtClean="0"/>
              <a:t>Mappers filter and transform input data</a:t>
            </a:r>
          </a:p>
          <a:p>
            <a:pPr lvl="1"/>
            <a:r>
              <a:rPr lang="en-US" dirty="0" smtClean="0"/>
              <a:t>Reducers operate on mapper output</a:t>
            </a:r>
          </a:p>
          <a:p>
            <a:pPr lvl="1"/>
            <a:r>
              <a:rPr lang="en-US" dirty="0" smtClean="0"/>
              <a:t>Finally, move code to data.</a:t>
            </a:r>
          </a:p>
          <a:p>
            <a:pPr lvl="1"/>
            <a:r>
              <a:rPr lang="en-US" dirty="0"/>
              <a:t>The new map reduce i.e. YARN was born of a need to enable a broader array of interaction for data stored in HDFS beyond MapReduce. The YARN-based architecture of Hadoop 2.0 provides a more general processing platform that is not constrained to MapReduce</a:t>
            </a:r>
            <a:r>
              <a:rPr lang="en-US" dirty="0" smtClean="0"/>
              <a:t>.</a:t>
            </a:r>
          </a:p>
          <a:p>
            <a:pPr lvl="1"/>
            <a:r>
              <a:rPr lang="en-US" u="sng" dirty="0" smtClean="0"/>
              <a:t>YARN </a:t>
            </a:r>
            <a:r>
              <a:rPr lang="en-US" dirty="0" smtClean="0"/>
              <a:t>:- </a:t>
            </a:r>
            <a:r>
              <a:rPr lang="en-US" b="1" dirty="0" smtClean="0"/>
              <a:t> Yet Another Resource Negotiator </a:t>
            </a:r>
            <a:r>
              <a:rPr lang="en-US" dirty="0" smtClean="0"/>
              <a:t>, allows other applications on top of it.</a:t>
            </a:r>
          </a:p>
        </p:txBody>
      </p:sp>
      <p:sp>
        <p:nvSpPr>
          <p:cNvPr id="4" name="Slide Number Placeholder 3"/>
          <p:cNvSpPr>
            <a:spLocks noGrp="1"/>
          </p:cNvSpPr>
          <p:nvPr>
            <p:ph type="sldNum" sz="quarter" idx="12"/>
          </p:nvPr>
        </p:nvSpPr>
        <p:spPr/>
        <p:txBody>
          <a:bodyPr/>
          <a:lstStyle/>
          <a:p>
            <a:fld id="{5A0614AE-7DA6-4443-9A06-FA7BD7CD666D}" type="slidenum">
              <a:rPr lang="en-US" smtClean="0"/>
              <a:pPr/>
              <a:t>8</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ristine Colour">
      <a:dk1>
        <a:sysClr val="windowText" lastClr="000000"/>
      </a:dk1>
      <a:lt1>
        <a:sysClr val="window" lastClr="FFFFFF"/>
      </a:lt1>
      <a:dk2>
        <a:srgbClr val="1F497D"/>
      </a:dk2>
      <a:lt2>
        <a:srgbClr val="376092"/>
      </a:lt2>
      <a:accent1>
        <a:srgbClr val="4F81BD"/>
      </a:accent1>
      <a:accent2>
        <a:srgbClr val="BFBFBF"/>
      </a:accent2>
      <a:accent3>
        <a:srgbClr val="A6A6A6"/>
      </a:accent3>
      <a:accent4>
        <a:srgbClr val="7F7F7F"/>
      </a:accent4>
      <a:accent5>
        <a:srgbClr val="595959"/>
      </a:accent5>
      <a:accent6>
        <a:srgbClr val="E46C0A"/>
      </a:accent6>
      <a:hlink>
        <a:srgbClr val="C25830"/>
      </a:hlink>
      <a:folHlink>
        <a:srgbClr val="9BBB59"/>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4467</TotalTime>
  <Words>2704</Words>
  <Application>Microsoft Office PowerPoint</Application>
  <PresentationFormat>A4 Paper (210x297 mm)</PresentationFormat>
  <Paragraphs>526</Paragraphs>
  <Slides>68</Slides>
  <Notes>4</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Map Reduce - Yarn</vt:lpstr>
      <vt:lpstr>Case Study 1</vt:lpstr>
      <vt:lpstr>Solution 1</vt:lpstr>
      <vt:lpstr>When Documents Become Large</vt:lpstr>
      <vt:lpstr>Issues</vt:lpstr>
      <vt:lpstr>Solution 2</vt:lpstr>
      <vt:lpstr>Issues</vt:lpstr>
      <vt:lpstr>PowerPoint Presentation</vt:lpstr>
      <vt:lpstr>What is Map Reduce v2?</vt:lpstr>
      <vt:lpstr>Why YARN ?</vt:lpstr>
      <vt:lpstr>Components of Yarn</vt:lpstr>
      <vt:lpstr>Map Reduce</vt:lpstr>
      <vt:lpstr>Sample Input File</vt:lpstr>
      <vt:lpstr>k1, v1</vt:lpstr>
      <vt:lpstr>list(K2, V2)</vt:lpstr>
      <vt:lpstr>(K2, list(V2))</vt:lpstr>
      <vt:lpstr>list(K3, V3)</vt:lpstr>
      <vt:lpstr>Flow chart of data flow through MAP-REDUCE phase</vt:lpstr>
      <vt:lpstr>Mapper</vt:lpstr>
      <vt:lpstr>Reducer</vt:lpstr>
      <vt:lpstr>Main Class</vt:lpstr>
      <vt:lpstr>Run Job Command (Hadoop jar “MR.jar” Runner)</vt:lpstr>
      <vt:lpstr>Status can be Checked with WEB GUI IP:50030(URL) </vt:lpstr>
      <vt:lpstr>Code Walk Through Subscribermapper</vt:lpstr>
      <vt:lpstr>Subscriber Reducer</vt:lpstr>
      <vt:lpstr>Runner Class</vt:lpstr>
      <vt:lpstr>Architecture</vt:lpstr>
      <vt:lpstr>Title to come</vt:lpstr>
      <vt:lpstr>Architecture – Resource Manager</vt:lpstr>
      <vt:lpstr>Architecture - MapReduce</vt:lpstr>
      <vt:lpstr>Status Updation</vt:lpstr>
      <vt:lpstr>Shuffle and Sort in Map Reduce</vt:lpstr>
      <vt:lpstr>Features</vt:lpstr>
      <vt:lpstr>Implementation</vt:lpstr>
      <vt:lpstr>How Many Maps?</vt:lpstr>
      <vt:lpstr>How Many Reduces?</vt:lpstr>
      <vt:lpstr>Data Flow with Single Reducer</vt:lpstr>
      <vt:lpstr>Data Flow with Multiple Reducers</vt:lpstr>
      <vt:lpstr>Data Flow with No Reducer</vt:lpstr>
      <vt:lpstr>No Reducer</vt:lpstr>
      <vt:lpstr>Partitioner</vt:lpstr>
      <vt:lpstr>PowerPoint Presentation</vt:lpstr>
      <vt:lpstr>Serialization / Deserialization</vt:lpstr>
      <vt:lpstr>Writable</vt:lpstr>
      <vt:lpstr>Title to come</vt:lpstr>
      <vt:lpstr>Properties of Writable Wrappers for Primitives</vt:lpstr>
      <vt:lpstr>org.apache.hadoop.mapreduce.Job</vt:lpstr>
      <vt:lpstr>Task Execution</vt:lpstr>
      <vt:lpstr>Job Submission and Monitoring</vt:lpstr>
      <vt:lpstr>Job Control</vt:lpstr>
      <vt:lpstr>Job Input</vt:lpstr>
      <vt:lpstr>FileInputFormat</vt:lpstr>
      <vt:lpstr>Methods for Setting Jobconf’s Input Paths</vt:lpstr>
      <vt:lpstr>InputFormat Class Hierarchy</vt:lpstr>
      <vt:lpstr>How Does FileInputFormat Split?</vt:lpstr>
      <vt:lpstr>CombineFileInputFormat</vt:lpstr>
      <vt:lpstr>Preventing Splitting</vt:lpstr>
      <vt:lpstr>TextInputFormat</vt:lpstr>
      <vt:lpstr>KeyValueTextInputFormat</vt:lpstr>
      <vt:lpstr>SequenceFileInputFormat</vt:lpstr>
      <vt:lpstr>PowerPoint Presentation</vt:lpstr>
      <vt:lpstr>OutputFormat Class Hierarchy</vt:lpstr>
      <vt:lpstr>Text Output</vt:lpstr>
      <vt:lpstr>SequenceFileOutputFormat</vt:lpstr>
      <vt:lpstr>Exercise</vt:lpstr>
      <vt:lpstr>Solution 1</vt:lpstr>
      <vt:lpstr>Solution 1</vt:lpstr>
      <vt:lpstr>EduPristine 702, Raaj Chambers, Old Nagardas Road, Andheri (E), Mumbai-400 069. INDIA www.edupristine.com Ph. +91 22 3215 6191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neevpankaj</cp:lastModifiedBy>
  <cp:revision>487</cp:revision>
  <dcterms:created xsi:type="dcterms:W3CDTF">2012-03-13T16:05:56Z</dcterms:created>
  <dcterms:modified xsi:type="dcterms:W3CDTF">2014-08-04T10:02:23Z</dcterms:modified>
</cp:coreProperties>
</file>