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61"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2B5C9C-5AAD-416B-A347-F7FA399F2BC2}"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31590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B5C9C-5AAD-416B-A347-F7FA399F2BC2}"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27348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B5C9C-5AAD-416B-A347-F7FA399F2BC2}"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295651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B5C9C-5AAD-416B-A347-F7FA399F2BC2}"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343634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B5C9C-5AAD-416B-A347-F7FA399F2BC2}"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203563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B5C9C-5AAD-416B-A347-F7FA399F2BC2}"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411565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2B5C9C-5AAD-416B-A347-F7FA399F2BC2}"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63966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2B5C9C-5AAD-416B-A347-F7FA399F2BC2}"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233764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5C9C-5AAD-416B-A347-F7FA399F2BC2}"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324565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B5C9C-5AAD-416B-A347-F7FA399F2BC2}"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318835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B5C9C-5AAD-416B-A347-F7FA399F2BC2}"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9D450-E88F-4D45-946C-B82315AA2484}" type="slidenum">
              <a:rPr lang="en-US" smtClean="0"/>
              <a:t>‹#›</a:t>
            </a:fld>
            <a:endParaRPr lang="en-US"/>
          </a:p>
        </p:txBody>
      </p:sp>
    </p:spTree>
    <p:extLst>
      <p:ext uri="{BB962C8B-B14F-4D97-AF65-F5344CB8AC3E}">
        <p14:creationId xmlns:p14="http://schemas.microsoft.com/office/powerpoint/2010/main" val="145180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B5C9C-5AAD-416B-A347-F7FA399F2BC2}" type="datetimeFigureOut">
              <a:rPr lang="en-US" smtClean="0"/>
              <a:t>11/3/2016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9D450-E88F-4D45-946C-B82315AA2484}" type="slidenum">
              <a:rPr lang="en-US" smtClean="0"/>
              <a:t>‹#›</a:t>
            </a:fld>
            <a:endParaRPr lang="en-US"/>
          </a:p>
        </p:txBody>
      </p:sp>
    </p:spTree>
    <p:extLst>
      <p:ext uri="{BB962C8B-B14F-4D97-AF65-F5344CB8AC3E}">
        <p14:creationId xmlns:p14="http://schemas.microsoft.com/office/powerpoint/2010/main" val="928032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1934" y="179493"/>
            <a:ext cx="3408160" cy="2215304"/>
          </a:xfrm>
          <a:prstGeom prst="rect">
            <a:avLst/>
          </a:prstGeom>
        </p:spPr>
      </p:pic>
      <p:sp>
        <p:nvSpPr>
          <p:cNvPr id="5" name="Title 1"/>
          <p:cNvSpPr txBox="1">
            <a:spLocks/>
          </p:cNvSpPr>
          <p:nvPr/>
        </p:nvSpPr>
        <p:spPr>
          <a:xfrm>
            <a:off x="1151465" y="2665730"/>
            <a:ext cx="2700867" cy="90487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Kafka</a:t>
            </a:r>
            <a:endParaRPr lang="en-US" dirty="0"/>
          </a:p>
        </p:txBody>
      </p:sp>
      <p:sp>
        <p:nvSpPr>
          <p:cNvPr id="7" name="TextBox 6"/>
          <p:cNvSpPr txBox="1"/>
          <p:nvPr/>
        </p:nvSpPr>
        <p:spPr>
          <a:xfrm>
            <a:off x="10464800" y="5985934"/>
            <a:ext cx="1473200" cy="369332"/>
          </a:xfrm>
          <a:prstGeom prst="rect">
            <a:avLst/>
          </a:prstGeom>
          <a:noFill/>
        </p:spPr>
        <p:txBody>
          <a:bodyPr wrap="square" rtlCol="0">
            <a:spAutoFit/>
          </a:bodyPr>
          <a:lstStyle/>
          <a:p>
            <a:r>
              <a:rPr lang="en-US" dirty="0" smtClean="0"/>
              <a:t>Krunal Sabnis</a:t>
            </a:r>
            <a:endParaRPr lang="en-US" dirty="0"/>
          </a:p>
        </p:txBody>
      </p:sp>
    </p:spTree>
    <p:extLst>
      <p:ext uri="{BB962C8B-B14F-4D97-AF65-F5344CB8AC3E}">
        <p14:creationId xmlns:p14="http://schemas.microsoft.com/office/powerpoint/2010/main" val="61691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075"/>
          </a:xfrm>
        </p:spPr>
        <p:txBody>
          <a:bodyPr>
            <a:normAutofit/>
          </a:bodyPr>
          <a:lstStyle/>
          <a:p>
            <a:r>
              <a:rPr lang="en-US" sz="2400" b="1" dirty="0" smtClean="0">
                <a:solidFill>
                  <a:schemeClr val="accent1">
                    <a:lumMod val="75000"/>
                  </a:schemeClr>
                </a:solidFill>
              </a:rPr>
              <a:t>Lets Try Kafka !</a:t>
            </a:r>
            <a:endParaRPr lang="en-US" sz="2400" b="1" dirty="0">
              <a:solidFill>
                <a:schemeClr val="accent1">
                  <a:lumMod val="75000"/>
                </a:schemeClr>
              </a:solidFill>
            </a:endParaRPr>
          </a:p>
        </p:txBody>
      </p:sp>
      <p:sp>
        <p:nvSpPr>
          <p:cNvPr id="3" name="Content Placeholder 2"/>
          <p:cNvSpPr>
            <a:spLocks noGrp="1"/>
          </p:cNvSpPr>
          <p:nvPr>
            <p:ph idx="1"/>
          </p:nvPr>
        </p:nvSpPr>
        <p:spPr>
          <a:xfrm>
            <a:off x="660400" y="1190625"/>
            <a:ext cx="10515600" cy="4351338"/>
          </a:xfrm>
        </p:spPr>
        <p:txBody>
          <a:bodyPr/>
          <a:lstStyle/>
          <a:p>
            <a:pPr marL="0" indent="0">
              <a:buNone/>
            </a:pPr>
            <a:r>
              <a:rPr lang="en-US" dirty="0" smtClean="0"/>
              <a:t>CLI</a:t>
            </a:r>
          </a:p>
          <a:p>
            <a:r>
              <a:rPr lang="en-US" dirty="0" err="1"/>
              <a:t>kafka</a:t>
            </a:r>
            <a:r>
              <a:rPr lang="en-US" dirty="0"/>
              <a:t>-topics --list --zookeeper localhost:2181/</a:t>
            </a:r>
            <a:r>
              <a:rPr lang="en-US" dirty="0" err="1"/>
              <a:t>kafka</a:t>
            </a:r>
            <a:endParaRPr lang="en-US" dirty="0"/>
          </a:p>
          <a:p>
            <a:r>
              <a:rPr lang="en-US" dirty="0" err="1"/>
              <a:t>kafka</a:t>
            </a:r>
            <a:r>
              <a:rPr lang="en-US" dirty="0"/>
              <a:t>-topics --create --zookeeper localhost:2181/</a:t>
            </a:r>
            <a:r>
              <a:rPr lang="en-US" dirty="0" err="1"/>
              <a:t>kafka</a:t>
            </a:r>
            <a:r>
              <a:rPr lang="en-US" dirty="0"/>
              <a:t> --replication-factor 1 --partitions 1 --topic DBS_TOPIC</a:t>
            </a:r>
          </a:p>
          <a:p>
            <a:r>
              <a:rPr lang="en-US" dirty="0" err="1"/>
              <a:t>kafka</a:t>
            </a:r>
            <a:r>
              <a:rPr lang="en-US" dirty="0"/>
              <a:t>-console-consumer --zookeeper localhost:2181/</a:t>
            </a:r>
            <a:r>
              <a:rPr lang="en-US" dirty="0" err="1"/>
              <a:t>kafka</a:t>
            </a:r>
            <a:r>
              <a:rPr lang="en-US" dirty="0"/>
              <a:t> --topic </a:t>
            </a:r>
            <a:r>
              <a:rPr lang="en-US" dirty="0" smtClean="0"/>
              <a:t>DBS_TOPIC</a:t>
            </a:r>
            <a:endParaRPr lang="en-US" dirty="0"/>
          </a:p>
          <a:p>
            <a:r>
              <a:rPr lang="en-US" dirty="0" err="1"/>
              <a:t>kafka</a:t>
            </a:r>
            <a:r>
              <a:rPr lang="en-US" dirty="0"/>
              <a:t>-console-producer --broker-list localhost:9092 --topic DBS_TOPIC</a:t>
            </a:r>
          </a:p>
        </p:txBody>
      </p:sp>
    </p:spTree>
    <p:extLst>
      <p:ext uri="{BB962C8B-B14F-4D97-AF65-F5344CB8AC3E}">
        <p14:creationId xmlns:p14="http://schemas.microsoft.com/office/powerpoint/2010/main" val="339091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a:t>
            </a:r>
            <a:r>
              <a:rPr lang="en-US"/>
              <a:t>://</a:t>
            </a:r>
            <a:r>
              <a:rPr lang="en-US" smtClean="0"/>
              <a:t>kafka.apache.org</a:t>
            </a:r>
            <a:endParaRPr lang="en-US" dirty="0"/>
          </a:p>
        </p:txBody>
      </p:sp>
    </p:spTree>
    <p:extLst>
      <p:ext uri="{BB962C8B-B14F-4D97-AF65-F5344CB8AC3E}">
        <p14:creationId xmlns:p14="http://schemas.microsoft.com/office/powerpoint/2010/main" val="25667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Kafka  </a:t>
            </a:r>
            <a:r>
              <a:rPr lang="en-US" sz="2400" b="1" i="1" dirty="0" smtClean="0"/>
              <a:t>a </a:t>
            </a:r>
            <a:r>
              <a:rPr lang="en-US" sz="2400" b="1" i="1" dirty="0"/>
              <a:t>distributed streaming </a:t>
            </a:r>
            <a:r>
              <a:rPr lang="en-US" sz="2400" b="1" i="1" dirty="0" smtClean="0"/>
              <a:t>platform</a:t>
            </a:r>
            <a:endParaRPr lang="en-US" sz="2400" b="1" dirty="0">
              <a:solidFill>
                <a:schemeClr val="accent1">
                  <a:lumMod val="75000"/>
                </a:schemeClr>
              </a:solidFill>
            </a:endParaRPr>
          </a:p>
        </p:txBody>
      </p:sp>
      <p:sp>
        <p:nvSpPr>
          <p:cNvPr id="5" name="Content Placeholder 4"/>
          <p:cNvSpPr>
            <a:spLocks noGrp="1"/>
          </p:cNvSpPr>
          <p:nvPr>
            <p:ph idx="1"/>
          </p:nvPr>
        </p:nvSpPr>
        <p:spPr>
          <a:xfrm>
            <a:off x="838200" y="1825625"/>
            <a:ext cx="10515600" cy="3025775"/>
          </a:xfrm>
        </p:spPr>
        <p:txBody>
          <a:bodyPr>
            <a:normAutofit/>
          </a:bodyPr>
          <a:lstStyle/>
          <a:p>
            <a:r>
              <a:rPr lang="en-US" dirty="0"/>
              <a:t>Introduction to Kafka</a:t>
            </a:r>
          </a:p>
          <a:p>
            <a:r>
              <a:rPr lang="en-US" dirty="0" smtClean="0"/>
              <a:t>Distributed </a:t>
            </a:r>
            <a:r>
              <a:rPr lang="en-US" dirty="0"/>
              <a:t>publish-subscribe messaging </a:t>
            </a:r>
            <a:r>
              <a:rPr lang="en-US" dirty="0" smtClean="0"/>
              <a:t>system</a:t>
            </a:r>
          </a:p>
          <a:p>
            <a:r>
              <a:rPr lang="en-US" dirty="0" smtClean="0"/>
              <a:t>Designed </a:t>
            </a:r>
            <a:r>
              <a:rPr lang="en-US" dirty="0"/>
              <a:t>to be fast, scalable, and durable.</a:t>
            </a:r>
          </a:p>
          <a:p>
            <a:r>
              <a:rPr lang="en-US" dirty="0" smtClean="0"/>
              <a:t>Very </a:t>
            </a:r>
            <a:r>
              <a:rPr lang="en-US" dirty="0"/>
              <a:t>simple  - at a high level</a:t>
            </a:r>
          </a:p>
          <a:p>
            <a:pPr marL="0" indent="0">
              <a:buNone/>
            </a:pPr>
            <a:r>
              <a:rPr lang="en-US" dirty="0"/>
              <a:t>		   - Incredible depth of technical details deep inside</a:t>
            </a:r>
          </a:p>
        </p:txBody>
      </p:sp>
      <p:sp>
        <p:nvSpPr>
          <p:cNvPr id="7" name="TextBox 6"/>
          <p:cNvSpPr txBox="1"/>
          <p:nvPr/>
        </p:nvSpPr>
        <p:spPr>
          <a:xfrm>
            <a:off x="838200" y="5334000"/>
            <a:ext cx="7707303" cy="523220"/>
          </a:xfrm>
          <a:prstGeom prst="rect">
            <a:avLst/>
          </a:prstGeom>
          <a:noFill/>
        </p:spPr>
        <p:txBody>
          <a:bodyPr wrap="none" rtlCol="0">
            <a:spAutoFit/>
          </a:bodyPr>
          <a:lstStyle/>
          <a:p>
            <a:r>
              <a:rPr lang="en-US" sz="1400" dirty="0" smtClean="0"/>
              <a:t>Kafka </a:t>
            </a:r>
            <a:r>
              <a:rPr lang="en-US" sz="1400" dirty="0"/>
              <a:t>is used for building real-time data pipelines and streaming apps</a:t>
            </a:r>
            <a:r>
              <a:rPr lang="en-US" sz="1400" dirty="0" smtClean="0"/>
              <a:t>.</a:t>
            </a:r>
          </a:p>
          <a:p>
            <a:r>
              <a:rPr lang="en-US" sz="1400" dirty="0" smtClean="0"/>
              <a:t>It </a:t>
            </a:r>
            <a:r>
              <a:rPr lang="en-US" sz="1400" dirty="0"/>
              <a:t>is horizontally scalable, fault-tolerant, wicked fast, and runs in production in thousands of companies.</a:t>
            </a:r>
          </a:p>
        </p:txBody>
      </p:sp>
      <p:cxnSp>
        <p:nvCxnSpPr>
          <p:cNvPr id="9" name="Straight Connector 8"/>
          <p:cNvCxnSpPr/>
          <p:nvPr/>
        </p:nvCxnSpPr>
        <p:spPr>
          <a:xfrm>
            <a:off x="897467" y="5181600"/>
            <a:ext cx="999913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3997" y="296333"/>
            <a:ext cx="3607793" cy="3479800"/>
          </a:xfrm>
          <a:prstGeom prst="rect">
            <a:avLst/>
          </a:prstGeom>
        </p:spPr>
      </p:pic>
    </p:spTree>
    <p:extLst>
      <p:ext uri="{BB962C8B-B14F-4D97-AF65-F5344CB8AC3E}">
        <p14:creationId xmlns:p14="http://schemas.microsoft.com/office/powerpoint/2010/main" val="233031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pPr>
              <a:spcBef>
                <a:spcPts val="1000"/>
              </a:spcBef>
            </a:pPr>
            <a:r>
              <a:rPr lang="en-US" sz="2800" b="1" dirty="0">
                <a:solidFill>
                  <a:schemeClr val="accent1">
                    <a:lumMod val="75000"/>
                  </a:schemeClr>
                </a:solidFill>
                <a:latin typeface="+mn-lt"/>
                <a:ea typeface="+mn-ea"/>
                <a:cs typeface="+mn-cs"/>
              </a:rPr>
              <a:t>Architecture</a:t>
            </a:r>
          </a:p>
        </p:txBody>
      </p:sp>
      <p:sp>
        <p:nvSpPr>
          <p:cNvPr id="5" name="Content Placeholder 4"/>
          <p:cNvSpPr>
            <a:spLocks noGrp="1"/>
          </p:cNvSpPr>
          <p:nvPr>
            <p:ph idx="1"/>
          </p:nvPr>
        </p:nvSpPr>
        <p:spPr>
          <a:xfrm>
            <a:off x="838200" y="1295399"/>
            <a:ext cx="10515600" cy="3025775"/>
          </a:xfrm>
        </p:spPr>
        <p:txBody>
          <a:bodyPr>
            <a:normAutofit/>
          </a:bodyPr>
          <a:lstStyle/>
          <a:p>
            <a:r>
              <a:rPr lang="en-US" dirty="0"/>
              <a:t>Kafka </a:t>
            </a:r>
            <a:r>
              <a:rPr lang="en-US" dirty="0" smtClean="0"/>
              <a:t>runs as </a:t>
            </a:r>
            <a:r>
              <a:rPr lang="en-US" dirty="0"/>
              <a:t>a cluster </a:t>
            </a:r>
            <a:r>
              <a:rPr lang="en-US" dirty="0" smtClean="0"/>
              <a:t>on server/s</a:t>
            </a:r>
            <a:r>
              <a:rPr lang="en-US" dirty="0"/>
              <a:t>.</a:t>
            </a:r>
          </a:p>
          <a:p>
            <a:r>
              <a:rPr lang="en-US" dirty="0" smtClean="0"/>
              <a:t>Streams of</a:t>
            </a:r>
            <a:r>
              <a:rPr lang="en-US" dirty="0"/>
              <a:t> </a:t>
            </a:r>
            <a:r>
              <a:rPr lang="en-US" i="1" dirty="0"/>
              <a:t>records</a:t>
            </a:r>
            <a:r>
              <a:rPr lang="en-US" dirty="0"/>
              <a:t> in </a:t>
            </a:r>
            <a:r>
              <a:rPr lang="en-US" i="1" dirty="0" smtClean="0"/>
              <a:t>topics</a:t>
            </a:r>
            <a:r>
              <a:rPr lang="en-US" dirty="0"/>
              <a:t>.</a:t>
            </a:r>
          </a:p>
          <a:p>
            <a:r>
              <a:rPr lang="en-US" dirty="0" smtClean="0"/>
              <a:t>Kafka record = [key</a:t>
            </a:r>
            <a:r>
              <a:rPr lang="en-US" dirty="0"/>
              <a:t>, </a:t>
            </a:r>
            <a:r>
              <a:rPr lang="en-US" dirty="0" smtClean="0"/>
              <a:t>value</a:t>
            </a:r>
            <a:r>
              <a:rPr lang="en-US" dirty="0"/>
              <a:t>, </a:t>
            </a:r>
            <a:r>
              <a:rPr lang="en-US" dirty="0" smtClean="0"/>
              <a:t>timestamp]</a:t>
            </a:r>
            <a:endParaRPr lang="en-US" dirty="0"/>
          </a:p>
          <a:p>
            <a:r>
              <a:rPr lang="en-US" dirty="0" smtClean="0"/>
              <a:t>Very </a:t>
            </a:r>
            <a:r>
              <a:rPr lang="en-US" dirty="0"/>
              <a:t>simple  - at a high </a:t>
            </a:r>
            <a:r>
              <a:rPr lang="en-US" dirty="0" smtClean="0"/>
              <a:t>level</a:t>
            </a:r>
            <a:endParaRPr lang="en-US" dirty="0"/>
          </a:p>
        </p:txBody>
      </p:sp>
      <p:cxnSp>
        <p:nvCxnSpPr>
          <p:cNvPr id="9" name="Straight Connector 8"/>
          <p:cNvCxnSpPr/>
          <p:nvPr/>
        </p:nvCxnSpPr>
        <p:spPr>
          <a:xfrm>
            <a:off x="897467" y="5181600"/>
            <a:ext cx="9999133"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4571" y="70906"/>
            <a:ext cx="4677429" cy="3933592"/>
          </a:xfrm>
          <a:prstGeom prst="rect">
            <a:avLst/>
          </a:prstGeom>
        </p:spPr>
      </p:pic>
    </p:spTree>
    <p:extLst>
      <p:ext uri="{BB962C8B-B14F-4D97-AF65-F5344CB8AC3E}">
        <p14:creationId xmlns:p14="http://schemas.microsoft.com/office/powerpoint/2010/main" val="102893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2800" b="1" dirty="0">
                <a:solidFill>
                  <a:schemeClr val="accent1">
                    <a:lumMod val="75000"/>
                  </a:schemeClr>
                </a:solidFill>
                <a:latin typeface="+mn-lt"/>
              </a:rPr>
              <a:t>Topics and Logs</a:t>
            </a:r>
          </a:p>
        </p:txBody>
      </p:sp>
      <p:sp>
        <p:nvSpPr>
          <p:cNvPr id="5" name="Content Placeholder 4"/>
          <p:cNvSpPr>
            <a:spLocks noGrp="1"/>
          </p:cNvSpPr>
          <p:nvPr>
            <p:ph idx="1"/>
          </p:nvPr>
        </p:nvSpPr>
        <p:spPr>
          <a:xfrm>
            <a:off x="838200" y="1295399"/>
            <a:ext cx="10515600" cy="3025775"/>
          </a:xfrm>
        </p:spPr>
        <p:txBody>
          <a:bodyPr>
            <a:normAutofit/>
          </a:bodyPr>
          <a:lstStyle/>
          <a:p>
            <a:r>
              <a:rPr lang="en-US" dirty="0" smtClean="0"/>
              <a:t>Topic</a:t>
            </a:r>
          </a:p>
          <a:p>
            <a:r>
              <a:rPr lang="en-US" dirty="0" smtClean="0"/>
              <a:t>Partitions</a:t>
            </a:r>
          </a:p>
          <a:p>
            <a:r>
              <a:rPr lang="en-US" dirty="0" smtClean="0"/>
              <a:t>Offsets</a:t>
            </a:r>
          </a:p>
          <a:p>
            <a:r>
              <a:rPr lang="en-US" dirty="0" smtClean="0"/>
              <a:t>Retentions</a:t>
            </a:r>
          </a:p>
          <a:p>
            <a:endParaRPr lang="en-US" dirty="0" smtClean="0"/>
          </a:p>
          <a:p>
            <a:endParaRPr lang="en-US" dirty="0"/>
          </a:p>
        </p:txBody>
      </p:sp>
      <p:sp>
        <p:nvSpPr>
          <p:cNvPr id="7" name="TextBox 6"/>
          <p:cNvSpPr txBox="1"/>
          <p:nvPr/>
        </p:nvSpPr>
        <p:spPr>
          <a:xfrm>
            <a:off x="838200" y="5334000"/>
            <a:ext cx="11060592" cy="738664"/>
          </a:xfrm>
          <a:prstGeom prst="rect">
            <a:avLst/>
          </a:prstGeom>
          <a:noFill/>
        </p:spPr>
        <p:txBody>
          <a:bodyPr wrap="none" rtlCol="0">
            <a:spAutoFit/>
          </a:bodyPr>
          <a:lstStyle/>
          <a:p>
            <a:r>
              <a:rPr lang="en-US" sz="1400" dirty="0" smtClean="0"/>
              <a:t>Partition </a:t>
            </a:r>
            <a:r>
              <a:rPr lang="en-US" sz="1400" dirty="0"/>
              <a:t>is replicated across a configurable number of servers for fault tolerance</a:t>
            </a:r>
            <a:r>
              <a:rPr lang="en-US" sz="1400" dirty="0" smtClean="0"/>
              <a:t>.</a:t>
            </a:r>
          </a:p>
          <a:p>
            <a:r>
              <a:rPr lang="en-US" sz="1400" dirty="0" smtClean="0"/>
              <a:t>It </a:t>
            </a:r>
            <a:r>
              <a:rPr lang="en-US" sz="1400" dirty="0"/>
              <a:t>is horizontally scalable, fault-tolerant, wicked fast, and runs in production in thousands of companies</a:t>
            </a:r>
            <a:r>
              <a:rPr lang="en-US" sz="1400" dirty="0" smtClean="0"/>
              <a:t>.</a:t>
            </a:r>
          </a:p>
          <a:p>
            <a:r>
              <a:rPr lang="en-US" sz="1400" dirty="0"/>
              <a:t>The partitions of the log are distributed over the servers in the Kafka cluster with each server handling data and requests for a share of the partitions.</a:t>
            </a:r>
          </a:p>
        </p:txBody>
      </p:sp>
      <p:cxnSp>
        <p:nvCxnSpPr>
          <p:cNvPr id="9" name="Straight Connector 8"/>
          <p:cNvCxnSpPr/>
          <p:nvPr/>
        </p:nvCxnSpPr>
        <p:spPr>
          <a:xfrm>
            <a:off x="897467" y="5181600"/>
            <a:ext cx="9999133"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463" y="365125"/>
            <a:ext cx="5282539" cy="3390476"/>
          </a:xfrm>
          <a:prstGeom prst="rect">
            <a:avLst/>
          </a:prstGeom>
        </p:spPr>
      </p:pic>
    </p:spTree>
    <p:extLst>
      <p:ext uri="{BB962C8B-B14F-4D97-AF65-F5344CB8AC3E}">
        <p14:creationId xmlns:p14="http://schemas.microsoft.com/office/powerpoint/2010/main" val="34962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31334" y="745067"/>
            <a:ext cx="10515600" cy="5113868"/>
          </a:xfrm>
        </p:spPr>
        <p:txBody>
          <a:bodyPr>
            <a:normAutofit fontScale="62500" lnSpcReduction="20000"/>
          </a:bodyPr>
          <a:lstStyle/>
          <a:p>
            <a:pPr marL="0" indent="0">
              <a:buNone/>
            </a:pPr>
            <a:r>
              <a:rPr lang="en-US" b="1" dirty="0" smtClean="0"/>
              <a:t>Distribution</a:t>
            </a:r>
          </a:p>
          <a:p>
            <a:pPr marL="0" indent="0">
              <a:buNone/>
            </a:pPr>
            <a:endParaRPr lang="en-US" b="1" dirty="0"/>
          </a:p>
          <a:p>
            <a:r>
              <a:rPr lang="en-US" dirty="0"/>
              <a:t>The partitions of the log are distributed over the servers in the Kafka </a:t>
            </a:r>
            <a:r>
              <a:rPr lang="en-US" dirty="0" smtClean="0"/>
              <a:t>cluster</a:t>
            </a:r>
          </a:p>
          <a:p>
            <a:r>
              <a:rPr lang="en-US" dirty="0" smtClean="0"/>
              <a:t>Each </a:t>
            </a:r>
            <a:r>
              <a:rPr lang="en-US" dirty="0"/>
              <a:t>server handling data and requests for a share of the partitions</a:t>
            </a:r>
            <a:r>
              <a:rPr lang="en-US" dirty="0" smtClean="0"/>
              <a:t>.</a:t>
            </a:r>
          </a:p>
          <a:p>
            <a:r>
              <a:rPr lang="en-US" dirty="0" smtClean="0"/>
              <a:t>Each </a:t>
            </a:r>
            <a:r>
              <a:rPr lang="en-US" dirty="0"/>
              <a:t>partition is replicated across a configurable number of servers for fault tolerance.</a:t>
            </a:r>
          </a:p>
          <a:p>
            <a:r>
              <a:rPr lang="en-US" dirty="0"/>
              <a:t>Each partition has one server which acts as the "leader" and zero or more servers which act as "followers</a:t>
            </a:r>
            <a:r>
              <a:rPr lang="en-US" dirty="0" smtClean="0"/>
              <a:t>".</a:t>
            </a:r>
          </a:p>
          <a:p>
            <a:r>
              <a:rPr lang="en-US" dirty="0" smtClean="0"/>
              <a:t>The </a:t>
            </a:r>
            <a:r>
              <a:rPr lang="en-US" dirty="0"/>
              <a:t>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a:t>
            </a:r>
            <a:r>
              <a:rPr lang="en-US" dirty="0" smtClean="0"/>
              <a:t>.</a:t>
            </a:r>
          </a:p>
          <a:p>
            <a:endParaRPr lang="en-US" dirty="0"/>
          </a:p>
          <a:p>
            <a:pPr marL="0" indent="0">
              <a:buNone/>
            </a:pPr>
            <a:r>
              <a:rPr lang="en-US" b="1" dirty="0" smtClean="0"/>
              <a:t>Producers</a:t>
            </a:r>
          </a:p>
          <a:p>
            <a:pPr marL="0" indent="0">
              <a:buNone/>
            </a:pPr>
            <a:endParaRPr lang="en-US" b="1" dirty="0" smtClean="0"/>
          </a:p>
          <a:p>
            <a:r>
              <a:rPr lang="en-US" dirty="0"/>
              <a:t>Producers publish data to the topics of their choice. </a:t>
            </a:r>
          </a:p>
          <a:p>
            <a:r>
              <a:rPr lang="en-US" dirty="0" smtClean="0"/>
              <a:t>The </a:t>
            </a:r>
            <a:r>
              <a:rPr lang="en-US" dirty="0"/>
              <a:t>producer is responsible for choosing which record to assign to which partition within the topic. </a:t>
            </a:r>
            <a:endParaRPr lang="en-US" dirty="0" smtClean="0"/>
          </a:p>
          <a:p>
            <a:r>
              <a:rPr lang="en-US" dirty="0" smtClean="0"/>
              <a:t>This </a:t>
            </a:r>
            <a:r>
              <a:rPr lang="en-US" dirty="0"/>
              <a:t>can be done in a round-robin fashion simply to balance load or it can be done according to some semantic partition function (say based on some key in the record). More on the use of partitioning in a second!</a:t>
            </a:r>
            <a:endParaRPr lang="en-US" b="1" dirty="0" smtClean="0"/>
          </a:p>
          <a:p>
            <a:endParaRPr lang="en-US" dirty="0"/>
          </a:p>
          <a:p>
            <a:endParaRPr lang="en-US" dirty="0"/>
          </a:p>
        </p:txBody>
      </p:sp>
    </p:spTree>
    <p:extLst>
      <p:ext uri="{BB962C8B-B14F-4D97-AF65-F5344CB8AC3E}">
        <p14:creationId xmlns:p14="http://schemas.microsoft.com/office/powerpoint/2010/main" val="132917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1267" y="380999"/>
            <a:ext cx="10515600" cy="5765801"/>
          </a:xfrm>
        </p:spPr>
        <p:txBody>
          <a:bodyPr>
            <a:normAutofit/>
          </a:bodyPr>
          <a:lstStyle/>
          <a:p>
            <a:pPr marL="0" indent="0">
              <a:buNone/>
            </a:pPr>
            <a:endParaRPr lang="en-US" sz="2000" b="1" dirty="0" smtClean="0"/>
          </a:p>
          <a:p>
            <a:pPr marL="0" indent="0">
              <a:buNone/>
            </a:pPr>
            <a:r>
              <a:rPr lang="en-US" sz="2000" b="1" dirty="0" smtClean="0"/>
              <a:t>Kafka Guarantees</a:t>
            </a:r>
          </a:p>
          <a:p>
            <a:pPr marL="0" indent="0">
              <a:buNone/>
            </a:pPr>
            <a:endParaRPr lang="en-US" sz="2000" b="1" dirty="0"/>
          </a:p>
          <a:p>
            <a:r>
              <a:rPr lang="en-US" sz="2000" dirty="0" smtClean="0"/>
              <a:t>Messages </a:t>
            </a:r>
            <a:r>
              <a:rPr lang="en-US" sz="2000" dirty="0"/>
              <a:t>sent by a producer to a particular topic partition will be appended in the order they are sent. </a:t>
            </a:r>
            <a:endParaRPr lang="en-US" sz="2000" dirty="0" smtClean="0"/>
          </a:p>
          <a:p>
            <a:pPr lvl="1"/>
            <a:r>
              <a:rPr lang="en-US" sz="1600" dirty="0" smtClean="0"/>
              <a:t>That </a:t>
            </a:r>
            <a:r>
              <a:rPr lang="en-US" sz="1600" dirty="0"/>
              <a:t>is, if a record M1 is sent by the same producer as a record M2, and M1 is sent first, then M1 will have a lower offset than M2 and appear earlier in the log.</a:t>
            </a:r>
          </a:p>
          <a:p>
            <a:r>
              <a:rPr lang="en-US" sz="2000" dirty="0"/>
              <a:t>A consumer instance sees records in the order they are stored in the log.</a:t>
            </a:r>
          </a:p>
          <a:p>
            <a:r>
              <a:rPr lang="en-US" sz="2000" dirty="0"/>
              <a:t>For a topic with replication factor N, we will tolerate up to N-1 server failures without losing any records committed to the log.</a:t>
            </a:r>
          </a:p>
          <a:p>
            <a:endParaRPr lang="en-US" sz="2000" b="1" dirty="0" smtClean="0"/>
          </a:p>
          <a:p>
            <a:endParaRPr lang="en-US" sz="2000" dirty="0"/>
          </a:p>
          <a:p>
            <a:endParaRPr lang="en-US" sz="2000" dirty="0"/>
          </a:p>
        </p:txBody>
      </p:sp>
    </p:spTree>
    <p:extLst>
      <p:ext uri="{BB962C8B-B14F-4D97-AF65-F5344CB8AC3E}">
        <p14:creationId xmlns:p14="http://schemas.microsoft.com/office/powerpoint/2010/main" val="11885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1267" y="380999"/>
            <a:ext cx="10515600" cy="5765801"/>
          </a:xfrm>
        </p:spPr>
        <p:txBody>
          <a:bodyPr>
            <a:normAutofit/>
          </a:bodyPr>
          <a:lstStyle/>
          <a:p>
            <a:pPr marL="0" indent="0">
              <a:buNone/>
            </a:pPr>
            <a:r>
              <a:rPr lang="en-US" sz="2000" b="1" dirty="0" smtClean="0"/>
              <a:t>Consumers</a:t>
            </a:r>
          </a:p>
          <a:p>
            <a:pPr marL="0" indent="0">
              <a:buNone/>
            </a:pPr>
            <a:endParaRPr lang="en-US" sz="2000" b="1" dirty="0"/>
          </a:p>
          <a:p>
            <a:r>
              <a:rPr lang="en-US" sz="2000" dirty="0"/>
              <a:t>Consumers label themselves with a </a:t>
            </a:r>
            <a:r>
              <a:rPr lang="en-US" sz="2000" i="1" dirty="0"/>
              <a:t>consumer group</a:t>
            </a:r>
            <a:r>
              <a:rPr lang="en-US" sz="2000" dirty="0"/>
              <a:t> name, and each record published to a topic is delivered to one consumer instance within each subscribing consumer group. Consumer instances can be in separate processes or on separate machines.</a:t>
            </a:r>
          </a:p>
          <a:p>
            <a:pPr marL="0" indent="0">
              <a:buNone/>
            </a:pPr>
            <a:endParaRPr lang="en-US" sz="2000" b="1" dirty="0" smtClean="0"/>
          </a:p>
          <a:p>
            <a:pPr marL="0" indent="0">
              <a:buNone/>
            </a:pPr>
            <a:r>
              <a:rPr lang="en-US" sz="2000" b="1" dirty="0" smtClean="0"/>
              <a:t>Producers</a:t>
            </a:r>
          </a:p>
          <a:p>
            <a:r>
              <a:rPr lang="en-US" sz="2000" dirty="0"/>
              <a:t>Producers publish data to the topics of their choice. </a:t>
            </a:r>
          </a:p>
          <a:p>
            <a:r>
              <a:rPr lang="en-US" sz="2000" dirty="0" smtClean="0"/>
              <a:t>The </a:t>
            </a:r>
            <a:r>
              <a:rPr lang="en-US" sz="2000" dirty="0"/>
              <a:t>producer is responsible for choosing which record to assign to which partition within the topic. </a:t>
            </a:r>
            <a:endParaRPr lang="en-US" sz="2000" dirty="0" smtClean="0"/>
          </a:p>
          <a:p>
            <a:r>
              <a:rPr lang="en-US" sz="2000" dirty="0" smtClean="0"/>
              <a:t>This </a:t>
            </a:r>
            <a:r>
              <a:rPr lang="en-US" sz="2000" dirty="0"/>
              <a:t>can be done in a round-robin fashion simply to balance load or it can be done according to some semantic partition function (say based on some key in the record). More on the use of partitioning in a second</a:t>
            </a:r>
            <a:r>
              <a:rPr lang="en-US" sz="2000" dirty="0" smtClean="0"/>
              <a:t>!</a:t>
            </a:r>
          </a:p>
          <a:p>
            <a:endParaRPr lang="en-US" sz="2000" b="1" dirty="0" smtClean="0"/>
          </a:p>
          <a:p>
            <a:endParaRPr lang="en-US" sz="2000" dirty="0"/>
          </a:p>
          <a:p>
            <a:endParaRPr lang="en-US" sz="2000" dirty="0"/>
          </a:p>
        </p:txBody>
      </p:sp>
    </p:spTree>
    <p:extLst>
      <p:ext uri="{BB962C8B-B14F-4D97-AF65-F5344CB8AC3E}">
        <p14:creationId xmlns:p14="http://schemas.microsoft.com/office/powerpoint/2010/main" val="1831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2800" b="1" dirty="0" smtClean="0">
                <a:solidFill>
                  <a:schemeClr val="accent1">
                    <a:lumMod val="75000"/>
                  </a:schemeClr>
                </a:solidFill>
                <a:latin typeface="+mn-lt"/>
              </a:rPr>
              <a:t>APIs</a:t>
            </a:r>
            <a:endParaRPr lang="en-US" sz="2800" b="1" dirty="0">
              <a:solidFill>
                <a:schemeClr val="accent1">
                  <a:lumMod val="75000"/>
                </a:schemeClr>
              </a:solidFill>
              <a:latin typeface="+mn-lt"/>
            </a:endParaRPr>
          </a:p>
        </p:txBody>
      </p:sp>
      <p:sp>
        <p:nvSpPr>
          <p:cNvPr id="5" name="Content Placeholder 4"/>
          <p:cNvSpPr>
            <a:spLocks noGrp="1"/>
          </p:cNvSpPr>
          <p:nvPr>
            <p:ph idx="1"/>
          </p:nvPr>
        </p:nvSpPr>
        <p:spPr>
          <a:xfrm>
            <a:off x="838200" y="1295399"/>
            <a:ext cx="10515600" cy="3025775"/>
          </a:xfrm>
        </p:spPr>
        <p:txBody>
          <a:bodyPr>
            <a:normAutofit fontScale="92500" lnSpcReduction="10000"/>
          </a:bodyPr>
          <a:lstStyle/>
          <a:p>
            <a:r>
              <a:rPr lang="en-US" dirty="0"/>
              <a:t>Kafka has four core </a:t>
            </a:r>
            <a:r>
              <a:rPr lang="en-US" dirty="0" smtClean="0"/>
              <a:t>APIs</a:t>
            </a:r>
          </a:p>
          <a:p>
            <a:pPr lvl="1"/>
            <a:r>
              <a:rPr lang="en-US" dirty="0" smtClean="0"/>
              <a:t>Producer API</a:t>
            </a:r>
          </a:p>
          <a:p>
            <a:pPr lvl="1"/>
            <a:r>
              <a:rPr lang="en-US" dirty="0" smtClean="0"/>
              <a:t>Consumer API</a:t>
            </a:r>
          </a:p>
          <a:p>
            <a:pPr lvl="1"/>
            <a:r>
              <a:rPr lang="en-US" dirty="0" smtClean="0"/>
              <a:t>Streams API</a:t>
            </a:r>
          </a:p>
          <a:p>
            <a:pPr lvl="1"/>
            <a:r>
              <a:rPr lang="en-US" dirty="0" smtClean="0"/>
              <a:t>Connector API</a:t>
            </a:r>
          </a:p>
          <a:p>
            <a:pPr marL="457200" lvl="1" indent="0">
              <a:buNone/>
            </a:pPr>
            <a:endParaRPr lang="en-US" dirty="0" smtClean="0"/>
          </a:p>
          <a:p>
            <a:r>
              <a:rPr lang="en-US" dirty="0" smtClean="0"/>
              <a:t>Programming languages – Java + more</a:t>
            </a:r>
          </a:p>
          <a:p>
            <a:r>
              <a:rPr lang="en-US" dirty="0" smtClean="0"/>
              <a:t>Protocol - TCP</a:t>
            </a:r>
          </a:p>
        </p:txBody>
      </p:sp>
      <p:sp>
        <p:nvSpPr>
          <p:cNvPr id="7" name="TextBox 6"/>
          <p:cNvSpPr txBox="1"/>
          <p:nvPr/>
        </p:nvSpPr>
        <p:spPr>
          <a:xfrm>
            <a:off x="838200" y="5334000"/>
            <a:ext cx="9907712" cy="646331"/>
          </a:xfrm>
          <a:prstGeom prst="rect">
            <a:avLst/>
          </a:prstGeom>
          <a:noFill/>
        </p:spPr>
        <p:txBody>
          <a:bodyPr wrap="none" rtlCol="0">
            <a:spAutoFit/>
          </a:bodyPr>
          <a:lstStyle/>
          <a:p>
            <a:r>
              <a:rPr lang="en-US" dirty="0"/>
              <a:t>Kafka™ is used for building real-time data pipelines and streaming apps</a:t>
            </a:r>
            <a:r>
              <a:rPr lang="en-US" dirty="0" smtClean="0"/>
              <a:t>.</a:t>
            </a:r>
          </a:p>
          <a:p>
            <a:r>
              <a:rPr lang="en-US" dirty="0" smtClean="0"/>
              <a:t>It </a:t>
            </a:r>
            <a:r>
              <a:rPr lang="en-US" dirty="0"/>
              <a:t>is horizontally scalable, fault-tolerant, wicked fast, and runs in production in thousands of companies.</a:t>
            </a:r>
          </a:p>
        </p:txBody>
      </p:sp>
      <p:cxnSp>
        <p:nvCxnSpPr>
          <p:cNvPr id="9" name="Straight Connector 8"/>
          <p:cNvCxnSpPr/>
          <p:nvPr/>
        </p:nvCxnSpPr>
        <p:spPr>
          <a:xfrm>
            <a:off x="897467" y="5181600"/>
            <a:ext cx="9999133"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4571" y="70906"/>
            <a:ext cx="4677429" cy="3933592"/>
          </a:xfrm>
          <a:prstGeom prst="rect">
            <a:avLst/>
          </a:prstGeom>
        </p:spPr>
      </p:pic>
    </p:spTree>
    <p:extLst>
      <p:ext uri="{BB962C8B-B14F-4D97-AF65-F5344CB8AC3E}">
        <p14:creationId xmlns:p14="http://schemas.microsoft.com/office/powerpoint/2010/main" val="290558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2754842"/>
          </a:xfrm>
        </p:spPr>
        <p:txBody>
          <a:bodyPr/>
          <a:lstStyle/>
          <a:p>
            <a:r>
              <a:rPr lang="en-US" dirty="0" smtClean="0"/>
              <a:t>Kafka as a Messaging System</a:t>
            </a:r>
          </a:p>
          <a:p>
            <a:r>
              <a:rPr lang="en-US" dirty="0" smtClean="0"/>
              <a:t>Kafka as a Storage System</a:t>
            </a:r>
          </a:p>
          <a:p>
            <a:r>
              <a:rPr lang="en-US" dirty="0" smtClean="0"/>
              <a:t>Kafka for Stream Processing</a:t>
            </a:r>
          </a:p>
          <a:p>
            <a:pPr marL="0" indent="0">
              <a:buNone/>
            </a:pPr>
            <a:endParaRPr lang="en-US" dirty="0"/>
          </a:p>
        </p:txBody>
      </p:sp>
      <p:sp>
        <p:nvSpPr>
          <p:cNvPr id="4" name="TextBox 3"/>
          <p:cNvSpPr txBox="1"/>
          <p:nvPr/>
        </p:nvSpPr>
        <p:spPr>
          <a:xfrm>
            <a:off x="838199" y="5554133"/>
            <a:ext cx="10964333" cy="523220"/>
          </a:xfrm>
          <a:prstGeom prst="rect">
            <a:avLst/>
          </a:prstGeom>
          <a:noFill/>
        </p:spPr>
        <p:txBody>
          <a:bodyPr wrap="square" rtlCol="0">
            <a:spAutoFit/>
          </a:bodyPr>
          <a:lstStyle/>
          <a:p>
            <a:r>
              <a:rPr lang="en-US" sz="1400" dirty="0" smtClean="0"/>
              <a:t>Example : A </a:t>
            </a:r>
            <a:r>
              <a:rPr lang="en-US" sz="1400" dirty="0"/>
              <a:t>retail application might take in input streams of sales and shipments</a:t>
            </a:r>
            <a:r>
              <a:rPr lang="en-US" sz="1400" dirty="0" smtClean="0"/>
              <a:t>,  </a:t>
            </a:r>
            <a:r>
              <a:rPr lang="en-US" sz="1400" dirty="0"/>
              <a:t>and output a stream of reorders and price adjustments computed off this data.</a:t>
            </a:r>
          </a:p>
        </p:txBody>
      </p:sp>
    </p:spTree>
    <p:extLst>
      <p:ext uri="{BB962C8B-B14F-4D97-AF65-F5344CB8AC3E}">
        <p14:creationId xmlns:p14="http://schemas.microsoft.com/office/powerpoint/2010/main" val="2227265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586</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Kafka  a distributed streaming platform</vt:lpstr>
      <vt:lpstr>Architecture</vt:lpstr>
      <vt:lpstr>Topics and Logs</vt:lpstr>
      <vt:lpstr>PowerPoint Presentation</vt:lpstr>
      <vt:lpstr>PowerPoint Presentation</vt:lpstr>
      <vt:lpstr>PowerPoint Presentation</vt:lpstr>
      <vt:lpstr>APIs</vt:lpstr>
      <vt:lpstr>PowerPoint Presentation</vt:lpstr>
      <vt:lpstr>Lets Try Kafka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Sabnis</dc:creator>
  <cp:lastModifiedBy>Krunal Sabnis</cp:lastModifiedBy>
  <cp:revision>23</cp:revision>
  <dcterms:created xsi:type="dcterms:W3CDTF">2016-10-29T03:46:24Z</dcterms:created>
  <dcterms:modified xsi:type="dcterms:W3CDTF">2016-11-03T12:51:46Z</dcterms:modified>
</cp:coreProperties>
</file>