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8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</p:sldIdLst>
  <p:sldSz cx="9906000" cy="6858000" type="A4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688">
          <p15:clr>
            <a:srgbClr val="A4A3A4"/>
          </p15:clr>
        </p15:guide>
        <p15:guide id="3" pos="336">
          <p15:clr>
            <a:srgbClr val="A4A3A4"/>
          </p15:clr>
        </p15:guide>
        <p15:guide id="4" pos="5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95959"/>
    <a:srgbClr val="376092"/>
    <a:srgbClr val="1F497D"/>
    <a:srgbClr val="4F81BD"/>
    <a:srgbClr val="BFBFBF"/>
    <a:srgbClr val="7F7F7F"/>
    <a:srgbClr val="E9EDF4"/>
    <a:srgbClr val="A6A6A6"/>
    <a:srgbClr val="C25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80282" autoAdjust="0"/>
  </p:normalViewPr>
  <p:slideViewPr>
    <p:cSldViewPr showGuides="1">
      <p:cViewPr varScale="1">
        <p:scale>
          <a:sx n="90" d="100"/>
          <a:sy n="90" d="100"/>
        </p:scale>
        <p:origin x="1080" y="67"/>
      </p:cViewPr>
      <p:guideLst>
        <p:guide orient="horz" pos="4032"/>
        <p:guide orient="horz" pos="688"/>
        <p:guide pos="336"/>
        <p:guide pos="59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0" d="100"/>
          <a:sy n="50" d="100"/>
        </p:scale>
        <p:origin x="-2868" y="-10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6CBA7-98C8-4455-8C04-4F18AC0ABF29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C109-E01B-44C5-A924-985C5E4E0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393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7E5E24B7-BB65-4CD5-AF2E-65720B007E4F}" type="datetimeFigureOut">
              <a:rPr lang="en-US" smtClean="0"/>
              <a:pPr/>
              <a:t>12/25/2016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7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656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2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2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84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99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62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11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54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08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730251" y="4554538"/>
            <a:ext cx="5841999" cy="4314825"/>
          </a:xfrm>
          <a:prstGeom prst="rect">
            <a:avLst/>
          </a:prstGeom>
        </p:spPr>
        <p:txBody>
          <a:bodyPr lIns="96499" tIns="96499" rIns="96499" bIns="96499" anchor="ctr" anchorCtr="0">
            <a:noAutofit/>
          </a:bodyPr>
          <a:lstStyle/>
          <a:p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719138"/>
            <a:ext cx="5194300" cy="359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10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81001" y="6453536"/>
            <a:ext cx="3352800" cy="391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"/>
          <p:cNvSpPr txBox="1">
            <a:spLocks/>
          </p:cNvSpPr>
          <p:nvPr userDrawn="1"/>
        </p:nvSpPr>
        <p:spPr bwMode="gray">
          <a:xfrm>
            <a:off x="4006952" y="6396335"/>
            <a:ext cx="313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www.edupristine.com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317997" y="3709792"/>
            <a:ext cx="2454278" cy="566738"/>
          </a:xfrm>
        </p:spPr>
        <p:txBody>
          <a:bodyPr lIns="0" anchor="t">
            <a:normAutofit/>
          </a:bodyPr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gray">
          <a:xfrm>
            <a:off x="4208329" y="6396335"/>
            <a:ext cx="3136900" cy="2769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www.edupristine.com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875" y="1069754"/>
            <a:ext cx="3347256" cy="2094242"/>
          </a:xfrm>
          <a:prstGeom prst="rect">
            <a:avLst/>
          </a:prstGeom>
          <a:noFill/>
        </p:spPr>
      </p:pic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/>
          <p:cNvSpPr txBox="1">
            <a:spLocks/>
          </p:cNvSpPr>
          <p:nvPr userDrawn="1"/>
        </p:nvSpPr>
        <p:spPr bwMode="gray">
          <a:xfrm>
            <a:off x="4317996" y="5029201"/>
            <a:ext cx="5118103" cy="1104900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help@edupristine.com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1200" noProof="0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www.edupristine.com</a:t>
            </a:r>
          </a:p>
        </p:txBody>
      </p: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</a:t>
            </a:r>
            <a:r>
              <a:rPr lang="en-US" sz="3700" b="1" dirty="0" smtClean="0">
                <a:solidFill>
                  <a:srgbClr val="4F81BD">
                    <a:lumMod val="75000"/>
                  </a:srgbClr>
                </a:solidFill>
              </a:rPr>
              <a:t>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524" y="2994660"/>
            <a:ext cx="9902952" cy="86868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533400" y="1092200"/>
            <a:ext cx="8895588" cy="50419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533400" y="1092200"/>
            <a:ext cx="8890063" cy="50419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 smtClean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</p:txBody>
      </p: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3400" y="1092200"/>
            <a:ext cx="8915400" cy="50419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33400" y="1092200"/>
            <a:ext cx="8915400" cy="50419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33400" y="1092200"/>
            <a:ext cx="433705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1092200"/>
            <a:ext cx="4334256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33400" y="1092200"/>
            <a:ext cx="57150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1" y="1092200"/>
            <a:ext cx="3009900" cy="50419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3400" y="64008"/>
            <a:ext cx="8098536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410700" y="6492875"/>
            <a:ext cx="495300" cy="365125"/>
          </a:xfrm>
        </p:spPr>
        <p:txBody>
          <a:bodyPr/>
          <a:lstStyle/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D:\Pristine Template\Pristine Logo\Logo _Final_12 (png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5187" y="7430"/>
            <a:ext cx="1046188" cy="6545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3400" y="62630"/>
            <a:ext cx="810006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3400" y="1092200"/>
            <a:ext cx="8915400" cy="50419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436100" y="6492875"/>
            <a:ext cx="46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14AE-7DA6-4443-9A06-FA7BD7CD66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gray">
          <a:xfrm>
            <a:off x="506413" y="6493510"/>
            <a:ext cx="13985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EduPristine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 flipH="1">
            <a:off x="1429544" y="6492875"/>
            <a:ext cx="1588" cy="3657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/>
        </p:nvSpPr>
        <p:spPr bwMode="gray">
          <a:xfrm>
            <a:off x="1511300" y="6493510"/>
            <a:ext cx="31369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HIVE (Confidential)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7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4023756" y="3810000"/>
            <a:ext cx="5386944" cy="838200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sz="2800" dirty="0" smtClean="0"/>
              <a:t>Apache Pig</a:t>
            </a:r>
            <a:endParaRPr lang="en-US" sz="2800"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sz="quarter" idx="4294967295"/>
          </p:nvPr>
        </p:nvSpPr>
        <p:spPr>
          <a:xfrm>
            <a:off x="9410700" y="6492875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86600" y="1981200"/>
            <a:ext cx="2084388" cy="313456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♦</a:t>
            </a:r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 marL="0" marR="0" lvl="0" indent="0"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7: Grab The First Element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4"/>
          <a:stretch>
            <a:fillRect/>
          </a:stretch>
        </p:blipFill>
        <p:spPr>
          <a:xfrm>
            <a:off x="914400" y="1387913"/>
            <a:ext cx="8191500" cy="44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731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♦♦♦</a:t>
            </a:r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 marL="0" marR="0" lvl="0" indent="0"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8: Persist The Result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191500" cy="47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039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 marL="0" marR="0" lvl="0" indent="0">
              <a:buClr>
                <a:srgbClr val="0070C0"/>
              </a:buClr>
              <a:buSzPct val="25000"/>
            </a:pPr>
            <a:r>
              <a:rPr dirty="0" smtClean="0">
                <a:sym typeface="Calibri"/>
              </a:rPr>
              <a:t>Assignment For Practice</a:t>
            </a:r>
            <a:endParaRPr dirty="0"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837119" y="1410225"/>
            <a:ext cx="8706100" cy="52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 dirty="0"/>
              <a:t>
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36" name="Shape 336"/>
          <p:cNvSpPr txBox="1"/>
          <p:nvPr/>
        </p:nvSpPr>
        <p:spPr>
          <a:xfrm>
            <a:off x="2514600" y="1811701"/>
            <a:ext cx="4876802" cy="14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2800" b="1" dirty="0"/>
              <a:t>MOST OCCURED </a:t>
            </a:r>
            <a:r>
              <a:rPr lang="en-US" sz="2800" b="1" dirty="0" smtClean="0"/>
              <a:t>START LETTER:</a:t>
            </a:r>
            <a:endParaRPr lang="en-US" sz="2800" dirty="0"/>
          </a:p>
          <a:p>
            <a:pPr algn="ctr"/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Pig </a:t>
            </a:r>
            <a:r>
              <a:rPr lang="en-US" sz="2800" b="1" dirty="0" smtClean="0"/>
              <a:t>Way …</a:t>
            </a:r>
            <a:endParaRPr lang="en-US" sz="28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PIG </a:t>
            </a:r>
            <a:r>
              <a:rPr lang="en-US" dirty="0" smtClean="0">
                <a:sym typeface="Calibri"/>
              </a:rPr>
              <a:t>Use Case</a:t>
            </a:r>
            <a:endParaRPr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Load text into a bag (named ‘lines’)</a:t>
            </a:r>
          </a:p>
          <a:p>
            <a:pPr lvl="1"/>
            <a:r>
              <a:rPr lang="en-US" dirty="0" smtClean="0"/>
              <a:t>Tokenize the text in the ‘lines’ bag</a:t>
            </a:r>
          </a:p>
          <a:p>
            <a:pPr lvl="1"/>
            <a:r>
              <a:rPr lang="en-US" dirty="0" smtClean="0"/>
              <a:t>Retain first letter of each token</a:t>
            </a:r>
          </a:p>
          <a:p>
            <a:pPr lvl="1"/>
            <a:r>
              <a:rPr lang="en-US" dirty="0" smtClean="0"/>
              <a:t>Group by letter</a:t>
            </a:r>
          </a:p>
          <a:p>
            <a:pPr lvl="1"/>
            <a:r>
              <a:rPr lang="en-US" dirty="0" smtClean="0"/>
              <a:t>Count the number of occurrences in each group</a:t>
            </a:r>
          </a:p>
          <a:p>
            <a:pPr lvl="1"/>
            <a:r>
              <a:rPr lang="en-US" dirty="0" smtClean="0"/>
              <a:t>Descending order the group by the count</a:t>
            </a:r>
          </a:p>
          <a:p>
            <a:pPr lvl="1"/>
            <a:r>
              <a:rPr lang="en-US" dirty="0" smtClean="0"/>
              <a:t>Grab the first element =&gt; Most occurring letter</a:t>
            </a:r>
          </a:p>
          <a:p>
            <a:pPr lvl="1"/>
            <a:r>
              <a:rPr lang="en-US" dirty="0" smtClean="0"/>
              <a:t>Persist result on a file system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837119" y="1410225"/>
            <a:ext cx="8706100" cy="52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400" dirty="0"/>
              <a:t>
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16741" y="117348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1</a:t>
            </a:r>
            <a:endParaRPr lang="en-US" sz="1500" b="1" dirty="0"/>
          </a:p>
        </p:txBody>
      </p:sp>
      <p:sp>
        <p:nvSpPr>
          <p:cNvPr id="8" name="Oval 7"/>
          <p:cNvSpPr/>
          <p:nvPr/>
        </p:nvSpPr>
        <p:spPr>
          <a:xfrm>
            <a:off x="516741" y="152400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2</a:t>
            </a:r>
            <a:endParaRPr lang="en-US" sz="1500" b="1" dirty="0"/>
          </a:p>
        </p:txBody>
      </p:sp>
      <p:sp>
        <p:nvSpPr>
          <p:cNvPr id="9" name="Oval 8"/>
          <p:cNvSpPr/>
          <p:nvPr/>
        </p:nvSpPr>
        <p:spPr>
          <a:xfrm>
            <a:off x="516741" y="189230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3</a:t>
            </a:r>
            <a:endParaRPr lang="en-US" sz="1500" b="1" dirty="0"/>
          </a:p>
        </p:txBody>
      </p:sp>
      <p:sp>
        <p:nvSpPr>
          <p:cNvPr id="10" name="Oval 9"/>
          <p:cNvSpPr/>
          <p:nvPr/>
        </p:nvSpPr>
        <p:spPr>
          <a:xfrm>
            <a:off x="516741" y="224282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4</a:t>
            </a:r>
            <a:endParaRPr lang="en-US" sz="1500" b="1" dirty="0"/>
          </a:p>
        </p:txBody>
      </p:sp>
      <p:sp>
        <p:nvSpPr>
          <p:cNvPr id="11" name="Oval 10"/>
          <p:cNvSpPr/>
          <p:nvPr/>
        </p:nvSpPr>
        <p:spPr>
          <a:xfrm>
            <a:off x="516741" y="261620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5</a:t>
            </a:r>
            <a:endParaRPr lang="en-US" sz="1500" b="1" dirty="0"/>
          </a:p>
        </p:txBody>
      </p:sp>
      <p:sp>
        <p:nvSpPr>
          <p:cNvPr id="12" name="Oval 11"/>
          <p:cNvSpPr/>
          <p:nvPr/>
        </p:nvSpPr>
        <p:spPr>
          <a:xfrm>
            <a:off x="516741" y="296672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6</a:t>
            </a:r>
            <a:endParaRPr lang="en-US" sz="1500" b="1" dirty="0"/>
          </a:p>
        </p:txBody>
      </p:sp>
      <p:sp>
        <p:nvSpPr>
          <p:cNvPr id="13" name="Oval 12"/>
          <p:cNvSpPr/>
          <p:nvPr/>
        </p:nvSpPr>
        <p:spPr>
          <a:xfrm>
            <a:off x="516741" y="333502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7</a:t>
            </a:r>
            <a:endParaRPr lang="en-US" sz="1500" b="1" dirty="0"/>
          </a:p>
        </p:txBody>
      </p:sp>
      <p:sp>
        <p:nvSpPr>
          <p:cNvPr id="14" name="Oval 13"/>
          <p:cNvSpPr/>
          <p:nvPr/>
        </p:nvSpPr>
        <p:spPr>
          <a:xfrm>
            <a:off x="516741" y="3685540"/>
            <a:ext cx="211925" cy="21192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1"/>
          <a:lstStyle/>
          <a:p>
            <a:pPr algn="ctr"/>
            <a:r>
              <a:rPr lang="en-US" sz="1500" b="1" dirty="0" smtClean="0"/>
              <a:t>8</a:t>
            </a:r>
            <a:endParaRPr lang="en-US" sz="15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 marL="0" marR="0" lvl="0" indent="0"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1: LOAD text in to BAG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"/>
          <a:stretch>
            <a:fillRect/>
          </a:stretch>
        </p:blipFill>
        <p:spPr>
          <a:xfrm>
            <a:off x="914400" y="1288470"/>
            <a:ext cx="8191500" cy="461617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2: Tokenize the text in the ‘Lines’ Bag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0"/>
          <a:stretch>
            <a:fillRect/>
          </a:stretch>
        </p:blipFill>
        <p:spPr>
          <a:xfrm>
            <a:off x="901952" y="1302327"/>
            <a:ext cx="6946648" cy="48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2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 marL="0" marR="0" lvl="0" indent="0"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3: Retain First Letter </a:t>
            </a:r>
            <a:r>
              <a:rPr>
                <a:sym typeface="Calibri"/>
              </a:rPr>
              <a:t>O</a:t>
            </a:r>
            <a:r>
              <a:rPr smtClean="0">
                <a:sym typeface="Calibri"/>
              </a:rPr>
              <a:t>f </a:t>
            </a:r>
            <a:r>
              <a:rPr>
                <a:sym typeface="Calibri"/>
              </a:rPr>
              <a:t>E</a:t>
            </a:r>
            <a:r>
              <a:rPr smtClean="0">
                <a:sym typeface="Calibri"/>
              </a:rPr>
              <a:t>ach </a:t>
            </a:r>
            <a:r>
              <a:rPr>
                <a:sym typeface="Calibri"/>
              </a:rPr>
              <a:t>T</a:t>
            </a:r>
            <a:r>
              <a:rPr smtClean="0">
                <a:sym typeface="Calibri"/>
              </a:rPr>
              <a:t>oken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3824"/>
            <a:ext cx="8191500" cy="46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4: Group up letters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"/>
          <a:stretch>
            <a:fillRect/>
          </a:stretch>
        </p:blipFill>
        <p:spPr>
          <a:xfrm>
            <a:off x="914400" y="1346775"/>
            <a:ext cx="7924800" cy="46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3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 marL="0" marR="0" lvl="0" indent="0"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5: Count The No Of Occurrence In Each Group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"/>
          <a:stretch>
            <a:fillRect/>
          </a:stretch>
        </p:blipFill>
        <p:spPr>
          <a:xfrm>
            <a:off x="914400" y="1371600"/>
            <a:ext cx="8191500" cy="46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1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92200"/>
            <a:ext cx="8902700" cy="5041900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♦</a:t>
            </a:r>
            <a:endParaRPr lang="en-US" dirty="0"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smtClean="0">
                <a:sym typeface="Calibri"/>
              </a:rPr>
              <a:t>Step 6: Descending Order Of The Group By Count</a:t>
            </a:r>
            <a:endParaRPr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/>
              <a:t>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31881" y="1325651"/>
            <a:ext cx="8214700" cy="84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r="986" b="5438"/>
          <a:stretch>
            <a:fillRect/>
          </a:stretch>
        </p:blipFill>
        <p:spPr>
          <a:xfrm>
            <a:off x="899886" y="1390650"/>
            <a:ext cx="8110764" cy="45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267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13598</TotalTime>
  <Words>164</Words>
  <Application>Microsoft Office PowerPoint</Application>
  <PresentationFormat>A4 Paper (210x297 mm)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Apache Pig</vt:lpstr>
      <vt:lpstr>Assignment For Practice</vt:lpstr>
      <vt:lpstr>PIG Use Case</vt:lpstr>
      <vt:lpstr>Step 1: LOAD text in to BAG</vt:lpstr>
      <vt:lpstr>Step 2: Tokenize the text in the ‘Lines’ Bag</vt:lpstr>
      <vt:lpstr>Step 3: Retain First Letter Of Each Token</vt:lpstr>
      <vt:lpstr>Step 4: Group up letters</vt:lpstr>
      <vt:lpstr>Step 5: Count The No Of Occurrence In Each Group</vt:lpstr>
      <vt:lpstr>Step 6: Descending Order Of The Group By Count</vt:lpstr>
      <vt:lpstr>Step 7: Grab The First Element</vt:lpstr>
      <vt:lpstr>Step 8: Persist The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Krunal Sabnis</cp:lastModifiedBy>
  <cp:revision>657</cp:revision>
  <dcterms:created xsi:type="dcterms:W3CDTF">2012-03-13T16:05:56Z</dcterms:created>
  <dcterms:modified xsi:type="dcterms:W3CDTF">2016-12-25T12:35:52Z</dcterms:modified>
</cp:coreProperties>
</file>