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2"/>
  </p:notesMasterIdLst>
  <p:sldIdLst>
    <p:sldId id="287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271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15" r:id="rId32"/>
    <p:sldId id="316" r:id="rId33"/>
    <p:sldId id="317" r:id="rId34"/>
    <p:sldId id="318" r:id="rId35"/>
    <p:sldId id="319" r:id="rId36"/>
    <p:sldId id="310" r:id="rId37"/>
    <p:sldId id="311" r:id="rId38"/>
    <p:sldId id="312" r:id="rId39"/>
    <p:sldId id="313" r:id="rId40"/>
    <p:sldId id="314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284" r:id="rId5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688">
          <p15:clr>
            <a:srgbClr val="A4A3A4"/>
          </p15:clr>
        </p15:guide>
        <p15:guide id="4" pos="336">
          <p15:clr>
            <a:srgbClr val="A4A3A4"/>
          </p15:clr>
        </p15:guide>
        <p15:guide id="5" pos="59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76092"/>
    <a:srgbClr val="1F497D"/>
    <a:srgbClr val="4F81BD"/>
    <a:srgbClr val="BFBFBF"/>
    <a:srgbClr val="7F7F7F"/>
    <a:srgbClr val="E9EDF4"/>
    <a:srgbClr val="A6A6A6"/>
    <a:srgbClr val="C25830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332" autoAdjust="0"/>
  </p:normalViewPr>
  <p:slideViewPr>
    <p:cSldViewPr showGuides="1">
      <p:cViewPr varScale="1">
        <p:scale>
          <a:sx n="76" d="100"/>
          <a:sy n="76" d="100"/>
        </p:scale>
        <p:origin x="432" y="84"/>
      </p:cViewPr>
      <p:guideLst>
        <p:guide orient="horz" pos="4080"/>
        <p:guide orient="horz" pos="3888"/>
        <p:guide orient="horz" pos="688"/>
        <p:guide pos="336"/>
        <p:guide pos="59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4B7-BB65-4CD5-AF2E-65720B007E4F}" type="datetimeFigureOut">
              <a:rPr lang="en-US" smtClean="0"/>
              <a:pPr/>
              <a:t>11/21/2015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4F797-D0C9-4CC8-A782-47AF8FE25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9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77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008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081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729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2248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3460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4002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9325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4363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7341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752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0861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8178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7420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665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8441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0268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6416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562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8130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53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049156" y="3505200"/>
            <a:ext cx="5386944" cy="1524000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049156" y="3813048"/>
            <a:ext cx="5386944" cy="76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81001" y="6453536"/>
            <a:ext cx="3352800" cy="391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4"/>
          <p:cNvSpPr txBox="1">
            <a:spLocks/>
          </p:cNvSpPr>
          <p:nvPr userDrawn="1"/>
        </p:nvSpPr>
        <p:spPr bwMode="gray">
          <a:xfrm>
            <a:off x="4006952" y="6396335"/>
            <a:ext cx="313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EduPristine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www.edupristine.com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875" y="1069754"/>
            <a:ext cx="3347256" cy="2094242"/>
          </a:xfrm>
          <a:prstGeom prst="rect">
            <a:avLst/>
          </a:prstGeom>
          <a:noFill/>
        </p:spPr>
      </p:pic>
      <p:grpSp>
        <p:nvGrpSpPr>
          <p:cNvPr id="14" name="Group 4"/>
          <p:cNvGrpSpPr/>
          <p:nvPr userDrawn="1"/>
        </p:nvGrpSpPr>
        <p:grpSpPr bwMode="gray">
          <a:xfrm>
            <a:off x="4105428" y="3048000"/>
            <a:ext cx="5334000" cy="108268"/>
            <a:chOff x="-76200" y="3048000"/>
            <a:chExt cx="4267200" cy="108268"/>
          </a:xfrm>
        </p:grpSpPr>
        <p:cxnSp>
          <p:nvCxnSpPr>
            <p:cNvPr id="16" name="Straight Connector 15"/>
            <p:cNvCxnSpPr/>
            <p:nvPr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317997" y="3709792"/>
            <a:ext cx="2454278" cy="566738"/>
          </a:xfrm>
        </p:spPr>
        <p:txBody>
          <a:bodyPr lIns="0" anchor="t">
            <a:normAutofit/>
          </a:bodyPr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0" y="3048000"/>
            <a:ext cx="4190999" cy="108268"/>
            <a:chOff x="-76200" y="3048000"/>
            <a:chExt cx="4267200" cy="108268"/>
          </a:xfrm>
        </p:grpSpPr>
        <p:cxnSp>
          <p:nvCxnSpPr>
            <p:cNvPr id="15" name="Straight Connector 14"/>
            <p:cNvCxnSpPr/>
            <p:nvPr userDrawn="1"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 txBox="1">
            <a:spLocks/>
          </p:cNvSpPr>
          <p:nvPr userDrawn="1"/>
        </p:nvSpPr>
        <p:spPr bwMode="gray">
          <a:xfrm>
            <a:off x="4278585" y="2819400"/>
            <a:ext cx="5168900" cy="566738"/>
          </a:xfrm>
          <a:prstGeom prst="rect">
            <a:avLst/>
          </a:prstGeom>
        </p:spPr>
        <p:txBody>
          <a:bodyPr vert="horz" lIns="45720" tIns="45720" rIns="45720" bIns="45720" rtlCol="0" anchor="ctr" anchorCtr="0">
            <a:normAutofit/>
          </a:bodyPr>
          <a:lstStyle>
            <a:lvl1pPr algn="l">
              <a:defRPr sz="2000" b="1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9" name="Title 1"/>
          <p:cNvSpPr txBox="1">
            <a:spLocks/>
          </p:cNvSpPr>
          <p:nvPr userDrawn="1"/>
        </p:nvSpPr>
        <p:spPr bwMode="gray">
          <a:xfrm>
            <a:off x="4273822" y="3352800"/>
            <a:ext cx="5168900" cy="381000"/>
          </a:xfrm>
          <a:prstGeom prst="rect">
            <a:avLst/>
          </a:prstGeom>
        </p:spPr>
        <p:txBody>
          <a:bodyPr vert="horz" lIns="45720" tIns="45720" rIns="45720" bIns="45720" rtlCol="0" anchor="ctr" anchorCtr="0">
            <a:normAutofit/>
          </a:bodyPr>
          <a:lstStyle>
            <a:lvl1pPr algn="l">
              <a:defRPr sz="2000" b="1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Contact:</a:t>
            </a: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81001" y="6447534"/>
            <a:ext cx="3840480" cy="39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4"/>
          <p:cNvSpPr txBox="1">
            <a:spLocks/>
          </p:cNvSpPr>
          <p:nvPr userDrawn="1"/>
        </p:nvSpPr>
        <p:spPr bwMode="gray">
          <a:xfrm>
            <a:off x="4208329" y="6396335"/>
            <a:ext cx="3136900" cy="27699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EduPristine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www.edupristine.com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381001" y="6447534"/>
            <a:ext cx="3840480" cy="39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4"/>
          <p:cNvSpPr txBox="1">
            <a:spLocks/>
          </p:cNvSpPr>
          <p:nvPr userDrawn="1"/>
        </p:nvSpPr>
        <p:spPr bwMode="gray">
          <a:xfrm>
            <a:off x="4208329" y="6396335"/>
            <a:ext cx="3136900" cy="27699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EduPristine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www.edupristine.com</a:t>
            </a:r>
          </a:p>
        </p:txBody>
      </p:sp>
      <p:pic>
        <p:nvPicPr>
          <p:cNvPr id="12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875" y="1069754"/>
            <a:ext cx="3347256" cy="2094242"/>
          </a:xfrm>
          <a:prstGeom prst="rect">
            <a:avLst/>
          </a:prstGeom>
          <a:noFill/>
        </p:spPr>
      </p:pic>
      <p:grpSp>
        <p:nvGrpSpPr>
          <p:cNvPr id="14" name="Group 4"/>
          <p:cNvGrpSpPr/>
          <p:nvPr userDrawn="1"/>
        </p:nvGrpSpPr>
        <p:grpSpPr bwMode="gray">
          <a:xfrm rot="10800000" flipH="1" flipV="1">
            <a:off x="4318788" y="3048000"/>
            <a:ext cx="5120640" cy="108268"/>
            <a:chOff x="-76200" y="3048000"/>
            <a:chExt cx="4267200" cy="108268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le 1"/>
          <p:cNvSpPr txBox="1">
            <a:spLocks/>
          </p:cNvSpPr>
          <p:nvPr userDrawn="1"/>
        </p:nvSpPr>
        <p:spPr bwMode="gray">
          <a:xfrm>
            <a:off x="4317996" y="5029201"/>
            <a:ext cx="5118103" cy="1104900"/>
          </a:xfrm>
          <a:prstGeom prst="rect">
            <a:avLst/>
          </a:prstGeom>
        </p:spPr>
        <p:txBody>
          <a:bodyPr vert="horz" lIns="0" tIns="45720" rIns="45720" bIns="45720" rtlCol="0" anchor="t" anchorCtr="0">
            <a:normAutofit/>
          </a:bodyPr>
          <a:lstStyle>
            <a:lvl1pPr algn="l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1200" noProof="0" dirty="0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help@edupristine.com</a:t>
            </a: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1200" noProof="0" dirty="0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www.edupristine.com</a:t>
            </a:r>
          </a:p>
        </p:txBody>
      </p:sp>
      <p:sp>
        <p:nvSpPr>
          <p:cNvPr id="27" name="TextBox 9"/>
          <p:cNvSpPr txBox="1"/>
          <p:nvPr userDrawn="1"/>
        </p:nvSpPr>
        <p:spPr>
          <a:xfrm>
            <a:off x="5700943" y="2362200"/>
            <a:ext cx="2356330" cy="654177"/>
          </a:xfrm>
          <a:prstGeom prst="rect">
            <a:avLst/>
          </a:prstGeom>
          <a:noFill/>
        </p:spPr>
        <p:txBody>
          <a:bodyPr wrap="none" lIns="83969" tIns="41985" rIns="83969" bIns="41985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700" b="1" dirty="0">
                <a:solidFill>
                  <a:srgbClr val="4F81BD">
                    <a:lumMod val="75000"/>
                  </a:srgbClr>
                </a:solidFill>
              </a:rPr>
              <a:t>Thank </a:t>
            </a:r>
            <a:r>
              <a:rPr lang="en-US" sz="3700" b="1" dirty="0" smtClean="0">
                <a:solidFill>
                  <a:srgbClr val="4F81BD">
                    <a:lumMod val="75000"/>
                  </a:srgbClr>
                </a:solidFill>
              </a:rPr>
              <a:t>You!</a:t>
            </a:r>
            <a:endParaRPr lang="en-IN" sz="37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524" y="2994660"/>
            <a:ext cx="9902952" cy="868680"/>
          </a:xfrm>
          <a:solidFill>
            <a:schemeClr val="tx2"/>
          </a:solidFill>
        </p:spPr>
        <p:txBody>
          <a:bodyPr anchor="ctr"/>
          <a:lstStyle>
            <a:lvl1pPr algn="ctr">
              <a:defRPr sz="2200" b="1">
                <a:solidFill>
                  <a:schemeClr val="bg1"/>
                </a:solidFill>
              </a:defRPr>
            </a:lvl1pPr>
            <a:lvl2pPr algn="ctr"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2pPr>
            <a:lvl3pPr algn="ctr">
              <a:buClr>
                <a:schemeClr val="bg1"/>
              </a:buClr>
              <a:defRPr sz="1400" b="1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concep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533400" y="1092200"/>
            <a:ext cx="8895588" cy="50419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marR="0" indent="-4000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900"/>
              </a:spcAft>
              <a:buClr>
                <a:srgbClr val="376092"/>
              </a:buClr>
              <a:buSzTx/>
              <a:buFont typeface="+mj-lt"/>
              <a:buAutoNum type="romanUcPeriod"/>
              <a:tabLst/>
              <a:defRPr lang="en-U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25425" marR="0" lvl="1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3"/>
          </p:nvPr>
        </p:nvSpPr>
        <p:spPr bwMode="gray">
          <a:xfrm>
            <a:off x="533400" y="1092200"/>
            <a:ext cx="8890063" cy="5041900"/>
          </a:xfrm>
        </p:spPr>
        <p:txBody>
          <a:bodyPr/>
          <a:lstStyle>
            <a:lvl2pPr>
              <a:spcAft>
                <a:spcPts val="400"/>
              </a:spcAft>
              <a:buClr>
                <a:srgbClr val="1F497D"/>
              </a:buClr>
              <a:defRPr lang="en-U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300"/>
              </a:spcBef>
              <a:buClr>
                <a:srgbClr val="595959"/>
              </a:buClr>
              <a:defRPr lang="en-US" sz="1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Arial" pitchFamily="34" charset="0"/>
              <a:buChar char="–"/>
              <a:defRPr lang="en-US" sz="1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spcBef>
                <a:spcPts val="200"/>
              </a:spcBef>
              <a:spcAft>
                <a:spcPts val="200"/>
              </a:spcAft>
              <a:buClr>
                <a:srgbClr val="4F81BD"/>
              </a:buClr>
              <a:defRPr lang="en-US" sz="13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5425" lvl="1" indent="-225425" algn="l" defTabSz="914400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463550" lvl="2" indent="-238125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Calibri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688975" lvl="3" indent="-225425" algn="l" defTabSz="914400" rtl="0" eaLnBrk="1" latinLnBrk="0" hangingPunct="1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Arial" pitchFamily="34" charset="0"/>
              <a:buChar char="–"/>
            </a:pPr>
            <a:r>
              <a:rPr lang="en-US" dirty="0" smtClean="0"/>
              <a:t>Third level</a:t>
            </a:r>
          </a:p>
          <a:p>
            <a:pPr marL="901700" lvl="4" indent="-212725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</p:txBody>
      </p:sp>
      <p:pic>
        <p:nvPicPr>
          <p:cNvPr id="12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33400" y="1092200"/>
            <a:ext cx="8915400" cy="5041900"/>
          </a:xfrm>
        </p:spPr>
        <p:txBody>
          <a:bodyPr/>
          <a:lstStyle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>
            <a:off x="0" y="762000"/>
            <a:ext cx="9906000" cy="1588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 bwMode="gray">
          <a:xfrm>
            <a:off x="0" y="821372"/>
            <a:ext cx="9906000" cy="158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Tab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533400" y="1092200"/>
            <a:ext cx="8915400" cy="5041900"/>
          </a:xfrm>
        </p:spPr>
        <p:txBody>
          <a:bodyPr/>
          <a:lstStyle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33400" y="1092200"/>
            <a:ext cx="4337050" cy="50419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88834" y="1092200"/>
            <a:ext cx="4334256" cy="50419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33400" y="1092200"/>
            <a:ext cx="5715000" cy="50419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400801" y="1092200"/>
            <a:ext cx="3009900" cy="50419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5" name="Straight Connector 14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0" name="Straight Connector 9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33400" y="62630"/>
            <a:ext cx="8100060" cy="701458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33400" y="1092200"/>
            <a:ext cx="8915400" cy="50419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436100" y="6492875"/>
            <a:ext cx="46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gray">
          <a:xfrm>
            <a:off x="506413" y="6493510"/>
            <a:ext cx="139858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EduPristine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 bwMode="gray">
          <a:xfrm flipH="1">
            <a:off x="1429544" y="6492875"/>
            <a:ext cx="1588" cy="365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 txBox="1">
            <a:spLocks/>
          </p:cNvSpPr>
          <p:nvPr/>
        </p:nvSpPr>
        <p:spPr bwMode="gray">
          <a:xfrm>
            <a:off x="1511300" y="6493510"/>
            <a:ext cx="31369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Sqoop_new (Confidential)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6" r:id="rId3"/>
    <p:sldLayoutId id="2147483655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7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ts val="22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800"/>
        </a:spcBef>
        <a:spcAft>
          <a:spcPts val="900"/>
        </a:spcAft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225425" indent="-225425" algn="l" defTabSz="914400" rtl="0" eaLnBrk="1" latinLnBrk="0" hangingPunct="1">
        <a:spcBef>
          <a:spcPts val="400"/>
        </a:spcBef>
        <a:spcAft>
          <a:spcPts val="400"/>
        </a:spcAft>
        <a:buClr>
          <a:srgbClr val="1F497D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8125" algn="l" defTabSz="914400" rtl="0" eaLnBrk="1" latinLnBrk="0" hangingPunct="1">
        <a:spcBef>
          <a:spcPts val="300"/>
        </a:spcBef>
        <a:spcAft>
          <a:spcPts val="300"/>
        </a:spcAft>
        <a:buClr>
          <a:srgbClr val="595959"/>
        </a:buClr>
        <a:buFont typeface="Calibri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8975" indent="-225425" algn="l" defTabSz="914400" rtl="0" eaLnBrk="1" latinLnBrk="0" hangingPunct="1">
        <a:spcBef>
          <a:spcPts val="200"/>
        </a:spcBef>
        <a:spcAft>
          <a:spcPts val="200"/>
        </a:spcAft>
        <a:buClr>
          <a:schemeClr val="accent6"/>
        </a:buClr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212725" algn="l" defTabSz="914400" rtl="0" eaLnBrk="1" latinLnBrk="0" hangingPunct="1">
        <a:spcBef>
          <a:spcPts val="200"/>
        </a:spcBef>
        <a:spcAft>
          <a:spcPts val="200"/>
        </a:spcAft>
        <a:buClr>
          <a:srgbClr val="4F81BD"/>
        </a:buClr>
        <a:buSzPct val="100000"/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wnloads/mysq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2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9488" y="3505200"/>
            <a:ext cx="5396612" cy="1524000"/>
          </a:xfrm>
        </p:spPr>
        <p:txBody>
          <a:bodyPr/>
          <a:lstStyle/>
          <a:p>
            <a:r>
              <a:rPr lang="en-US" dirty="0" smtClean="0"/>
              <a:t>Sqoop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9488" y="3810000"/>
            <a:ext cx="5396612" cy="76200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500" b="1" dirty="0" smtClean="0"/>
              <a:t>Data Imports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500" b="1" dirty="0" smtClean="0"/>
              <a:t>Data Exports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500" b="1" dirty="0" smtClean="0"/>
              <a:t>Integration with Hadoop Ecosystem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00" y="1092200"/>
            <a:ext cx="1803400" cy="549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SQOOP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493776" y="1295401"/>
            <a:ext cx="9082024" cy="415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00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776" y="1295401"/>
            <a:ext cx="86967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ahoma" panose="020B0604030504040204" pitchFamily="34" charset="0"/>
              </a:rPr>
              <a:t>Example: </a:t>
            </a:r>
            <a:r>
              <a:rPr lang="en-US" b="1" dirty="0" smtClean="0">
                <a:latin typeface="Tahoma" panose="020B0604030504040204" pitchFamily="34" charset="0"/>
              </a:rPr>
              <a:t>                                                                               Where relation DB is present   </a:t>
            </a:r>
            <a:endParaRPr lang="en-US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</a:rPr>
              <a:t>sqoop import </a:t>
            </a:r>
            <a:r>
              <a:rPr lang="en-US" dirty="0" smtClean="0">
                <a:latin typeface="Tahoma" panose="020B0604030504040204" pitchFamily="34" charset="0"/>
              </a:rPr>
              <a:t>\                                                                           </a:t>
            </a:r>
            <a:endParaRPr lang="en-US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</a:rPr>
              <a:t>--</a:t>
            </a:r>
            <a:r>
              <a:rPr lang="en-US" b="1" dirty="0">
                <a:latin typeface="Tahoma" panose="020B0604030504040204" pitchFamily="34" charset="0"/>
              </a:rPr>
              <a:t>connect</a:t>
            </a:r>
            <a:r>
              <a:rPr lang="en-US" dirty="0">
                <a:latin typeface="Tahoma" panose="020B0604030504040204" pitchFamily="34" charset="0"/>
              </a:rPr>
              <a:t> jdbc:mysql://&lt;</a:t>
            </a:r>
            <a:r>
              <a:rPr lang="en-US" b="1" dirty="0">
                <a:latin typeface="Tahoma" panose="020B0604030504040204" pitchFamily="34" charset="0"/>
              </a:rPr>
              <a:t>ip address</a:t>
            </a:r>
            <a:r>
              <a:rPr lang="en-US" dirty="0">
                <a:latin typeface="Tahoma" panose="020B0604030504040204" pitchFamily="34" charset="0"/>
              </a:rPr>
              <a:t>&gt;\&lt;database name&gt; </a:t>
            </a:r>
          </a:p>
          <a:p>
            <a:r>
              <a:rPr lang="en-US" dirty="0">
                <a:latin typeface="Tahoma" panose="020B0604030504040204" pitchFamily="34" charset="0"/>
              </a:rPr>
              <a:t>--table &lt;mysql_table name&gt; </a:t>
            </a:r>
          </a:p>
          <a:p>
            <a:r>
              <a:rPr lang="en-US" dirty="0">
                <a:latin typeface="Tahoma" panose="020B0604030504040204" pitchFamily="34" charset="0"/>
              </a:rPr>
              <a:t>--username &lt;username_for_mysql_user&gt; --password &lt;Password&gt; </a:t>
            </a:r>
          </a:p>
          <a:p>
            <a:r>
              <a:rPr lang="en-US" dirty="0">
                <a:latin typeface="Tahoma" panose="020B0604030504040204" pitchFamily="34" charset="0"/>
              </a:rPr>
              <a:t>-m &lt;</a:t>
            </a:r>
            <a:r>
              <a:rPr lang="en-US" b="1" dirty="0">
                <a:latin typeface="Tahoma" panose="020B0604030504040204" pitchFamily="34" charset="0"/>
              </a:rPr>
              <a:t>number of mappers to run</a:t>
            </a:r>
            <a:r>
              <a:rPr lang="en-US" dirty="0">
                <a:latin typeface="Tahoma" panose="020B0604030504040204" pitchFamily="34" charset="0"/>
              </a:rPr>
              <a:t>&gt; </a:t>
            </a:r>
          </a:p>
          <a:p>
            <a:r>
              <a:rPr lang="en-US" dirty="0">
                <a:latin typeface="Tahoma" panose="020B0604030504040204" pitchFamily="34" charset="0"/>
              </a:rPr>
              <a:t>--target-dir &lt;target directory where we need copied data&gt; </a:t>
            </a:r>
            <a:endParaRPr lang="en-US" dirty="0" smtClean="0">
              <a:latin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</a:endParaRPr>
          </a:p>
          <a:p>
            <a:endParaRPr lang="en-US" dirty="0"/>
          </a:p>
        </p:txBody>
      </p:sp>
      <p:cxnSp>
        <p:nvCxnSpPr>
          <p:cNvPr id="5" name="Curved Connector 4"/>
          <p:cNvCxnSpPr/>
          <p:nvPr/>
        </p:nvCxnSpPr>
        <p:spPr>
          <a:xfrm flipV="1">
            <a:off x="3398308" y="1485900"/>
            <a:ext cx="2600325" cy="2540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flipV="1">
            <a:off x="3494617" y="2139410"/>
            <a:ext cx="2600325" cy="4318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4942" y="2045246"/>
            <a:ext cx="265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you do not want sqoop to decide on your behalf</a:t>
            </a:r>
            <a:endParaRPr lang="en-US" b="1" dirty="0"/>
          </a:p>
        </p:txBody>
      </p:sp>
      <p:cxnSp>
        <p:nvCxnSpPr>
          <p:cNvPr id="10" name="Curved Connector 9"/>
          <p:cNvCxnSpPr/>
          <p:nvPr/>
        </p:nvCxnSpPr>
        <p:spPr>
          <a:xfrm>
            <a:off x="1004358" y="1917701"/>
            <a:ext cx="4044950" cy="18399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49308" y="3568700"/>
            <a:ext cx="296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Double “–” because its subcommand of import</a:t>
            </a:r>
            <a:endParaRPr lang="en-US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1219199" cy="3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539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SQOOP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Now how to setup Sqoop and see it working</a:t>
            </a:r>
          </a:p>
          <a:p>
            <a:pPr lvl="1">
              <a:buSzPct val="100000"/>
            </a:pPr>
            <a:r>
              <a:rPr lang="en-US" dirty="0" smtClean="0">
                <a:sym typeface="Calibri"/>
              </a:rPr>
              <a:t>Write sqoop.apache.org on google and you should be able to get it</a:t>
            </a:r>
          </a:p>
          <a:p>
            <a:pPr lvl="1">
              <a:buSzPct val="100000"/>
            </a:pPr>
            <a:r>
              <a:rPr lang="en-US" dirty="0" smtClean="0">
                <a:sym typeface="Calibri"/>
              </a:rPr>
              <a:t>Download and extract it at a convenient location This is how its going to  look like post extraction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148" name="Shape 148"/>
          <p:cNvSpPr txBox="1"/>
          <p:nvPr/>
        </p:nvSpPr>
        <p:spPr>
          <a:xfrm>
            <a:off x="493776" y="1295401"/>
            <a:ext cx="9082024" cy="415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00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552702"/>
            <a:ext cx="8915400" cy="361949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1219199" cy="3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348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SQOOP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Write sqoop on the terminal after adding the sqoop to PATH variable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Your system might complain for HADOOP_COMMON_HOME,HADOOP_MAPRED_HOME ,HIVE_HOME,HBASE_HOME,HCAT_HOME . You could set all of it at once in sqoop-env-template.sh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You will find this file in conf folder else search for this by firing command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6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6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Find –iname sqoop-env*.sh (On Ubuntu-lnux)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6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Download connector for your DB (mysql , oracle,Teradata,DB2 etc) and place it in lib folder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Also copy sqljdbc</a:t>
            </a:r>
            <a:r>
              <a:rPr lang="en-US" sz="16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.jar</a:t>
            </a:r>
            <a:r>
              <a:rPr lang="en-US" sz="16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(replace x with version no) </a:t>
            </a:r>
            <a:r>
              <a:rPr lang="en-U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 lib as well</a:t>
            </a: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493776" y="1295401"/>
            <a:ext cx="9082024" cy="415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80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1219199" cy="3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171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SQOOP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Typically your sqoop lib folder will have these</a:t>
            </a:r>
          </a:p>
          <a:p>
            <a:endParaRPr lang="en-US" dirty="0"/>
          </a:p>
        </p:txBody>
      </p:sp>
      <p:sp>
        <p:nvSpPr>
          <p:cNvPr id="148" name="Shape 148"/>
          <p:cNvSpPr txBox="1"/>
          <p:nvPr/>
        </p:nvSpPr>
        <p:spPr>
          <a:xfrm>
            <a:off x="493776" y="1295401"/>
            <a:ext cx="9082024" cy="415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00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63312" y="4000500"/>
            <a:ext cx="371475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76404" y="4660900"/>
            <a:ext cx="371475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3313" y="4433498"/>
            <a:ext cx="122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8058" y="5060732"/>
            <a:ext cx="122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Jdbc –sql link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600200"/>
            <a:ext cx="8915400" cy="463059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219450" y="3784601"/>
            <a:ext cx="5063067" cy="64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60725" y="5030327"/>
            <a:ext cx="4749418" cy="77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99967" y="4186227"/>
            <a:ext cx="121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 Connector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00076" y="5544534"/>
            <a:ext cx="138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Sql-jdbc connector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1219199" cy="3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278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Sqoop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>
                <a:solidFill>
                  <a:schemeClr val="tx1"/>
                </a:solidFill>
              </a:rPr>
              <a:t>An Open Source Tool used for Data Interaction between traditional RDBMs and </a:t>
            </a:r>
            <a:r>
              <a:rPr smtClean="0">
                <a:solidFill>
                  <a:schemeClr val="tx1"/>
                </a:solidFill>
              </a:rPr>
              <a:t/>
            </a:r>
            <a:br>
              <a:rPr smtClean="0">
                <a:solidFill>
                  <a:schemeClr val="tx1"/>
                </a:solidFill>
              </a:rPr>
            </a:br>
            <a:r>
              <a:rPr smtClean="0">
                <a:solidFill>
                  <a:schemeClr val="tx1"/>
                </a:solidFill>
              </a:rPr>
              <a:t>Hadoop </a:t>
            </a:r>
            <a:r>
              <a:rPr>
                <a:solidFill>
                  <a:schemeClr val="tx1"/>
                </a:solidFill>
              </a:rPr>
              <a:t>Environment.</a:t>
            </a:r>
          </a:p>
          <a:p>
            <a:pPr lvl="1"/>
            <a:r>
              <a:rPr>
                <a:solidFill>
                  <a:schemeClr val="tx1"/>
                </a:solidFill>
              </a:rPr>
              <a:t>Using Sqoop, Data can be moved into HDFS/hive/hbase from MySQL/ PostgreSQL/Oracle/SQL Server/DB2 and vive versa.</a:t>
            </a:r>
          </a:p>
          <a:p>
            <a:pPr lvl="1"/>
            <a:r>
              <a:rPr>
                <a:solidFill>
                  <a:schemeClr val="tx1"/>
                </a:solidFill>
              </a:rPr>
              <a:t>This import of data takes into distributed processing power of hadoop making it faster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Starting Sqoop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Sqoop is a command line tool with following structure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i="1" dirty="0" smtClean="0"/>
              <a:t>sqoop TOOL PROPERTY_ARGS SQOOP_ARGS [-- EXTRA_ARGS]</a:t>
            </a:r>
          </a:p>
          <a:p>
            <a:pPr lvl="1"/>
            <a:r>
              <a:rPr lang="en-US" dirty="0" smtClean="0"/>
              <a:t>TOOL indicates the operation eg: “import”, “export”.</a:t>
            </a:r>
          </a:p>
          <a:p>
            <a:pPr lvl="1"/>
            <a:r>
              <a:rPr lang="en-US" dirty="0" smtClean="0"/>
              <a:t>PROPERTY_ARGS are Java properties in the format “-Dname=value”</a:t>
            </a:r>
          </a:p>
          <a:p>
            <a:pPr lvl="1"/>
            <a:r>
              <a:rPr lang="en-US" dirty="0" smtClean="0"/>
              <a:t>SQOOP_ARGS mention various Sqoop parameters</a:t>
            </a:r>
          </a:p>
          <a:p>
            <a:pPr lvl="1"/>
            <a:r>
              <a:rPr lang="en-US" dirty="0" smtClean="0"/>
              <a:t>EXTRA_ARGS are for specialized connectors, separated from the SQOOP_ARGS with a “--”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b="1" dirty="0" smtClean="0"/>
              <a:t>E.g.:</a:t>
            </a:r>
          </a:p>
          <a:p>
            <a:pPr lvl="1"/>
            <a:r>
              <a:rPr lang="en-US" dirty="0" smtClean="0"/>
              <a:t>% sqoop import --connect jdbc:mysql://localhost/hadoopguide  --table widgets -m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Starting Sqoop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Type “sqoop help” to get all the tools available: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49943"/>
            <a:ext cx="8915400" cy="4645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Starting Sqoop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dirty="0" smtClean="0"/>
              <a:t>For information on specific Sqoop tool, type “sqoop help TOOL”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Lets start by exploring import tool using SQL databases.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01" y="1518971"/>
            <a:ext cx="5896798" cy="3820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We have MySql installed in our Vm image and certain tables already present in various databases. First we will take a look at these data sets and finally play with various data sets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1" u="sng" dirty="0" smtClean="0"/>
              <a:t>Logging into MySQL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i="1" dirty="0" smtClean="0"/>
              <a:t>$ mysql -u training -p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i="1" dirty="0" smtClean="0"/>
              <a:t>mysql&gt; show databases;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549" y="2034774"/>
            <a:ext cx="5568251" cy="4099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1" u="sng" dirty="0" smtClean="0"/>
              <a:t>Listing of tables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i="1" dirty="0" smtClean="0"/>
              <a:t>mysql&gt; use training;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i="1" dirty="0" smtClean="0"/>
              <a:t>Mysql&gt; show tables;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27740"/>
            <a:ext cx="7008104" cy="4006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SQOOP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Why Sqoop so popular</a:t>
            </a:r>
          </a:p>
          <a:p>
            <a:pPr lvl="1"/>
            <a:r>
              <a:rPr lang="en-US" dirty="0" smtClean="0"/>
              <a:t>How to get it working</a:t>
            </a:r>
          </a:p>
          <a:p>
            <a:pPr lvl="1"/>
            <a:r>
              <a:rPr lang="en-US" dirty="0" smtClean="0"/>
              <a:t>Work-flow</a:t>
            </a:r>
          </a:p>
          <a:p>
            <a:pPr lvl="1"/>
            <a:r>
              <a:rPr lang="en-US" dirty="0" smtClean="0"/>
              <a:t>Rdbms-Hdfs-Hive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493776" y="1295401"/>
            <a:ext cx="9082024" cy="415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-US" sz="360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092200"/>
            <a:ext cx="2133600" cy="59997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Listing of table contents </a:t>
            </a:r>
          </a:p>
          <a:p>
            <a:r>
              <a:rPr lang="en-US" dirty="0" smtClean="0"/>
              <a:t>mysql&gt; select * from table_name limit 10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/>
              <a:t>Now lets import this complete table into our HDFS and view its 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79212"/>
            <a:ext cx="4724400" cy="3697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 smtClean="0"/>
              <a:t>Lets list all databases present on a mysql server using a “list-databases” tool.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 smtClean="0"/>
              <a:t>(Note : for more information on list-databases, type “$ sqoop help list-databases”)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400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 smtClean="0"/>
              <a:t>$ sqoop list-databases --connect “jdbc:mysql://localhost” --username training --password training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400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400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400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400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400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400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 smtClean="0"/>
              <a:t>Similarly for listing tables,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 smtClean="0"/>
              <a:t>$ sqoop list-tables --connect “jdbc:mysql://localhost/training” --username training -P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400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400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400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400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400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400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 smtClean="0"/>
              <a:t>( Note: Another safe method of mentioning password will be discussed later )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351608"/>
            <a:ext cx="8630854" cy="1514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8856984" cy="1584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IN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sz="2000" dirty="0" smtClean="0"/>
              <a:t>“import-all-tables” imports all the tables present in the database mentioned.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IN" sz="1800" i="1" dirty="0" smtClean="0"/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sz="1600" i="1" dirty="0"/>
              <a:t>$</a:t>
            </a:r>
            <a:r>
              <a:rPr lang="en-IN" sz="1600" i="1" dirty="0" smtClean="0"/>
              <a:t> sqoop import-all-tables --connect "jdbc:mysql://localhost/training" --username training -P -m 1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IN" sz="1600" i="1" dirty="0"/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sz="2000" dirty="0" smtClean="0"/>
              <a:t>Here -m 1 specifies one mapper for each table. All the tables are downloaded in default directory.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IN" sz="2000" u="sng" dirty="0" smtClean="0"/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IN" sz="2000" u="sng" dirty="0" smtClean="0"/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IN" sz="1600" i="1" dirty="0" smtClean="0"/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IN" sz="16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352800"/>
            <a:ext cx="8915400" cy="153158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IN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u="sng" dirty="0" smtClean="0"/>
              <a:t>JobTracker Status</a:t>
            </a:r>
          </a:p>
          <a:p>
            <a:endParaRPr lang="en-IN" sz="2000" dirty="0" smtClean="0"/>
          </a:p>
          <a:p>
            <a:pPr marL="0" indent="0">
              <a:buNone/>
            </a:pPr>
            <a:endParaRPr lang="en-IN" sz="2000" u="sng" dirty="0" smtClean="0"/>
          </a:p>
          <a:p>
            <a:pPr marL="0" indent="0">
              <a:buNone/>
            </a:pPr>
            <a:endParaRPr lang="en-IN" sz="1600" i="1" dirty="0" smtClean="0"/>
          </a:p>
          <a:p>
            <a:pPr marL="0" indent="0">
              <a:buNone/>
            </a:pPr>
            <a:endParaRPr lang="en-IN" sz="1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06" y="1562520"/>
            <a:ext cx="6212754" cy="1848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06" y="3794768"/>
            <a:ext cx="9009451" cy="237611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4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IN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sz="2400" u="sng" dirty="0" smtClean="0"/>
              <a:t>Namenode</a:t>
            </a:r>
          </a:p>
          <a:p>
            <a:endParaRPr lang="en-IN" sz="2000" u="sng" dirty="0"/>
          </a:p>
          <a:p>
            <a:endParaRPr lang="en-IN" sz="2000" u="sng" dirty="0" smtClean="0"/>
          </a:p>
          <a:p>
            <a:endParaRPr lang="en-IN" sz="2000" u="sng" dirty="0"/>
          </a:p>
          <a:p>
            <a:endParaRPr lang="en-IN" sz="2000" u="sng" dirty="0" smtClean="0"/>
          </a:p>
          <a:p>
            <a:endParaRPr lang="en-IN" sz="2000" u="sng" dirty="0"/>
          </a:p>
          <a:p>
            <a:endParaRPr lang="en-IN" sz="2000" u="sng" dirty="0" smtClean="0"/>
          </a:p>
          <a:p>
            <a:endParaRPr lang="en-IN" sz="2000" u="sng" dirty="0"/>
          </a:p>
          <a:p>
            <a:endParaRPr lang="en-IN" sz="2000" u="sng" dirty="0" smtClean="0"/>
          </a:p>
          <a:p>
            <a:endParaRPr lang="en-IN" sz="2000" u="sng" dirty="0"/>
          </a:p>
          <a:p>
            <a:endParaRPr lang="en-IN" sz="2000" u="sng" dirty="0" smtClean="0"/>
          </a:p>
          <a:p>
            <a:endParaRPr lang="en-IN" sz="2000" u="sng" dirty="0"/>
          </a:p>
          <a:p>
            <a:pPr marL="0" indent="0">
              <a:buNone/>
            </a:pPr>
            <a:r>
              <a:rPr lang="en-IN" sz="2400" dirty="0" smtClean="0"/>
              <a:t>Default location is /user/hadoop_user_name</a:t>
            </a:r>
            <a:endParaRPr lang="en-IN" sz="2400" dirty="0"/>
          </a:p>
          <a:p>
            <a:endParaRPr lang="en-IN" sz="16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7667902" cy="37152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IN" dirty="0" smtClean="0"/>
              <a:t>Import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Importing “countries” table into our HDFS environment</a:t>
            </a:r>
          </a:p>
          <a:p>
            <a:pPr marL="0" indent="0">
              <a:buNone/>
            </a:pPr>
            <a:r>
              <a:rPr lang="en-IN" i="1" dirty="0" smtClean="0"/>
              <a:t>$ sqoop import --connect “jdbc:mysql://localhost/training” --username training -P --table countries –target-dir /user/country_imported  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endParaRPr lang="en-IN" i="1" dirty="0" smtClean="0"/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endParaRPr lang="en-IN" i="1" dirty="0" smtClean="0"/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endParaRPr lang="en-IN" i="1" dirty="0" smtClean="0"/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r>
              <a:rPr lang="en-IN" dirty="0" smtClean="0"/>
              <a:t>(Note: make sure the target directory does not exists already)</a:t>
            </a:r>
            <a:endParaRPr lang="en-IN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16484"/>
            <a:ext cx="8915400" cy="241354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1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IN" dirty="0" smtClean="0"/>
              <a:t>Import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500" dirty="0" smtClean="0"/>
              <a:t>The default number of mappers used is 4. you can change this by appending the command by “</a:t>
            </a:r>
            <a:r>
              <a:rPr lang="en-IN" sz="1500" b="1" dirty="0" smtClean="0"/>
              <a:t>-m </a:t>
            </a:r>
            <a:r>
              <a:rPr lang="en-IN" sz="1500" b="1" i="1" dirty="0" smtClean="0"/>
              <a:t>number_of_mappers</a:t>
            </a:r>
            <a:r>
              <a:rPr lang="en-IN" sz="1500" dirty="0" smtClean="0"/>
              <a:t>”</a:t>
            </a:r>
            <a:endParaRPr lang="en-IN" sz="15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7767354" cy="2514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008" y="3974622"/>
            <a:ext cx="2817792" cy="250237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7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IN" dirty="0" smtClean="0"/>
              <a:t>“where” clause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dirty="0" smtClean="0"/>
              <a:t>You can place restrictions on data imported by using “where” clause.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u="sng" dirty="0" smtClean="0"/>
              <a:t>Exercise : 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dirty="0" smtClean="0"/>
              <a:t>Lets import cityByCountry table where state ( 6th column is restricted to “Alaska”)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u="sng" dirty="0" smtClean="0"/>
              <a:t> cityByCountry:</a:t>
            </a:r>
            <a:endParaRPr lang="en-IN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75"/>
          <a:stretch>
            <a:fillRect/>
          </a:stretch>
        </p:blipFill>
        <p:spPr>
          <a:xfrm>
            <a:off x="2590800" y="2209801"/>
            <a:ext cx="5723041" cy="4267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IN" dirty="0" smtClean="0"/>
              <a:t>“where” clause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sz="2000" u="sng" dirty="0" smtClean="0"/>
              <a:t>Solution: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IN" sz="2000" u="sng" dirty="0" smtClean="0"/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sz="2000" i="1" dirty="0"/>
              <a:t>s</a:t>
            </a:r>
            <a:r>
              <a:rPr lang="en-IN" sz="2000" i="1" dirty="0" smtClean="0"/>
              <a:t>qoop import \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sz="2000" i="1" dirty="0" smtClean="0"/>
              <a:t>--connect “jdbc:mysql://localhost/training” \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sz="2000" i="1" dirty="0" smtClean="0"/>
              <a:t>--username training –P \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sz="2000" i="1" dirty="0" smtClean="0"/>
              <a:t>--table </a:t>
            </a:r>
            <a:r>
              <a:rPr lang="en-IN" sz="2000" i="1" dirty="0" err="1" smtClean="0"/>
              <a:t>cityByCountry</a:t>
            </a:r>
            <a:r>
              <a:rPr lang="en-IN" sz="2000" i="1" dirty="0" smtClean="0"/>
              <a:t> \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sz="2000" i="1" dirty="0" smtClean="0"/>
              <a:t>--target-dir /user/where_clause \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sz="2000" i="1" dirty="0" smtClean="0"/>
              <a:t>--where “state = ‘Alaska’” \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sz="2000" i="1" dirty="0" smtClean="0"/>
              <a:t>-m 1</a:t>
            </a:r>
            <a:endParaRPr lang="en-IN" sz="1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5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IN" dirty="0" smtClean="0"/>
              <a:t>“where” clause -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000" i="1" dirty="0"/>
          </a:p>
          <a:p>
            <a:pPr marL="0" indent="0">
              <a:buNone/>
            </a:pPr>
            <a:endParaRPr lang="en-IN" sz="2000" i="1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1600" i="1" dirty="0"/>
          </a:p>
          <a:p>
            <a:pPr marL="0" indent="0">
              <a:buNone/>
            </a:pPr>
            <a:endParaRPr lang="en-IN" sz="1600" i="1" dirty="0" smtClean="0"/>
          </a:p>
          <a:p>
            <a:pPr marL="0" indent="0">
              <a:buNone/>
            </a:pPr>
            <a:endParaRPr lang="en-IN" sz="1600" i="1" dirty="0"/>
          </a:p>
          <a:p>
            <a:pPr marL="0" indent="0">
              <a:buNone/>
            </a:pPr>
            <a:endParaRPr lang="en-IN" sz="1600" i="1" dirty="0" smtClean="0"/>
          </a:p>
          <a:p>
            <a:pPr marL="0" indent="0">
              <a:buNone/>
            </a:pPr>
            <a:endParaRPr lang="en-IN" sz="1600" i="1" dirty="0"/>
          </a:p>
          <a:p>
            <a:pPr marL="0" indent="0">
              <a:buNone/>
            </a:pPr>
            <a:endParaRPr lang="en-IN" sz="1600" i="1" dirty="0" smtClean="0"/>
          </a:p>
          <a:p>
            <a:pPr marL="0" indent="0">
              <a:buNone/>
            </a:pPr>
            <a:endParaRPr lang="en-IN" sz="1600" i="1" dirty="0" smtClean="0"/>
          </a:p>
          <a:p>
            <a:pPr marL="0" indent="0">
              <a:buNone/>
            </a:pPr>
            <a:endParaRPr lang="en-IN" sz="160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92200"/>
            <a:ext cx="7998147" cy="1524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7" y="2748383"/>
            <a:ext cx="4796598" cy="341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3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SQOOP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Prerequisite</a:t>
            </a:r>
          </a:p>
          <a:p>
            <a:pPr marL="342900" lvl="0" indent="-34290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Mysql db which is available and db user has all privilege rights</a:t>
            </a:r>
          </a:p>
          <a:p>
            <a:pPr marL="342900" lvl="0" indent="-34290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db should have at least one table with few rows in it –</a:t>
            </a:r>
            <a:b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preferable close to 100 to be able to see the no of mappers kicking in </a:t>
            </a:r>
          </a:p>
          <a:p>
            <a:pPr marL="342900" lvl="0" indent="-34290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Internet access on system or Keep the sqoop tar downloaded from  apache location</a:t>
            </a:r>
          </a:p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endParaRPr lang="en-US" sz="1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MySQL  - Installation</a:t>
            </a:r>
          </a:p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endParaRPr lang="en-US" sz="1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  <a:hlinkClick r:id="rId3"/>
              </a:rPr>
              <a:t>http://dev.mysql.com/downloads/mysql/</a:t>
            </a:r>
            <a:endParaRPr lang="en-US" sz="1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endParaRPr lang="en-US" sz="1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32 Bit OR 64 bit based on Windows version can be downloaded from here</a:t>
            </a:r>
          </a:p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You will have an MSI file downloaded .</a:t>
            </a:r>
            <a:endParaRPr lang="en-US" dirty="0"/>
          </a:p>
        </p:txBody>
      </p:sp>
      <p:sp>
        <p:nvSpPr>
          <p:cNvPr id="148" name="Shape 148"/>
          <p:cNvSpPr txBox="1"/>
          <p:nvPr/>
        </p:nvSpPr>
        <p:spPr>
          <a:xfrm>
            <a:off x="493776" y="1295401"/>
            <a:ext cx="9082024" cy="415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00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092200"/>
            <a:ext cx="2133600" cy="59997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344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IN" dirty="0" smtClean="0"/>
              <a:t>Sequence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IN" sz="2000" dirty="0" smtClean="0"/>
              <a:t>The default output of sqoop is a CSV file ( Notice outputs of previous two outputs ) But you can get a different output format such as binary format :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endParaRPr lang="en-IN" sz="2000" i="1" dirty="0" smtClean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IN" sz="1800" dirty="0" smtClean="0"/>
              <a:t>sqoop import \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IN" sz="1800" dirty="0" smtClean="0"/>
              <a:t>--connect “jdbc:mysql://localhost/training” \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IN" sz="1800" dirty="0" smtClean="0"/>
              <a:t>--username training –P \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IN" sz="1800" dirty="0" smtClean="0"/>
              <a:t>--table countries \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IN" sz="1800" dirty="0" smtClean="0"/>
              <a:t>--target-dir /user/country_binary \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IN" sz="1800" dirty="0" smtClean="0"/>
              <a:t>--as-sequencefile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endParaRPr lang="en-IN" sz="2000" dirty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IN" sz="2000" dirty="0" smtClean="0"/>
              <a:t>		</a:t>
            </a:r>
            <a:r>
              <a:rPr lang="en-IN" sz="2000" b="1" u="sng" dirty="0" smtClean="0"/>
              <a:t>Output</a:t>
            </a:r>
            <a:endParaRPr lang="en-IN" sz="1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30" y="3304748"/>
            <a:ext cx="4891770" cy="30579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IN" smtClean="0"/>
              <a:t>Free-Form Query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u="sng" dirty="0" smtClean="0"/>
              <a:t>Problem:</a:t>
            </a:r>
            <a:r>
              <a:rPr lang="en-IN" dirty="0" smtClean="0"/>
              <a:t> We need to import data from two tables after merging them as per certain constraints and need certain columns from it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IN" u="sng" dirty="0"/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u="sng" dirty="0" smtClean="0"/>
              <a:t>Solution:</a:t>
            </a:r>
            <a:r>
              <a:rPr lang="en-IN" dirty="0" smtClean="0"/>
              <a:t> Free form queries</a:t>
            </a:r>
            <a:endParaRPr lang="en-IN" u="sng" dirty="0" smtClean="0"/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IN" u="sng" dirty="0" smtClean="0"/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AutoNum type="arabicParenR"/>
            </a:pPr>
            <a:r>
              <a:rPr lang="en-IN" b="1" dirty="0" smtClean="0"/>
              <a:t>Create two files t1 and t2 as follows</a:t>
            </a:r>
            <a:r>
              <a:rPr lang="en-IN" dirty="0" smtClean="0"/>
              <a:t>		t2</a:t>
            </a:r>
            <a:endParaRPr lang="en-IN" dirty="0"/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i="1" dirty="0" smtClean="0"/>
              <a:t>	     t1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IN" dirty="0" smtClean="0"/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IN" dirty="0" smtClean="0"/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IN" dirty="0" smtClean="0"/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arenR" startAt="2"/>
            </a:pPr>
            <a:r>
              <a:rPr lang="en-IN" b="1" dirty="0" smtClean="0"/>
              <a:t>Create two tables in </a:t>
            </a:r>
            <a:r>
              <a:rPr lang="en-IN" b="1" dirty="0" err="1" smtClean="0"/>
              <a:t>mysql</a:t>
            </a:r>
            <a:r>
              <a:rPr lang="en-IN" b="1" dirty="0" smtClean="0"/>
              <a:t> and load these tables into them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IN" dirty="0" smtClean="0"/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i="1" dirty="0" err="1" smtClean="0"/>
              <a:t>mysql</a:t>
            </a:r>
            <a:r>
              <a:rPr lang="en-IN" i="1" dirty="0" smtClean="0"/>
              <a:t>&gt; create table t1(id </a:t>
            </a:r>
            <a:r>
              <a:rPr lang="en-IN" i="1" dirty="0" err="1" smtClean="0"/>
              <a:t>int</a:t>
            </a:r>
            <a:r>
              <a:rPr lang="en-IN" i="1" dirty="0" smtClean="0"/>
              <a:t>, </a:t>
            </a:r>
            <a:r>
              <a:rPr lang="en-IN" i="1" dirty="0" err="1" smtClean="0"/>
              <a:t>country_name</a:t>
            </a:r>
            <a:r>
              <a:rPr lang="en-IN" i="1" dirty="0" smtClean="0"/>
              <a:t> </a:t>
            </a:r>
            <a:r>
              <a:rPr lang="en-IN" i="1" dirty="0" err="1" smtClean="0"/>
              <a:t>varchar</a:t>
            </a:r>
            <a:r>
              <a:rPr lang="en-IN" i="1" dirty="0" smtClean="0"/>
              <a:t>(20));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i="1" dirty="0" err="1"/>
              <a:t>mysql</a:t>
            </a:r>
            <a:r>
              <a:rPr lang="en-IN" i="1" dirty="0"/>
              <a:t>&gt; create table </a:t>
            </a:r>
            <a:r>
              <a:rPr lang="en-IN" i="1" dirty="0" smtClean="0"/>
              <a:t>t2(number </a:t>
            </a:r>
            <a:r>
              <a:rPr lang="en-IN" i="1" dirty="0" err="1" smtClean="0"/>
              <a:t>int</a:t>
            </a:r>
            <a:r>
              <a:rPr lang="en-IN" i="1" dirty="0" smtClean="0"/>
              <a:t>, id </a:t>
            </a:r>
            <a:r>
              <a:rPr lang="en-IN" i="1" dirty="0" err="1"/>
              <a:t>int</a:t>
            </a:r>
            <a:r>
              <a:rPr lang="en-IN" i="1" dirty="0"/>
              <a:t>, </a:t>
            </a:r>
            <a:r>
              <a:rPr lang="en-IN" i="1" smtClean="0"/>
              <a:t>city_name</a:t>
            </a:r>
            <a:r>
              <a:rPr lang="en-IN" i="1" dirty="0" smtClean="0"/>
              <a:t> </a:t>
            </a:r>
            <a:r>
              <a:rPr lang="en-IN" i="1" dirty="0" err="1"/>
              <a:t>varchar</a:t>
            </a:r>
            <a:r>
              <a:rPr lang="en-IN" i="1" dirty="0"/>
              <a:t>(20</a:t>
            </a:r>
            <a:r>
              <a:rPr lang="en-IN" i="1" dirty="0" smtClean="0"/>
              <a:t>));</a:t>
            </a:r>
            <a:endParaRPr lang="en-IN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208" y="2888521"/>
            <a:ext cx="2353003" cy="16575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91" y="3393415"/>
            <a:ext cx="1290024" cy="115268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IN" smtClean="0"/>
              <a:t>Free-Form Query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arenR" startAt="3"/>
            </a:pPr>
            <a:r>
              <a:rPr lang="en-IN" b="1" dirty="0" smtClean="0"/>
              <a:t>Import these data files into created </a:t>
            </a:r>
            <a:r>
              <a:rPr lang="en-IN" b="1" dirty="0" err="1" smtClean="0"/>
              <a:t>mysql</a:t>
            </a:r>
            <a:r>
              <a:rPr lang="en-IN" b="1" dirty="0" smtClean="0"/>
              <a:t> tables.</a:t>
            </a:r>
            <a:endParaRPr lang="en-IN" b="1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1600" i="1" dirty="0"/>
          </a:p>
          <a:p>
            <a:pPr marL="0" indent="0">
              <a:buNone/>
            </a:pPr>
            <a:endParaRPr lang="en-IN" sz="1600" i="1" dirty="0" smtClean="0"/>
          </a:p>
          <a:p>
            <a:pPr marL="0" indent="0">
              <a:buNone/>
            </a:pPr>
            <a:endParaRPr lang="en-IN" sz="1600" i="1" dirty="0"/>
          </a:p>
          <a:p>
            <a:pPr marL="0" indent="0">
              <a:buNone/>
            </a:pPr>
            <a:endParaRPr lang="en-IN" sz="1600" i="1" dirty="0" smtClean="0"/>
          </a:p>
          <a:p>
            <a:pPr marL="0" indent="0">
              <a:buNone/>
            </a:pPr>
            <a:endParaRPr lang="en-IN" sz="1600" i="1" dirty="0"/>
          </a:p>
          <a:p>
            <a:pPr marL="0" indent="0">
              <a:buNone/>
            </a:pPr>
            <a:endParaRPr lang="en-IN" sz="1600" i="1" dirty="0" smtClean="0"/>
          </a:p>
          <a:p>
            <a:pPr marL="0" indent="0">
              <a:buNone/>
            </a:pPr>
            <a:endParaRPr lang="en-IN" sz="1600" i="1" dirty="0" smtClean="0"/>
          </a:p>
          <a:p>
            <a:pPr marL="0" indent="0">
              <a:buNone/>
            </a:pPr>
            <a:endParaRPr lang="en-IN" sz="16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5486400" cy="3497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64624"/>
            <a:ext cx="8863818" cy="140611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1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IN" smtClean="0"/>
              <a:t>Free-Form Query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arenR" startAt="4"/>
            </a:pPr>
            <a:r>
              <a:rPr lang="en-IN" sz="1500" b="1" dirty="0" smtClean="0"/>
              <a:t>Viewing data from created tables.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sz="1500" i="1" dirty="0" err="1"/>
              <a:t>m</a:t>
            </a:r>
            <a:r>
              <a:rPr lang="en-IN" sz="1500" i="1" dirty="0" err="1" smtClean="0"/>
              <a:t>ysql</a:t>
            </a:r>
            <a:r>
              <a:rPr lang="en-IN" sz="1500" i="1" dirty="0" smtClean="0"/>
              <a:t>&gt; select * from t1;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IN" sz="1500" i="1" dirty="0" smtClean="0"/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arenR" startAt="5"/>
            </a:pPr>
            <a:r>
              <a:rPr lang="en-IN" sz="1500" b="1" dirty="0" smtClean="0"/>
              <a:t>test </a:t>
            </a:r>
            <a:r>
              <a:rPr lang="en-IN" sz="1500" b="1" dirty="0" err="1" smtClean="0"/>
              <a:t>sqoop</a:t>
            </a:r>
            <a:r>
              <a:rPr lang="en-IN" sz="1500" b="1" dirty="0" smtClean="0"/>
              <a:t> query: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sz="1500" i="1" dirty="0" err="1"/>
              <a:t>s</a:t>
            </a:r>
            <a:r>
              <a:rPr lang="en-IN" sz="1500" i="1" dirty="0" err="1" smtClean="0"/>
              <a:t>qoop</a:t>
            </a:r>
            <a:r>
              <a:rPr lang="en-IN" sz="1500" i="1" dirty="0" smtClean="0"/>
              <a:t> import \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sz="1500" i="1" dirty="0" smtClean="0"/>
              <a:t>--connect </a:t>
            </a:r>
            <a:r>
              <a:rPr lang="en-IN" sz="1500" i="1" dirty="0" err="1" smtClean="0"/>
              <a:t>jdbc:mysql</a:t>
            </a:r>
            <a:r>
              <a:rPr lang="en-IN" sz="1500" i="1" dirty="0" smtClean="0"/>
              <a:t>://</a:t>
            </a:r>
            <a:r>
              <a:rPr lang="en-IN" sz="1500" i="1" dirty="0" err="1" smtClean="0"/>
              <a:t>localhost</a:t>
            </a:r>
            <a:r>
              <a:rPr lang="en-IN" sz="1500" i="1" dirty="0" smtClean="0"/>
              <a:t>/training \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sz="1500" i="1" dirty="0" smtClean="0"/>
              <a:t>--username training -P \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sz="1500" i="1" dirty="0" smtClean="0"/>
              <a:t>--query “select * from t2 where \$CONDITIONS” \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sz="1500" i="1" dirty="0" smtClean="0"/>
              <a:t>--split-by t2.id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sz="1500" i="1" dirty="0" smtClean="0"/>
              <a:t>--target-dir /user/simple</a:t>
            </a:r>
            <a:endParaRPr lang="en-IN" sz="15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4743251"/>
            <a:ext cx="7010400" cy="17220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39" y="4841727"/>
            <a:ext cx="2229161" cy="1428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41"/>
          <a:stretch>
            <a:fillRect/>
          </a:stretch>
        </p:blipFill>
        <p:spPr>
          <a:xfrm>
            <a:off x="7010400" y="1092200"/>
            <a:ext cx="2438400" cy="21082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IN" smtClean="0"/>
              <a:t>Free-Form Query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b="1" u="sng" dirty="0" smtClean="0"/>
              <a:t>Final Code: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i="1" dirty="0" err="1" smtClean="0"/>
              <a:t>sqoop</a:t>
            </a:r>
            <a:r>
              <a:rPr lang="en-IN" i="1" dirty="0" smtClean="0"/>
              <a:t> import \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i="1" dirty="0" smtClean="0"/>
              <a:t>--connect </a:t>
            </a:r>
            <a:r>
              <a:rPr lang="en-IN" i="1" dirty="0" err="1" smtClean="0"/>
              <a:t>jdbc:mysql</a:t>
            </a:r>
            <a:r>
              <a:rPr lang="en-IN" i="1" dirty="0" smtClean="0"/>
              <a:t>://</a:t>
            </a:r>
            <a:r>
              <a:rPr lang="en-IN" i="1" dirty="0" err="1" smtClean="0"/>
              <a:t>localhost</a:t>
            </a:r>
            <a:r>
              <a:rPr lang="en-IN" i="1" dirty="0" smtClean="0"/>
              <a:t>/training \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i="1" dirty="0" smtClean="0"/>
              <a:t>--username training -P \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i="1" dirty="0" smtClean="0"/>
              <a:t>--query “select t2.number, t1.country_name, t2.city_name from t2 join t1 using (id) \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i="1" dirty="0" smtClean="0"/>
              <a:t>Where \$CONDITIONS” \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i="1" dirty="0" smtClean="0"/>
              <a:t>--split-by id \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i="1" dirty="0" smtClean="0"/>
              <a:t>--target-</a:t>
            </a:r>
            <a:r>
              <a:rPr lang="en-IN" i="1" dirty="0" err="1" smtClean="0"/>
              <a:t>dir</a:t>
            </a:r>
            <a:r>
              <a:rPr lang="en-IN" i="1" dirty="0" smtClean="0"/>
              <a:t> /user/join \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i="1" dirty="0" smtClean="0"/>
              <a:t>-m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479588"/>
            <a:ext cx="8915400" cy="16926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IN" smtClean="0"/>
              <a:t>Free-Form Query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IN" b="1" u="sng" dirty="0" smtClean="0"/>
              <a:t>Output:</a:t>
            </a:r>
          </a:p>
          <a:p>
            <a:pPr marL="0" indent="0">
              <a:buNone/>
            </a:pPr>
            <a:endParaRPr lang="en-IN" sz="2000" u="sng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1600" i="1" dirty="0"/>
          </a:p>
          <a:p>
            <a:pPr marL="0" indent="0">
              <a:buNone/>
            </a:pPr>
            <a:endParaRPr lang="en-IN" sz="1600" i="1" dirty="0" smtClean="0"/>
          </a:p>
          <a:p>
            <a:pPr marL="0" indent="0">
              <a:buNone/>
            </a:pPr>
            <a:endParaRPr lang="en-IN" sz="1600" i="1" dirty="0"/>
          </a:p>
          <a:p>
            <a:pPr marL="0" indent="0">
              <a:buNone/>
            </a:pPr>
            <a:endParaRPr lang="en-IN" sz="1600" i="1" dirty="0" smtClean="0"/>
          </a:p>
          <a:p>
            <a:pPr marL="0" indent="0">
              <a:buNone/>
            </a:pPr>
            <a:endParaRPr lang="en-IN" sz="1600" i="1" dirty="0"/>
          </a:p>
          <a:p>
            <a:pPr marL="0" indent="0">
              <a:buNone/>
            </a:pPr>
            <a:endParaRPr lang="en-IN" sz="1600" i="1" dirty="0" smtClean="0"/>
          </a:p>
          <a:p>
            <a:pPr marL="0" indent="0">
              <a:buNone/>
            </a:pPr>
            <a:endParaRPr lang="en-IN" sz="1600" i="1" dirty="0" smtClean="0"/>
          </a:p>
          <a:p>
            <a:pPr marL="0" indent="0">
              <a:buNone/>
            </a:pPr>
            <a:endParaRPr lang="en-IN" sz="1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7916931" cy="2692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157" y="4296187"/>
            <a:ext cx="2329643" cy="218081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1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IN" dirty="0" smtClean="0"/>
              <a:t>Exports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dirty="0" smtClean="0"/>
              <a:t>In  previous cases, flow of data was from RDBMs to HDFS. Using “export” tool, we can import data from HDFS to RDBMs.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dirty="0" smtClean="0"/>
              <a:t>Before performing export, sqoop fetches table metadata from mysql database. Thus we first need to create a table with required metadata.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IN" dirty="0" smtClean="0"/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+mj-lt"/>
              <a:buAutoNum type="arabicParenR"/>
            </a:pPr>
            <a:r>
              <a:rPr lang="en-IN" b="1" dirty="0" smtClean="0"/>
              <a:t>Table creation in mysql</a:t>
            </a:r>
          </a:p>
          <a:p>
            <a:pPr marL="0" indent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i="1" dirty="0"/>
              <a:t>m</a:t>
            </a:r>
            <a:r>
              <a:rPr lang="en-IN" i="1" dirty="0" smtClean="0"/>
              <a:t>ysql&gt;Create table table_name( column_name column_type )</a:t>
            </a:r>
            <a:endParaRPr lang="en-IN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352800"/>
            <a:ext cx="7671846" cy="27813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IN" dirty="0" smtClean="0"/>
              <a:t>Exports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+mj-lt"/>
              <a:buAutoNum type="arabicParenR" startAt="2"/>
            </a:pPr>
            <a:r>
              <a:rPr lang="en-IN" b="1" dirty="0" smtClean="0"/>
              <a:t>Sqoop query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i="1" dirty="0"/>
              <a:t>sqoop export \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i="1" dirty="0" smtClean="0"/>
              <a:t>--connect </a:t>
            </a:r>
            <a:r>
              <a:rPr lang="en-IN" i="1" dirty="0"/>
              <a:t>jdbc:mysql://localhost/training \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i="1" dirty="0"/>
              <a:t>--username training –P \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i="1" dirty="0"/>
              <a:t>--table exported \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i="1" dirty="0"/>
              <a:t>--export-dir /</a:t>
            </a:r>
            <a:r>
              <a:rPr lang="en-IN" dirty="0" smtClean="0"/>
              <a:t>user/country_imported/part-m-00000</a:t>
            </a:r>
            <a:endParaRPr lang="en-IN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657601"/>
            <a:ext cx="8976629" cy="1905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IN" dirty="0" smtClean="0"/>
              <a:t>Exports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+mj-lt"/>
              <a:buAutoNum type="arabicParenR" startAt="3"/>
            </a:pPr>
            <a:r>
              <a:rPr lang="en-IN" b="1" dirty="0" smtClean="0"/>
              <a:t>Viewing output in mysql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N" sz="2000" i="1" dirty="0"/>
              <a:t>m</a:t>
            </a:r>
            <a:r>
              <a:rPr lang="en-IN" sz="2000" i="1" dirty="0" smtClean="0"/>
              <a:t>ysql&gt; select * from exported</a:t>
            </a:r>
            <a:endParaRPr lang="en-IN" sz="1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06988"/>
            <a:ext cx="3422073" cy="4343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IN" dirty="0" smtClean="0"/>
              <a:t>Integration with hadoop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dirty="0" smtClean="0"/>
              <a:t>Till now data was moved between RDBMS to HDFS. This imported data may further be required to be analysed using hive or hbase.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dirty="0" smtClean="0"/>
              <a:t>Sqoop offers property to directly import data to Hive / Hbase.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dirty="0" smtClean="0"/>
              <a:t>Just add “--import-hive” at the end of the command.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38400"/>
            <a:ext cx="8915400" cy="171456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0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SQOOP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Sqoop is used widely in industry as it is going to be your first apache product from the minute you have decided to move from relational DB to Hadoop ecosystem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Working</a:t>
            </a:r>
            <a:endParaRPr lang="en-US" dirty="0"/>
          </a:p>
        </p:txBody>
      </p:sp>
      <p:sp>
        <p:nvSpPr>
          <p:cNvPr id="148" name="Shape 148"/>
          <p:cNvSpPr txBox="1"/>
          <p:nvPr/>
        </p:nvSpPr>
        <p:spPr>
          <a:xfrm>
            <a:off x="493776" y="1295401"/>
            <a:ext cx="9082024" cy="415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0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1219199" cy="3428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6" r="3024"/>
          <a:stretch>
            <a:fillRect/>
          </a:stretch>
        </p:blipFill>
        <p:spPr>
          <a:xfrm>
            <a:off x="533400" y="2590800"/>
            <a:ext cx="8915400" cy="338688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650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IN" dirty="0" smtClean="0"/>
              <a:t>Integration with hadoop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b="1" u="sng" dirty="0" smtClean="0"/>
              <a:t>Viewing in Hive</a:t>
            </a:r>
          </a:p>
          <a:p>
            <a:pPr marL="0" indent="0">
              <a:buNone/>
            </a:pPr>
            <a:endParaRPr lang="en-IN" u="sng" dirty="0"/>
          </a:p>
          <a:p>
            <a:pPr marL="0" indent="0">
              <a:buNone/>
            </a:pPr>
            <a:endParaRPr lang="en-IN" u="sng" dirty="0" smtClean="0"/>
          </a:p>
          <a:p>
            <a:pPr marL="0" indent="0">
              <a:buNone/>
            </a:pPr>
            <a:endParaRPr lang="en-IN" u="sng" dirty="0" smtClean="0"/>
          </a:p>
          <a:p>
            <a:pPr marL="0" indent="0">
              <a:buNone/>
            </a:pPr>
            <a:endParaRPr lang="en-IN" u="sng" dirty="0" smtClean="0"/>
          </a:p>
          <a:p>
            <a:pPr marL="0" indent="0">
              <a:buNone/>
            </a:pPr>
            <a:endParaRPr lang="en-IN" u="sng" dirty="0" smtClean="0"/>
          </a:p>
          <a:p>
            <a:pPr marL="0" indent="0">
              <a:buNone/>
            </a:pPr>
            <a:endParaRPr lang="en-IN" u="sng" dirty="0" smtClean="0"/>
          </a:p>
          <a:p>
            <a:pPr marL="0" indent="0">
              <a:buNone/>
            </a:pPr>
            <a:endParaRPr lang="en-IN" u="sng" dirty="0" smtClean="0"/>
          </a:p>
          <a:p>
            <a:pPr marL="0" indent="0">
              <a:buNone/>
            </a:pPr>
            <a:endParaRPr lang="en-IN" u="sng" dirty="0"/>
          </a:p>
          <a:p>
            <a:pPr marL="0" indent="0">
              <a:buNone/>
            </a:pPr>
            <a:r>
              <a:rPr lang="en-IN" dirty="0" smtClean="0"/>
              <a:t>table is added in default database .</a:t>
            </a:r>
          </a:p>
          <a:p>
            <a:pPr marL="0" indent="0">
              <a:buNone/>
            </a:pPr>
            <a:r>
              <a:rPr lang="en-IN" dirty="0" smtClean="0"/>
              <a:t>Similarly sqoop also provides commands to import data into Hbase directly.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7440858" cy="3733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ZooKeeper (Because Distributed computing is</a:t>
            </a:r>
            <a:r>
              <a:rPr lang="en-US" sz="2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Zoo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What are the problem You are worried about When developing a distributed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System?</a:t>
            </a:r>
          </a:p>
          <a:p>
            <a:pPr marL="342900" lvl="0" indent="-34290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Centralized configuration</a:t>
            </a:r>
          </a:p>
          <a:p>
            <a:pPr marL="342900" lvl="0" indent="-34290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Synchronization</a:t>
            </a:r>
          </a:p>
          <a:p>
            <a:pPr marL="342900" lvl="0" indent="-34290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Serialization</a:t>
            </a:r>
          </a:p>
          <a:p>
            <a:pPr marL="342900" lvl="0" indent="-34290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Partial Failures? Deadlocks??</a:t>
            </a:r>
          </a:p>
          <a:p>
            <a:pPr marL="342900" lvl="0" indent="-34290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Race conditions</a:t>
            </a:r>
          </a:p>
          <a:p>
            <a:pPr marL="342900" lvl="0" indent="-34290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Networking problems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What is Zookeeper? :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It’s a distributed  Co-ordination service for distributed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application. It takes care of all the difficulties mentioned above while maintaining a distributed application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0" t="11668" r="23571" b="19087"/>
          <a:stretch>
            <a:fillRect/>
          </a:stretch>
        </p:blipFill>
        <p:spPr>
          <a:xfrm>
            <a:off x="6553200" y="1676400"/>
            <a:ext cx="2895600" cy="3581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317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ZooKeeper (Because Distributed computing is</a:t>
            </a:r>
            <a:r>
              <a:rPr lang="en-US" sz="2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Zoo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What ZooKeeper does?</a:t>
            </a:r>
          </a:p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Handles the nitty-gritty of distributed application development on Hadoop ecosystem so that the developer can focus on functionality.</a:t>
            </a:r>
          </a:p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endParaRPr lang="en-US" sz="1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Goals:</a:t>
            </a:r>
          </a:p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Serialization: Reliability</a:t>
            </a:r>
          </a:p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Atomicity: Simple API (All or nothing)</a:t>
            </a:r>
          </a:p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endParaRPr lang="en-US" sz="18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Uses:</a:t>
            </a:r>
          </a:p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Configuration : Message queues</a:t>
            </a:r>
          </a:p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Notification : Synchronization(Very important use case)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0" t="11806" r="23815" b="13194"/>
          <a:stretch>
            <a:fillRect/>
          </a:stretch>
        </p:blipFill>
        <p:spPr>
          <a:xfrm>
            <a:off x="6705600" y="49205"/>
            <a:ext cx="533400" cy="6858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901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ZooKeeper (Because Distributed computing is</a:t>
            </a:r>
            <a:r>
              <a:rPr lang="en-US" sz="2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Zoo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533400" y="1066800"/>
            <a:ext cx="4038600" cy="38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Archtecture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: (Physical)</a:t>
            </a:r>
          </a:p>
          <a:p>
            <a:pPr marR="0" lvl="0" algn="ctr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Wingdings" panose="05000000000000000000" pitchFamily="2" charset="2"/>
            </a:endParaRPr>
          </a:p>
          <a:p>
            <a:pPr marR="0" lvl="0" algn="ctr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traight Arrow Connector 6"/>
          <p:cNvCxnSpPr>
            <a:endCxn id="8" idx="1"/>
          </p:cNvCxnSpPr>
          <p:nvPr/>
        </p:nvCxnSpPr>
        <p:spPr>
          <a:xfrm flipV="1">
            <a:off x="2684218" y="2546866"/>
            <a:ext cx="2192582" cy="44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6800" y="2362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Cluster 1 Observer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3140509" cy="4495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09559" y="2747169"/>
            <a:ext cx="49392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Always odd number of nodes as the selection is via  voting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Only a leader(1) can write and commit to a file (All   request eventually come to leader via follower(4))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Selection of leader server among all available is totally random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leader goes down follower will do the voting  process to elect new leader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Observers are just there to observe the result of  voters but never take part in voting process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0" t="11806" r="23815" b="13194"/>
          <a:stretch>
            <a:fillRect/>
          </a:stretch>
        </p:blipFill>
        <p:spPr>
          <a:xfrm>
            <a:off x="6705600" y="49205"/>
            <a:ext cx="533400" cy="68580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169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ZooKeeper (Because Distributed computing is</a:t>
            </a:r>
            <a:r>
              <a:rPr lang="en-US" sz="2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Zoo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How the data is stored: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8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/>
          <a:stretch>
            <a:fillRect/>
          </a:stretch>
        </p:blipFill>
        <p:spPr>
          <a:xfrm>
            <a:off x="533400" y="1447800"/>
            <a:ext cx="7823551" cy="36676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0" t="11806" r="23815" b="13194"/>
          <a:stretch>
            <a:fillRect/>
          </a:stretch>
        </p:blipFill>
        <p:spPr>
          <a:xfrm>
            <a:off x="6705600" y="49205"/>
            <a:ext cx="533400" cy="6858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534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33400" y="64008"/>
            <a:ext cx="8098536" cy="7040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ZooKeeper (Because Distributed computing is</a:t>
            </a:r>
            <a:r>
              <a:rPr lang="en-US" sz="2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Zoo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What are Z nodes: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8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1" t="8719"/>
          <a:stretch>
            <a:fillRect/>
          </a:stretch>
        </p:blipFill>
        <p:spPr>
          <a:xfrm>
            <a:off x="533400" y="1600200"/>
            <a:ext cx="8854788" cy="31910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0" t="11806" r="23815" b="13194"/>
          <a:stretch>
            <a:fillRect/>
          </a:stretch>
        </p:blipFill>
        <p:spPr>
          <a:xfrm>
            <a:off x="6705600" y="49205"/>
            <a:ext cx="533400" cy="6858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761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ZooKeeper (Because Distributed computing is</a:t>
            </a:r>
            <a:r>
              <a:rPr lang="en-US" sz="2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Zoo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All Three nodes have zoo keeper installed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1" y="1320800"/>
            <a:ext cx="9658350" cy="553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493712"/>
            <a:ext cx="8915400" cy="4478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0" t="11806" r="23815" b="13194"/>
          <a:stretch>
            <a:fillRect/>
          </a:stretch>
        </p:blipFill>
        <p:spPr>
          <a:xfrm>
            <a:off x="6705600" y="49205"/>
            <a:ext cx="533400" cy="6858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573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ZooKeeper (Because Distributed computing is</a:t>
            </a:r>
            <a:r>
              <a:rPr lang="en-US" sz="2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Zoo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 check among three nodes who is leader and who is follower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8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148" name="Shape 148"/>
          <p:cNvSpPr txBox="1"/>
          <p:nvPr/>
        </p:nvSpPr>
        <p:spPr>
          <a:xfrm>
            <a:off x="1" y="1320800"/>
            <a:ext cx="9658350" cy="553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55750"/>
            <a:ext cx="8915400" cy="424480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163734" y="6400800"/>
            <a:ext cx="8805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06034" y="6146800"/>
            <a:ext cx="8805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18442" y="3721100"/>
            <a:ext cx="8805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0" t="11806" r="23815" b="13194"/>
          <a:stretch>
            <a:fillRect/>
          </a:stretch>
        </p:blipFill>
        <p:spPr>
          <a:xfrm>
            <a:off x="6705600" y="49205"/>
            <a:ext cx="533400" cy="68580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816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ZooKeeper (Because Distributed computing is</a:t>
            </a:r>
            <a:r>
              <a:rPr lang="en-US" sz="2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Zoo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If we want to connect to a zookeeper server as a client</a:t>
            </a:r>
          </a:p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endParaRPr lang="en-US" sz="1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zkCli.sh –server HNHBMaster:2181(one of the node name)</a:t>
            </a:r>
          </a:p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endParaRPr lang="en-US" sz="1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Commands we can use post getting connected</a:t>
            </a:r>
          </a:p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Zookeeper help</a:t>
            </a:r>
          </a:p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ls /</a:t>
            </a:r>
          </a:p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 create a new node</a:t>
            </a:r>
          </a:p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Create my_app /somedate   (App with some data in it – Same data is accessible to all connected clients and as and when data gets updated – all the clients are informed about it)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0" t="11806" r="23815" b="13194"/>
          <a:stretch>
            <a:fillRect/>
          </a:stretch>
        </p:blipFill>
        <p:spPr>
          <a:xfrm>
            <a:off x="6705600" y="49205"/>
            <a:ext cx="533400" cy="6858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885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ZooKeeper (Because Distributed computing is</a:t>
            </a:r>
            <a:r>
              <a:rPr lang="en-US" sz="2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Zoo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 get the information on just created app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8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8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8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8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8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8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8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 delete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Delete my_app/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8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So it’s a central repository for clients to access synchronized data</a:t>
            </a:r>
            <a:endParaRPr lang="en-US" dirty="0"/>
          </a:p>
        </p:txBody>
      </p:sp>
      <p:sp>
        <p:nvSpPr>
          <p:cNvPr id="148" name="Shape 148"/>
          <p:cNvSpPr txBox="1"/>
          <p:nvPr/>
        </p:nvSpPr>
        <p:spPr>
          <a:xfrm>
            <a:off x="-1" y="1455738"/>
            <a:ext cx="8984193" cy="553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1524000"/>
            <a:ext cx="8915401" cy="22917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545292" y="2882900"/>
            <a:ext cx="3700992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42592" y="2697490"/>
            <a:ext cx="1128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Common Data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0" t="11806" r="23815" b="13194"/>
          <a:stretch>
            <a:fillRect/>
          </a:stretch>
        </p:blipFill>
        <p:spPr>
          <a:xfrm>
            <a:off x="6705600" y="49205"/>
            <a:ext cx="533400" cy="6858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550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SQOOP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Working in Step By Step: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Step 1:</a:t>
            </a: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Sqoop send the request to Relational DB to send the return the meta data information about the table(Metadata here is the data about the table in relational DB)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Step 2: </a:t>
            </a: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From the received information it will generate the java classes (Reason why you should have java configured before get it working-Sqoop internally uses </a:t>
            </a: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jdbc</a:t>
            </a: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API to generate data).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Step 3</a:t>
            </a: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:Now sqoop (As its written in java –tries to package the compiled classes to be able to generate table structure) , post compiling creates jar file(Java packaging standard)</a:t>
            </a:r>
            <a:endParaRPr lang="en-US" dirty="0"/>
          </a:p>
        </p:txBody>
      </p:sp>
      <p:sp>
        <p:nvSpPr>
          <p:cNvPr id="148" name="Shape 148"/>
          <p:cNvSpPr txBox="1"/>
          <p:nvPr/>
        </p:nvSpPr>
        <p:spPr>
          <a:xfrm>
            <a:off x="493776" y="1295401"/>
            <a:ext cx="9082024" cy="415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00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1219199" cy="3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536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17996" y="3709792"/>
            <a:ext cx="5130803" cy="101460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EduPristine</a:t>
            </a:r>
            <a:br>
              <a:rPr lang="en-US" b="1" dirty="0" smtClean="0"/>
            </a:br>
            <a:r>
              <a:rPr lang="en-US" sz="1200" b="1" dirty="0" smtClean="0"/>
              <a:t>702, Raaj Chambers, Old Nagardas Road, Andheri (E), Mumbai-400 069. INDIA</a:t>
            </a:r>
            <a:br>
              <a:rPr lang="en-US" sz="1200" b="1" dirty="0" smtClean="0"/>
            </a:br>
            <a:r>
              <a:rPr lang="en-US" sz="1200" b="1" dirty="0" smtClean="0">
                <a:solidFill>
                  <a:srgbClr val="376092"/>
                </a:solidFill>
              </a:rPr>
              <a:t>www.edupristine.com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Ph. +91 22 3215 6191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SQOOP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092200"/>
            <a:ext cx="8915400" cy="5041900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Lets Dive in: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Say you had a table like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148" name="Shape 148"/>
          <p:cNvSpPr txBox="1"/>
          <p:nvPr/>
        </p:nvSpPr>
        <p:spPr>
          <a:xfrm>
            <a:off x="493776" y="1295401"/>
            <a:ext cx="9082024" cy="415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00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1926914"/>
            <a:ext cx="4858731" cy="25006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4576615"/>
            <a:ext cx="89311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</a:rPr>
              <a:t>Now you have decided that you do not like relational structure any more as you expect this table to grow really-really large hence you want this to get moved to Hadoop ecosystem and get rid of licensing </a:t>
            </a:r>
          </a:p>
          <a:p>
            <a:r>
              <a:rPr lang="en-US" sz="1800" dirty="0" smtClean="0">
                <a:latin typeface="Calibri" panose="020F0502020204030204" pitchFamily="34" charset="0"/>
              </a:rPr>
              <a:t>PS: sqoop needs to have primary key t work best – but no worries if your table structure inherently doens’t have it , it will create that for you but without affecting your table metadata structure   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1219199" cy="3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517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SQOOP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Internal Workflow:</a:t>
            </a:r>
          </a:p>
          <a:p>
            <a:pPr marL="342900" lvl="0" indent="-34290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Sqoop asks fro meta data information from Relation DB</a:t>
            </a:r>
          </a:p>
          <a:p>
            <a:pPr marL="342900" lvl="0" indent="-34290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Relational DB returns the required request</a:t>
            </a:r>
          </a:p>
          <a:p>
            <a:pPr marL="342900" lvl="0" indent="-34290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Based on meta data information sqoop generates java classes</a:t>
            </a:r>
          </a:p>
          <a:p>
            <a:pPr marL="342900" lvl="0" indent="-34290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Based on </a:t>
            </a:r>
            <a:r>
              <a:rPr lang="en-US" sz="1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primary id partitioning happens in table </a:t>
            </a: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as multiple mappers will importing data as the same time</a:t>
            </a:r>
          </a:p>
          <a:p>
            <a:pPr marL="342900" lvl="0" indent="-34290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sz="1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Lets understand this line in more detail as this is crux of why sqoop works faster than any other importing technique and how come mapper comes in to picture</a:t>
            </a:r>
            <a:endParaRPr lang="en-US" dirty="0"/>
          </a:p>
        </p:txBody>
      </p:sp>
      <p:sp>
        <p:nvSpPr>
          <p:cNvPr id="148" name="Shape 148"/>
          <p:cNvSpPr txBox="1"/>
          <p:nvPr/>
        </p:nvSpPr>
        <p:spPr>
          <a:xfrm>
            <a:off x="493776" y="1295401"/>
            <a:ext cx="9082024" cy="415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0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1219199" cy="3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906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SQOOP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533400" y="5281028"/>
            <a:ext cx="9042401" cy="891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This image is symbolic and of course you do not need 4 mappers to just import a row size of 10 and sqoop is intelligent enough to decide on optimum number of mappers required for the job</a:t>
            </a:r>
            <a:endParaRPr lang="en-US" sz="1700" i="0" u="none" strike="noStrike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702" y="1810590"/>
            <a:ext cx="4189998" cy="33723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33" y="2185086"/>
            <a:ext cx="4615770" cy="237561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701675" y="2959100"/>
            <a:ext cx="4519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3303" y="3606800"/>
            <a:ext cx="4519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675" y="4152900"/>
            <a:ext cx="4519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5345" y="2425190"/>
            <a:ext cx="33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3981" y="2997087"/>
            <a:ext cx="27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9796" y="3568984"/>
            <a:ext cx="32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9796" y="4140881"/>
            <a:ext cx="32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1219199" cy="3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790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SQOOP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sz="2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SzPct val="100000"/>
            </a:pPr>
            <a:r>
              <a:rPr lang="en-US" dirty="0" smtClean="0">
                <a:sym typeface="Calibri"/>
              </a:rPr>
              <a:t>Lets Understand it in terms of what would have happened technically</a:t>
            </a:r>
          </a:p>
          <a:p>
            <a:pPr lvl="1">
              <a:buSzPct val="100000"/>
            </a:pPr>
            <a:endParaRPr lang="en-US" dirty="0" smtClean="0">
              <a:sym typeface="Calibri"/>
            </a:endParaRPr>
          </a:p>
          <a:p>
            <a:pPr lvl="1">
              <a:buSzPct val="100000"/>
            </a:pPr>
            <a:r>
              <a:rPr lang="en-US" dirty="0" smtClean="0">
                <a:sym typeface="Calibri"/>
              </a:rPr>
              <a:t>Sqoop fires and import request </a:t>
            </a:r>
          </a:p>
          <a:p>
            <a:pPr lvl="1">
              <a:buSzPct val="100000"/>
            </a:pPr>
            <a:endParaRPr lang="en-US" dirty="0" smtClean="0">
              <a:sym typeface="Calibri"/>
            </a:endParaRPr>
          </a:p>
          <a:p>
            <a:pPr lvl="1">
              <a:buSzPct val="100000"/>
            </a:pPr>
            <a:r>
              <a:rPr lang="en-US" dirty="0" smtClean="0">
                <a:sym typeface="Calibri"/>
              </a:rPr>
              <a:t>Internally what it needs to know is what is min and max primary key value is in there</a:t>
            </a:r>
          </a:p>
          <a:p>
            <a:pPr lvl="1">
              <a:buSzPct val="100000"/>
            </a:pPr>
            <a:endParaRPr lang="en-US" dirty="0" smtClean="0">
              <a:sym typeface="Calibri"/>
            </a:endParaRPr>
          </a:p>
          <a:p>
            <a:pPr lvl="1">
              <a:buSzPct val="100000"/>
            </a:pPr>
            <a:r>
              <a:rPr lang="en-US" dirty="0" smtClean="0">
                <a:sym typeface="Calibri"/>
              </a:rPr>
              <a:t>Select min(emp_id) as min_value ,max(emp_id) as max_value from employee</a:t>
            </a:r>
          </a:p>
          <a:p>
            <a:pPr lvl="1">
              <a:buSzPct val="100000"/>
            </a:pPr>
            <a:endParaRPr lang="en-US" dirty="0" smtClean="0">
              <a:sym typeface="Calibri"/>
            </a:endParaRPr>
          </a:p>
          <a:p>
            <a:pPr lvl="1">
              <a:buSzPct val="100000"/>
            </a:pPr>
            <a:r>
              <a:rPr lang="en-US" dirty="0" smtClean="0">
                <a:sym typeface="Calibri"/>
              </a:rPr>
              <a:t>And then for each mapper </a:t>
            </a:r>
          </a:p>
          <a:p>
            <a:pPr lvl="1">
              <a:buSzPct val="100000"/>
            </a:pPr>
            <a:endParaRPr lang="en-US" dirty="0" smtClean="0">
              <a:sym typeface="Calibri"/>
            </a:endParaRPr>
          </a:p>
          <a:p>
            <a:pPr lvl="1">
              <a:buSzPct val="100000"/>
            </a:pPr>
            <a:r>
              <a:rPr lang="en-US" dirty="0" smtClean="0">
                <a:sym typeface="Calibri"/>
              </a:rPr>
              <a:t>Select * from employee where emp_id </a:t>
            </a:r>
            <a:r>
              <a:rPr lang="en-US" b="1" dirty="0" smtClean="0">
                <a:sym typeface="Calibri"/>
              </a:rPr>
              <a:t>between </a:t>
            </a:r>
            <a:r>
              <a:rPr lang="en-US" dirty="0" smtClean="0">
                <a:sym typeface="Calibri"/>
              </a:rPr>
              <a:t>min_value and max_value(Scope of each mapper) </a:t>
            </a:r>
          </a:p>
          <a:p>
            <a:pPr lvl="1"/>
            <a:endParaRPr lang="en-US" dirty="0" smtClean="0"/>
          </a:p>
        </p:txBody>
      </p:sp>
      <p:sp>
        <p:nvSpPr>
          <p:cNvPr id="148" name="Shape 148"/>
          <p:cNvSpPr txBox="1"/>
          <p:nvPr/>
        </p:nvSpPr>
        <p:spPr>
          <a:xfrm>
            <a:off x="493776" y="1295401"/>
            <a:ext cx="9082024" cy="415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00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1219199" cy="3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925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ristine Colour">
      <a:dk1>
        <a:sysClr val="windowText" lastClr="000000"/>
      </a:dk1>
      <a:lt1>
        <a:sysClr val="window" lastClr="FFFFFF"/>
      </a:lt1>
      <a:dk2>
        <a:srgbClr val="1F497D"/>
      </a:dk2>
      <a:lt2>
        <a:srgbClr val="376092"/>
      </a:lt2>
      <a:accent1>
        <a:srgbClr val="4F81BD"/>
      </a:accent1>
      <a:accent2>
        <a:srgbClr val="BFBFBF"/>
      </a:accent2>
      <a:accent3>
        <a:srgbClr val="A6A6A6"/>
      </a:accent3>
      <a:accent4>
        <a:srgbClr val="7F7F7F"/>
      </a:accent4>
      <a:accent5>
        <a:srgbClr val="595959"/>
      </a:accent5>
      <a:accent6>
        <a:srgbClr val="E46C0A"/>
      </a:accent6>
      <a:hlink>
        <a:srgbClr val="C25830"/>
      </a:hlink>
      <a:folHlink>
        <a:srgbClr val="9BBB59"/>
      </a:folHlink>
    </a:clrScheme>
    <a:fontScheme name="Edu Pristine Font Typ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</TotalTime>
  <Words>1987</Words>
  <Application>Microsoft Office PowerPoint</Application>
  <PresentationFormat>A4 Paper (210x297 mm)</PresentationFormat>
  <Paragraphs>449</Paragraphs>
  <Slides>50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Tahoma</vt:lpstr>
      <vt:lpstr>Wingdings</vt:lpstr>
      <vt:lpstr>Office Theme</vt:lpstr>
      <vt:lpstr>Sqoop</vt:lpstr>
      <vt:lpstr>SQOOP…</vt:lpstr>
      <vt:lpstr>SQOOP…</vt:lpstr>
      <vt:lpstr>SQOOP…</vt:lpstr>
      <vt:lpstr>SQOOP…</vt:lpstr>
      <vt:lpstr>SQOOP…</vt:lpstr>
      <vt:lpstr>SQOOP…</vt:lpstr>
      <vt:lpstr>SQOOP…</vt:lpstr>
      <vt:lpstr>SQOOP…</vt:lpstr>
      <vt:lpstr>SQOOP…</vt:lpstr>
      <vt:lpstr>SQOOP…</vt:lpstr>
      <vt:lpstr>SQOOP…</vt:lpstr>
      <vt:lpstr>SQOOP…</vt:lpstr>
      <vt:lpstr>Sqoop</vt:lpstr>
      <vt:lpstr>Starting Sqoop</vt:lpstr>
      <vt:lpstr>Starting Sqoop</vt:lpstr>
      <vt:lpstr>Starting Sqoop</vt:lpstr>
      <vt:lpstr>MySQL</vt:lpstr>
      <vt:lpstr>MySQL</vt:lpstr>
      <vt:lpstr>MySQL</vt:lpstr>
      <vt:lpstr>Tools</vt:lpstr>
      <vt:lpstr>Tools</vt:lpstr>
      <vt:lpstr>Tools</vt:lpstr>
      <vt:lpstr>Tools</vt:lpstr>
      <vt:lpstr>Import</vt:lpstr>
      <vt:lpstr>Import</vt:lpstr>
      <vt:lpstr>“where” clause</vt:lpstr>
      <vt:lpstr>“where” clause</vt:lpstr>
      <vt:lpstr>“where” clause - output</vt:lpstr>
      <vt:lpstr>Sequence File</vt:lpstr>
      <vt:lpstr>Free-Form Query</vt:lpstr>
      <vt:lpstr>Free-Form Query</vt:lpstr>
      <vt:lpstr>Free-Form Query</vt:lpstr>
      <vt:lpstr>Free-Form Query</vt:lpstr>
      <vt:lpstr>Free-Form Query</vt:lpstr>
      <vt:lpstr>Exports</vt:lpstr>
      <vt:lpstr>Exports</vt:lpstr>
      <vt:lpstr>Exports</vt:lpstr>
      <vt:lpstr>Integration with hadoop ecosystem</vt:lpstr>
      <vt:lpstr>Integration with hadoop ecosystem</vt:lpstr>
      <vt:lpstr>ZooKeeper (Because Distributed computing is a Zoo)</vt:lpstr>
      <vt:lpstr>ZooKeeper (Because Distributed computing is a Zoo)</vt:lpstr>
      <vt:lpstr>ZooKeeper (Because Distributed computing is a Zoo)</vt:lpstr>
      <vt:lpstr>ZooKeeper (Because Distributed computing is a Zoo)</vt:lpstr>
      <vt:lpstr>ZooKeeper (Because Distributed computing is a Zoo)</vt:lpstr>
      <vt:lpstr>ZooKeeper (Because Distributed computing is a Zoo)</vt:lpstr>
      <vt:lpstr>ZooKeeper (Because Distributed computing is a Zoo)</vt:lpstr>
      <vt:lpstr>ZooKeeper (Because Distributed computing is a Zoo)</vt:lpstr>
      <vt:lpstr>ZooKeeper (Because Distributed computing is a Zoo)</vt:lpstr>
      <vt:lpstr>EduPristine 702, Raaj Chambers, Old Nagardas Road, Andheri (E), Mumbai-400 069. INDIA www.edupristine.com Ph. +91 22 3215 6191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Krunal S. Sabnis</cp:lastModifiedBy>
  <cp:revision>390</cp:revision>
  <dcterms:created xsi:type="dcterms:W3CDTF">2012-03-13T16:05:56Z</dcterms:created>
  <dcterms:modified xsi:type="dcterms:W3CDTF">2015-11-21T12:01:43Z</dcterms:modified>
</cp:coreProperties>
</file>