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51E8F-3DE9-56DA-6EAE-FFEF58A722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84D5CBB-7353-CA21-F0F9-DC3438FC91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CFB3F2A-6A83-ADF6-AC18-89DD3550572F}"/>
              </a:ext>
            </a:extLst>
          </p:cNvPr>
          <p:cNvSpPr>
            <a:spLocks noGrp="1"/>
          </p:cNvSpPr>
          <p:nvPr>
            <p:ph type="dt" sz="half" idx="10"/>
          </p:nvPr>
        </p:nvSpPr>
        <p:spPr/>
        <p:txBody>
          <a:bodyPr/>
          <a:lstStyle/>
          <a:p>
            <a:fld id="{1FC2FE74-04C6-4D5D-86C8-B93B9F821D6E}" type="datetimeFigureOut">
              <a:rPr lang="en-IN" smtClean="0"/>
              <a:t>14-07-2023</a:t>
            </a:fld>
            <a:endParaRPr lang="en-IN"/>
          </a:p>
        </p:txBody>
      </p:sp>
      <p:sp>
        <p:nvSpPr>
          <p:cNvPr id="5" name="Footer Placeholder 4">
            <a:extLst>
              <a:ext uri="{FF2B5EF4-FFF2-40B4-BE49-F238E27FC236}">
                <a16:creationId xmlns:a16="http://schemas.microsoft.com/office/drawing/2014/main" id="{1716AE81-D254-F7E6-D9D1-FC32F16424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D90091-4847-D16C-FCB8-F8B12F0E297D}"/>
              </a:ext>
            </a:extLst>
          </p:cNvPr>
          <p:cNvSpPr>
            <a:spLocks noGrp="1"/>
          </p:cNvSpPr>
          <p:nvPr>
            <p:ph type="sldNum" sz="quarter" idx="12"/>
          </p:nvPr>
        </p:nvSpPr>
        <p:spPr/>
        <p:txBody>
          <a:bodyPr/>
          <a:lstStyle/>
          <a:p>
            <a:fld id="{05B0619B-EDB4-4E2D-9A8F-C73389A58F66}" type="slidenum">
              <a:rPr lang="en-IN" smtClean="0"/>
              <a:t>‹#›</a:t>
            </a:fld>
            <a:endParaRPr lang="en-IN"/>
          </a:p>
        </p:txBody>
      </p:sp>
    </p:spTree>
    <p:extLst>
      <p:ext uri="{BB962C8B-B14F-4D97-AF65-F5344CB8AC3E}">
        <p14:creationId xmlns:p14="http://schemas.microsoft.com/office/powerpoint/2010/main" val="323194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3A161-64EA-F522-6424-896FF6A4D75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1A14AD-98BD-CDB5-5F91-0B1BF37454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6E8346-B9A4-4454-7210-6D44AC0BC11B}"/>
              </a:ext>
            </a:extLst>
          </p:cNvPr>
          <p:cNvSpPr>
            <a:spLocks noGrp="1"/>
          </p:cNvSpPr>
          <p:nvPr>
            <p:ph type="dt" sz="half" idx="10"/>
          </p:nvPr>
        </p:nvSpPr>
        <p:spPr/>
        <p:txBody>
          <a:bodyPr/>
          <a:lstStyle/>
          <a:p>
            <a:fld id="{1FC2FE74-04C6-4D5D-86C8-B93B9F821D6E}" type="datetimeFigureOut">
              <a:rPr lang="en-IN" smtClean="0"/>
              <a:t>14-07-2023</a:t>
            </a:fld>
            <a:endParaRPr lang="en-IN"/>
          </a:p>
        </p:txBody>
      </p:sp>
      <p:sp>
        <p:nvSpPr>
          <p:cNvPr id="5" name="Footer Placeholder 4">
            <a:extLst>
              <a:ext uri="{FF2B5EF4-FFF2-40B4-BE49-F238E27FC236}">
                <a16:creationId xmlns:a16="http://schemas.microsoft.com/office/drawing/2014/main" id="{6FECA6CA-ACE5-4E8E-9D57-30A099D902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A9A026-E23C-5F0B-24A1-EEE5016A5483}"/>
              </a:ext>
            </a:extLst>
          </p:cNvPr>
          <p:cNvSpPr>
            <a:spLocks noGrp="1"/>
          </p:cNvSpPr>
          <p:nvPr>
            <p:ph type="sldNum" sz="quarter" idx="12"/>
          </p:nvPr>
        </p:nvSpPr>
        <p:spPr/>
        <p:txBody>
          <a:bodyPr/>
          <a:lstStyle/>
          <a:p>
            <a:fld id="{05B0619B-EDB4-4E2D-9A8F-C73389A58F66}" type="slidenum">
              <a:rPr lang="en-IN" smtClean="0"/>
              <a:t>‹#›</a:t>
            </a:fld>
            <a:endParaRPr lang="en-IN"/>
          </a:p>
        </p:txBody>
      </p:sp>
    </p:spTree>
    <p:extLst>
      <p:ext uri="{BB962C8B-B14F-4D97-AF65-F5344CB8AC3E}">
        <p14:creationId xmlns:p14="http://schemas.microsoft.com/office/powerpoint/2010/main" val="4092289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66BE1E-2484-7735-ACAC-1E890A326E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FD16C7-9439-17AE-F1DF-0FA430CFD6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0D666A-219C-08B3-9D46-D12730824F4C}"/>
              </a:ext>
            </a:extLst>
          </p:cNvPr>
          <p:cNvSpPr>
            <a:spLocks noGrp="1"/>
          </p:cNvSpPr>
          <p:nvPr>
            <p:ph type="dt" sz="half" idx="10"/>
          </p:nvPr>
        </p:nvSpPr>
        <p:spPr/>
        <p:txBody>
          <a:bodyPr/>
          <a:lstStyle/>
          <a:p>
            <a:fld id="{1FC2FE74-04C6-4D5D-86C8-B93B9F821D6E}" type="datetimeFigureOut">
              <a:rPr lang="en-IN" smtClean="0"/>
              <a:t>14-07-2023</a:t>
            </a:fld>
            <a:endParaRPr lang="en-IN"/>
          </a:p>
        </p:txBody>
      </p:sp>
      <p:sp>
        <p:nvSpPr>
          <p:cNvPr id="5" name="Footer Placeholder 4">
            <a:extLst>
              <a:ext uri="{FF2B5EF4-FFF2-40B4-BE49-F238E27FC236}">
                <a16:creationId xmlns:a16="http://schemas.microsoft.com/office/drawing/2014/main" id="{C8A54136-A0F0-E38A-C3E1-27243186B4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C54A8C-8035-B00B-CCDE-5CA12E9ADE6A}"/>
              </a:ext>
            </a:extLst>
          </p:cNvPr>
          <p:cNvSpPr>
            <a:spLocks noGrp="1"/>
          </p:cNvSpPr>
          <p:nvPr>
            <p:ph type="sldNum" sz="quarter" idx="12"/>
          </p:nvPr>
        </p:nvSpPr>
        <p:spPr/>
        <p:txBody>
          <a:bodyPr/>
          <a:lstStyle/>
          <a:p>
            <a:fld id="{05B0619B-EDB4-4E2D-9A8F-C73389A58F66}" type="slidenum">
              <a:rPr lang="en-IN" smtClean="0"/>
              <a:t>‹#›</a:t>
            </a:fld>
            <a:endParaRPr lang="en-IN"/>
          </a:p>
        </p:txBody>
      </p:sp>
    </p:spTree>
    <p:extLst>
      <p:ext uri="{BB962C8B-B14F-4D97-AF65-F5344CB8AC3E}">
        <p14:creationId xmlns:p14="http://schemas.microsoft.com/office/powerpoint/2010/main" val="3064113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26987-B633-7576-CAE9-CAF474557B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A449A0-02FD-3A34-E51F-723B056A2F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C12D17-A26D-E794-1FCD-B1EB800C5CF6}"/>
              </a:ext>
            </a:extLst>
          </p:cNvPr>
          <p:cNvSpPr>
            <a:spLocks noGrp="1"/>
          </p:cNvSpPr>
          <p:nvPr>
            <p:ph type="dt" sz="half" idx="10"/>
          </p:nvPr>
        </p:nvSpPr>
        <p:spPr/>
        <p:txBody>
          <a:bodyPr/>
          <a:lstStyle/>
          <a:p>
            <a:fld id="{1FC2FE74-04C6-4D5D-86C8-B93B9F821D6E}" type="datetimeFigureOut">
              <a:rPr lang="en-IN" smtClean="0"/>
              <a:t>14-07-2023</a:t>
            </a:fld>
            <a:endParaRPr lang="en-IN"/>
          </a:p>
        </p:txBody>
      </p:sp>
      <p:sp>
        <p:nvSpPr>
          <p:cNvPr id="5" name="Footer Placeholder 4">
            <a:extLst>
              <a:ext uri="{FF2B5EF4-FFF2-40B4-BE49-F238E27FC236}">
                <a16:creationId xmlns:a16="http://schemas.microsoft.com/office/drawing/2014/main" id="{C083F1D0-1CFA-5823-FEC3-014FB8A18F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C6407D-362F-13A3-FAE4-9AE0AAAD46D1}"/>
              </a:ext>
            </a:extLst>
          </p:cNvPr>
          <p:cNvSpPr>
            <a:spLocks noGrp="1"/>
          </p:cNvSpPr>
          <p:nvPr>
            <p:ph type="sldNum" sz="quarter" idx="12"/>
          </p:nvPr>
        </p:nvSpPr>
        <p:spPr/>
        <p:txBody>
          <a:bodyPr/>
          <a:lstStyle/>
          <a:p>
            <a:fld id="{05B0619B-EDB4-4E2D-9A8F-C73389A58F66}" type="slidenum">
              <a:rPr lang="en-IN" smtClean="0"/>
              <a:t>‹#›</a:t>
            </a:fld>
            <a:endParaRPr lang="en-IN"/>
          </a:p>
        </p:txBody>
      </p:sp>
    </p:spTree>
    <p:extLst>
      <p:ext uri="{BB962C8B-B14F-4D97-AF65-F5344CB8AC3E}">
        <p14:creationId xmlns:p14="http://schemas.microsoft.com/office/powerpoint/2010/main" val="398550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9E599-1E1C-28F5-F231-2533B27D60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F297839-E8A7-943D-11DE-FAD8892160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C38970-C0DD-59DC-A42A-1A6E657E1B52}"/>
              </a:ext>
            </a:extLst>
          </p:cNvPr>
          <p:cNvSpPr>
            <a:spLocks noGrp="1"/>
          </p:cNvSpPr>
          <p:nvPr>
            <p:ph type="dt" sz="half" idx="10"/>
          </p:nvPr>
        </p:nvSpPr>
        <p:spPr/>
        <p:txBody>
          <a:bodyPr/>
          <a:lstStyle/>
          <a:p>
            <a:fld id="{1FC2FE74-04C6-4D5D-86C8-B93B9F821D6E}" type="datetimeFigureOut">
              <a:rPr lang="en-IN" smtClean="0"/>
              <a:t>14-07-2023</a:t>
            </a:fld>
            <a:endParaRPr lang="en-IN"/>
          </a:p>
        </p:txBody>
      </p:sp>
      <p:sp>
        <p:nvSpPr>
          <p:cNvPr id="5" name="Footer Placeholder 4">
            <a:extLst>
              <a:ext uri="{FF2B5EF4-FFF2-40B4-BE49-F238E27FC236}">
                <a16:creationId xmlns:a16="http://schemas.microsoft.com/office/drawing/2014/main" id="{5C0FDC88-570D-38A8-EC00-8813C540A5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BA60BA-1EDB-8132-66FC-858D57390A01}"/>
              </a:ext>
            </a:extLst>
          </p:cNvPr>
          <p:cNvSpPr>
            <a:spLocks noGrp="1"/>
          </p:cNvSpPr>
          <p:nvPr>
            <p:ph type="sldNum" sz="quarter" idx="12"/>
          </p:nvPr>
        </p:nvSpPr>
        <p:spPr/>
        <p:txBody>
          <a:bodyPr/>
          <a:lstStyle/>
          <a:p>
            <a:fld id="{05B0619B-EDB4-4E2D-9A8F-C73389A58F66}" type="slidenum">
              <a:rPr lang="en-IN" smtClean="0"/>
              <a:t>‹#›</a:t>
            </a:fld>
            <a:endParaRPr lang="en-IN"/>
          </a:p>
        </p:txBody>
      </p:sp>
    </p:spTree>
    <p:extLst>
      <p:ext uri="{BB962C8B-B14F-4D97-AF65-F5344CB8AC3E}">
        <p14:creationId xmlns:p14="http://schemas.microsoft.com/office/powerpoint/2010/main" val="3730508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41032-3209-93EC-282D-F0077E21DD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768B2D-D685-4B8B-04F9-4816A49199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46AF888-82A1-A7D1-B910-043ABC8A02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59E22DD-0028-EFBB-A851-2524748AF694}"/>
              </a:ext>
            </a:extLst>
          </p:cNvPr>
          <p:cNvSpPr>
            <a:spLocks noGrp="1"/>
          </p:cNvSpPr>
          <p:nvPr>
            <p:ph type="dt" sz="half" idx="10"/>
          </p:nvPr>
        </p:nvSpPr>
        <p:spPr/>
        <p:txBody>
          <a:bodyPr/>
          <a:lstStyle/>
          <a:p>
            <a:fld id="{1FC2FE74-04C6-4D5D-86C8-B93B9F821D6E}" type="datetimeFigureOut">
              <a:rPr lang="en-IN" smtClean="0"/>
              <a:t>14-07-2023</a:t>
            </a:fld>
            <a:endParaRPr lang="en-IN"/>
          </a:p>
        </p:txBody>
      </p:sp>
      <p:sp>
        <p:nvSpPr>
          <p:cNvPr id="6" name="Footer Placeholder 5">
            <a:extLst>
              <a:ext uri="{FF2B5EF4-FFF2-40B4-BE49-F238E27FC236}">
                <a16:creationId xmlns:a16="http://schemas.microsoft.com/office/drawing/2014/main" id="{E71D82BD-5A93-682C-E7D4-9C96E7E9D2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7687A3-9871-A66B-24D9-AAA4BD01427F}"/>
              </a:ext>
            </a:extLst>
          </p:cNvPr>
          <p:cNvSpPr>
            <a:spLocks noGrp="1"/>
          </p:cNvSpPr>
          <p:nvPr>
            <p:ph type="sldNum" sz="quarter" idx="12"/>
          </p:nvPr>
        </p:nvSpPr>
        <p:spPr/>
        <p:txBody>
          <a:bodyPr/>
          <a:lstStyle/>
          <a:p>
            <a:fld id="{05B0619B-EDB4-4E2D-9A8F-C73389A58F66}" type="slidenum">
              <a:rPr lang="en-IN" smtClean="0"/>
              <a:t>‹#›</a:t>
            </a:fld>
            <a:endParaRPr lang="en-IN"/>
          </a:p>
        </p:txBody>
      </p:sp>
    </p:spTree>
    <p:extLst>
      <p:ext uri="{BB962C8B-B14F-4D97-AF65-F5344CB8AC3E}">
        <p14:creationId xmlns:p14="http://schemas.microsoft.com/office/powerpoint/2010/main" val="3541672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1F308-09CA-8FAB-305D-B031F87C58A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9E76E4-3E69-39C0-9C7A-72EF2784AC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E682ED-E6F4-A8F1-8214-D420CC6759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C4AFA13-FD09-FEFC-948F-3345622990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CDA331-753A-E20A-525C-3408961534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01CB24B-DD3C-B07F-03F6-1607ECFF6702}"/>
              </a:ext>
            </a:extLst>
          </p:cNvPr>
          <p:cNvSpPr>
            <a:spLocks noGrp="1"/>
          </p:cNvSpPr>
          <p:nvPr>
            <p:ph type="dt" sz="half" idx="10"/>
          </p:nvPr>
        </p:nvSpPr>
        <p:spPr/>
        <p:txBody>
          <a:bodyPr/>
          <a:lstStyle/>
          <a:p>
            <a:fld id="{1FC2FE74-04C6-4D5D-86C8-B93B9F821D6E}" type="datetimeFigureOut">
              <a:rPr lang="en-IN" smtClean="0"/>
              <a:t>14-07-2023</a:t>
            </a:fld>
            <a:endParaRPr lang="en-IN"/>
          </a:p>
        </p:txBody>
      </p:sp>
      <p:sp>
        <p:nvSpPr>
          <p:cNvPr id="8" name="Footer Placeholder 7">
            <a:extLst>
              <a:ext uri="{FF2B5EF4-FFF2-40B4-BE49-F238E27FC236}">
                <a16:creationId xmlns:a16="http://schemas.microsoft.com/office/drawing/2014/main" id="{985F3EF8-2C43-B485-8839-865382109A8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D36B1EF-C4A3-F427-7A7A-17F1E89A8DC7}"/>
              </a:ext>
            </a:extLst>
          </p:cNvPr>
          <p:cNvSpPr>
            <a:spLocks noGrp="1"/>
          </p:cNvSpPr>
          <p:nvPr>
            <p:ph type="sldNum" sz="quarter" idx="12"/>
          </p:nvPr>
        </p:nvSpPr>
        <p:spPr/>
        <p:txBody>
          <a:bodyPr/>
          <a:lstStyle/>
          <a:p>
            <a:fld id="{05B0619B-EDB4-4E2D-9A8F-C73389A58F66}" type="slidenum">
              <a:rPr lang="en-IN" smtClean="0"/>
              <a:t>‹#›</a:t>
            </a:fld>
            <a:endParaRPr lang="en-IN"/>
          </a:p>
        </p:txBody>
      </p:sp>
    </p:spTree>
    <p:extLst>
      <p:ext uri="{BB962C8B-B14F-4D97-AF65-F5344CB8AC3E}">
        <p14:creationId xmlns:p14="http://schemas.microsoft.com/office/powerpoint/2010/main" val="3957628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03E7A-9836-FBF6-F4B3-82B8E78F2D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16AE4C-9A98-B141-09EC-676F39CEDCDD}"/>
              </a:ext>
            </a:extLst>
          </p:cNvPr>
          <p:cNvSpPr>
            <a:spLocks noGrp="1"/>
          </p:cNvSpPr>
          <p:nvPr>
            <p:ph type="dt" sz="half" idx="10"/>
          </p:nvPr>
        </p:nvSpPr>
        <p:spPr/>
        <p:txBody>
          <a:bodyPr/>
          <a:lstStyle/>
          <a:p>
            <a:fld id="{1FC2FE74-04C6-4D5D-86C8-B93B9F821D6E}" type="datetimeFigureOut">
              <a:rPr lang="en-IN" smtClean="0"/>
              <a:t>14-07-2023</a:t>
            </a:fld>
            <a:endParaRPr lang="en-IN"/>
          </a:p>
        </p:txBody>
      </p:sp>
      <p:sp>
        <p:nvSpPr>
          <p:cNvPr id="4" name="Footer Placeholder 3">
            <a:extLst>
              <a:ext uri="{FF2B5EF4-FFF2-40B4-BE49-F238E27FC236}">
                <a16:creationId xmlns:a16="http://schemas.microsoft.com/office/drawing/2014/main" id="{24068FE9-D9CE-2246-D1AB-565EFAB8EE4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2F53A6C-94CB-9BC7-63CF-9A14E7244E4E}"/>
              </a:ext>
            </a:extLst>
          </p:cNvPr>
          <p:cNvSpPr>
            <a:spLocks noGrp="1"/>
          </p:cNvSpPr>
          <p:nvPr>
            <p:ph type="sldNum" sz="quarter" idx="12"/>
          </p:nvPr>
        </p:nvSpPr>
        <p:spPr/>
        <p:txBody>
          <a:bodyPr/>
          <a:lstStyle/>
          <a:p>
            <a:fld id="{05B0619B-EDB4-4E2D-9A8F-C73389A58F66}" type="slidenum">
              <a:rPr lang="en-IN" smtClean="0"/>
              <a:t>‹#›</a:t>
            </a:fld>
            <a:endParaRPr lang="en-IN"/>
          </a:p>
        </p:txBody>
      </p:sp>
    </p:spTree>
    <p:extLst>
      <p:ext uri="{BB962C8B-B14F-4D97-AF65-F5344CB8AC3E}">
        <p14:creationId xmlns:p14="http://schemas.microsoft.com/office/powerpoint/2010/main" val="138234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F939FF-49B0-6BFA-B9BD-63F521450B7A}"/>
              </a:ext>
            </a:extLst>
          </p:cNvPr>
          <p:cNvSpPr>
            <a:spLocks noGrp="1"/>
          </p:cNvSpPr>
          <p:nvPr>
            <p:ph type="dt" sz="half" idx="10"/>
          </p:nvPr>
        </p:nvSpPr>
        <p:spPr/>
        <p:txBody>
          <a:bodyPr/>
          <a:lstStyle/>
          <a:p>
            <a:fld id="{1FC2FE74-04C6-4D5D-86C8-B93B9F821D6E}" type="datetimeFigureOut">
              <a:rPr lang="en-IN" smtClean="0"/>
              <a:t>14-07-2023</a:t>
            </a:fld>
            <a:endParaRPr lang="en-IN"/>
          </a:p>
        </p:txBody>
      </p:sp>
      <p:sp>
        <p:nvSpPr>
          <p:cNvPr id="3" name="Footer Placeholder 2">
            <a:extLst>
              <a:ext uri="{FF2B5EF4-FFF2-40B4-BE49-F238E27FC236}">
                <a16:creationId xmlns:a16="http://schemas.microsoft.com/office/drawing/2014/main" id="{10D0C492-44B9-7485-41F8-0EC7693DC86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CD0BE69-161D-8C4A-BCFC-919B00073CE2}"/>
              </a:ext>
            </a:extLst>
          </p:cNvPr>
          <p:cNvSpPr>
            <a:spLocks noGrp="1"/>
          </p:cNvSpPr>
          <p:nvPr>
            <p:ph type="sldNum" sz="quarter" idx="12"/>
          </p:nvPr>
        </p:nvSpPr>
        <p:spPr/>
        <p:txBody>
          <a:bodyPr/>
          <a:lstStyle/>
          <a:p>
            <a:fld id="{05B0619B-EDB4-4E2D-9A8F-C73389A58F66}" type="slidenum">
              <a:rPr lang="en-IN" smtClean="0"/>
              <a:t>‹#›</a:t>
            </a:fld>
            <a:endParaRPr lang="en-IN"/>
          </a:p>
        </p:txBody>
      </p:sp>
    </p:spTree>
    <p:extLst>
      <p:ext uri="{BB962C8B-B14F-4D97-AF65-F5344CB8AC3E}">
        <p14:creationId xmlns:p14="http://schemas.microsoft.com/office/powerpoint/2010/main" val="2127363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4F94B-72EE-D18F-E815-5B109C2144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FF841AF-9F36-B85D-503C-09B4DBE8EF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1EF6D5A-2F97-EDFE-002B-96F2F5087A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7A5883-D3F3-C29E-BEA6-12A82D1F68E7}"/>
              </a:ext>
            </a:extLst>
          </p:cNvPr>
          <p:cNvSpPr>
            <a:spLocks noGrp="1"/>
          </p:cNvSpPr>
          <p:nvPr>
            <p:ph type="dt" sz="half" idx="10"/>
          </p:nvPr>
        </p:nvSpPr>
        <p:spPr/>
        <p:txBody>
          <a:bodyPr/>
          <a:lstStyle/>
          <a:p>
            <a:fld id="{1FC2FE74-04C6-4D5D-86C8-B93B9F821D6E}" type="datetimeFigureOut">
              <a:rPr lang="en-IN" smtClean="0"/>
              <a:t>14-07-2023</a:t>
            </a:fld>
            <a:endParaRPr lang="en-IN"/>
          </a:p>
        </p:txBody>
      </p:sp>
      <p:sp>
        <p:nvSpPr>
          <p:cNvPr id="6" name="Footer Placeholder 5">
            <a:extLst>
              <a:ext uri="{FF2B5EF4-FFF2-40B4-BE49-F238E27FC236}">
                <a16:creationId xmlns:a16="http://schemas.microsoft.com/office/drawing/2014/main" id="{B3915464-9797-2D5B-2666-F5EDEB97C2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921387-DAD2-200A-3B08-7B70900D9017}"/>
              </a:ext>
            </a:extLst>
          </p:cNvPr>
          <p:cNvSpPr>
            <a:spLocks noGrp="1"/>
          </p:cNvSpPr>
          <p:nvPr>
            <p:ph type="sldNum" sz="quarter" idx="12"/>
          </p:nvPr>
        </p:nvSpPr>
        <p:spPr/>
        <p:txBody>
          <a:bodyPr/>
          <a:lstStyle/>
          <a:p>
            <a:fld id="{05B0619B-EDB4-4E2D-9A8F-C73389A58F66}" type="slidenum">
              <a:rPr lang="en-IN" smtClean="0"/>
              <a:t>‹#›</a:t>
            </a:fld>
            <a:endParaRPr lang="en-IN"/>
          </a:p>
        </p:txBody>
      </p:sp>
    </p:spTree>
    <p:extLst>
      <p:ext uri="{BB962C8B-B14F-4D97-AF65-F5344CB8AC3E}">
        <p14:creationId xmlns:p14="http://schemas.microsoft.com/office/powerpoint/2010/main" val="2584105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29569-4FE6-31C0-7D4C-F34075F216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596B73C-56E2-237A-2828-15F1B1347F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4F5F11C-905C-0EDA-4926-7330E792B8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7826D1-9168-B0D8-B546-EB8CF31245BE}"/>
              </a:ext>
            </a:extLst>
          </p:cNvPr>
          <p:cNvSpPr>
            <a:spLocks noGrp="1"/>
          </p:cNvSpPr>
          <p:nvPr>
            <p:ph type="dt" sz="half" idx="10"/>
          </p:nvPr>
        </p:nvSpPr>
        <p:spPr/>
        <p:txBody>
          <a:bodyPr/>
          <a:lstStyle/>
          <a:p>
            <a:fld id="{1FC2FE74-04C6-4D5D-86C8-B93B9F821D6E}" type="datetimeFigureOut">
              <a:rPr lang="en-IN" smtClean="0"/>
              <a:t>14-07-2023</a:t>
            </a:fld>
            <a:endParaRPr lang="en-IN"/>
          </a:p>
        </p:txBody>
      </p:sp>
      <p:sp>
        <p:nvSpPr>
          <p:cNvPr id="6" name="Footer Placeholder 5">
            <a:extLst>
              <a:ext uri="{FF2B5EF4-FFF2-40B4-BE49-F238E27FC236}">
                <a16:creationId xmlns:a16="http://schemas.microsoft.com/office/drawing/2014/main" id="{B1C73783-EC54-F507-BE49-B23F95995A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290E68-A732-DAB3-4CEB-5F8710F99041}"/>
              </a:ext>
            </a:extLst>
          </p:cNvPr>
          <p:cNvSpPr>
            <a:spLocks noGrp="1"/>
          </p:cNvSpPr>
          <p:nvPr>
            <p:ph type="sldNum" sz="quarter" idx="12"/>
          </p:nvPr>
        </p:nvSpPr>
        <p:spPr/>
        <p:txBody>
          <a:bodyPr/>
          <a:lstStyle/>
          <a:p>
            <a:fld id="{05B0619B-EDB4-4E2D-9A8F-C73389A58F66}" type="slidenum">
              <a:rPr lang="en-IN" smtClean="0"/>
              <a:t>‹#›</a:t>
            </a:fld>
            <a:endParaRPr lang="en-IN"/>
          </a:p>
        </p:txBody>
      </p:sp>
    </p:spTree>
    <p:extLst>
      <p:ext uri="{BB962C8B-B14F-4D97-AF65-F5344CB8AC3E}">
        <p14:creationId xmlns:p14="http://schemas.microsoft.com/office/powerpoint/2010/main" val="3650442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B58370-6B10-1986-FA52-324AD1899E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C6B530-9C5A-4EF1-BAE7-37057C46CA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28DDA0-8A51-742D-C157-6957AB3A12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C2FE74-04C6-4D5D-86C8-B93B9F821D6E}" type="datetimeFigureOut">
              <a:rPr lang="en-IN" smtClean="0"/>
              <a:t>14-07-2023</a:t>
            </a:fld>
            <a:endParaRPr lang="en-IN"/>
          </a:p>
        </p:txBody>
      </p:sp>
      <p:sp>
        <p:nvSpPr>
          <p:cNvPr id="5" name="Footer Placeholder 4">
            <a:extLst>
              <a:ext uri="{FF2B5EF4-FFF2-40B4-BE49-F238E27FC236}">
                <a16:creationId xmlns:a16="http://schemas.microsoft.com/office/drawing/2014/main" id="{F4951185-57C0-7E60-AF47-9C90088087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83BCA64-E465-F3B9-8F16-7C9173D125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0619B-EDB4-4E2D-9A8F-C73389A58F66}" type="slidenum">
              <a:rPr lang="en-IN" smtClean="0"/>
              <a:t>‹#›</a:t>
            </a:fld>
            <a:endParaRPr lang="en-IN"/>
          </a:p>
        </p:txBody>
      </p:sp>
    </p:spTree>
    <p:extLst>
      <p:ext uri="{BB962C8B-B14F-4D97-AF65-F5344CB8AC3E}">
        <p14:creationId xmlns:p14="http://schemas.microsoft.com/office/powerpoint/2010/main" val="1631667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it2020005@rcciit.org.in"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drive.google.com/file/d/1cRHGEGduFLYMl97c-DL2sc1v6XDZ5wTa/view?usp=drive_link" TargetMode="External"/><Relationship Id="rId2" Type="http://schemas.openxmlformats.org/officeDocument/2006/relationships/hyperlink" Target="https://github.com/sreeja-16/CYBERSECURITY"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F2B64C8-1A16-4487-E805-6852633CEC9B}"/>
              </a:ext>
            </a:extLst>
          </p:cNvPr>
          <p:cNvSpPr txBox="1"/>
          <p:nvPr/>
        </p:nvSpPr>
        <p:spPr>
          <a:xfrm>
            <a:off x="757238" y="2413338"/>
            <a:ext cx="8383190" cy="3046988"/>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Name: SREEJA SETH</a:t>
            </a:r>
          </a:p>
          <a:p>
            <a:pPr algn="just"/>
            <a:r>
              <a:rPr lang="en-IN" sz="2400" dirty="0">
                <a:latin typeface="Times New Roman" panose="02020603050405020304" pitchFamily="18" charset="0"/>
                <a:cs typeface="Times New Roman" panose="02020603050405020304" pitchFamily="18" charset="0"/>
              </a:rPr>
              <a:t>Skill Build emailid: </a:t>
            </a:r>
            <a:r>
              <a:rPr lang="en-IN" sz="2400" dirty="0">
                <a:solidFill>
                  <a:schemeClr val="accent1"/>
                </a:solidFill>
                <a:latin typeface="Times New Roman" panose="02020603050405020304" pitchFamily="18" charset="0"/>
                <a:cs typeface="Times New Roman" panose="02020603050405020304" pitchFamily="18" charset="0"/>
                <a:hlinkClick r:id="rId2"/>
              </a:rPr>
              <a:t>it2020005@rcciit.org.in</a:t>
            </a:r>
            <a:endParaRPr lang="en-IN" sz="2400" dirty="0">
              <a:solidFill>
                <a:schemeClr val="accent1"/>
              </a:solidFill>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Organization: DGT</a:t>
            </a:r>
          </a:p>
          <a:p>
            <a:pPr algn="just"/>
            <a:r>
              <a:rPr lang="en-IN" sz="2400" dirty="0">
                <a:latin typeface="Times New Roman" panose="02020603050405020304" pitchFamily="18" charset="0"/>
                <a:cs typeface="Times New Roman" panose="02020603050405020304" pitchFamily="18" charset="0"/>
              </a:rPr>
              <a:t>College Name: RCC Institute Of Information Technology</a:t>
            </a:r>
          </a:p>
          <a:p>
            <a:pPr algn="just"/>
            <a:r>
              <a:rPr lang="en-IN" sz="2400" dirty="0">
                <a:latin typeface="Times New Roman" panose="02020603050405020304" pitchFamily="18" charset="0"/>
                <a:cs typeface="Times New Roman" panose="02020603050405020304" pitchFamily="18" charset="0"/>
              </a:rPr>
              <a:t>College Address: Kolkata, West Bengal</a:t>
            </a:r>
          </a:p>
          <a:p>
            <a:pPr algn="just"/>
            <a:r>
              <a:rPr lang="en-IN" sz="2400" dirty="0">
                <a:latin typeface="Times New Roman" panose="02020603050405020304" pitchFamily="18" charset="0"/>
                <a:cs typeface="Times New Roman" panose="02020603050405020304" pitchFamily="18" charset="0"/>
              </a:rPr>
              <a:t>Internship Domain: Cyber Security</a:t>
            </a:r>
          </a:p>
          <a:p>
            <a:pPr algn="just"/>
            <a:r>
              <a:rPr lang="en-IN" sz="2400" dirty="0">
                <a:latin typeface="Times New Roman" panose="02020603050405020304" pitchFamily="18" charset="0"/>
                <a:cs typeface="Times New Roman" panose="02020603050405020304" pitchFamily="18" charset="0"/>
              </a:rPr>
              <a:t>Internship Start Date:09/06/2023</a:t>
            </a:r>
          </a:p>
          <a:p>
            <a:pPr algn="just"/>
            <a:r>
              <a:rPr lang="en-IN" sz="2400" dirty="0">
                <a:latin typeface="Times New Roman" panose="02020603050405020304" pitchFamily="18" charset="0"/>
                <a:cs typeface="Times New Roman" panose="02020603050405020304" pitchFamily="18" charset="0"/>
              </a:rPr>
              <a:t>Internship End Date:24/07/2023</a:t>
            </a:r>
          </a:p>
        </p:txBody>
      </p:sp>
      <p:pic>
        <p:nvPicPr>
          <p:cNvPr id="8" name="Picture 7">
            <a:extLst>
              <a:ext uri="{FF2B5EF4-FFF2-40B4-BE49-F238E27FC236}">
                <a16:creationId xmlns:a16="http://schemas.microsoft.com/office/drawing/2014/main" id="{7E722F25-B653-7ACE-A32B-7DC21EC745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6812" y="2024719"/>
            <a:ext cx="3405187" cy="3347381"/>
          </a:xfrm>
          <a:prstGeom prst="rect">
            <a:avLst/>
          </a:prstGeom>
        </p:spPr>
      </p:pic>
    </p:spTree>
    <p:extLst>
      <p:ext uri="{BB962C8B-B14F-4D97-AF65-F5344CB8AC3E}">
        <p14:creationId xmlns:p14="http://schemas.microsoft.com/office/powerpoint/2010/main" val="644368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F99B4-642E-9A8B-54BB-CA5C083F0F6F}"/>
              </a:ext>
            </a:extLst>
          </p:cNvPr>
          <p:cNvSpPr>
            <a:spLocks noGrp="1"/>
          </p:cNvSpPr>
          <p:nvPr>
            <p:ph type="ctrTitle"/>
          </p:nvPr>
        </p:nvSpPr>
        <p:spPr>
          <a:xfrm>
            <a:off x="1524000" y="143436"/>
            <a:ext cx="9144000" cy="704010"/>
          </a:xfrm>
        </p:spPr>
        <p:txBody>
          <a:bodyPr>
            <a:normAutofit/>
          </a:bodyPr>
          <a:lstStyle/>
          <a:p>
            <a:r>
              <a:rPr lang="en-IN" sz="3600" b="1" u="sng" dirty="0">
                <a:latin typeface="Times New Roman" panose="02020603050405020304" pitchFamily="18" charset="0"/>
                <a:cs typeface="Times New Roman" panose="02020603050405020304" pitchFamily="18" charset="0"/>
              </a:rPr>
              <a:t>Hardware Keyloggers</a:t>
            </a:r>
          </a:p>
        </p:txBody>
      </p:sp>
      <p:sp>
        <p:nvSpPr>
          <p:cNvPr id="3" name="Subtitle 2">
            <a:extLst>
              <a:ext uri="{FF2B5EF4-FFF2-40B4-BE49-F238E27FC236}">
                <a16:creationId xmlns:a16="http://schemas.microsoft.com/office/drawing/2014/main" id="{50BD37B1-4066-A4BC-F37A-F0F8BAFCA198}"/>
              </a:ext>
            </a:extLst>
          </p:cNvPr>
          <p:cNvSpPr>
            <a:spLocks noGrp="1"/>
          </p:cNvSpPr>
          <p:nvPr>
            <p:ph type="subTitle" idx="1"/>
          </p:nvPr>
        </p:nvSpPr>
        <p:spPr>
          <a:xfrm>
            <a:off x="1524000" y="959224"/>
            <a:ext cx="9144000" cy="5755340"/>
          </a:xfrm>
        </p:spPr>
        <p:txBody>
          <a:bodyPr/>
          <a:lstStyle/>
          <a:p>
            <a:pPr algn="just" fontAlgn="base"/>
            <a:r>
              <a:rPr lang="en-GB" b="0" i="0" dirty="0">
                <a:solidFill>
                  <a:srgbClr val="273239"/>
                </a:solidFill>
                <a:effectLst/>
                <a:latin typeface="Times New Roman" panose="02020603050405020304" pitchFamily="18" charset="0"/>
                <a:cs typeface="Times New Roman" panose="02020603050405020304" pitchFamily="18" charset="0"/>
              </a:rPr>
              <a:t>These are not dependent on any software as these are hardware key-loggers. keyboard hardware is a circuit which is attached in a keyboard itself that whenever the key of that keyboard pressed it gets recorded.</a:t>
            </a:r>
          </a:p>
          <a:p>
            <a:pPr algn="just" fontAlgn="base">
              <a:buFont typeface="+mj-lt"/>
              <a:buAutoNum type="arabicPeriod"/>
            </a:pPr>
            <a:r>
              <a:rPr lang="en-GB" b="1" i="0" dirty="0">
                <a:solidFill>
                  <a:srgbClr val="273239"/>
                </a:solidFill>
                <a:effectLst/>
                <a:latin typeface="Times New Roman" panose="02020603050405020304" pitchFamily="18" charset="0"/>
                <a:cs typeface="Times New Roman" panose="02020603050405020304" pitchFamily="18" charset="0"/>
              </a:rPr>
              <a:t>USB keylogger –</a:t>
            </a:r>
            <a:r>
              <a:rPr lang="en-GB" b="0" i="0" dirty="0">
                <a:solidFill>
                  <a:srgbClr val="273239"/>
                </a:solidFill>
                <a:effectLst/>
                <a:latin typeface="Times New Roman" panose="02020603050405020304" pitchFamily="18" charset="0"/>
                <a:cs typeface="Times New Roman" panose="02020603050405020304" pitchFamily="18" charset="0"/>
              </a:rPr>
              <a:t> There are USB connector key-loggers which has to be connected to a computer and steals the data. Also some circuits are built into a keyboard so no external wire </a:t>
            </a:r>
            <a:r>
              <a:rPr lang="en-GB" b="0" i="0" dirty="0" err="1">
                <a:solidFill>
                  <a:srgbClr val="273239"/>
                </a:solidFill>
                <a:effectLst/>
                <a:latin typeface="Times New Roman" panose="02020603050405020304" pitchFamily="18" charset="0"/>
                <a:cs typeface="Times New Roman" panose="02020603050405020304" pitchFamily="18" charset="0"/>
              </a:rPr>
              <a:t>i</a:t>
            </a:r>
            <a:r>
              <a:rPr lang="en-GB" b="0" i="0" dirty="0">
                <a:solidFill>
                  <a:srgbClr val="273239"/>
                </a:solidFill>
                <a:effectLst/>
                <a:latin typeface="Times New Roman" panose="02020603050405020304" pitchFamily="18" charset="0"/>
                <a:cs typeface="Times New Roman" panose="02020603050405020304" pitchFamily="18" charset="0"/>
              </a:rPr>
              <a:t> used or shows on the keyboard.</a:t>
            </a:r>
          </a:p>
          <a:p>
            <a:pPr algn="just" fontAlgn="base">
              <a:buFont typeface="+mj-lt"/>
              <a:buAutoNum type="arabicPeriod"/>
            </a:pPr>
            <a:r>
              <a:rPr lang="en-GB" b="1" i="0" dirty="0">
                <a:solidFill>
                  <a:srgbClr val="273239"/>
                </a:solidFill>
                <a:effectLst/>
                <a:latin typeface="Times New Roman" panose="02020603050405020304" pitchFamily="18" charset="0"/>
                <a:cs typeface="Times New Roman" panose="02020603050405020304" pitchFamily="18" charset="0"/>
              </a:rPr>
              <a:t>Smartphone sensors –</a:t>
            </a:r>
            <a:r>
              <a:rPr lang="en-GB" b="0" i="0" dirty="0">
                <a:solidFill>
                  <a:srgbClr val="273239"/>
                </a:solidFill>
                <a:effectLst/>
                <a:latin typeface="Times New Roman" panose="02020603050405020304" pitchFamily="18" charset="0"/>
                <a:cs typeface="Times New Roman" panose="02020603050405020304" pitchFamily="18" charset="0"/>
              </a:rPr>
              <a:t> Some cool android tricks are also used as key loggers such as android accelerometer sensor which when placed near to the keyboard can sense the vibrations and the graph then used to convert it to sentences, this technique accuracy is about 80%. Now a days crackers are using keystroke logging Trojan, it is a malware which is sent to a victims computer to steal the data and login details.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2838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98146-241E-C39A-C526-B6E5FE91BED0}"/>
              </a:ext>
            </a:extLst>
          </p:cNvPr>
          <p:cNvSpPr>
            <a:spLocks noGrp="1"/>
          </p:cNvSpPr>
          <p:nvPr>
            <p:ph type="ctrTitle"/>
          </p:nvPr>
        </p:nvSpPr>
        <p:spPr>
          <a:xfrm>
            <a:off x="1524000" y="152399"/>
            <a:ext cx="9144000" cy="695045"/>
          </a:xfrm>
        </p:spPr>
        <p:txBody>
          <a:bodyPr>
            <a:normAutofit/>
          </a:bodyPr>
          <a:lstStyle/>
          <a:p>
            <a:r>
              <a:rPr lang="en-GB" sz="3600" b="1" u="sng" dirty="0">
                <a:latin typeface="Times New Roman" panose="02020603050405020304" pitchFamily="18" charset="0"/>
                <a:cs typeface="Times New Roman" panose="02020603050405020304" pitchFamily="18" charset="0"/>
              </a:rPr>
              <a:t>Results</a:t>
            </a:r>
            <a:endParaRPr lang="en-IN" sz="3600" b="1"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D821C5D-DFB4-8E65-3AB6-32A451181ADD}"/>
              </a:ext>
            </a:extLst>
          </p:cNvPr>
          <p:cNvSpPr>
            <a:spLocks noGrp="1"/>
          </p:cNvSpPr>
          <p:nvPr>
            <p:ph type="subTitle" idx="1"/>
          </p:nvPr>
        </p:nvSpPr>
        <p:spPr>
          <a:xfrm>
            <a:off x="1524000" y="1156447"/>
            <a:ext cx="9144000" cy="4101353"/>
          </a:xfrm>
        </p:spPr>
        <p:txBody>
          <a:bodyPr/>
          <a:lstStyle/>
          <a:p>
            <a:pPr algn="just"/>
            <a:r>
              <a:rPr lang="en-IN" dirty="0"/>
              <a:t>The result of this project is creating a keylogger which detects the keystrokes of the keyboard. Here also I create this keylogger which shoes that what I typed from the keyboard that is automatically stored into a text file.</a:t>
            </a:r>
          </a:p>
          <a:p>
            <a:pPr algn="just"/>
            <a:r>
              <a:rPr lang="en-IN" dirty="0"/>
              <a:t>The screenshot of the output is :</a:t>
            </a:r>
          </a:p>
          <a:p>
            <a:pPr algn="just"/>
            <a:endParaRPr lang="en-IN" dirty="0"/>
          </a:p>
        </p:txBody>
      </p:sp>
      <p:pic>
        <p:nvPicPr>
          <p:cNvPr id="5" name="Picture 4">
            <a:extLst>
              <a:ext uri="{FF2B5EF4-FFF2-40B4-BE49-F238E27FC236}">
                <a16:creationId xmlns:a16="http://schemas.microsoft.com/office/drawing/2014/main" id="{3DD4E1F1-9AE0-FB0E-5F4E-1DA3B8BAB003}"/>
              </a:ext>
            </a:extLst>
          </p:cNvPr>
          <p:cNvPicPr>
            <a:picLocks noChangeAspect="1"/>
          </p:cNvPicPr>
          <p:nvPr/>
        </p:nvPicPr>
        <p:blipFill>
          <a:blip r:embed="rId2"/>
          <a:stretch>
            <a:fillRect/>
          </a:stretch>
        </p:blipFill>
        <p:spPr>
          <a:xfrm>
            <a:off x="1524000" y="2926978"/>
            <a:ext cx="10461812" cy="3801035"/>
          </a:xfrm>
          <a:prstGeom prst="rect">
            <a:avLst/>
          </a:prstGeom>
        </p:spPr>
      </p:pic>
    </p:spTree>
    <p:extLst>
      <p:ext uri="{BB962C8B-B14F-4D97-AF65-F5344CB8AC3E}">
        <p14:creationId xmlns:p14="http://schemas.microsoft.com/office/powerpoint/2010/main" val="2086044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EB586-24AB-7435-609E-4C762A6C303F}"/>
              </a:ext>
            </a:extLst>
          </p:cNvPr>
          <p:cNvSpPr>
            <a:spLocks noGrp="1"/>
          </p:cNvSpPr>
          <p:nvPr>
            <p:ph type="ctrTitle"/>
          </p:nvPr>
        </p:nvSpPr>
        <p:spPr>
          <a:xfrm>
            <a:off x="1524000" y="170329"/>
            <a:ext cx="9144000" cy="695045"/>
          </a:xfrm>
        </p:spPr>
        <p:txBody>
          <a:bodyPr>
            <a:normAutofit/>
          </a:bodyPr>
          <a:lstStyle/>
          <a:p>
            <a:r>
              <a:rPr lang="en-IN" sz="3600" b="1" u="sng" dirty="0">
                <a:latin typeface="Times New Roman" panose="02020603050405020304" pitchFamily="18" charset="0"/>
                <a:cs typeface="Times New Roman" panose="02020603050405020304" pitchFamily="18" charset="0"/>
              </a:rPr>
              <a:t>Links</a:t>
            </a:r>
          </a:p>
        </p:txBody>
      </p:sp>
      <p:sp>
        <p:nvSpPr>
          <p:cNvPr id="3" name="Subtitle 2">
            <a:extLst>
              <a:ext uri="{FF2B5EF4-FFF2-40B4-BE49-F238E27FC236}">
                <a16:creationId xmlns:a16="http://schemas.microsoft.com/office/drawing/2014/main" id="{9FC9785C-E258-6C2C-0A99-3881311B00C2}"/>
              </a:ext>
            </a:extLst>
          </p:cNvPr>
          <p:cNvSpPr>
            <a:spLocks noGrp="1"/>
          </p:cNvSpPr>
          <p:nvPr>
            <p:ph type="subTitle" idx="1"/>
          </p:nvPr>
        </p:nvSpPr>
        <p:spPr>
          <a:xfrm>
            <a:off x="1524000" y="995082"/>
            <a:ext cx="9144000" cy="4262718"/>
          </a:xfrm>
        </p:spPr>
        <p:txBody>
          <a:bodyPr>
            <a:normAutofit fontScale="92500" lnSpcReduction="20000"/>
          </a:bodyPr>
          <a:lstStyle/>
          <a:p>
            <a:pPr algn="l"/>
            <a:r>
              <a:rPr lang="en-IN" u="sng" dirty="0">
                <a:latin typeface="Times New Roman" panose="02020603050405020304" pitchFamily="18" charset="0"/>
                <a:cs typeface="Times New Roman" panose="02020603050405020304" pitchFamily="18" charset="0"/>
              </a:rPr>
              <a:t>GitHub code Repository Link:-</a:t>
            </a:r>
          </a:p>
          <a:p>
            <a:pPr algn="l"/>
            <a:r>
              <a:rPr 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hlinkClick r:id="rId2"/>
              </a:rPr>
              <a:t>https://github.com/sreeja-16/CYBERSECURITY</a:t>
            </a:r>
            <a:endParaRPr lang="en-IN" dirty="0">
              <a:latin typeface="Times New Roman" panose="02020603050405020304" pitchFamily="18" charset="0"/>
              <a:cs typeface="Times New Roman" panose="02020603050405020304" pitchFamily="18" charset="0"/>
            </a:endParaRPr>
          </a:p>
          <a:p>
            <a:pPr algn="l"/>
            <a:r>
              <a:rPr lang="en-IN" u="sng" dirty="0">
                <a:latin typeface="Times New Roman" panose="02020603050405020304" pitchFamily="18" charset="0"/>
                <a:cs typeface="Times New Roman" panose="02020603050405020304" pitchFamily="18" charset="0"/>
              </a:rPr>
              <a:t>Google Drive Link:</a:t>
            </a:r>
          </a:p>
          <a:p>
            <a:pPr algn="l"/>
            <a:r>
              <a:rPr lang="en-IN" u="sng" dirty="0">
                <a:solidFill>
                  <a:schemeClr val="accent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https://drive.google.com/fi</a:t>
            </a:r>
            <a:r>
              <a:rPr lang="en-IN" dirty="0">
                <a:solidFill>
                  <a:schemeClr val="accent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le/d/1cRHGEGduFLYMl97c-DL2sc1v6XDZ5wTa/view?usp=drive_link</a:t>
            </a:r>
            <a:endParaRPr lang="en-IN" dirty="0">
              <a:solidFill>
                <a:schemeClr val="accent1"/>
              </a:solidFill>
              <a:latin typeface="Times New Roman" panose="02020603050405020304" pitchFamily="18" charset="0"/>
              <a:cs typeface="Times New Roman" panose="02020603050405020304" pitchFamily="18" charset="0"/>
            </a:endParaRPr>
          </a:p>
          <a:p>
            <a:pPr algn="l"/>
            <a:endParaRPr lang="en-IN" dirty="0">
              <a:solidFill>
                <a:schemeClr val="accent1"/>
              </a:solidFill>
            </a:endParaRPr>
          </a:p>
          <a:p>
            <a:pPr algn="l"/>
            <a:r>
              <a:rPr lang="en-IN" u="sng" dirty="0">
                <a:latin typeface="Times New Roman" panose="02020603050405020304" pitchFamily="18" charset="0"/>
                <a:cs typeface="Times New Roman" panose="02020603050405020304" pitchFamily="18" charset="0"/>
              </a:rPr>
              <a:t>References:</a:t>
            </a:r>
          </a:p>
          <a:p>
            <a:pPr marL="342900" indent="-342900" algn="l">
              <a:buFont typeface="Arial" panose="020B0604020202020204" pitchFamily="34" charset="0"/>
              <a:buChar char="•"/>
            </a:pPr>
            <a:r>
              <a:rPr lang="en-GB" b="1" i="0" dirty="0">
                <a:solidFill>
                  <a:srgbClr val="4D5156"/>
                </a:solidFill>
                <a:effectLst/>
                <a:latin typeface="Times New Roman" panose="02020603050405020304" pitchFamily="18" charset="0"/>
                <a:cs typeface="Times New Roman" panose="02020603050405020304" pitchFamily="18" charset="0"/>
              </a:rPr>
              <a:t>Security Engineering</a:t>
            </a:r>
            <a:r>
              <a:rPr lang="en-GB" b="0" i="0" dirty="0">
                <a:solidFill>
                  <a:srgbClr val="4D5156"/>
                </a:solidFill>
                <a:effectLst/>
                <a:latin typeface="Times New Roman" panose="02020603050405020304" pitchFamily="18" charset="0"/>
                <a:cs typeface="Times New Roman" panose="02020603050405020304" pitchFamily="18" charset="0"/>
              </a:rPr>
              <a:t>. A </a:t>
            </a:r>
            <a:r>
              <a:rPr lang="en-GB" b="1" i="0" dirty="0">
                <a:solidFill>
                  <a:srgbClr val="4D5156"/>
                </a:solidFill>
                <a:effectLst/>
                <a:latin typeface="Times New Roman" panose="02020603050405020304" pitchFamily="18" charset="0"/>
                <a:cs typeface="Times New Roman" panose="02020603050405020304" pitchFamily="18" charset="0"/>
              </a:rPr>
              <a:t>Guide to Building Dependable Distributed Systems</a:t>
            </a:r>
            <a:r>
              <a:rPr lang="en-GB" b="0" i="0" dirty="0">
                <a:solidFill>
                  <a:srgbClr val="4D5156"/>
                </a:solidFill>
                <a:effectLst/>
                <a:latin typeface="Times New Roman" panose="02020603050405020304" pitchFamily="18" charset="0"/>
                <a:cs typeface="Times New Roman" panose="02020603050405020304" pitchFamily="18" charset="0"/>
              </a:rPr>
              <a:t> - 2008 Edition · Ross J. Anderson.</a:t>
            </a:r>
            <a:endParaRPr lang="en-IN" b="0" i="0" u="sng" dirty="0">
              <a:solidFill>
                <a:srgbClr val="4D5156"/>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b="1" i="0" dirty="0">
                <a:solidFill>
                  <a:srgbClr val="4D5156"/>
                </a:solidFill>
                <a:effectLst/>
                <a:latin typeface="Times New Roman" panose="02020603050405020304" pitchFamily="18" charset="0"/>
                <a:cs typeface="Times New Roman" panose="02020603050405020304" pitchFamily="18" charset="0"/>
              </a:rPr>
              <a:t>Hacking: The Art of Exploitation</a:t>
            </a:r>
            <a:r>
              <a:rPr lang="en-GB" b="0" i="0" dirty="0">
                <a:solidFill>
                  <a:srgbClr val="4D5156"/>
                </a:solidFill>
                <a:effectLst/>
                <a:latin typeface="Times New Roman" panose="02020603050405020304" pitchFamily="18" charset="0"/>
                <a:cs typeface="Times New Roman" panose="02020603050405020304" pitchFamily="18" charset="0"/>
              </a:rPr>
              <a:t> (2nd Ed.) · 2. The Art of Invisibility: </a:t>
            </a:r>
            <a:endParaRPr lang="en-IN" u="sng" dirty="0">
              <a:solidFill>
                <a:srgbClr val="4D5156"/>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b="1" i="0" dirty="0">
                <a:solidFill>
                  <a:srgbClr val="4D5156"/>
                </a:solidFill>
                <a:effectLst/>
                <a:latin typeface="Times New Roman" panose="02020603050405020304" pitchFamily="18" charset="0"/>
                <a:cs typeface="Times New Roman" panose="02020603050405020304" pitchFamily="18" charset="0"/>
              </a:rPr>
              <a:t>Cybersecurity Essentials</a:t>
            </a:r>
            <a:r>
              <a:rPr lang="en-GB" b="0" i="0" dirty="0">
                <a:solidFill>
                  <a:srgbClr val="4D5156"/>
                </a:solidFill>
                <a:effectLst/>
                <a:latin typeface="Times New Roman" panose="02020603050405020304" pitchFamily="18" charset="0"/>
                <a:cs typeface="Times New Roman" panose="02020603050405020304" pitchFamily="18" charset="0"/>
              </a:rPr>
              <a:t>. Charles J. Brooks, Christopher Grow, Philip A. Craig Jr.</a:t>
            </a:r>
            <a:endParaRPr lang="en-IN" b="0" i="0" u="sng" dirty="0">
              <a:solidFill>
                <a:srgbClr val="4D5156"/>
              </a:solidFill>
              <a:effectLst/>
              <a:latin typeface="Times New Roman" panose="02020603050405020304" pitchFamily="18" charset="0"/>
              <a:cs typeface="Times New Roman" panose="02020603050405020304" pitchFamily="18" charset="0"/>
            </a:endParaRPr>
          </a:p>
          <a:p>
            <a:pPr algn="l"/>
            <a:endParaRPr lang="en-IN" u="sng" dirty="0">
              <a:latin typeface="Times New Roman" panose="02020603050405020304" pitchFamily="18" charset="0"/>
              <a:cs typeface="Times New Roman" panose="02020603050405020304" pitchFamily="18" charset="0"/>
            </a:endParaRPr>
          </a:p>
          <a:p>
            <a:pPr algn="l"/>
            <a:endParaRPr lang="en-IN" dirty="0">
              <a:solidFill>
                <a:schemeClr val="accent1"/>
              </a:solidFill>
            </a:endParaRPr>
          </a:p>
        </p:txBody>
      </p:sp>
    </p:spTree>
    <p:extLst>
      <p:ext uri="{BB962C8B-B14F-4D97-AF65-F5344CB8AC3E}">
        <p14:creationId xmlns:p14="http://schemas.microsoft.com/office/powerpoint/2010/main" val="3923648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38A69-01CE-A75C-45C0-716903578AEB}"/>
              </a:ext>
            </a:extLst>
          </p:cNvPr>
          <p:cNvSpPr>
            <a:spLocks noGrp="1"/>
          </p:cNvSpPr>
          <p:nvPr>
            <p:ph type="ctrTitle"/>
          </p:nvPr>
        </p:nvSpPr>
        <p:spPr>
          <a:xfrm>
            <a:off x="1416424" y="197224"/>
            <a:ext cx="9144000" cy="596434"/>
          </a:xfrm>
        </p:spPr>
        <p:txBody>
          <a:bodyPr>
            <a:normAutofit/>
          </a:bodyPr>
          <a:lstStyle/>
          <a:p>
            <a:r>
              <a:rPr lang="en-IN" sz="3600" b="1" u="sng" dirty="0">
                <a:latin typeface="Times New Roman" panose="02020603050405020304" pitchFamily="18"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id="{864C579E-6721-4CCE-089D-9714692A4D17}"/>
              </a:ext>
            </a:extLst>
          </p:cNvPr>
          <p:cNvSpPr>
            <a:spLocks noGrp="1"/>
          </p:cNvSpPr>
          <p:nvPr>
            <p:ph type="subTitle" idx="1"/>
          </p:nvPr>
        </p:nvSpPr>
        <p:spPr>
          <a:xfrm>
            <a:off x="1524000" y="1237129"/>
            <a:ext cx="9144000" cy="5181600"/>
          </a:xfrm>
        </p:spPr>
        <p:txBody>
          <a:bodyPr>
            <a:normAutofit lnSpcReduction="10000"/>
          </a:bodyPr>
          <a:lstStyle/>
          <a:p>
            <a:pPr marL="342900" indent="-342900" algn="just">
              <a:buFont typeface="Arial" panose="020B0604020202020204" pitchFamily="34" charset="0"/>
              <a:buChar char="•"/>
            </a:pPr>
            <a:r>
              <a:rPr lang="en-GB" b="0" i="0" dirty="0">
                <a:solidFill>
                  <a:srgbClr val="374151"/>
                </a:solidFill>
                <a:effectLst/>
                <a:latin typeface="Times New Roman" panose="02020603050405020304" pitchFamily="18" charset="0"/>
                <a:cs typeface="Times New Roman" panose="02020603050405020304" pitchFamily="18" charset="0"/>
              </a:rPr>
              <a:t>In conclusion, keyloggers are software or hardware tools designed to capture and record keystrokes entered on a computer or mobile device. While keyloggers have both legitimate and illegitimate applications, it is crucial to prioritize ethical considerations and respect privacy rights.</a:t>
            </a:r>
          </a:p>
          <a:p>
            <a:pPr marL="342900" indent="-342900" algn="just">
              <a:buFont typeface="Arial" panose="020B0604020202020204" pitchFamily="34" charset="0"/>
              <a:buChar char="•"/>
            </a:pPr>
            <a:r>
              <a:rPr lang="en-GB" b="0" i="0" dirty="0">
                <a:solidFill>
                  <a:srgbClr val="374151"/>
                </a:solidFill>
                <a:effectLst/>
                <a:latin typeface="Times New Roman" panose="02020603050405020304" pitchFamily="18" charset="0"/>
                <a:cs typeface="Times New Roman" panose="02020603050405020304" pitchFamily="18" charset="0"/>
              </a:rPr>
              <a:t>Legitimate uses of keyloggers include their deployment by organizations to monitor employee activity, by parents to safeguard their children's online experiences, and by security professionals and researchers for cybersecurity purposes. In these cases, it is important to ensure compliance with legal regulations and obtain appropriate consent from the individuals being monitored.</a:t>
            </a:r>
          </a:p>
          <a:p>
            <a:pPr marL="342900" indent="-342900" algn="just">
              <a:buFont typeface="Arial" panose="020B0604020202020204" pitchFamily="34" charset="0"/>
              <a:buChar char="•"/>
            </a:pPr>
            <a:r>
              <a:rPr lang="en-GB" b="0" i="0" dirty="0">
                <a:solidFill>
                  <a:srgbClr val="374151"/>
                </a:solidFill>
                <a:effectLst/>
                <a:latin typeface="Times New Roman" panose="02020603050405020304" pitchFamily="18" charset="0"/>
                <a:cs typeface="Times New Roman" panose="02020603050405020304" pitchFamily="18" charset="0"/>
              </a:rPr>
              <a:t>However, the unauthorized use of keyloggers or deploying them with malicious intent is unethical and illegal. Using keyloggers without the knowledge or consent of the user is a breach of privacy and can lead to serious consequences, such as identity theft, unauthorized access, and financial fraud.</a:t>
            </a:r>
          </a:p>
          <a:p>
            <a:pPr algn="just"/>
            <a:endParaRPr lang="en-GB" b="0" i="0" dirty="0">
              <a:solidFill>
                <a:srgbClr val="374151"/>
              </a:solidFill>
              <a:effectLst/>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9238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850D7-CA28-FFFA-B87B-884340E1BDB9}"/>
              </a:ext>
            </a:extLst>
          </p:cNvPr>
          <p:cNvSpPr>
            <a:spLocks noGrp="1"/>
          </p:cNvSpPr>
          <p:nvPr>
            <p:ph type="title"/>
          </p:nvPr>
        </p:nvSpPr>
        <p:spPr>
          <a:xfrm>
            <a:off x="838200" y="365125"/>
            <a:ext cx="10515600" cy="6654240"/>
          </a:xfrm>
        </p:spPr>
        <p:txBody>
          <a:bodyPr>
            <a:normAutofit/>
          </a:bodyPr>
          <a:lstStyle/>
          <a:p>
            <a:pPr algn="ctr"/>
            <a:r>
              <a:rPr lang="en-IN" sz="6600" b="1" dirty="0"/>
              <a:t>THANK YOU..</a:t>
            </a:r>
          </a:p>
        </p:txBody>
      </p:sp>
    </p:spTree>
    <p:extLst>
      <p:ext uri="{BB962C8B-B14F-4D97-AF65-F5344CB8AC3E}">
        <p14:creationId xmlns:p14="http://schemas.microsoft.com/office/powerpoint/2010/main" val="2932647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BACC3-6C3E-DD0A-24C1-556217E1DA62}"/>
              </a:ext>
            </a:extLst>
          </p:cNvPr>
          <p:cNvSpPr>
            <a:spLocks noGrp="1"/>
          </p:cNvSpPr>
          <p:nvPr>
            <p:ph type="ctrTitle"/>
          </p:nvPr>
        </p:nvSpPr>
        <p:spPr>
          <a:xfrm>
            <a:off x="1309687" y="414337"/>
            <a:ext cx="9144000" cy="866775"/>
          </a:xfrm>
        </p:spPr>
        <p:txBody>
          <a:bodyPr>
            <a:normAutofit/>
          </a:bodyPr>
          <a:lstStyle/>
          <a:p>
            <a:r>
              <a:rPr lang="en-GB" sz="3600" b="1" u="sng" dirty="0">
                <a:latin typeface="Times New Roman" panose="02020603050405020304" pitchFamily="18" charset="0"/>
                <a:cs typeface="Times New Roman" panose="02020603050405020304" pitchFamily="18" charset="0"/>
              </a:rPr>
              <a:t>PROJECT TITLE/Problem Statement</a:t>
            </a:r>
            <a:endParaRPr lang="en-IN" sz="3600" b="1"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7B551EC-D43A-0C63-7EEC-96E96EC872C4}"/>
              </a:ext>
            </a:extLst>
          </p:cNvPr>
          <p:cNvSpPr>
            <a:spLocks noGrp="1"/>
          </p:cNvSpPr>
          <p:nvPr>
            <p:ph type="subTitle" idx="1"/>
          </p:nvPr>
        </p:nvSpPr>
        <p:spPr>
          <a:xfrm>
            <a:off x="800100" y="1743075"/>
            <a:ext cx="6843713" cy="3514725"/>
          </a:xfrm>
        </p:spPr>
        <p:txBody>
          <a:bodyPr>
            <a:normAutofit/>
          </a:bodyPr>
          <a:lstStyle/>
          <a:p>
            <a:pPr algn="just"/>
            <a:r>
              <a:rPr lang="en-IN" b="1" i="0" u="sng" dirty="0">
                <a:solidFill>
                  <a:srgbClr val="000000"/>
                </a:solidFill>
                <a:effectLst/>
                <a:latin typeface="Times New Roman" panose="02020603050405020304" pitchFamily="18" charset="0"/>
                <a:cs typeface="Times New Roman" panose="02020603050405020304" pitchFamily="18" charset="0"/>
              </a:rPr>
              <a:t>Keylogger Capturing Key strokes:</a:t>
            </a:r>
          </a:p>
          <a:p>
            <a:pPr algn="just"/>
            <a:r>
              <a:rPr lang="en-GB" b="0" i="0" dirty="0">
                <a:solidFill>
                  <a:srgbClr val="202124"/>
                </a:solidFill>
                <a:effectLst/>
                <a:latin typeface="Times New Roman" panose="02020603050405020304" pitchFamily="18" charset="0"/>
                <a:cs typeface="Times New Roman" panose="02020603050405020304" pitchFamily="18" charset="0"/>
              </a:rPr>
              <a:t>Keyloggers, or keystroke loggers, are </a:t>
            </a:r>
            <a:r>
              <a:rPr lang="en-GB" b="0" i="0" dirty="0">
                <a:solidFill>
                  <a:srgbClr val="040C28"/>
                </a:solidFill>
                <a:effectLst/>
                <a:latin typeface="Times New Roman" panose="02020603050405020304" pitchFamily="18" charset="0"/>
                <a:cs typeface="Times New Roman" panose="02020603050405020304" pitchFamily="18" charset="0"/>
              </a:rPr>
              <a:t>tools that record what a person types on a device</a:t>
            </a:r>
            <a:r>
              <a:rPr lang="en-GB" b="0" i="0" dirty="0">
                <a:solidFill>
                  <a:srgbClr val="202124"/>
                </a:solidFill>
                <a:effectLst/>
                <a:latin typeface="Times New Roman" panose="02020603050405020304" pitchFamily="18" charset="0"/>
                <a:cs typeface="Times New Roman" panose="02020603050405020304" pitchFamily="18" charset="0"/>
              </a:rPr>
              <a:t>. While there are legitimate and legal uses for keyloggers, many uses for keyloggers are malicious.</a:t>
            </a:r>
            <a:endParaRPr lang="en-IN" dirty="0">
              <a:latin typeface="Times New Roman" panose="02020603050405020304" pitchFamily="18" charset="0"/>
              <a:cs typeface="Times New Roman" panose="02020603050405020304" pitchFamily="18" charset="0"/>
            </a:endParaRPr>
          </a:p>
        </p:txBody>
      </p:sp>
      <p:pic>
        <p:nvPicPr>
          <p:cNvPr id="1026" name="Picture 2" descr="What Is A Keylogger Software, How Does It Work | Glossary">
            <a:extLst>
              <a:ext uri="{FF2B5EF4-FFF2-40B4-BE49-F238E27FC236}">
                <a16:creationId xmlns:a16="http://schemas.microsoft.com/office/drawing/2014/main" id="{9A096973-F96C-B624-7F48-C17EE4ED60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8176" y="1957386"/>
            <a:ext cx="3629024" cy="3643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9516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13826-0A64-3A01-4B65-916845234A3A}"/>
              </a:ext>
            </a:extLst>
          </p:cNvPr>
          <p:cNvSpPr>
            <a:spLocks noGrp="1"/>
          </p:cNvSpPr>
          <p:nvPr>
            <p:ph type="ctrTitle"/>
          </p:nvPr>
        </p:nvSpPr>
        <p:spPr>
          <a:xfrm>
            <a:off x="1266825" y="442912"/>
            <a:ext cx="9144000" cy="766763"/>
          </a:xfrm>
        </p:spPr>
        <p:txBody>
          <a:bodyPr>
            <a:normAutofit/>
          </a:bodyPr>
          <a:lstStyle/>
          <a:p>
            <a:r>
              <a:rPr lang="en-US" sz="3600" b="1" u="sng" dirty="0">
                <a:latin typeface="Times New Roman" panose="02020603050405020304" pitchFamily="18" charset="0"/>
                <a:cs typeface="Times New Roman" panose="02020603050405020304" pitchFamily="18" charset="0"/>
              </a:rPr>
              <a:t>AGENDA</a:t>
            </a:r>
            <a:endParaRPr lang="en-IN" sz="4800" b="1"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C759610-847D-9D2C-8FC7-177A548878DE}"/>
              </a:ext>
            </a:extLst>
          </p:cNvPr>
          <p:cNvSpPr>
            <a:spLocks noGrp="1"/>
          </p:cNvSpPr>
          <p:nvPr>
            <p:ph type="subTitle" idx="1"/>
          </p:nvPr>
        </p:nvSpPr>
        <p:spPr>
          <a:xfrm>
            <a:off x="657225" y="1943100"/>
            <a:ext cx="10010775" cy="3843338"/>
          </a:xfrm>
        </p:spPr>
        <p:txBody>
          <a:bodyPr>
            <a:normAutofit/>
          </a:bodyPr>
          <a:lstStyle/>
          <a:p>
            <a:pPr algn="just"/>
            <a:r>
              <a:rPr lang="en-GB" b="0" i="0" dirty="0">
                <a:solidFill>
                  <a:srgbClr val="202124"/>
                </a:solidFill>
                <a:effectLst/>
                <a:latin typeface="Times New Roman" panose="02020603050405020304" pitchFamily="18" charset="0"/>
                <a:cs typeface="Times New Roman" panose="02020603050405020304" pitchFamily="18" charset="0"/>
              </a:rPr>
              <a:t>Cybersecurity is </a:t>
            </a:r>
            <a:r>
              <a:rPr lang="en-GB" b="0" i="0" dirty="0">
                <a:solidFill>
                  <a:srgbClr val="040C28"/>
                </a:solidFill>
                <a:effectLst/>
                <a:latin typeface="Times New Roman" panose="02020603050405020304" pitchFamily="18" charset="0"/>
                <a:cs typeface="Times New Roman" panose="02020603050405020304" pitchFamily="18" charset="0"/>
              </a:rPr>
              <a:t>the practice of protecting systems, networks, and programs from digital attacks</a:t>
            </a:r>
            <a:r>
              <a:rPr lang="en-GB" b="0" i="0" dirty="0">
                <a:solidFill>
                  <a:srgbClr val="202124"/>
                </a:solidFill>
                <a:effectLst/>
                <a:latin typeface="Times New Roman" panose="02020603050405020304" pitchFamily="18" charset="0"/>
                <a:cs typeface="Times New Roman" panose="02020603050405020304" pitchFamily="18" charset="0"/>
              </a:rPr>
              <a:t>. These cyberattacks are usually aimed at accessing, changing, or destroying sensitive information; extorting money from users via ransomware; or interrupting normal business processes.</a:t>
            </a:r>
          </a:p>
          <a:p>
            <a:pPr algn="just"/>
            <a:endParaRPr lang="en-GB" dirty="0">
              <a:solidFill>
                <a:srgbClr val="202124"/>
              </a:solidFill>
              <a:latin typeface="Times New Roman" panose="02020603050405020304" pitchFamily="18" charset="0"/>
              <a:cs typeface="Times New Roman" panose="02020603050405020304" pitchFamily="18" charset="0"/>
            </a:endParaRPr>
          </a:p>
          <a:p>
            <a:pPr algn="just"/>
            <a:r>
              <a:rPr lang="en-GB" b="0" i="0" dirty="0">
                <a:effectLst/>
                <a:latin typeface="Times New Roman" panose="02020603050405020304" pitchFamily="18" charset="0"/>
                <a:cs typeface="Times New Roman" panose="02020603050405020304" pitchFamily="18" charset="0"/>
              </a:rPr>
              <a:t>A keylogger or keystroke logger/keyboard capturing is a form of malware or hardware that keeps track of and records your keystrokes as you type. It takes the information and sends it to a hacker using a command-and-control (C&amp;C) server.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0893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EAAE5-4C82-7FCB-EA73-4CC6667EB379}"/>
              </a:ext>
            </a:extLst>
          </p:cNvPr>
          <p:cNvSpPr>
            <a:spLocks noGrp="1"/>
          </p:cNvSpPr>
          <p:nvPr>
            <p:ph type="ctrTitle"/>
          </p:nvPr>
        </p:nvSpPr>
        <p:spPr>
          <a:xfrm>
            <a:off x="1781175" y="257176"/>
            <a:ext cx="9144000" cy="1066800"/>
          </a:xfrm>
        </p:spPr>
        <p:txBody>
          <a:bodyPr>
            <a:normAutofit/>
          </a:bodyPr>
          <a:lstStyle/>
          <a:p>
            <a:r>
              <a:rPr lang="en-US" sz="3600" b="1" u="sng" dirty="0">
                <a:latin typeface="Times New Roman" panose="02020603050405020304" pitchFamily="18" charset="0"/>
                <a:cs typeface="Times New Roman" panose="02020603050405020304" pitchFamily="18" charset="0"/>
              </a:rPr>
              <a:t>PROJECT  OVERVIEW</a:t>
            </a:r>
            <a:endParaRPr lang="en-IN" sz="3600" b="1"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FB61BB7-29EC-6F0A-E3F7-897789E68DAB}"/>
              </a:ext>
            </a:extLst>
          </p:cNvPr>
          <p:cNvSpPr>
            <a:spLocks noGrp="1"/>
          </p:cNvSpPr>
          <p:nvPr>
            <p:ph type="subTitle" idx="1"/>
          </p:nvPr>
        </p:nvSpPr>
        <p:spPr>
          <a:xfrm>
            <a:off x="1524000" y="1685925"/>
            <a:ext cx="9144000" cy="3571875"/>
          </a:xfrm>
        </p:spPr>
        <p:txBody>
          <a:bodyPr>
            <a:normAutofit/>
          </a:bodyPr>
          <a:lstStyle/>
          <a:p>
            <a:pPr algn="just"/>
            <a:r>
              <a:rPr lang="en-GB" b="0" i="0" dirty="0">
                <a:solidFill>
                  <a:srgbClr val="374151"/>
                </a:solidFill>
                <a:effectLst/>
                <a:latin typeface="Times New Roman" panose="02020603050405020304" pitchFamily="18" charset="0"/>
                <a:cs typeface="Times New Roman" panose="02020603050405020304" pitchFamily="18" charset="0"/>
              </a:rPr>
              <a:t>A keylogger, also known as keystroke logger or keyboard capturer, is a type of software or hardware device designed to record and monitor keystrokes on a computer or mobile device. Its primary purpose is to capture and log all the keystrokes entered by a user, including passwords, messages, emails, and other sensitive information.</a:t>
            </a:r>
          </a:p>
          <a:p>
            <a:pPr algn="just"/>
            <a:endParaRPr lang="en-GB" dirty="0">
              <a:solidFill>
                <a:srgbClr val="374151"/>
              </a:solidFill>
              <a:latin typeface="Times New Roman" panose="02020603050405020304" pitchFamily="18" charset="0"/>
              <a:cs typeface="Times New Roman" panose="02020603050405020304" pitchFamily="18" charset="0"/>
            </a:endParaRPr>
          </a:p>
          <a:p>
            <a:pPr algn="just"/>
            <a:r>
              <a:rPr lang="en-GB" dirty="0">
                <a:solidFill>
                  <a:srgbClr val="374151"/>
                </a:solidFill>
                <a:latin typeface="Times New Roman" panose="02020603050405020304" pitchFamily="18" charset="0"/>
                <a:cs typeface="Times New Roman" panose="02020603050405020304" pitchFamily="18" charset="0"/>
              </a:rPr>
              <a:t>In this project I created a Keylogger which provide the detailed keystrokes which typed by the keyboard.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9003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E616F-322B-F38A-7271-CF97687FCF78}"/>
              </a:ext>
            </a:extLst>
          </p:cNvPr>
          <p:cNvSpPr>
            <a:spLocks noGrp="1"/>
          </p:cNvSpPr>
          <p:nvPr>
            <p:ph type="ctrTitle"/>
          </p:nvPr>
        </p:nvSpPr>
        <p:spPr>
          <a:xfrm>
            <a:off x="1111623" y="195111"/>
            <a:ext cx="9825318" cy="796364"/>
          </a:xfrm>
        </p:spPr>
        <p:txBody>
          <a:bodyPr>
            <a:normAutofit/>
          </a:bodyPr>
          <a:lstStyle/>
          <a:p>
            <a:pPr algn="l"/>
            <a:r>
              <a:rPr lang="en-US" sz="3600" u="sng" dirty="0">
                <a:latin typeface="Times New Roman" panose="02020603050405020304" pitchFamily="18" charset="0"/>
                <a:cs typeface="Times New Roman" panose="02020603050405020304" pitchFamily="18" charset="0"/>
              </a:rPr>
              <a:t>WHO ARE THE END USERS of this project?</a:t>
            </a:r>
            <a:endParaRPr lang="en-IN" sz="3600" u="sng"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EB1FB1EF-5119-53DC-02D1-31153719D1FD}"/>
              </a:ext>
            </a:extLst>
          </p:cNvPr>
          <p:cNvSpPr>
            <a:spLocks noGrp="1" noChangeArrowheads="1"/>
          </p:cNvSpPr>
          <p:nvPr>
            <p:ph type="subTitle" idx="1"/>
          </p:nvPr>
        </p:nvSpPr>
        <p:spPr bwMode="auto">
          <a:xfrm>
            <a:off x="1004048" y="775618"/>
            <a:ext cx="10598340" cy="544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GB" sz="2000" b="0" i="0" dirty="0">
                <a:solidFill>
                  <a:srgbClr val="374151"/>
                </a:solidFill>
                <a:effectLst/>
                <a:latin typeface="Times New Roman" panose="02020603050405020304" pitchFamily="18" charset="0"/>
                <a:cs typeface="Times New Roman" panose="02020603050405020304" pitchFamily="18" charset="0"/>
              </a:rPr>
              <a:t>The end users of keyloggers can vary depending on the specific context and intended purpose. Here are a few potential examples: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Organizations and Employers: Some organizations may deploy keyloggers on their company-owned devices to monitor employee activity and ensure compliance with company policies. This can be done to prevent data breaches, detect insider threats, or monitor productivity.</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Parents and Guardians: In certain cases, parents or guardians may use keyloggers to monitor the online activities of their children. This may be done to protect them from potential online threats or to ensure they are using the internet responsibly.</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Law Enforcement and Government Agencies: Keyloggers might be utilized by law enforcement or government agencies during authorized investigations as a means to gather evidence for criminal activities.</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 Professionals and Researchers: Keyloggers can be used by cybersecurity professionals and researchers for legitimate purposes, such as identifying vulnerabilities, testing the effectiveness of security measures, and developing defensive strategies.</a:t>
            </a: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0975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930E2-58F9-6E6F-4AA1-2F64B9BD0428}"/>
              </a:ext>
            </a:extLst>
          </p:cNvPr>
          <p:cNvSpPr>
            <a:spLocks noGrp="1"/>
          </p:cNvSpPr>
          <p:nvPr>
            <p:ph type="ctrTitle"/>
          </p:nvPr>
        </p:nvSpPr>
        <p:spPr>
          <a:xfrm>
            <a:off x="1640542" y="242047"/>
            <a:ext cx="9144000" cy="650222"/>
          </a:xfrm>
        </p:spPr>
        <p:txBody>
          <a:bodyPr>
            <a:noAutofit/>
          </a:bodyPr>
          <a:lstStyle/>
          <a:p>
            <a:br>
              <a:rPr lang="en-US" sz="2800" b="1" u="sng" dirty="0">
                <a:latin typeface="Times New Roman" panose="02020603050405020304" pitchFamily="18" charset="0"/>
                <a:cs typeface="Times New Roman" panose="02020603050405020304" pitchFamily="18" charset="0"/>
              </a:rPr>
            </a:br>
            <a:r>
              <a:rPr lang="en-US" sz="2800" b="1" u="sng" dirty="0">
                <a:latin typeface="Times New Roman" panose="02020603050405020304" pitchFamily="18" charset="0"/>
                <a:cs typeface="Times New Roman" panose="02020603050405020304" pitchFamily="18" charset="0"/>
              </a:rPr>
              <a:t>YOUR SOLUTION AND ITS VALUE PROPOSITION</a:t>
            </a:r>
            <a:endParaRPr lang="en-IN" sz="2800" b="1"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8F8A3DB-2EF4-AF48-4BAF-A226A508DD34}"/>
              </a:ext>
            </a:extLst>
          </p:cNvPr>
          <p:cNvSpPr>
            <a:spLocks noGrp="1"/>
          </p:cNvSpPr>
          <p:nvPr>
            <p:ph type="subTitle" idx="1"/>
          </p:nvPr>
        </p:nvSpPr>
        <p:spPr>
          <a:xfrm>
            <a:off x="1524000" y="1335741"/>
            <a:ext cx="9144000" cy="3922059"/>
          </a:xfrm>
        </p:spPr>
        <p:txBody>
          <a:bodyPr>
            <a:noAutofit/>
          </a:bodyPr>
          <a:lstStyle/>
          <a:p>
            <a:pPr algn="just" fontAlgn="base"/>
            <a:r>
              <a:rPr lang="en-GB" sz="1600" b="0" i="0" dirty="0">
                <a:effectLst/>
                <a:latin typeface="Times New Roman" panose="02020603050405020304" pitchFamily="18" charset="0"/>
                <a:cs typeface="Times New Roman" panose="02020603050405020304" pitchFamily="18" charset="0"/>
              </a:rPr>
              <a:t>The concept of a keylogger breaks down into two definitions:</a:t>
            </a:r>
          </a:p>
          <a:p>
            <a:pPr algn="just" fontAlgn="base">
              <a:buFont typeface="+mj-lt"/>
              <a:buAutoNum type="arabicPeriod"/>
            </a:pPr>
            <a:r>
              <a:rPr lang="en-GB" sz="1600" b="1" i="0" dirty="0">
                <a:effectLst/>
                <a:latin typeface="Times New Roman" panose="02020603050405020304" pitchFamily="18" charset="0"/>
                <a:cs typeface="Times New Roman" panose="02020603050405020304" pitchFamily="18" charset="0"/>
              </a:rPr>
              <a:t>Keystroke logging</a:t>
            </a:r>
            <a:r>
              <a:rPr lang="en-GB" sz="1600" b="0" i="0" dirty="0">
                <a:effectLst/>
                <a:latin typeface="Times New Roman" panose="02020603050405020304" pitchFamily="18" charset="0"/>
                <a:cs typeface="Times New Roman" panose="02020603050405020304" pitchFamily="18" charset="0"/>
              </a:rPr>
              <a:t>: Record-keeping for every key pressed on your keyboard.</a:t>
            </a:r>
          </a:p>
          <a:p>
            <a:pPr algn="just" fontAlgn="base">
              <a:buFont typeface="+mj-lt"/>
              <a:buAutoNum type="arabicPeriod"/>
            </a:pPr>
            <a:r>
              <a:rPr lang="en-GB" sz="1600" b="1" i="0" dirty="0">
                <a:effectLst/>
                <a:latin typeface="Times New Roman" panose="02020603050405020304" pitchFamily="18" charset="0"/>
                <a:cs typeface="Times New Roman" panose="02020603050405020304" pitchFamily="18" charset="0"/>
              </a:rPr>
              <a:t>Keylogger tools:</a:t>
            </a:r>
            <a:r>
              <a:rPr lang="en-GB" sz="1600" b="0" i="0" dirty="0">
                <a:effectLst/>
                <a:latin typeface="Times New Roman" panose="02020603050405020304" pitchFamily="18" charset="0"/>
                <a:cs typeface="Times New Roman" panose="02020603050405020304" pitchFamily="18" charset="0"/>
              </a:rPr>
              <a:t> Devices or programs used to log your keystrokes.</a:t>
            </a:r>
          </a:p>
          <a:p>
            <a:pPr algn="just" fontAlgn="base"/>
            <a:r>
              <a:rPr lang="en-GB" sz="1600" b="0" i="0" dirty="0">
                <a:effectLst/>
                <a:latin typeface="Times New Roman" panose="02020603050405020304" pitchFamily="18" charset="0"/>
                <a:cs typeface="Times New Roman" panose="02020603050405020304" pitchFamily="18" charset="0"/>
              </a:rPr>
              <a:t>Keystroke logging is an act of tracking and recording every keystroke entry made on a computer, often without the permission or knowledge of the user. A “keystroke” is just any interaction you make with a button on your keyboard.</a:t>
            </a:r>
          </a:p>
          <a:p>
            <a:pPr algn="just" fontAlgn="base"/>
            <a:r>
              <a:rPr lang="en-GB" sz="1600" b="0" i="0" dirty="0">
                <a:effectLst/>
                <a:latin typeface="Times New Roman" panose="02020603050405020304" pitchFamily="18" charset="0"/>
                <a:cs typeface="Times New Roman" panose="02020603050405020304" pitchFamily="18" charset="0"/>
              </a:rPr>
              <a:t>Keystrokes are how you “speak” to your computers. Each keystroke transmits a signal that tells your computer programs what you want them to do.</a:t>
            </a:r>
          </a:p>
          <a:p>
            <a:pPr algn="just" fontAlgn="base"/>
            <a:r>
              <a:rPr lang="en-GB" sz="1600" b="0" i="0" dirty="0">
                <a:effectLst/>
                <a:latin typeface="Times New Roman" panose="02020603050405020304" pitchFamily="18" charset="0"/>
                <a:cs typeface="Times New Roman" panose="02020603050405020304" pitchFamily="18" charset="0"/>
              </a:rPr>
              <a:t>These commands may include:</a:t>
            </a:r>
          </a:p>
          <a:p>
            <a:pPr algn="just" fontAlgn="base"/>
            <a:r>
              <a:rPr lang="en-GB" sz="1600" b="0" i="0" dirty="0">
                <a:effectLst/>
                <a:latin typeface="Times New Roman" panose="02020603050405020304" pitchFamily="18" charset="0"/>
                <a:cs typeface="Times New Roman" panose="02020603050405020304" pitchFamily="18" charset="0"/>
              </a:rPr>
              <a:t>Length of the keypress, Time of keypress, Velocity of keypress, Name of the key used</a:t>
            </a:r>
          </a:p>
          <a:p>
            <a:pPr algn="just" fontAlgn="base"/>
            <a:r>
              <a:rPr lang="en-GB" sz="1600" b="0" i="0" dirty="0">
                <a:effectLst/>
                <a:latin typeface="Times New Roman" panose="02020603050405020304" pitchFamily="18" charset="0"/>
                <a:cs typeface="Times New Roman" panose="02020603050405020304" pitchFamily="18" charset="0"/>
              </a:rPr>
              <a:t>When logged, all this information is like listening to a private conversation. You believe you’re only “talking” with your device, but another person listened and wrote down everything you said. With our increasingly digital lives, we share a lot of highly sensitive information on our devices.</a:t>
            </a:r>
          </a:p>
          <a:p>
            <a:pPr algn="just" fontAlgn="base"/>
            <a:r>
              <a:rPr lang="en-GB" sz="1600" b="0" i="0" dirty="0">
                <a:effectLst/>
                <a:latin typeface="Times New Roman" panose="02020603050405020304" pitchFamily="18" charset="0"/>
                <a:cs typeface="Times New Roman" panose="02020603050405020304" pitchFamily="18" charset="0"/>
              </a:rPr>
              <a:t>User behaviours and private data can easily be assembled from logged keystrokes. Everything from online banking access to social security numbers is entered into computers. Social media, email, websites visited, and even text messages sent can all be highly revealing.</a:t>
            </a:r>
          </a:p>
          <a:p>
            <a:pPr algn="just" fontAlgn="base"/>
            <a:r>
              <a:rPr lang="en-GB" sz="1600" b="0" i="0" dirty="0">
                <a:effectLst/>
                <a:latin typeface="Times New Roman" panose="02020603050405020304" pitchFamily="18" charset="0"/>
                <a:cs typeface="Times New Roman" panose="02020603050405020304" pitchFamily="18" charset="0"/>
              </a:rPr>
              <a:t>Now that we’ve established a keystroke logging definition, we can explain how this is tracked through keylogger</a:t>
            </a:r>
            <a:r>
              <a:rPr lang="en-GB" sz="1600" b="0" i="0" dirty="0">
                <a:solidFill>
                  <a:srgbClr val="8F8F8F"/>
                </a:solidFill>
                <a:effectLst/>
                <a:latin typeface="MuseoSans"/>
              </a:rPr>
              <a:t>s.</a:t>
            </a: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4400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5C890-6862-82C9-A168-22F6995D7460}"/>
              </a:ext>
            </a:extLst>
          </p:cNvPr>
          <p:cNvSpPr>
            <a:spLocks noGrp="1"/>
          </p:cNvSpPr>
          <p:nvPr>
            <p:ph type="ctrTitle"/>
          </p:nvPr>
        </p:nvSpPr>
        <p:spPr>
          <a:xfrm>
            <a:off x="1524000" y="107576"/>
            <a:ext cx="9144000" cy="1134316"/>
          </a:xfrm>
        </p:spPr>
        <p:txBody>
          <a:bodyPr>
            <a:normAutofit/>
          </a:bodyPr>
          <a:lstStyle/>
          <a:p>
            <a:pPr algn="just"/>
            <a:r>
              <a:rPr lang="en-US" sz="3600" b="1" u="sng" dirty="0">
                <a:latin typeface="Times New Roman" panose="02020603050405020304" pitchFamily="18" charset="0"/>
                <a:cs typeface="Times New Roman" panose="02020603050405020304" pitchFamily="18" charset="0"/>
              </a:rPr>
              <a:t>How did you customize the project and make it your own</a:t>
            </a:r>
            <a:endParaRPr lang="en-IN" sz="3600" b="1"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AD747AE-4538-6380-7EA5-3B9AB85DA753}"/>
              </a:ext>
            </a:extLst>
          </p:cNvPr>
          <p:cNvSpPr>
            <a:spLocks noGrp="1"/>
          </p:cNvSpPr>
          <p:nvPr>
            <p:ph type="subTitle" idx="1"/>
          </p:nvPr>
        </p:nvSpPr>
        <p:spPr>
          <a:xfrm>
            <a:off x="1524000" y="1461247"/>
            <a:ext cx="9144000" cy="3850341"/>
          </a:xfrm>
        </p:spPr>
        <p:txBody>
          <a:bodyPr/>
          <a:lstStyle/>
          <a:p>
            <a:pPr algn="just"/>
            <a:r>
              <a:rPr lang="en-IN" dirty="0"/>
              <a:t>I write the whole code for keylogger in python language. Using of basic Python language I create a keylogger which gives us the detailed keys which is written by the keyboard.</a:t>
            </a:r>
          </a:p>
          <a:p>
            <a:pPr algn="just"/>
            <a:r>
              <a:rPr lang="en-IN" dirty="0"/>
              <a:t>Here is the screenshot of  my code:</a:t>
            </a:r>
          </a:p>
        </p:txBody>
      </p:sp>
      <p:pic>
        <p:nvPicPr>
          <p:cNvPr id="7" name="Picture 6">
            <a:extLst>
              <a:ext uri="{FF2B5EF4-FFF2-40B4-BE49-F238E27FC236}">
                <a16:creationId xmlns:a16="http://schemas.microsoft.com/office/drawing/2014/main" id="{7A957210-4B4D-7384-C5DF-F9F8FD9C14EC}"/>
              </a:ext>
            </a:extLst>
          </p:cNvPr>
          <p:cNvPicPr>
            <a:picLocks noChangeAspect="1"/>
          </p:cNvPicPr>
          <p:nvPr/>
        </p:nvPicPr>
        <p:blipFill>
          <a:blip r:embed="rId2"/>
          <a:stretch>
            <a:fillRect/>
          </a:stretch>
        </p:blipFill>
        <p:spPr>
          <a:xfrm>
            <a:off x="1604682" y="2976282"/>
            <a:ext cx="10022541" cy="3850341"/>
          </a:xfrm>
          <a:prstGeom prst="rect">
            <a:avLst/>
          </a:prstGeom>
        </p:spPr>
      </p:pic>
    </p:spTree>
    <p:extLst>
      <p:ext uri="{BB962C8B-B14F-4D97-AF65-F5344CB8AC3E}">
        <p14:creationId xmlns:p14="http://schemas.microsoft.com/office/powerpoint/2010/main" val="176977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50050-7DAB-3709-2683-B15EBB84795E}"/>
              </a:ext>
            </a:extLst>
          </p:cNvPr>
          <p:cNvSpPr>
            <a:spLocks noGrp="1"/>
          </p:cNvSpPr>
          <p:nvPr>
            <p:ph type="ctrTitle"/>
          </p:nvPr>
        </p:nvSpPr>
        <p:spPr>
          <a:xfrm>
            <a:off x="1524000" y="152399"/>
            <a:ext cx="9144000" cy="748834"/>
          </a:xfrm>
        </p:spPr>
        <p:txBody>
          <a:bodyPr>
            <a:normAutofit/>
          </a:bodyPr>
          <a:lstStyle/>
          <a:p>
            <a:r>
              <a:rPr lang="en-GB" sz="3600" b="1" u="sng" dirty="0">
                <a:latin typeface="Times New Roman" panose="02020603050405020304" pitchFamily="18" charset="0"/>
                <a:cs typeface="Times New Roman" panose="02020603050405020304" pitchFamily="18" charset="0"/>
              </a:rPr>
              <a:t>MODELLING</a:t>
            </a:r>
            <a:endParaRPr lang="en-IN" sz="3600" b="1"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B5DEB2C-5819-F14B-7F4E-A61BB5F1065A}"/>
              </a:ext>
            </a:extLst>
          </p:cNvPr>
          <p:cNvSpPr>
            <a:spLocks noGrp="1"/>
          </p:cNvSpPr>
          <p:nvPr>
            <p:ph type="subTitle" idx="1"/>
          </p:nvPr>
        </p:nvSpPr>
        <p:spPr>
          <a:xfrm>
            <a:off x="1524000" y="1658470"/>
            <a:ext cx="9144000" cy="4419601"/>
          </a:xfrm>
        </p:spPr>
        <p:txBody>
          <a:bodyPr>
            <a:normAutofit/>
          </a:bodyPr>
          <a:lstStyle/>
          <a:p>
            <a:pPr algn="just"/>
            <a:r>
              <a:rPr lang="en-GB" i="0" dirty="0">
                <a:solidFill>
                  <a:srgbClr val="273239"/>
                </a:solidFill>
                <a:effectLst/>
                <a:latin typeface="Times New Roman" panose="02020603050405020304" pitchFamily="18" charset="0"/>
                <a:cs typeface="Times New Roman" panose="02020603050405020304" pitchFamily="18" charset="0"/>
              </a:rPr>
              <a:t>Key loggers </a:t>
            </a:r>
            <a:r>
              <a:rPr lang="en-GB" b="0" i="0" dirty="0">
                <a:solidFill>
                  <a:srgbClr val="273239"/>
                </a:solidFill>
                <a:effectLst/>
                <a:latin typeface="Times New Roman" panose="02020603050405020304" pitchFamily="18" charset="0"/>
                <a:cs typeface="Times New Roman" panose="02020603050405020304" pitchFamily="18" charset="0"/>
              </a:rPr>
              <a:t>also known as keystroke loggers, may be defined as the recording of the key pressed on a system and saved it to a file, and the that file is accessed by the person using this malware. Key logger can be software or can be hardware. </a:t>
            </a:r>
          </a:p>
          <a:p>
            <a:pPr algn="just"/>
            <a:r>
              <a:rPr lang="en-GB" i="0" u="sng" dirty="0">
                <a:solidFill>
                  <a:srgbClr val="273239"/>
                </a:solidFill>
                <a:effectLst/>
                <a:latin typeface="Times New Roman" panose="02020603050405020304" pitchFamily="18" charset="0"/>
                <a:cs typeface="Times New Roman" panose="02020603050405020304" pitchFamily="18" charset="0"/>
              </a:rPr>
              <a:t>Working</a:t>
            </a:r>
            <a:r>
              <a:rPr lang="en-GB" b="1" i="0" dirty="0">
                <a:solidFill>
                  <a:srgbClr val="273239"/>
                </a:solidFill>
                <a:effectLst/>
                <a:latin typeface="Times New Roman" panose="02020603050405020304" pitchFamily="18" charset="0"/>
                <a:cs typeface="Times New Roman" panose="02020603050405020304" pitchFamily="18" charset="0"/>
              </a:rPr>
              <a:t>:</a:t>
            </a:r>
            <a:r>
              <a:rPr lang="en-GB" b="0" i="0" dirty="0">
                <a:solidFill>
                  <a:srgbClr val="273239"/>
                </a:solidFill>
                <a:effectLst/>
                <a:latin typeface="Times New Roman" panose="02020603050405020304" pitchFamily="18" charset="0"/>
                <a:cs typeface="Times New Roman" panose="02020603050405020304" pitchFamily="18" charset="0"/>
              </a:rPr>
              <a:t> Mainly key-loggers are used to steal password or confidential details such as bank information etc. First key-logger was invented in 1970’s and was a hardware key logger and first software key-logger was developed in 1983. </a:t>
            </a:r>
          </a:p>
          <a:p>
            <a:pPr algn="just" fontAlgn="base"/>
            <a:r>
              <a:rPr lang="en-GB" b="0" i="0" dirty="0">
                <a:effectLst/>
                <a:latin typeface="Times New Roman" panose="02020603050405020304" pitchFamily="18" charset="0"/>
                <a:cs typeface="Times New Roman" panose="02020603050405020304" pitchFamily="18" charset="0"/>
              </a:rPr>
              <a:t>Here are the two forms of keyloggers Modelling:</a:t>
            </a:r>
          </a:p>
          <a:p>
            <a:pPr algn="just" fontAlgn="base">
              <a:buFont typeface="+mj-lt"/>
              <a:buAutoNum type="arabicPeriod"/>
            </a:pPr>
            <a:r>
              <a:rPr lang="en-GB" b="1" i="0" dirty="0">
                <a:effectLst/>
                <a:latin typeface="Times New Roman" panose="02020603050405020304" pitchFamily="18" charset="0"/>
                <a:cs typeface="Times New Roman" panose="02020603050405020304" pitchFamily="18" charset="0"/>
              </a:rPr>
              <a:t>Software keyloggers</a:t>
            </a:r>
            <a:endParaRPr lang="en-GB" b="0" i="0" dirty="0">
              <a:effectLst/>
              <a:latin typeface="Times New Roman" panose="02020603050405020304" pitchFamily="18" charset="0"/>
              <a:cs typeface="Times New Roman" panose="02020603050405020304" pitchFamily="18" charset="0"/>
            </a:endParaRPr>
          </a:p>
          <a:p>
            <a:pPr algn="just" fontAlgn="base">
              <a:buFont typeface="+mj-lt"/>
              <a:buAutoNum type="arabicPeriod"/>
            </a:pPr>
            <a:r>
              <a:rPr lang="en-GB" b="1" i="0" dirty="0">
                <a:effectLst/>
                <a:latin typeface="Times New Roman" panose="02020603050405020304" pitchFamily="18" charset="0"/>
                <a:cs typeface="Times New Roman" panose="02020603050405020304" pitchFamily="18" charset="0"/>
              </a:rPr>
              <a:t>Hardware keyloggers</a:t>
            </a:r>
            <a:endParaRPr lang="en-GB" b="0" i="0" dirty="0">
              <a:effectLst/>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3154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383A3-51AF-8A91-3746-B7E3EFDC5B4F}"/>
              </a:ext>
            </a:extLst>
          </p:cNvPr>
          <p:cNvSpPr>
            <a:spLocks noGrp="1"/>
          </p:cNvSpPr>
          <p:nvPr>
            <p:ph type="ctrTitle"/>
          </p:nvPr>
        </p:nvSpPr>
        <p:spPr>
          <a:xfrm>
            <a:off x="1524000" y="313765"/>
            <a:ext cx="9144000" cy="623328"/>
          </a:xfrm>
        </p:spPr>
        <p:txBody>
          <a:bodyPr>
            <a:normAutofit/>
          </a:bodyPr>
          <a:lstStyle/>
          <a:p>
            <a:r>
              <a:rPr lang="en-IN" sz="3600" b="1" u="sng" dirty="0">
                <a:latin typeface="Times New Roman" panose="02020603050405020304" pitchFamily="18" charset="0"/>
                <a:cs typeface="Times New Roman" panose="02020603050405020304" pitchFamily="18" charset="0"/>
              </a:rPr>
              <a:t>Software Keyloggers</a:t>
            </a:r>
          </a:p>
        </p:txBody>
      </p:sp>
      <p:sp>
        <p:nvSpPr>
          <p:cNvPr id="3" name="Subtitle 2">
            <a:extLst>
              <a:ext uri="{FF2B5EF4-FFF2-40B4-BE49-F238E27FC236}">
                <a16:creationId xmlns:a16="http://schemas.microsoft.com/office/drawing/2014/main" id="{A3FC71C1-D718-D87D-D8FB-66B798F35EE3}"/>
              </a:ext>
            </a:extLst>
          </p:cNvPr>
          <p:cNvSpPr>
            <a:spLocks noGrp="1"/>
          </p:cNvSpPr>
          <p:nvPr>
            <p:ph type="subTitle" idx="1"/>
          </p:nvPr>
        </p:nvSpPr>
        <p:spPr>
          <a:xfrm>
            <a:off x="1524000" y="1174375"/>
            <a:ext cx="9144000" cy="5468471"/>
          </a:xfrm>
        </p:spPr>
        <p:txBody>
          <a:bodyPr/>
          <a:lstStyle/>
          <a:p>
            <a:pPr algn="just" fontAlgn="base"/>
            <a:r>
              <a:rPr lang="en-GB" b="0" i="0" dirty="0">
                <a:solidFill>
                  <a:srgbClr val="273239"/>
                </a:solidFill>
                <a:effectLst/>
                <a:latin typeface="Times New Roman" panose="02020603050405020304" pitchFamily="18" charset="0"/>
                <a:cs typeface="Times New Roman" panose="02020603050405020304" pitchFamily="18" charset="0"/>
              </a:rPr>
              <a:t>Software key-loggers are the computer programs which are developed to steal password from the victims computer. However key loggers are used in IT organizations to troubleshoot technical problems with computers and business networks. Also Microsoft windows 10 also has key-logger installed in it.</a:t>
            </a:r>
          </a:p>
          <a:p>
            <a:pPr algn="just" fontAlgn="base">
              <a:buFont typeface="+mj-lt"/>
              <a:buAutoNum type="arabicPeriod"/>
            </a:pPr>
            <a:r>
              <a:rPr lang="en-GB" b="1" i="0" dirty="0">
                <a:solidFill>
                  <a:srgbClr val="273239"/>
                </a:solidFill>
                <a:effectLst/>
                <a:latin typeface="Times New Roman" panose="02020603050405020304" pitchFamily="18" charset="0"/>
                <a:cs typeface="Times New Roman" panose="02020603050405020304" pitchFamily="18" charset="0"/>
              </a:rPr>
              <a:t>JavaScript based key logger –</a:t>
            </a:r>
            <a:r>
              <a:rPr lang="en-GB" b="0" i="0" dirty="0">
                <a:solidFill>
                  <a:srgbClr val="273239"/>
                </a:solidFill>
                <a:effectLst/>
                <a:latin typeface="Times New Roman" panose="02020603050405020304" pitchFamily="18" charset="0"/>
                <a:cs typeface="Times New Roman" panose="02020603050405020304" pitchFamily="18" charset="0"/>
              </a:rPr>
              <a:t> It is a malicious script which is installed into a web page, and listens for key to press such as oneKeyUp(). These scripts can be sent by various methods, like sharing through social media, sending as a mail file, or RAT file.</a:t>
            </a:r>
          </a:p>
          <a:p>
            <a:pPr algn="just" fontAlgn="base">
              <a:buFont typeface="+mj-lt"/>
              <a:buAutoNum type="arabicPeriod"/>
            </a:pPr>
            <a:r>
              <a:rPr lang="en-GB" b="1" i="0" dirty="0">
                <a:solidFill>
                  <a:srgbClr val="273239"/>
                </a:solidFill>
                <a:effectLst/>
                <a:latin typeface="Times New Roman" panose="02020603050405020304" pitchFamily="18" charset="0"/>
                <a:cs typeface="Times New Roman" panose="02020603050405020304" pitchFamily="18" charset="0"/>
              </a:rPr>
              <a:t>Form Based Key loggers –</a:t>
            </a:r>
            <a:r>
              <a:rPr lang="en-GB" b="0" i="0" dirty="0">
                <a:solidFill>
                  <a:srgbClr val="273239"/>
                </a:solidFill>
                <a:effectLst/>
                <a:latin typeface="Times New Roman" panose="02020603050405020304" pitchFamily="18" charset="0"/>
                <a:cs typeface="Times New Roman" panose="02020603050405020304" pitchFamily="18" charset="0"/>
              </a:rPr>
              <a:t> These are key-loggers which activates when a person fills a form online and when click the button submit all the data or the words written is sent via file on a computer. Some key-loggers works as a API in running application it looks like a simple application and whenever a key is pressed it records it.</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3712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1482</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MuseoSans</vt:lpstr>
      <vt:lpstr>Times New Roman</vt:lpstr>
      <vt:lpstr>Office Theme</vt:lpstr>
      <vt:lpstr>PowerPoint Presentation</vt:lpstr>
      <vt:lpstr>PROJECT TITLE/Problem Statement</vt:lpstr>
      <vt:lpstr>AGENDA</vt:lpstr>
      <vt:lpstr>PROJECT  OVERVIEW</vt:lpstr>
      <vt:lpstr>WHO ARE THE END USERS of this project?</vt:lpstr>
      <vt:lpstr> YOUR SOLUTION AND ITS VALUE PROPOSITION</vt:lpstr>
      <vt:lpstr>How did you customize the project and make it your own</vt:lpstr>
      <vt:lpstr>MODELLING</vt:lpstr>
      <vt:lpstr>Software Keyloggers</vt:lpstr>
      <vt:lpstr>Hardware Keyloggers</vt:lpstr>
      <vt:lpstr>Results</vt:lpstr>
      <vt:lpstr>Links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onckar seth</dc:creator>
  <cp:lastModifiedBy>onckar seth</cp:lastModifiedBy>
  <cp:revision>12</cp:revision>
  <dcterms:created xsi:type="dcterms:W3CDTF">2023-07-08T17:02:28Z</dcterms:created>
  <dcterms:modified xsi:type="dcterms:W3CDTF">2023-07-14T11:47:21Z</dcterms:modified>
</cp:coreProperties>
</file>