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media/image7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314" r:id="rId2"/>
    <p:sldId id="256" r:id="rId3"/>
    <p:sldId id="313" r:id="rId4"/>
    <p:sldId id="257" r:id="rId5"/>
    <p:sldId id="258" r:id="rId6"/>
    <p:sldId id="259" r:id="rId7"/>
    <p:sldId id="260" r:id="rId8"/>
    <p:sldId id="31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2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8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6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7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131448-EFD1-C7CD-F438-DAAFB32A5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FSWD-I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30C3F2-BFED-68C2-6784-961A90115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Full stack web development -I</a:t>
            </a:r>
          </a:p>
        </p:txBody>
      </p:sp>
    </p:spTree>
    <p:extLst>
      <p:ext uri="{BB962C8B-B14F-4D97-AF65-F5344CB8AC3E}">
        <p14:creationId xmlns:p14="http://schemas.microsoft.com/office/powerpoint/2010/main" val="42796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62953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90" dirty="0"/>
              <a:t> </a:t>
            </a:r>
            <a:r>
              <a:rPr dirty="0"/>
              <a:t>html</a:t>
            </a:r>
            <a:r>
              <a:rPr spc="-55" dirty="0"/>
              <a:t> </a:t>
            </a:r>
            <a:r>
              <a:rPr dirty="0"/>
              <a:t>file</a:t>
            </a:r>
            <a:r>
              <a:rPr spc="-6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73173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84"/>
              </a:spcBef>
            </a:pPr>
            <a:r>
              <a:rPr sz="1800" dirty="0"/>
              <a:t>&lt;!DOCTYPE</a:t>
            </a:r>
            <a:r>
              <a:rPr sz="1800" spc="-125" dirty="0"/>
              <a:t> </a:t>
            </a:r>
            <a:r>
              <a:rPr sz="1800" spc="-10" dirty="0"/>
              <a:t>html&gt;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90"/>
              </a:spcBef>
            </a:pPr>
            <a:r>
              <a:rPr sz="1800" spc="-10" dirty="0"/>
              <a:t>&lt;html&gt;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0"/>
              </a:spcBef>
            </a:pPr>
            <a:r>
              <a:rPr sz="1800" spc="-10" dirty="0"/>
              <a:t>&lt;head&gt;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800" dirty="0"/>
              <a:t>&lt;title&gt;My</a:t>
            </a:r>
            <a:r>
              <a:rPr sz="1800" spc="-75" dirty="0"/>
              <a:t> </a:t>
            </a:r>
            <a:r>
              <a:rPr sz="1800" dirty="0"/>
              <a:t>First</a:t>
            </a:r>
            <a:r>
              <a:rPr sz="1800" spc="-65" dirty="0"/>
              <a:t> </a:t>
            </a:r>
            <a:r>
              <a:rPr sz="1800" dirty="0"/>
              <a:t>Web</a:t>
            </a:r>
            <a:r>
              <a:rPr sz="1800" spc="-65" dirty="0"/>
              <a:t> </a:t>
            </a:r>
            <a:r>
              <a:rPr sz="1800" spc="-10" dirty="0"/>
              <a:t>Page&lt;/title&gt;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90"/>
              </a:spcBef>
            </a:pPr>
            <a:r>
              <a:rPr sz="1800" spc="-10" dirty="0"/>
              <a:t>&lt;/head&gt;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0"/>
              </a:spcBef>
            </a:pPr>
            <a:r>
              <a:rPr sz="1800" spc="-10" dirty="0"/>
              <a:t>&lt;body&gt;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800" dirty="0"/>
              <a:t>&lt;h1&gt;My</a:t>
            </a:r>
            <a:r>
              <a:rPr sz="1800" spc="-55" dirty="0"/>
              <a:t> </a:t>
            </a:r>
            <a:r>
              <a:rPr sz="1800" dirty="0"/>
              <a:t>First</a:t>
            </a:r>
            <a:r>
              <a:rPr sz="1800" spc="-50" dirty="0"/>
              <a:t> </a:t>
            </a:r>
            <a:r>
              <a:rPr sz="1800" spc="-10" dirty="0"/>
              <a:t>Heading&lt;/h1&gt;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800" dirty="0"/>
              <a:t>&lt;p&gt;My</a:t>
            </a:r>
            <a:r>
              <a:rPr sz="1800" spc="-50" dirty="0"/>
              <a:t> </a:t>
            </a:r>
            <a:r>
              <a:rPr sz="1800" dirty="0"/>
              <a:t>first</a:t>
            </a:r>
            <a:r>
              <a:rPr sz="1800" spc="-40" dirty="0"/>
              <a:t> </a:t>
            </a:r>
            <a:r>
              <a:rPr sz="1800" spc="-10" dirty="0"/>
              <a:t>paragraph.&lt;/p&gt;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800" spc="-10" dirty="0"/>
              <a:t>&lt;/body&gt;</a:t>
            </a:r>
            <a:endParaRPr sz="1800"/>
          </a:p>
          <a:p>
            <a:pPr marL="76200">
              <a:lnSpc>
                <a:spcPct val="100000"/>
              </a:lnSpc>
              <a:spcBef>
                <a:spcPts val="385"/>
              </a:spcBef>
            </a:pPr>
            <a:r>
              <a:rPr sz="1800" spc="-10" dirty="0"/>
              <a:t>&lt;/html&gt;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580769"/>
            <a:ext cx="1340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Paragraph</a:t>
            </a:r>
            <a:r>
              <a:rPr sz="1500" b="1" spc="-2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tag</a:t>
            </a:r>
            <a:r>
              <a:rPr sz="1500" b="1" spc="-1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5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2164460"/>
            <a:ext cx="79940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&gt;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you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can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use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paragraphs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to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separate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your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content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into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blocks.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You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can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create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paragraph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2F2F2F"/>
                </a:solidFill>
                <a:latin typeface="Roboto"/>
                <a:cs typeface="Roboto"/>
              </a:rPr>
              <a:t>by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2602" y="2368550"/>
            <a:ext cx="355600" cy="2546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latin typeface="Courier New"/>
                <a:cs typeface="Courier New"/>
              </a:rPr>
              <a:t>&lt;p&gt;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0553" y="2369896"/>
            <a:ext cx="4476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tags.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2369896"/>
            <a:ext cx="286829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surrounding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your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content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with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Line Break</a:t>
            </a:r>
            <a:r>
              <a:rPr sz="1500" b="1" spc="3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5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3330397"/>
            <a:ext cx="82886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&gt;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Now,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if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you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want</a:t>
            </a:r>
            <a:r>
              <a:rPr sz="1500" spc="-7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to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separate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your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content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onto</a:t>
            </a:r>
            <a:r>
              <a:rPr sz="1500" spc="-7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multiple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lines,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but</a:t>
            </a:r>
            <a:r>
              <a:rPr sz="1500" spc="-7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you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don’t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want</a:t>
            </a:r>
            <a:r>
              <a:rPr sz="1500" spc="-6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that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space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that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3539744"/>
            <a:ext cx="4589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comes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with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paragraph,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you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can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use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line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break,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or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4721" y="3560317"/>
            <a:ext cx="373380" cy="22860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39"/>
              </a:lnSpc>
            </a:pPr>
            <a:r>
              <a:rPr sz="1500" b="1" spc="-20" dirty="0">
                <a:latin typeface="Roboto"/>
                <a:cs typeface="Roboto"/>
              </a:rPr>
              <a:t>&lt;br&gt;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3408" y="3539744"/>
            <a:ext cx="349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tag.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1417" y="414909"/>
            <a:ext cx="47440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0895" algn="l"/>
              </a:tabLst>
            </a:pPr>
            <a:r>
              <a:rPr dirty="0"/>
              <a:t>Html</a:t>
            </a:r>
            <a:r>
              <a:rPr spc="-95" dirty="0"/>
              <a:t> </a:t>
            </a:r>
            <a:r>
              <a:rPr spc="-10" dirty="0"/>
              <a:t>Formatting</a:t>
            </a:r>
            <a:r>
              <a:rPr spc="-80" dirty="0"/>
              <a:t> </a:t>
            </a:r>
            <a:r>
              <a:rPr spc="-10" dirty="0"/>
              <a:t>Elements</a:t>
            </a:r>
            <a:r>
              <a:rPr dirty="0"/>
              <a:t>	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860323" y="1949449"/>
            <a:ext cx="2192020" cy="861060"/>
          </a:xfrm>
          <a:custGeom>
            <a:avLst/>
            <a:gdLst/>
            <a:ahLst/>
            <a:cxnLst/>
            <a:rect l="l" t="t" r="r" b="b"/>
            <a:pathLst>
              <a:path w="2192020" h="861060">
                <a:moveTo>
                  <a:pt x="2191486" y="164592"/>
                </a:moveTo>
                <a:lnTo>
                  <a:pt x="1228318" y="164592"/>
                </a:lnTo>
                <a:lnTo>
                  <a:pt x="1228318" y="0"/>
                </a:lnTo>
                <a:lnTo>
                  <a:pt x="454152" y="0"/>
                </a:lnTo>
                <a:lnTo>
                  <a:pt x="0" y="0"/>
                </a:lnTo>
                <a:lnTo>
                  <a:pt x="0" y="164592"/>
                </a:lnTo>
                <a:lnTo>
                  <a:pt x="0" y="861060"/>
                </a:lnTo>
                <a:lnTo>
                  <a:pt x="548614" y="861060"/>
                </a:lnTo>
                <a:lnTo>
                  <a:pt x="1757146" y="861060"/>
                </a:lnTo>
                <a:lnTo>
                  <a:pt x="1757146" y="696468"/>
                </a:lnTo>
                <a:lnTo>
                  <a:pt x="1965934" y="696468"/>
                </a:lnTo>
                <a:lnTo>
                  <a:pt x="1965934" y="493776"/>
                </a:lnTo>
                <a:lnTo>
                  <a:pt x="1296898" y="493776"/>
                </a:lnTo>
                <a:lnTo>
                  <a:pt x="1296898" y="367284"/>
                </a:lnTo>
                <a:lnTo>
                  <a:pt x="2191486" y="367284"/>
                </a:lnTo>
                <a:lnTo>
                  <a:pt x="2191486" y="164592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323" y="2937001"/>
            <a:ext cx="1693545" cy="203200"/>
          </a:xfrm>
          <a:custGeom>
            <a:avLst/>
            <a:gdLst/>
            <a:ahLst/>
            <a:cxnLst/>
            <a:rect l="l" t="t" r="r" b="b"/>
            <a:pathLst>
              <a:path w="1693545" h="203200">
                <a:moveTo>
                  <a:pt x="1693138" y="0"/>
                </a:moveTo>
                <a:lnTo>
                  <a:pt x="1693138" y="0"/>
                </a:lnTo>
                <a:lnTo>
                  <a:pt x="0" y="0"/>
                </a:lnTo>
                <a:lnTo>
                  <a:pt x="0" y="202692"/>
                </a:lnTo>
                <a:lnTo>
                  <a:pt x="1693138" y="202692"/>
                </a:lnTo>
                <a:lnTo>
                  <a:pt x="1693138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602" y="1585340"/>
            <a:ext cx="6329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Tags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to</a:t>
            </a:r>
            <a:r>
              <a:rPr sz="12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format</a:t>
            </a:r>
            <a:r>
              <a:rPr sz="12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your</a:t>
            </a:r>
            <a:r>
              <a:rPr sz="1200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text</a:t>
            </a:r>
            <a:r>
              <a:rPr sz="12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.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Formatting</a:t>
            </a:r>
            <a:r>
              <a:rPr sz="12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elements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were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designed</a:t>
            </a:r>
            <a:r>
              <a:rPr sz="1200" spc="-2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to</a:t>
            </a:r>
            <a:r>
              <a:rPr sz="12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display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special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types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of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text: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23" y="2810510"/>
            <a:ext cx="1706245" cy="14541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b="1" spc="-20" dirty="0">
                <a:latin typeface="Courier New"/>
                <a:cs typeface="Courier New"/>
              </a:rPr>
              <a:t>&lt;small&gt;</a:t>
            </a:r>
            <a:r>
              <a:rPr sz="1200" b="1" spc="-27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</a:t>
            </a:r>
            <a:r>
              <a:rPr sz="1200" b="1" spc="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Small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950" y="1938908"/>
            <a:ext cx="251142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ts val="1370"/>
              </a:lnSpc>
              <a:spcBef>
                <a:spcPts val="100"/>
              </a:spcBef>
              <a:buFont typeface="Verdana"/>
              <a:buChar char="•"/>
              <a:tabLst>
                <a:tab pos="316865" algn="l"/>
              </a:tabLst>
            </a:pPr>
            <a:r>
              <a:rPr sz="1200" b="1" spc="-20" dirty="0">
                <a:latin typeface="Courier New"/>
                <a:cs typeface="Courier New"/>
              </a:rPr>
              <a:t>&lt;b&gt;</a:t>
            </a:r>
            <a:r>
              <a:rPr sz="1200" b="1" spc="-29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Bold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  <a:p>
            <a:pPr marL="316865" indent="-304165">
              <a:lnSpc>
                <a:spcPts val="1295"/>
              </a:lnSpc>
              <a:buFont typeface="Verdana"/>
              <a:buChar char="•"/>
              <a:tabLst>
                <a:tab pos="316865" algn="l"/>
              </a:tabLst>
            </a:pPr>
            <a:r>
              <a:rPr sz="1200" b="1" spc="-20" dirty="0">
                <a:latin typeface="Courier New"/>
                <a:cs typeface="Courier New"/>
              </a:rPr>
              <a:t>&lt;strong&gt;</a:t>
            </a:r>
            <a:r>
              <a:rPr sz="1200" b="1" spc="-24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Important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  <a:p>
            <a:pPr marL="316865" indent="-304165">
              <a:lnSpc>
                <a:spcPts val="1295"/>
              </a:lnSpc>
              <a:buFont typeface="Verdana"/>
              <a:buChar char="•"/>
              <a:tabLst>
                <a:tab pos="316865" algn="l"/>
              </a:tabLst>
            </a:pPr>
            <a:r>
              <a:rPr sz="1200" b="1" spc="-20" dirty="0">
                <a:latin typeface="Courier New"/>
                <a:cs typeface="Courier New"/>
              </a:rPr>
              <a:t>&lt;i&gt;</a:t>
            </a:r>
            <a:r>
              <a:rPr sz="1200" b="1" spc="-29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 Italic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  <a:p>
            <a:pPr marL="316865" indent="-304165">
              <a:lnSpc>
                <a:spcPts val="1295"/>
              </a:lnSpc>
              <a:buFont typeface="Verdana"/>
              <a:buChar char="•"/>
              <a:tabLst>
                <a:tab pos="316865" algn="l"/>
              </a:tabLst>
            </a:pPr>
            <a:r>
              <a:rPr sz="1200" b="1" spc="-20" dirty="0">
                <a:latin typeface="Courier New"/>
                <a:cs typeface="Courier New"/>
              </a:rPr>
              <a:t>&lt;em&gt;</a:t>
            </a:r>
            <a:r>
              <a:rPr sz="1200" b="1" spc="-29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Emphasized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  <a:p>
            <a:pPr marL="316865" indent="-304165">
              <a:lnSpc>
                <a:spcPts val="1295"/>
              </a:lnSpc>
              <a:buFont typeface="Verdana"/>
              <a:buChar char="•"/>
              <a:tabLst>
                <a:tab pos="316865" algn="l"/>
              </a:tabLst>
            </a:pPr>
            <a:r>
              <a:rPr sz="1200" b="1" spc="-20" dirty="0">
                <a:latin typeface="Courier New"/>
                <a:cs typeface="Courier New"/>
              </a:rPr>
              <a:t>&lt;mark&gt;</a:t>
            </a:r>
            <a:r>
              <a:rPr sz="1200" b="1" spc="-27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</a:t>
            </a:r>
            <a:r>
              <a:rPr sz="1200" b="1" spc="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Marked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295"/>
              </a:lnSpc>
            </a:pPr>
            <a:r>
              <a:rPr sz="1200" spc="-50" dirty="0">
                <a:latin typeface="Verdana"/>
                <a:cs typeface="Verdana"/>
              </a:rPr>
              <a:t>•</a:t>
            </a:r>
            <a:endParaRPr sz="1200">
              <a:latin typeface="Verdana"/>
              <a:cs typeface="Verdana"/>
            </a:endParaRPr>
          </a:p>
          <a:p>
            <a:pPr marL="316865" indent="-304165">
              <a:lnSpc>
                <a:spcPts val="1295"/>
              </a:lnSpc>
              <a:buFont typeface="Verdana"/>
              <a:buChar char="•"/>
              <a:tabLst>
                <a:tab pos="316865" algn="l"/>
              </a:tabLst>
            </a:pPr>
            <a:r>
              <a:rPr sz="1200" b="1" spc="-20" dirty="0">
                <a:latin typeface="Courier New"/>
                <a:cs typeface="Courier New"/>
              </a:rPr>
              <a:t>&lt;del&gt;</a:t>
            </a:r>
            <a:r>
              <a:rPr sz="1200" b="1" spc="-29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Deleted</a:t>
            </a:r>
            <a:r>
              <a:rPr sz="1200" b="1" spc="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Verdana"/>
                <a:cs typeface="Verdana"/>
              </a:rPr>
              <a:t>•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323" y="3139694"/>
            <a:ext cx="1776095" cy="16510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200" b="1" spc="-20" dirty="0">
                <a:latin typeface="Courier New"/>
                <a:cs typeface="Courier New"/>
              </a:rPr>
              <a:t>&lt;ins&gt;</a:t>
            </a:r>
            <a:r>
              <a:rPr sz="1200" b="1" spc="-29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Verdana"/>
                <a:cs typeface="Verdana"/>
              </a:rPr>
              <a:t>- Inserted </a:t>
            </a:r>
            <a:r>
              <a:rPr sz="1200" b="1" spc="-20" dirty="0">
                <a:latin typeface="Verdana"/>
                <a:cs typeface="Verdana"/>
              </a:rPr>
              <a:t>text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323" y="1551685"/>
            <a:ext cx="2519680" cy="253365"/>
          </a:xfrm>
          <a:custGeom>
            <a:avLst/>
            <a:gdLst/>
            <a:ahLst/>
            <a:cxnLst/>
            <a:rect l="l" t="t" r="r" b="b"/>
            <a:pathLst>
              <a:path w="2519679" h="253364">
                <a:moveTo>
                  <a:pt x="636993" y="0"/>
                </a:moveTo>
                <a:lnTo>
                  <a:pt x="571500" y="0"/>
                </a:lnTo>
                <a:lnTo>
                  <a:pt x="0" y="0"/>
                </a:lnTo>
                <a:lnTo>
                  <a:pt x="0" y="252984"/>
                </a:lnTo>
                <a:lnTo>
                  <a:pt x="571474" y="252984"/>
                </a:lnTo>
                <a:lnTo>
                  <a:pt x="636993" y="252984"/>
                </a:lnTo>
                <a:lnTo>
                  <a:pt x="636993" y="0"/>
                </a:lnTo>
                <a:close/>
              </a:path>
              <a:path w="2519679" h="253364">
                <a:moveTo>
                  <a:pt x="2519146" y="0"/>
                </a:moveTo>
                <a:lnTo>
                  <a:pt x="793965" y="0"/>
                </a:lnTo>
                <a:lnTo>
                  <a:pt x="728446" y="0"/>
                </a:lnTo>
                <a:lnTo>
                  <a:pt x="637006" y="0"/>
                </a:lnTo>
                <a:lnTo>
                  <a:pt x="637006" y="252984"/>
                </a:lnTo>
                <a:lnTo>
                  <a:pt x="728446" y="252984"/>
                </a:lnTo>
                <a:lnTo>
                  <a:pt x="793965" y="252984"/>
                </a:lnTo>
                <a:lnTo>
                  <a:pt x="2519146" y="252984"/>
                </a:lnTo>
                <a:lnTo>
                  <a:pt x="251914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0323" y="1345946"/>
            <a:ext cx="2309495" cy="22987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ts val="1789"/>
              </a:lnSpc>
              <a:spcBef>
                <a:spcPts val="15"/>
              </a:spcBef>
            </a:pPr>
            <a:r>
              <a:rPr sz="1500" b="1" spc="-10" dirty="0">
                <a:latin typeface="Courier New"/>
                <a:cs typeface="Courier New"/>
              </a:rPr>
              <a:t>&lt;sub&gt;</a:t>
            </a:r>
            <a:r>
              <a:rPr sz="1500" b="1" spc="-39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Verdana"/>
                <a:cs typeface="Verdana"/>
              </a:rPr>
              <a:t>-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Subscript</a:t>
            </a:r>
            <a:r>
              <a:rPr sz="1500" b="1" spc="-20" dirty="0">
                <a:latin typeface="Verdana"/>
                <a:cs typeface="Verdana"/>
              </a:rPr>
              <a:t> text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662" y="1334846"/>
            <a:ext cx="2856230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335280" indent="-322580">
              <a:lnSpc>
                <a:spcPts val="1635"/>
              </a:lnSpc>
              <a:buFont typeface="Verdana"/>
              <a:buChar char="•"/>
              <a:tabLst>
                <a:tab pos="335280" algn="l"/>
              </a:tabLst>
            </a:pPr>
            <a:r>
              <a:rPr sz="1500" b="1" spc="-10" dirty="0">
                <a:latin typeface="Courier New"/>
                <a:cs typeface="Courier New"/>
              </a:rPr>
              <a:t>&lt;sup&gt;</a:t>
            </a:r>
            <a:r>
              <a:rPr sz="1500" b="1" spc="-38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Verdana"/>
                <a:cs typeface="Verdana"/>
              </a:rPr>
              <a:t>-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Superscript</a:t>
            </a:r>
            <a:r>
              <a:rPr sz="1500" b="1" spc="-15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text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720"/>
              </a:lnSpc>
            </a:pPr>
            <a:r>
              <a:rPr sz="1500" spc="-50" dirty="0">
                <a:latin typeface="Roboto"/>
                <a:cs typeface="Roboto"/>
              </a:rPr>
              <a:t>•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1804670"/>
            <a:ext cx="1577340" cy="19558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500" b="1" spc="-30" dirty="0">
                <a:latin typeface="Roboto"/>
                <a:cs typeface="Roboto"/>
              </a:rPr>
              <a:t>&lt;u&gt;-</a:t>
            </a:r>
            <a:r>
              <a:rPr sz="1500" b="1" dirty="0">
                <a:latin typeface="Roboto"/>
                <a:cs typeface="Roboto"/>
              </a:rPr>
              <a:t>Underline</a:t>
            </a:r>
            <a:r>
              <a:rPr sz="1500" b="1" spc="-35" dirty="0">
                <a:latin typeface="Roboto"/>
                <a:cs typeface="Roboto"/>
              </a:rPr>
              <a:t> </a:t>
            </a:r>
            <a:r>
              <a:rPr sz="1500" b="1" spc="-20" dirty="0">
                <a:latin typeface="Roboto"/>
                <a:cs typeface="Roboto"/>
              </a:rPr>
              <a:t>text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123" y="1359661"/>
            <a:ext cx="1423670" cy="22860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Horizontal</a:t>
            </a:r>
            <a:r>
              <a:rPr sz="1500" b="1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Rule</a:t>
            </a:r>
            <a:r>
              <a:rPr sz="1500" b="1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5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123" y="1830577"/>
            <a:ext cx="7764780" cy="22860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500" spc="-260" dirty="0">
                <a:solidFill>
                  <a:srgbClr val="2F2F2F"/>
                </a:solidFill>
                <a:latin typeface="Roboto"/>
                <a:cs typeface="Roboto"/>
              </a:rPr>
              <a:t>-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&gt;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horizontal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rule</a:t>
            </a:r>
            <a:r>
              <a:rPr sz="15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tag</a:t>
            </a:r>
            <a:r>
              <a:rPr sz="1500" spc="-6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will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create</a:t>
            </a:r>
            <a:r>
              <a:rPr sz="15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horizontal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line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on</a:t>
            </a:r>
            <a:r>
              <a:rPr sz="1500" spc="-6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your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web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page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that</a:t>
            </a:r>
            <a:r>
              <a:rPr sz="1500" spc="-6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goes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all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2F2F2F"/>
                </a:solidFill>
                <a:latin typeface="Roboto"/>
                <a:cs typeface="Roboto"/>
              </a:rPr>
              <a:t>way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23" y="2207005"/>
            <a:ext cx="623570" cy="22860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across.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123" y="2702305"/>
            <a:ext cx="1180465" cy="25146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Syntax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20" dirty="0">
                <a:latin typeface="Courier New"/>
                <a:cs typeface="Courier New"/>
              </a:rPr>
              <a:t>&lt;hr&gt;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123" y="3218942"/>
            <a:ext cx="7886700" cy="25146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latin typeface="Courier New"/>
                <a:cs typeface="Courier New"/>
              </a:rPr>
              <a:t>Note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: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There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are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some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unpaired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tags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in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html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like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10" dirty="0">
                <a:latin typeface="Courier New"/>
                <a:cs typeface="Courier New"/>
              </a:rPr>
              <a:t>&lt;br&gt;,&lt;img&gt;,&lt;hr&gt;.(no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123" y="3595370"/>
            <a:ext cx="1498600" cy="25146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latin typeface="Courier New"/>
                <a:cs typeface="Courier New"/>
              </a:rPr>
              <a:t>closing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10" dirty="0">
                <a:latin typeface="Courier New"/>
                <a:cs typeface="Courier New"/>
              </a:rPr>
              <a:t>tags)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123" y="1726945"/>
            <a:ext cx="1129665" cy="22860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Anchor</a:t>
            </a:r>
            <a:r>
              <a:rPr sz="1500" b="1" spc="-2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Link</a:t>
            </a:r>
            <a:r>
              <a:rPr sz="1500" b="1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5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2147697"/>
            <a:ext cx="811847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60" dirty="0">
                <a:latin typeface="Roboto"/>
                <a:cs typeface="Roboto"/>
              </a:rPr>
              <a:t>-</a:t>
            </a:r>
            <a:r>
              <a:rPr sz="1500" dirty="0">
                <a:latin typeface="Roboto"/>
                <a:cs typeface="Roboto"/>
              </a:rPr>
              <a:t>&gt;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&lt;a&gt;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tag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defines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hyperlink,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which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is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used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link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from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one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page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another.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ts val="1620"/>
              </a:lnSpc>
            </a:pPr>
            <a:r>
              <a:rPr sz="1500" spc="-260" dirty="0">
                <a:latin typeface="Roboto"/>
                <a:cs typeface="Roboto"/>
              </a:rPr>
              <a:t>-</a:t>
            </a:r>
            <a:r>
              <a:rPr sz="1500" dirty="0">
                <a:latin typeface="Roboto"/>
                <a:cs typeface="Roboto"/>
              </a:rPr>
              <a:t>&gt;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most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important</a:t>
            </a:r>
            <a:r>
              <a:rPr sz="1500" spc="-6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attribute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of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&lt;a&gt;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element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is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href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attribute,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which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indicates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link's destination.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Roboto"/>
                <a:cs typeface="Roboto"/>
              </a:rPr>
              <a:t>&lt;a </a:t>
            </a:r>
            <a:r>
              <a:rPr sz="1500" b="1" spc="-25" dirty="0">
                <a:latin typeface="Roboto"/>
                <a:cs typeface="Roboto"/>
              </a:rPr>
              <a:t>href="https://</a:t>
            </a:r>
            <a:r>
              <a:rPr sz="1500" b="1" spc="-25" dirty="0">
                <a:latin typeface="Roboto"/>
                <a:cs typeface="Roboto"/>
                <a:hlinkClick r:id="rId2"/>
              </a:rPr>
              <a:t>www.google.com/</a:t>
            </a:r>
            <a:r>
              <a:rPr sz="1500" b="1" spc="-25" dirty="0">
                <a:latin typeface="Roboto"/>
                <a:cs typeface="Roboto"/>
              </a:rPr>
              <a:t>"</a:t>
            </a:r>
            <a:r>
              <a:rPr sz="1500" b="1" spc="70" dirty="0">
                <a:latin typeface="Roboto"/>
                <a:cs typeface="Roboto"/>
              </a:rPr>
              <a:t> </a:t>
            </a:r>
            <a:r>
              <a:rPr sz="1500" b="1" dirty="0">
                <a:latin typeface="Roboto"/>
                <a:cs typeface="Roboto"/>
              </a:rPr>
              <a:t>&gt;Visit</a:t>
            </a:r>
            <a:r>
              <a:rPr sz="1500" b="1" spc="15" dirty="0">
                <a:latin typeface="Roboto"/>
                <a:cs typeface="Roboto"/>
              </a:rPr>
              <a:t> </a:t>
            </a:r>
            <a:r>
              <a:rPr sz="1500" b="1" dirty="0">
                <a:latin typeface="Roboto"/>
                <a:cs typeface="Roboto"/>
              </a:rPr>
              <a:t>this</a:t>
            </a:r>
            <a:r>
              <a:rPr sz="1500" b="1" spc="15" dirty="0">
                <a:latin typeface="Roboto"/>
                <a:cs typeface="Roboto"/>
              </a:rPr>
              <a:t> </a:t>
            </a:r>
            <a:r>
              <a:rPr sz="1500" b="1" spc="-10" dirty="0">
                <a:latin typeface="Roboto"/>
                <a:cs typeface="Roboto"/>
              </a:rPr>
              <a:t>Link&lt;/a&gt;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580769"/>
            <a:ext cx="6426835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Inserting</a:t>
            </a:r>
            <a:r>
              <a:rPr sz="1500" b="1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Image</a:t>
            </a:r>
            <a:r>
              <a:rPr sz="1500" b="1" spc="-2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Into</a:t>
            </a:r>
            <a:r>
              <a:rPr sz="1500" b="1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Webpage</a:t>
            </a:r>
            <a:r>
              <a:rPr sz="1500" b="1" spc="-1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5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  <a:p>
            <a:pPr marL="12700" marR="374650">
              <a:lnSpc>
                <a:spcPct val="198200"/>
              </a:lnSpc>
              <a:spcBef>
                <a:spcPts val="535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To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put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an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image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on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your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web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page,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you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can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use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image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tag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as</a:t>
            </a:r>
            <a:r>
              <a:rPr sz="15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F2F2F"/>
                </a:solidFill>
                <a:latin typeface="Roboto"/>
                <a:cs typeface="Roboto"/>
              </a:rPr>
              <a:t>&lt;img&gt; </a:t>
            </a:r>
            <a:r>
              <a:rPr sz="1500" b="1" dirty="0">
                <a:latin typeface="Roboto"/>
                <a:cs typeface="Roboto"/>
              </a:rPr>
              <a:t>Syntax</a:t>
            </a:r>
            <a:r>
              <a:rPr sz="1500" b="1" spc="-50" dirty="0">
                <a:latin typeface="Roboto"/>
                <a:cs typeface="Roboto"/>
              </a:rPr>
              <a:t> :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500" b="1" dirty="0">
                <a:latin typeface="Roboto"/>
                <a:cs typeface="Roboto"/>
              </a:rPr>
              <a:t>&lt;img</a:t>
            </a:r>
            <a:r>
              <a:rPr sz="1500" b="1" spc="-40" dirty="0">
                <a:latin typeface="Roboto"/>
                <a:cs typeface="Roboto"/>
              </a:rPr>
              <a:t> </a:t>
            </a:r>
            <a:r>
              <a:rPr sz="1500" b="1" spc="-25" dirty="0">
                <a:latin typeface="Roboto"/>
                <a:cs typeface="Roboto"/>
              </a:rPr>
              <a:t>src="img1.jpg"</a:t>
            </a:r>
            <a:r>
              <a:rPr sz="1500" b="1" spc="5" dirty="0">
                <a:latin typeface="Roboto"/>
                <a:cs typeface="Roboto"/>
              </a:rPr>
              <a:t> </a:t>
            </a:r>
            <a:r>
              <a:rPr sz="1500" b="1" spc="-10" dirty="0">
                <a:latin typeface="Roboto"/>
                <a:cs typeface="Roboto"/>
              </a:rPr>
              <a:t>alt=”Not</a:t>
            </a:r>
            <a:r>
              <a:rPr sz="1500" b="1" spc="-15" dirty="0">
                <a:latin typeface="Roboto"/>
                <a:cs typeface="Roboto"/>
              </a:rPr>
              <a:t> </a:t>
            </a:r>
            <a:r>
              <a:rPr sz="1500" b="1" spc="-10" dirty="0">
                <a:latin typeface="Roboto"/>
                <a:cs typeface="Roboto"/>
              </a:rPr>
              <a:t>Found”&gt;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500" b="1" dirty="0">
                <a:latin typeface="Calibri"/>
                <a:cs typeface="Calibri"/>
              </a:rPr>
              <a:t>src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describes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location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b="1" dirty="0">
                <a:latin typeface="Calibri"/>
                <a:cs typeface="Calibri"/>
              </a:rPr>
              <a:t>alt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describes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alternate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text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displayed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location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found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2269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</a:t>
            </a:r>
            <a:r>
              <a:rPr spc="-7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Lists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HTML</a:t>
            </a:r>
            <a:r>
              <a:rPr spc="-7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662" y="1279982"/>
            <a:ext cx="7533640" cy="3388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258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35280" algn="l"/>
              </a:tabLst>
            </a:pPr>
            <a:r>
              <a:rPr sz="1500" dirty="0">
                <a:latin typeface="Arial MT"/>
                <a:cs typeface="Arial MT"/>
              </a:rPr>
              <a:t>Ordered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List</a:t>
            </a:r>
            <a:endParaRPr sz="1500" dirty="0">
              <a:latin typeface="Arial MT"/>
              <a:cs typeface="Arial MT"/>
            </a:endParaRPr>
          </a:p>
          <a:p>
            <a:pPr marL="792480" marR="5080" lvl="1" indent="-323215">
              <a:lnSpc>
                <a:spcPct val="150000"/>
              </a:lnSpc>
              <a:spcBef>
                <a:spcPts val="114"/>
              </a:spcBef>
              <a:buChar char="●"/>
              <a:tabLst>
                <a:tab pos="792480" algn="l"/>
                <a:tab pos="841375" algn="l"/>
              </a:tabLst>
            </a:pPr>
            <a:r>
              <a:rPr sz="1500" dirty="0">
                <a:latin typeface="Tahoma"/>
                <a:cs typeface="Tahoma"/>
              </a:rPr>
              <a:t>	</a:t>
            </a:r>
            <a:r>
              <a:rPr sz="1500" spc="-9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numbered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alphabets(uppercase,lowercase),numerics,Roman numbers(uppercase,lowercase)</a:t>
            </a:r>
            <a:endParaRPr sz="1500" dirty="0">
              <a:latin typeface="Arial MT"/>
              <a:cs typeface="Arial MT"/>
            </a:endParaRPr>
          </a:p>
          <a:p>
            <a:pPr marL="335280" indent="-322580">
              <a:lnSpc>
                <a:spcPct val="150000"/>
              </a:lnSpc>
              <a:buAutoNum type="arabicPeriod"/>
              <a:tabLst>
                <a:tab pos="335280" algn="l"/>
              </a:tabLst>
            </a:pPr>
            <a:r>
              <a:rPr sz="1500" dirty="0">
                <a:latin typeface="Arial MT"/>
                <a:cs typeface="Arial MT"/>
              </a:rPr>
              <a:t>Unordered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List</a:t>
            </a:r>
            <a:endParaRPr sz="1500" dirty="0">
              <a:latin typeface="Arial MT"/>
              <a:cs typeface="Arial MT"/>
            </a:endParaRPr>
          </a:p>
          <a:p>
            <a:pPr marL="792480" lvl="1" indent="-322580">
              <a:lnSpc>
                <a:spcPct val="150000"/>
              </a:lnSpc>
              <a:buFont typeface="Tahoma"/>
              <a:buChar char="●"/>
              <a:tabLst>
                <a:tab pos="792480" algn="l"/>
              </a:tabLst>
            </a:pPr>
            <a:r>
              <a:rPr sz="1500" spc="-9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bulleted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with(square,circle,disc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type </a:t>
            </a:r>
            <a:r>
              <a:rPr sz="1500" spc="-10" dirty="0">
                <a:latin typeface="Arial MT"/>
                <a:cs typeface="Arial MT"/>
              </a:rPr>
              <a:t>bullets)</a:t>
            </a:r>
            <a:endParaRPr sz="1500" dirty="0">
              <a:latin typeface="Arial MT"/>
              <a:cs typeface="Arial MT"/>
            </a:endParaRPr>
          </a:p>
          <a:p>
            <a:pPr marL="335280" indent="-322580">
              <a:lnSpc>
                <a:spcPct val="150000"/>
              </a:lnSpc>
              <a:buAutoNum type="arabicPeriod"/>
              <a:tabLst>
                <a:tab pos="335280" algn="l"/>
              </a:tabLst>
            </a:pPr>
            <a:r>
              <a:rPr sz="1500" dirty="0">
                <a:latin typeface="Arial MT"/>
                <a:cs typeface="Arial MT"/>
              </a:rPr>
              <a:t>Description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List</a:t>
            </a:r>
            <a:endParaRPr sz="1500" dirty="0">
              <a:latin typeface="Arial MT"/>
              <a:cs typeface="Arial MT"/>
            </a:endParaRPr>
          </a:p>
          <a:p>
            <a:pPr marL="792480" lvl="1" indent="-322580">
              <a:lnSpc>
                <a:spcPct val="150000"/>
              </a:lnSpc>
              <a:buFont typeface="Tahoma"/>
              <a:buChar char="●"/>
              <a:tabLst>
                <a:tab pos="792480" algn="l"/>
              </a:tabLst>
            </a:pPr>
            <a:r>
              <a:rPr sz="1500" dirty="0">
                <a:latin typeface="Arial MT"/>
                <a:cs typeface="Arial MT"/>
              </a:rPr>
              <a:t>displays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definition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form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like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dictionary</a:t>
            </a:r>
            <a:endParaRPr sz="1500" dirty="0">
              <a:latin typeface="Arial MT"/>
              <a:cs typeface="Arial MT"/>
            </a:endParaRPr>
          </a:p>
          <a:p>
            <a:pPr marL="792480" lvl="1" indent="-322580">
              <a:lnSpc>
                <a:spcPct val="150000"/>
              </a:lnSpc>
              <a:buSzPct val="142857"/>
              <a:buFont typeface="Tahoma"/>
              <a:buChar char="●"/>
              <a:tabLst>
                <a:tab pos="792480" algn="l"/>
              </a:tabLst>
            </a:pP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3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HTML</a:t>
            </a:r>
            <a:r>
              <a:rPr sz="1050" b="1" spc="-5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description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list</a:t>
            </a:r>
            <a:r>
              <a:rPr sz="1050" b="1" spc="-1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tags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are</a:t>
            </a:r>
            <a:r>
              <a:rPr sz="1050" b="1" spc="-1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given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below:</a:t>
            </a:r>
            <a:endParaRPr sz="1050" dirty="0">
              <a:latin typeface="Arial"/>
              <a:cs typeface="Arial"/>
            </a:endParaRPr>
          </a:p>
          <a:p>
            <a:pPr marL="1707514" lvl="2" indent="-295910">
              <a:lnSpc>
                <a:spcPct val="150000"/>
              </a:lnSpc>
              <a:buSzPct val="104761"/>
              <a:buFont typeface="Tahoma"/>
              <a:buChar char="○"/>
              <a:tabLst>
                <a:tab pos="1707514" algn="l"/>
              </a:tabLst>
            </a:pPr>
            <a:r>
              <a:rPr sz="1050" b="1" dirty="0">
                <a:latin typeface="Arial"/>
                <a:cs typeface="Arial"/>
              </a:rPr>
              <a:t>&lt;dl&gt;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tag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defines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the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description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list.</a:t>
            </a:r>
            <a:endParaRPr sz="1050" dirty="0">
              <a:latin typeface="Arial"/>
              <a:cs typeface="Arial"/>
            </a:endParaRPr>
          </a:p>
          <a:p>
            <a:pPr marL="1707514" lvl="2" indent="-295910">
              <a:lnSpc>
                <a:spcPct val="150000"/>
              </a:lnSpc>
              <a:buSzPct val="104761"/>
              <a:buFont typeface="Tahoma"/>
              <a:buChar char="○"/>
              <a:tabLst>
                <a:tab pos="1707514" algn="l"/>
              </a:tabLst>
            </a:pPr>
            <a:r>
              <a:rPr sz="1050" b="1" dirty="0">
                <a:latin typeface="Arial"/>
                <a:cs typeface="Arial"/>
              </a:rPr>
              <a:t>&lt;dt&gt;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tag</a:t>
            </a:r>
            <a:r>
              <a:rPr sz="1050" b="1" spc="-2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defines</a:t>
            </a:r>
            <a:r>
              <a:rPr sz="1050" b="1" spc="-4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data</a:t>
            </a:r>
            <a:r>
              <a:rPr sz="1050" b="1" spc="-3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term.</a:t>
            </a:r>
            <a:endParaRPr sz="1050" dirty="0">
              <a:latin typeface="Arial"/>
              <a:cs typeface="Arial"/>
            </a:endParaRPr>
          </a:p>
          <a:p>
            <a:pPr marL="1707514" lvl="2" indent="-295910">
              <a:lnSpc>
                <a:spcPct val="150000"/>
              </a:lnSpc>
              <a:buSzPct val="104761"/>
              <a:buFont typeface="Tahoma"/>
              <a:buChar char="○"/>
              <a:tabLst>
                <a:tab pos="1707514" algn="l"/>
              </a:tabLst>
            </a:pPr>
            <a:r>
              <a:rPr sz="1050" b="1" dirty="0">
                <a:latin typeface="Arial"/>
                <a:cs typeface="Arial"/>
              </a:rPr>
              <a:t>&lt;dd&gt;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tag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defines</a:t>
            </a:r>
            <a:r>
              <a:rPr sz="1050" b="1" spc="-2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data</a:t>
            </a:r>
            <a:r>
              <a:rPr sz="1050" b="1" spc="-3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definition</a:t>
            </a:r>
            <a:r>
              <a:rPr sz="1050" b="1" spc="-4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(description).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 marL="31496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1.</a:t>
            </a:r>
            <a:r>
              <a:rPr sz="2400" b="1" spc="360" dirty="0">
                <a:latin typeface="Roboto"/>
                <a:cs typeface="Roboto"/>
              </a:rPr>
              <a:t> </a:t>
            </a:r>
            <a:r>
              <a:rPr sz="2400" b="1" dirty="0">
                <a:solidFill>
                  <a:srgbClr val="2F2F2F"/>
                </a:solidFill>
                <a:latin typeface="Roboto"/>
                <a:cs typeface="Roboto"/>
              </a:rPr>
              <a:t>Ordered</a:t>
            </a:r>
            <a:r>
              <a:rPr sz="2400" b="1" spc="2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2400" b="1" spc="-20" dirty="0">
                <a:solidFill>
                  <a:srgbClr val="2F2F2F"/>
                </a:solidFill>
                <a:latin typeface="Roboto"/>
                <a:cs typeface="Roboto"/>
              </a:rPr>
              <a:t>lists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400936"/>
            <a:ext cx="5740400" cy="297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2F2F2F"/>
                </a:solidFill>
                <a:latin typeface="Roboto"/>
                <a:cs typeface="Roboto"/>
              </a:rPr>
              <a:t>Ex: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500" dirty="0">
                <a:latin typeface="Courier New"/>
                <a:cs typeface="Courier New"/>
              </a:rPr>
              <a:t>&lt;ol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type="1"&gt;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&lt;li&gt;A&lt;/li&gt;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&lt;li&gt;B&lt;/li&gt;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&lt;li&gt;C&lt;/li&gt;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ourier New"/>
                <a:cs typeface="Courier New"/>
              </a:rPr>
              <a:t>&lt;/ol&gt;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Note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:In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the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type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attribute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we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can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assign(a,A,i,I)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2997200">
              <a:lnSpc>
                <a:spcPts val="3080"/>
              </a:lnSpc>
            </a:pPr>
            <a:r>
              <a:rPr spc="-10" dirty="0"/>
              <a:t>2.</a:t>
            </a:r>
            <a:r>
              <a:rPr sz="2400" spc="-10" dirty="0">
                <a:solidFill>
                  <a:srgbClr val="2F2F2F"/>
                </a:solidFill>
                <a:latin typeface="Roboto"/>
                <a:cs typeface="Roboto"/>
              </a:rPr>
              <a:t>Unordered</a:t>
            </a:r>
            <a:r>
              <a:rPr sz="2400" spc="-8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Roboto"/>
                <a:cs typeface="Roboto"/>
              </a:rPr>
              <a:t>lists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50" y="1853564"/>
            <a:ext cx="1397000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Example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500" spc="-20" dirty="0">
                <a:latin typeface="Courier New"/>
                <a:cs typeface="Courier New"/>
              </a:rPr>
              <a:t>&lt;ul&gt;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&lt;li&gt;A&lt;/li&gt;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&lt;li&gt;B&lt;/li&gt;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spc="-10" dirty="0">
                <a:latin typeface="Courier New"/>
                <a:cs typeface="Courier New"/>
              </a:rPr>
              <a:t>&lt;li&gt;C&lt;/li&gt;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&lt;/ul&gt;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99CA8B-89AE-733B-EA3E-F8FC051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Full Stack Web Development?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94A5F-7C4C-CCAF-F5B4-5961A5ABA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Web Development involves building web applications encompassing both front-end (client-side) and back-end (server-side) aspects.</a:t>
            </a:r>
          </a:p>
          <a:p>
            <a:r>
              <a:rPr lang="en-US" b="1" dirty="0"/>
              <a:t>Key Components of Full Stack Web Development</a:t>
            </a:r>
          </a:p>
          <a:p>
            <a:r>
              <a:rPr lang="en-US" b="1" dirty="0"/>
              <a:t>- </a:t>
            </a:r>
            <a:r>
              <a:rPr lang="en-US" dirty="0"/>
              <a:t> Front-End Development:  HTML, CSS , JavaScript</a:t>
            </a:r>
            <a:endParaRPr lang="en-US" b="1" dirty="0"/>
          </a:p>
          <a:p>
            <a:r>
              <a:rPr lang="en-US" b="1" dirty="0"/>
              <a:t>- </a:t>
            </a:r>
            <a:r>
              <a:rPr lang="en-US" dirty="0"/>
              <a:t> Back-End Development : Server-side logic, Node.js, Django, APIs.</a:t>
            </a:r>
            <a:endParaRPr lang="en-US" b="1" dirty="0"/>
          </a:p>
          <a:p>
            <a:r>
              <a:rPr lang="en-US" b="1" dirty="0"/>
              <a:t>- </a:t>
            </a:r>
            <a:r>
              <a:rPr lang="en-US" dirty="0"/>
              <a:t>Database Management : MySQL, MongoDB, data retrieval and storage.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734310">
              <a:lnSpc>
                <a:spcPct val="100000"/>
              </a:lnSpc>
              <a:spcBef>
                <a:spcPts val="100"/>
              </a:spcBef>
            </a:pPr>
            <a:r>
              <a:rPr dirty="0"/>
              <a:t>3.Description</a:t>
            </a:r>
            <a:r>
              <a:rPr spc="-6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750" y="1400936"/>
            <a:ext cx="798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Example: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50" y="2307412"/>
            <a:ext cx="2181225" cy="161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&lt;dl&gt;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&lt;dt&gt;Example</a:t>
            </a:r>
            <a:r>
              <a:rPr sz="1500" spc="-1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:&lt;/dt&gt;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&lt;dd&gt;Hello</a:t>
            </a:r>
            <a:r>
              <a:rPr sz="1500" spc="-7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welcome&lt;/dd&gt;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&lt;/dl&gt;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4121911"/>
            <a:ext cx="530860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F2F2F"/>
                </a:solidFill>
                <a:latin typeface="Roboto"/>
                <a:cs typeface="Roboto"/>
              </a:rPr>
              <a:t>Note</a:t>
            </a:r>
            <a:r>
              <a:rPr sz="1500" b="1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: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500" spc="-20" dirty="0">
                <a:latin typeface="Verdana"/>
                <a:cs typeface="Verdana"/>
              </a:rPr>
              <a:t>term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9041" y="4131881"/>
            <a:ext cx="571500" cy="25336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500" spc="-20" dirty="0">
                <a:latin typeface="Courier New"/>
                <a:cs typeface="Courier New"/>
              </a:rPr>
              <a:t>&lt;dt&gt;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405" y="4121911"/>
            <a:ext cx="3615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tag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defines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term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(name),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25" dirty="0">
                <a:latin typeface="Verdana"/>
                <a:cs typeface="Verdana"/>
              </a:rPr>
              <a:t> the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5197" y="4131881"/>
            <a:ext cx="685800" cy="25336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254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20"/>
              </a:spcBef>
            </a:pPr>
            <a:r>
              <a:rPr sz="1500" spc="-20" dirty="0">
                <a:latin typeface="Courier New"/>
                <a:cs typeface="Courier New"/>
              </a:rPr>
              <a:t>&lt;dd&gt;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9314" y="4121911"/>
            <a:ext cx="1811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tag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describes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each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9768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Table</a:t>
            </a:r>
            <a:r>
              <a:rPr spc="-6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Html</a:t>
            </a:r>
            <a:r>
              <a:rPr spc="-4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705736"/>
            <a:ext cx="1343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We</a:t>
            </a:r>
            <a:r>
              <a:rPr sz="1500" spc="3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first</a:t>
            </a:r>
            <a:r>
              <a:rPr sz="1500" spc="-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need</a:t>
            </a:r>
            <a:r>
              <a:rPr sz="1500" spc="-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8601" y="1704085"/>
            <a:ext cx="812800" cy="25146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00" b="1" spc="-10" dirty="0">
                <a:latin typeface="Courier New"/>
                <a:cs typeface="Courier New"/>
              </a:rPr>
              <a:t>&lt;table&gt;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3754" y="1705736"/>
            <a:ext cx="58121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tag.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Everything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else</a:t>
            </a:r>
            <a:r>
              <a:rPr sz="1500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in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table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will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be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inside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this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tag.Inside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table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2082164"/>
            <a:ext cx="7352665" cy="126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we’ll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have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table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rows,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table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cells(table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data),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and</a:t>
            </a:r>
            <a:r>
              <a:rPr sz="1500" spc="-6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table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headers</a:t>
            </a:r>
            <a:r>
              <a:rPr sz="1500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for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column</a:t>
            </a:r>
            <a:r>
              <a:rPr sz="1500" spc="-5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headers.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500" dirty="0">
                <a:latin typeface="Roboto"/>
                <a:cs typeface="Roboto"/>
              </a:rPr>
              <a:t>&lt;th&gt;</a:t>
            </a:r>
            <a:r>
              <a:rPr sz="1500" spc="-85" dirty="0">
                <a:latin typeface="Roboto"/>
                <a:cs typeface="Roboto"/>
              </a:rPr>
              <a:t> </a:t>
            </a:r>
            <a:r>
              <a:rPr sz="1500" spc="-265" dirty="0">
                <a:latin typeface="Roboto"/>
                <a:cs typeface="Roboto"/>
              </a:rPr>
              <a:t>-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table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heading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Roboto"/>
                <a:cs typeface="Roboto"/>
              </a:rPr>
              <a:t>&lt;td&gt;</a:t>
            </a:r>
            <a:r>
              <a:rPr sz="1500" spc="-65" dirty="0">
                <a:latin typeface="Roboto"/>
                <a:cs typeface="Roboto"/>
              </a:rPr>
              <a:t> </a:t>
            </a:r>
            <a:r>
              <a:rPr sz="1500" spc="-265" dirty="0">
                <a:latin typeface="Roboto"/>
                <a:cs typeface="Roboto"/>
              </a:rPr>
              <a:t>-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table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data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Roboto"/>
                <a:cs typeface="Roboto"/>
              </a:rPr>
              <a:t>&lt;tr&gt;</a:t>
            </a:r>
            <a:r>
              <a:rPr sz="1500" spc="-70" dirty="0">
                <a:latin typeface="Roboto"/>
                <a:cs typeface="Roboto"/>
              </a:rPr>
              <a:t> </a:t>
            </a:r>
            <a:r>
              <a:rPr sz="1500" spc="-265" dirty="0">
                <a:latin typeface="Roboto"/>
                <a:cs typeface="Roboto"/>
              </a:rPr>
              <a:t>-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table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row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337185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2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95783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F2F2F"/>
                </a:solidFill>
                <a:latin typeface="Roboto"/>
                <a:cs typeface="Roboto"/>
              </a:rPr>
              <a:t>&lt;table</a:t>
            </a:r>
            <a:r>
              <a:rPr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2F2F2F"/>
                </a:solidFill>
                <a:latin typeface="Roboto"/>
                <a:cs typeface="Roboto"/>
              </a:rPr>
              <a:t>border="1</a:t>
            </a:r>
            <a:r>
              <a:rPr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px"</a:t>
            </a:r>
            <a:r>
              <a:rPr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25" dirty="0">
                <a:solidFill>
                  <a:srgbClr val="2F2F2F"/>
                </a:solidFill>
                <a:latin typeface="Roboto"/>
                <a:cs typeface="Roboto"/>
              </a:rPr>
              <a:t>cellspacing="0"</a:t>
            </a:r>
            <a:r>
              <a:rPr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cellpadding="10"&gt;</a:t>
            </a:r>
          </a:p>
          <a:p>
            <a:pPr marL="1447165">
              <a:lnSpc>
                <a:spcPct val="100000"/>
              </a:lnSpc>
              <a:spcBef>
                <a:spcPts val="1760"/>
              </a:spcBef>
            </a:pPr>
            <a:r>
              <a:rPr dirty="0">
                <a:solidFill>
                  <a:srgbClr val="2F2F2F"/>
                </a:solidFill>
                <a:latin typeface="Roboto"/>
                <a:cs typeface="Roboto"/>
              </a:rPr>
              <a:t>&lt;tr</a:t>
            </a:r>
            <a:r>
              <a:rPr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50" dirty="0">
                <a:solidFill>
                  <a:srgbClr val="2F2F2F"/>
                </a:solidFill>
                <a:latin typeface="Roboto"/>
                <a:cs typeface="Roboto"/>
              </a:rPr>
              <a:t>&gt;</a:t>
            </a:r>
          </a:p>
          <a:p>
            <a:pPr marL="2133600">
              <a:lnSpc>
                <a:spcPct val="100000"/>
              </a:lnSpc>
              <a:spcBef>
                <a:spcPts val="1780"/>
              </a:spcBef>
            </a:pP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&lt;th&gt;Roll</a:t>
            </a:r>
            <a:r>
              <a:rPr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No.&lt;/th&gt;</a:t>
            </a:r>
          </a:p>
          <a:p>
            <a:pPr marL="2133600">
              <a:lnSpc>
                <a:spcPct val="100000"/>
              </a:lnSpc>
              <a:spcBef>
                <a:spcPts val="1764"/>
              </a:spcBef>
            </a:pPr>
            <a:r>
              <a:rPr spc="-20" dirty="0">
                <a:solidFill>
                  <a:srgbClr val="2F2F2F"/>
                </a:solidFill>
                <a:latin typeface="Roboto"/>
                <a:cs typeface="Roboto"/>
              </a:rPr>
              <a:t>&lt;th&gt;Student</a:t>
            </a:r>
            <a:r>
              <a:rPr spc="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Name&lt;/th&gt;</a:t>
            </a:r>
          </a:p>
          <a:p>
            <a:pPr marL="2133600">
              <a:lnSpc>
                <a:spcPct val="100000"/>
              </a:lnSpc>
              <a:spcBef>
                <a:spcPts val="1775"/>
              </a:spcBef>
            </a:pP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&lt;th&gt;Subject</a:t>
            </a:r>
            <a:r>
              <a:rPr spc="-8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2F2F2F"/>
                </a:solidFill>
                <a:latin typeface="Roboto"/>
                <a:cs typeface="Roboto"/>
              </a:rPr>
              <a:t>Name&lt;/th&gt;</a:t>
            </a:r>
          </a:p>
          <a:p>
            <a:pPr marL="1447165">
              <a:lnSpc>
                <a:spcPct val="100000"/>
              </a:lnSpc>
              <a:spcBef>
                <a:spcPts val="1770"/>
              </a:spcBef>
            </a:pPr>
            <a:r>
              <a:rPr spc="-20" dirty="0">
                <a:solidFill>
                  <a:srgbClr val="2F2F2F"/>
                </a:solidFill>
                <a:latin typeface="Roboto"/>
                <a:cs typeface="Roboto"/>
              </a:rPr>
              <a:t>&lt;/tr&gt;</a:t>
            </a:r>
          </a:p>
          <a:p>
            <a:pPr marL="1447165">
              <a:lnSpc>
                <a:spcPct val="100000"/>
              </a:lnSpc>
              <a:spcBef>
                <a:spcPts val="1775"/>
              </a:spcBef>
            </a:pPr>
            <a:r>
              <a:rPr spc="-20" dirty="0">
                <a:solidFill>
                  <a:srgbClr val="2F2F2F"/>
                </a:solidFill>
                <a:latin typeface="Roboto"/>
                <a:cs typeface="Roboto"/>
              </a:rPr>
              <a:t>&lt;tr&gt;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1400936"/>
            <a:ext cx="2183130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&lt;td&gt;1&lt;/td&gt;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&lt;td&gt;Ram&lt;/td&gt;</a:t>
            </a:r>
            <a:endParaRPr sz="1500">
              <a:latin typeface="Roboto"/>
              <a:cs typeface="Roboto"/>
            </a:endParaRPr>
          </a:p>
          <a:p>
            <a:pPr marL="698500">
              <a:lnSpc>
                <a:spcPct val="100000"/>
              </a:lnSpc>
              <a:spcBef>
                <a:spcPts val="178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&lt;td&gt;Physics&lt;/td&gt;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&lt;/tr&gt;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&lt;tr&gt;</a:t>
            </a:r>
            <a:endParaRPr sz="1500">
              <a:latin typeface="Roboto"/>
              <a:cs typeface="Roboto"/>
            </a:endParaRPr>
          </a:p>
          <a:p>
            <a:pPr marL="698500">
              <a:lnSpc>
                <a:spcPct val="100000"/>
              </a:lnSpc>
              <a:spcBef>
                <a:spcPts val="177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&lt;td&gt;2&lt;/td&gt;</a:t>
            </a:r>
            <a:endParaRPr sz="1500">
              <a:latin typeface="Roboto"/>
              <a:cs typeface="Roboto"/>
            </a:endParaRPr>
          </a:p>
          <a:p>
            <a:pPr marL="698500">
              <a:lnSpc>
                <a:spcPct val="100000"/>
              </a:lnSpc>
              <a:spcBef>
                <a:spcPts val="1775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&lt;td&gt;Shyam&lt;/td&gt;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350" y="1400936"/>
            <a:ext cx="3069590" cy="342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&lt;td&gt;Math&lt;/td&gt;</a:t>
            </a:r>
            <a:endParaRPr sz="1500">
              <a:latin typeface="Roboto"/>
              <a:cs typeface="Roboto"/>
            </a:endParaRPr>
          </a:p>
          <a:p>
            <a:pPr marL="697865">
              <a:lnSpc>
                <a:spcPct val="100000"/>
              </a:lnSpc>
              <a:spcBef>
                <a:spcPts val="1760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&lt;/tr&gt;</a:t>
            </a:r>
            <a:endParaRPr sz="1500">
              <a:latin typeface="Roboto"/>
              <a:cs typeface="Roboto"/>
            </a:endParaRPr>
          </a:p>
          <a:p>
            <a:pPr marL="697865">
              <a:lnSpc>
                <a:spcPct val="100000"/>
              </a:lnSpc>
              <a:spcBef>
                <a:spcPts val="1780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&lt;tr&gt;</a:t>
            </a:r>
            <a:endParaRPr sz="1500">
              <a:latin typeface="Roboto"/>
              <a:cs typeface="Roboto"/>
            </a:endParaRPr>
          </a:p>
          <a:p>
            <a:pPr marL="1384300">
              <a:lnSpc>
                <a:spcPct val="100000"/>
              </a:lnSpc>
              <a:spcBef>
                <a:spcPts val="1764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&lt;td&gt;3&lt;/td&gt;</a:t>
            </a:r>
            <a:endParaRPr sz="1500">
              <a:latin typeface="Roboto"/>
              <a:cs typeface="Roboto"/>
            </a:endParaRPr>
          </a:p>
          <a:p>
            <a:pPr marL="1384300">
              <a:lnSpc>
                <a:spcPct val="100000"/>
              </a:lnSpc>
              <a:spcBef>
                <a:spcPts val="1775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&lt;td&gt;Murli&lt;/td&gt;</a:t>
            </a:r>
            <a:endParaRPr sz="1500">
              <a:latin typeface="Roboto"/>
              <a:cs typeface="Roboto"/>
            </a:endParaRPr>
          </a:p>
          <a:p>
            <a:pPr marL="1384300">
              <a:lnSpc>
                <a:spcPct val="100000"/>
              </a:lnSpc>
              <a:spcBef>
                <a:spcPts val="177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&lt;td&gt;Chemistry&lt;/td&gt;</a:t>
            </a:r>
            <a:endParaRPr sz="1500">
              <a:latin typeface="Roboto"/>
              <a:cs typeface="Roboto"/>
            </a:endParaRPr>
          </a:p>
          <a:p>
            <a:pPr marL="697865">
              <a:lnSpc>
                <a:spcPct val="100000"/>
              </a:lnSpc>
              <a:spcBef>
                <a:spcPts val="1775"/>
              </a:spcBef>
            </a:pP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&lt;/tr&gt;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&lt;/table&gt;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423" y="414909"/>
            <a:ext cx="18542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0375" algn="l"/>
              </a:tabLst>
            </a:pPr>
            <a:r>
              <a:rPr spc="-10" dirty="0"/>
              <a:t>Question</a:t>
            </a:r>
            <a:r>
              <a:rPr dirty="0"/>
              <a:t>	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13150"/>
            <a:ext cx="7334884" cy="6731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b="1" dirty="0">
                <a:latin typeface="Calibri"/>
                <a:cs typeface="Calibri"/>
              </a:rPr>
              <a:t>Colspan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attribute</a:t>
            </a:r>
            <a:r>
              <a:rPr sz="1800" b="1" spc="3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merge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dirty="0">
                <a:latin typeface="Calibri"/>
                <a:cs typeface="Calibri"/>
              </a:rPr>
              <a:t>Rowspan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attribute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merge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rows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231" y="3256200"/>
            <a:ext cx="5378845" cy="15031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306260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Textarea</a:t>
            </a:r>
            <a:r>
              <a:rPr spc="-100" dirty="0"/>
              <a:t> </a:t>
            </a:r>
            <a:r>
              <a:rPr dirty="0"/>
              <a:t>tag</a:t>
            </a:r>
            <a:r>
              <a:rPr spc="-8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69874" rIns="0" bIns="0" rtlCol="0">
            <a:spAutoFit/>
          </a:bodyPr>
          <a:lstStyle/>
          <a:p>
            <a:pPr marL="533400" indent="-32258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33400" algn="l"/>
              </a:tabLst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&lt;textarea&gt;</a:t>
            </a:r>
            <a:r>
              <a:rPr spc="-40" dirty="0"/>
              <a:t> </a:t>
            </a:r>
            <a:r>
              <a:rPr dirty="0"/>
              <a:t>tag</a:t>
            </a:r>
            <a:r>
              <a:rPr spc="-30" dirty="0"/>
              <a:t> </a:t>
            </a:r>
            <a:r>
              <a:rPr dirty="0"/>
              <a:t>defines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multi-</a:t>
            </a:r>
            <a:r>
              <a:rPr dirty="0"/>
              <a:t>line</a:t>
            </a:r>
            <a:r>
              <a:rPr spc="15" dirty="0"/>
              <a:t> </a:t>
            </a:r>
            <a:r>
              <a:rPr dirty="0"/>
              <a:t>text</a:t>
            </a:r>
            <a:r>
              <a:rPr spc="-45" dirty="0"/>
              <a:t> </a:t>
            </a:r>
            <a:r>
              <a:rPr dirty="0"/>
              <a:t>input</a:t>
            </a:r>
            <a:r>
              <a:rPr spc="-15" dirty="0"/>
              <a:t> </a:t>
            </a:r>
            <a:r>
              <a:rPr spc="-10" dirty="0"/>
              <a:t>control.</a:t>
            </a:r>
          </a:p>
          <a:p>
            <a:pPr marL="533400" marR="5080" indent="-323215">
              <a:lnSpc>
                <a:spcPct val="150000"/>
              </a:lnSpc>
              <a:buAutoNum type="arabicPeriod"/>
              <a:tabLst>
                <a:tab pos="533400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dirty="0"/>
              <a:t>text</a:t>
            </a:r>
            <a:r>
              <a:rPr spc="-35" dirty="0"/>
              <a:t> </a:t>
            </a:r>
            <a:r>
              <a:rPr dirty="0"/>
              <a:t>area</a:t>
            </a:r>
            <a:r>
              <a:rPr spc="-3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hold</a:t>
            </a:r>
            <a:r>
              <a:rPr spc="-1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unlimited</a:t>
            </a:r>
            <a:r>
              <a:rPr spc="5" dirty="0"/>
              <a:t> </a:t>
            </a:r>
            <a:r>
              <a:rPr dirty="0"/>
              <a:t>number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characters,</a:t>
            </a:r>
            <a:r>
              <a:rPr spc="-1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text</a:t>
            </a:r>
            <a:r>
              <a:rPr spc="-45" dirty="0"/>
              <a:t> </a:t>
            </a:r>
            <a:r>
              <a:rPr dirty="0"/>
              <a:t>renders</a:t>
            </a:r>
            <a:r>
              <a:rPr spc="-3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spc="-20" dirty="0"/>
              <a:t>fixed-</a:t>
            </a:r>
            <a:r>
              <a:rPr dirty="0"/>
              <a:t>width</a:t>
            </a:r>
            <a:r>
              <a:rPr spc="-35" dirty="0"/>
              <a:t> </a:t>
            </a:r>
            <a:r>
              <a:rPr dirty="0"/>
              <a:t>font</a:t>
            </a:r>
            <a:r>
              <a:rPr spc="-30" dirty="0"/>
              <a:t> </a:t>
            </a:r>
            <a:r>
              <a:rPr dirty="0"/>
              <a:t>(usually </a:t>
            </a:r>
            <a:r>
              <a:rPr spc="-10" dirty="0"/>
              <a:t>Courier).</a:t>
            </a:r>
          </a:p>
          <a:p>
            <a:pPr marL="533400" indent="-32258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533400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text</a:t>
            </a:r>
            <a:r>
              <a:rPr spc="-45" dirty="0"/>
              <a:t> </a:t>
            </a:r>
            <a:r>
              <a:rPr dirty="0"/>
              <a:t>area</a:t>
            </a:r>
            <a:r>
              <a:rPr spc="-2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specified by</a:t>
            </a:r>
            <a:r>
              <a:rPr spc="-2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cols</a:t>
            </a:r>
            <a:r>
              <a:rPr spc="-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rows</a:t>
            </a:r>
            <a:r>
              <a:rPr spc="-25" dirty="0"/>
              <a:t> </a:t>
            </a:r>
            <a:r>
              <a:rPr dirty="0"/>
              <a:t>attributes, or</a:t>
            </a:r>
            <a:r>
              <a:rPr spc="-30" dirty="0"/>
              <a:t> </a:t>
            </a:r>
            <a:r>
              <a:rPr spc="-20" dirty="0"/>
              <a:t>even</a:t>
            </a:r>
          </a:p>
          <a:p>
            <a:pPr marL="533400">
              <a:lnSpc>
                <a:spcPct val="100000"/>
              </a:lnSpc>
              <a:spcBef>
                <a:spcPts val="900"/>
              </a:spcBef>
            </a:pPr>
            <a:r>
              <a:rPr dirty="0"/>
              <a:t>better;</a:t>
            </a:r>
            <a:r>
              <a:rPr spc="-60" dirty="0"/>
              <a:t> </a:t>
            </a:r>
            <a:r>
              <a:rPr dirty="0"/>
              <a:t>through</a:t>
            </a:r>
            <a:r>
              <a:rPr spc="-35" dirty="0"/>
              <a:t> </a:t>
            </a:r>
            <a:r>
              <a:rPr dirty="0"/>
              <a:t>CSS'</a:t>
            </a:r>
            <a:r>
              <a:rPr spc="-50" dirty="0"/>
              <a:t> </a:t>
            </a:r>
            <a:r>
              <a:rPr dirty="0"/>
              <a:t>height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width</a:t>
            </a:r>
            <a:r>
              <a:rPr spc="-40" dirty="0"/>
              <a:t> </a:t>
            </a:r>
            <a:r>
              <a:rPr spc="-10" dirty="0"/>
              <a:t>properties.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202819"/>
            <a:ext cx="17405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710" algn="l"/>
              </a:tabLst>
            </a:pPr>
            <a:r>
              <a:rPr spc="-10" dirty="0"/>
              <a:t>Example</a:t>
            </a:r>
            <a:r>
              <a:rPr dirty="0"/>
              <a:t>	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17853"/>
            <a:ext cx="4181475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&lt;textarea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name="message"</a:t>
            </a:r>
            <a:r>
              <a:rPr sz="1500" spc="-30" dirty="0">
                <a:solidFill>
                  <a:srgbClr val="2F2F2F"/>
                </a:solidFill>
                <a:latin typeface="Roboto"/>
                <a:cs typeface="Roboto"/>
              </a:rPr>
              <a:t> rows="10"</a:t>
            </a:r>
            <a:r>
              <a:rPr sz="1500" spc="-1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cols="30"&gt;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cat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was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playing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in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garden.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&lt;/textarea&gt;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2913633"/>
            <a:ext cx="5361940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&lt;textarea</a:t>
            </a:r>
            <a:r>
              <a:rPr sz="1500" spc="1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name="message"</a:t>
            </a:r>
            <a:r>
              <a:rPr sz="1500" spc="-1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2F2F2F"/>
                </a:solidFill>
                <a:latin typeface="Roboto"/>
                <a:cs typeface="Roboto"/>
              </a:rPr>
              <a:t>style="width:200px;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 height:600px;"&gt;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cat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was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F2F2F"/>
                </a:solidFill>
                <a:latin typeface="Roboto"/>
                <a:cs typeface="Roboto"/>
              </a:rPr>
              <a:t>playing</a:t>
            </a:r>
            <a:r>
              <a:rPr sz="15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in</a:t>
            </a:r>
            <a:r>
              <a:rPr sz="15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garden.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500" spc="-10" dirty="0">
                <a:solidFill>
                  <a:srgbClr val="2F2F2F"/>
                </a:solidFill>
                <a:latin typeface="Roboto"/>
                <a:cs typeface="Roboto"/>
              </a:rPr>
              <a:t>&lt;/textarea&gt;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19888"/>
            <a:ext cx="1094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Html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Button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b="1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2605" y="400558"/>
            <a:ext cx="5969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&lt;button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type="submit"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value="Submit"&gt;Submit&lt;/button&gt;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632205"/>
            <a:ext cx="2104390" cy="8547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b="1" dirty="0">
                <a:latin typeface="Calibri"/>
                <a:cs typeface="Calibri"/>
              </a:rPr>
              <a:t>The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&lt;form&gt;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Element</a:t>
            </a:r>
            <a:r>
              <a:rPr sz="1500" b="1" spc="245" dirty="0">
                <a:latin typeface="Calibri"/>
                <a:cs typeface="Calibri"/>
              </a:rPr>
              <a:t> </a:t>
            </a:r>
            <a:r>
              <a:rPr sz="1500" b="1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146175">
              <a:lnSpc>
                <a:spcPts val="1750"/>
              </a:lnSpc>
              <a:spcBef>
                <a:spcPts val="610"/>
              </a:spcBef>
            </a:pPr>
            <a:r>
              <a:rPr sz="1500" dirty="0">
                <a:latin typeface="Verdana"/>
                <a:cs typeface="Verdana"/>
              </a:rPr>
              <a:t>The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HTML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750"/>
              </a:lnSpc>
            </a:pPr>
            <a:r>
              <a:rPr sz="1500" spc="-10" dirty="0">
                <a:latin typeface="Verdana"/>
                <a:cs typeface="Verdana"/>
              </a:rPr>
              <a:t>input: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7366" y="1027175"/>
            <a:ext cx="698500" cy="25336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500" spc="-10" dirty="0">
                <a:latin typeface="Courier New"/>
                <a:cs typeface="Courier New"/>
              </a:rPr>
              <a:t>&lt;form&gt;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8029" y="1016253"/>
            <a:ext cx="48444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element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defines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form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used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collect </a:t>
            </a:r>
            <a:r>
              <a:rPr sz="1500" spc="-20" dirty="0">
                <a:latin typeface="Verdana"/>
                <a:cs typeface="Verdana"/>
              </a:rPr>
              <a:t>user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1446402"/>
            <a:ext cx="6312535" cy="22053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500" b="1" dirty="0">
                <a:latin typeface="Courier New"/>
                <a:cs typeface="Courier New"/>
              </a:rPr>
              <a:t>Form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Elements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in</a:t>
            </a:r>
            <a:r>
              <a:rPr sz="1500" b="1" spc="-2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Html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0" dirty="0">
                <a:latin typeface="Courier New"/>
                <a:cs typeface="Courier New"/>
              </a:rPr>
              <a:t>:</a:t>
            </a:r>
            <a:endParaRPr sz="1500">
              <a:latin typeface="Courier New"/>
              <a:cs typeface="Courier New"/>
            </a:endParaRPr>
          </a:p>
          <a:p>
            <a:pPr marL="468630" indent="-321945">
              <a:lnSpc>
                <a:spcPts val="1710"/>
              </a:lnSpc>
              <a:spcBef>
                <a:spcPts val="420"/>
              </a:spcBef>
              <a:buAutoNum type="arabicPeriod"/>
              <a:tabLst>
                <a:tab pos="468630" algn="l"/>
              </a:tabLst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6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name="firstname"</a:t>
            </a:r>
            <a:r>
              <a:rPr sz="1500" spc="-6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type="text"&gt;</a:t>
            </a:r>
            <a:r>
              <a:rPr sz="1500" b="1" dirty="0">
                <a:latin typeface="Courier New"/>
                <a:cs typeface="Courier New"/>
              </a:rPr>
              <a:t>(Input</a:t>
            </a:r>
            <a:r>
              <a:rPr sz="1500" b="1" spc="-65" dirty="0">
                <a:latin typeface="Courier New"/>
                <a:cs typeface="Courier New"/>
              </a:rPr>
              <a:t> </a:t>
            </a:r>
            <a:r>
              <a:rPr sz="1500" b="1" spc="-10" dirty="0">
                <a:latin typeface="Courier New"/>
                <a:cs typeface="Courier New"/>
              </a:rPr>
              <a:t>element)</a:t>
            </a:r>
            <a:endParaRPr sz="1500">
              <a:latin typeface="Courier New"/>
              <a:cs typeface="Courier New"/>
            </a:endParaRPr>
          </a:p>
          <a:p>
            <a:pPr marL="468630" indent="-321945">
              <a:lnSpc>
                <a:spcPts val="1710"/>
              </a:lnSpc>
              <a:buAutoNum type="arabicPeriod"/>
              <a:tabLst>
                <a:tab pos="468630" algn="l"/>
              </a:tabLst>
            </a:pPr>
            <a:r>
              <a:rPr sz="1500" dirty="0">
                <a:latin typeface="Courier New"/>
                <a:cs typeface="Courier New"/>
              </a:rPr>
              <a:t>&lt;select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name="cars"&gt;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&lt;option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value="volvo"&gt;Volvo&lt;/option&gt;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&lt;option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value="saab"&gt;Saab&lt;/option&gt;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&lt;option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value="fiat"&gt;Fiat&lt;/option&gt;</a:t>
            </a:r>
            <a:endParaRPr sz="1500">
              <a:latin typeface="Courier New"/>
              <a:cs typeface="Courier New"/>
            </a:endParaRPr>
          </a:p>
          <a:p>
            <a:pPr marL="1040765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&lt;option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value="audi"&gt;Audi&lt;/option&gt;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&lt;/select&gt;</a:t>
            </a:r>
            <a:r>
              <a:rPr sz="1500" b="1" dirty="0">
                <a:latin typeface="Courier New"/>
                <a:cs typeface="Courier New"/>
              </a:rPr>
              <a:t>(For</a:t>
            </a:r>
            <a:r>
              <a:rPr sz="1500" b="1" spc="-6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creating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dropdown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b="1" spc="-10" dirty="0">
                <a:latin typeface="Courier New"/>
                <a:cs typeface="Courier New"/>
              </a:rPr>
              <a:t>list)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80010"/>
            <a:ext cx="6888480" cy="89979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Calibri"/>
              <a:buAutoNum type="arabicPeriod" startAt="3"/>
              <a:tabLst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&lt;textarea&gt;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element</a:t>
            </a:r>
            <a:endParaRPr sz="150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420"/>
              </a:spcBef>
              <a:buAutoNum type="arabicPeriod" startAt="3"/>
              <a:tabLst>
                <a:tab pos="199390" algn="l"/>
              </a:tabLst>
            </a:pPr>
            <a:r>
              <a:rPr sz="1500" spc="-10" dirty="0">
                <a:latin typeface="Calibri"/>
                <a:cs typeface="Calibri"/>
              </a:rPr>
              <a:t>&lt;button&gt; element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00" b="1" dirty="0">
                <a:latin typeface="Calibri"/>
                <a:cs typeface="Calibri"/>
              </a:rPr>
              <a:t>HTML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Input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Types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r>
              <a:rPr sz="1500" dirty="0">
                <a:latin typeface="Verdana"/>
                <a:cs typeface="Verdana"/>
              </a:rPr>
              <a:t>Here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are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different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types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you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use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</a:t>
            </a:r>
            <a:r>
              <a:rPr sz="1500" spc="-20" dirty="0">
                <a:latin typeface="Verdana"/>
                <a:cs typeface="Verdana"/>
              </a:rPr>
              <a:t> HTML: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662" y="1163523"/>
            <a:ext cx="129539" cy="272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710"/>
              </a:lnSpc>
            </a:pPr>
            <a:r>
              <a:rPr sz="1500" spc="-50" dirty="0">
                <a:latin typeface="Verdana"/>
                <a:cs typeface="Verdana"/>
              </a:rPr>
              <a:t>•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1211325"/>
            <a:ext cx="2413000" cy="21653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type="button"&gt;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1427733"/>
            <a:ext cx="26416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type="checkbox"&gt;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23" y="1633473"/>
            <a:ext cx="22987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type="color"&gt;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323" y="1839214"/>
            <a:ext cx="21844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type="date"&gt;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323" y="2044954"/>
            <a:ext cx="33274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5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type="datetime-local"&gt;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323" y="2250694"/>
            <a:ext cx="22987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type="email"&gt;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323" y="2456433"/>
            <a:ext cx="21844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type="file"&gt;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323" y="2662173"/>
            <a:ext cx="24130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type="hidden"&gt;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0323" y="2867914"/>
            <a:ext cx="2298700" cy="19812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type="image"&gt;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323" y="3065758"/>
            <a:ext cx="2298700" cy="21399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type="month"&gt;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323" y="3279394"/>
            <a:ext cx="24130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type="number"&gt;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0323" y="3485134"/>
            <a:ext cx="26416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type="password"&gt;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0323" y="3690873"/>
            <a:ext cx="22987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type="radio"&gt;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B9B7-083C-7498-AAF9-DF205C72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A65D02-294F-4644-130D-23CB97087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b="11728"/>
          <a:stretch/>
        </p:blipFill>
        <p:spPr bwMode="auto">
          <a:xfrm>
            <a:off x="0" y="1200150"/>
            <a:ext cx="914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7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758" y="247269"/>
            <a:ext cx="123189" cy="1773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85"/>
              </a:lnSpc>
              <a:spcBef>
                <a:spcPts val="105"/>
              </a:spcBef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00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5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0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0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0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0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15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595"/>
              </a:lnSpc>
            </a:pPr>
            <a:r>
              <a:rPr sz="1400" spc="-50" dirty="0">
                <a:latin typeface="Verdana"/>
                <a:cs typeface="Verdana"/>
              </a:rPr>
              <a:t>•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323" y="267588"/>
            <a:ext cx="2140585" cy="217804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type="range"&gt;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485188"/>
            <a:ext cx="2140585" cy="19875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type="reset"&gt;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323" y="683641"/>
            <a:ext cx="2247265" cy="18478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type="search"&gt;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23" y="868219"/>
            <a:ext cx="2247265" cy="20002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type="submit"&gt;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323" y="1067688"/>
            <a:ext cx="1927225" cy="19240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type="tel"&gt;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323" y="1259713"/>
            <a:ext cx="2033905" cy="18478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type="text"&gt;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323" y="1444291"/>
            <a:ext cx="2033905" cy="20002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type="time"&gt;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323" y="1643760"/>
            <a:ext cx="1927225" cy="19240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type="url"&gt;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323" y="1835785"/>
            <a:ext cx="2033905" cy="192405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400" dirty="0">
                <a:latin typeface="Courier New"/>
                <a:cs typeface="Courier New"/>
              </a:rPr>
              <a:t>&lt;input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type="week"&gt;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8" y="414909"/>
            <a:ext cx="17405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710" algn="l"/>
              </a:tabLst>
            </a:pPr>
            <a:r>
              <a:rPr spc="-10" dirty="0"/>
              <a:t>Example</a:t>
            </a:r>
            <a:r>
              <a:rPr dirty="0"/>
              <a:t>	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14171"/>
            <a:ext cx="4826000" cy="1721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-10" dirty="0">
                <a:latin typeface="Courier New"/>
                <a:cs typeface="Courier New"/>
              </a:rPr>
              <a:t>&lt;form&gt;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First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name:&lt;br&gt;</a:t>
            </a:r>
            <a:endParaRPr sz="1500">
              <a:latin typeface="Courier New"/>
              <a:cs typeface="Courier New"/>
            </a:endParaRPr>
          </a:p>
          <a:p>
            <a:pPr marL="241300" marR="5080">
              <a:lnSpc>
                <a:spcPct val="123300"/>
              </a:lnSpc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type="text"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name="firstname"&gt;&lt;br&gt; </a:t>
            </a:r>
            <a:r>
              <a:rPr sz="1500" dirty="0">
                <a:latin typeface="Courier New"/>
                <a:cs typeface="Courier New"/>
              </a:rPr>
              <a:t>Last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name:&lt;br&gt;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Courier New"/>
                <a:cs typeface="Courier New"/>
              </a:rPr>
              <a:t>&lt;input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type="text"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name="lastname"&gt;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0" dirty="0">
                <a:latin typeface="Courier New"/>
                <a:cs typeface="Courier New"/>
              </a:rPr>
              <a:t>&lt;/form&gt;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82702"/>
            <a:ext cx="18846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Verdana"/>
                <a:cs typeface="Verdana"/>
              </a:rPr>
              <a:t>Input</a:t>
            </a:r>
            <a:r>
              <a:rPr sz="1500" b="1" spc="-8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attributes</a:t>
            </a:r>
            <a:r>
              <a:rPr sz="1500" b="1" spc="-75" dirty="0">
                <a:latin typeface="Verdana"/>
                <a:cs typeface="Verdana"/>
              </a:rPr>
              <a:t> </a:t>
            </a:r>
            <a:r>
              <a:rPr sz="1500" b="1" spc="-50" dirty="0"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510718"/>
            <a:ext cx="1035685" cy="284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100"/>
              </a:spcBef>
            </a:pPr>
            <a:r>
              <a:rPr sz="1500" spc="-10" dirty="0">
                <a:latin typeface="Verdana"/>
                <a:cs typeface="Verdana"/>
              </a:rPr>
              <a:t>disabled </a:t>
            </a:r>
            <a:r>
              <a:rPr sz="1500" spc="-25" dirty="0">
                <a:latin typeface="Verdana"/>
                <a:cs typeface="Verdana"/>
              </a:rPr>
              <a:t>max </a:t>
            </a:r>
            <a:r>
              <a:rPr sz="1500" spc="-10" dirty="0">
                <a:latin typeface="Verdana"/>
                <a:cs typeface="Verdana"/>
              </a:rPr>
              <a:t>maxlength </a:t>
            </a:r>
            <a:r>
              <a:rPr sz="1500" spc="-25" dirty="0">
                <a:latin typeface="Verdana"/>
                <a:cs typeface="Verdana"/>
              </a:rPr>
              <a:t>min </a:t>
            </a:r>
            <a:r>
              <a:rPr sz="1500" spc="-10" dirty="0">
                <a:latin typeface="Verdana"/>
                <a:cs typeface="Verdana"/>
              </a:rPr>
              <a:t>pattern readonly required </a:t>
            </a:r>
            <a:r>
              <a:rPr sz="1500" spc="-20" dirty="0">
                <a:latin typeface="Verdana"/>
                <a:cs typeface="Verdana"/>
              </a:rPr>
              <a:t>size</a:t>
            </a:r>
            <a:endParaRPr sz="1500">
              <a:latin typeface="Verdana"/>
              <a:cs typeface="Verdana"/>
            </a:endParaRPr>
          </a:p>
          <a:p>
            <a:pPr marL="12700" marR="506730">
              <a:lnSpc>
                <a:spcPct val="123300"/>
              </a:lnSpc>
              <a:spcBef>
                <a:spcPts val="5"/>
              </a:spcBef>
            </a:pPr>
            <a:r>
              <a:rPr sz="1500" spc="-20" dirty="0">
                <a:latin typeface="Verdana"/>
                <a:cs typeface="Verdana"/>
              </a:rPr>
              <a:t>step value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510718"/>
            <a:ext cx="6033770" cy="28467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that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field should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disabled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dirty="0">
                <a:latin typeface="Verdana"/>
                <a:cs typeface="Verdana"/>
              </a:rPr>
              <a:t>Specifies 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maximum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value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field</a:t>
            </a:r>
            <a:endParaRPr sz="1500">
              <a:latin typeface="Verdana"/>
              <a:cs typeface="Verdana"/>
            </a:endParaRPr>
          </a:p>
          <a:p>
            <a:pPr marL="12700" marR="88265">
              <a:lnSpc>
                <a:spcPct val="123300"/>
              </a:lnSpc>
            </a:pP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maximum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number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character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10" dirty="0">
                <a:latin typeface="Verdana"/>
                <a:cs typeface="Verdana"/>
              </a:rPr>
              <a:t> field </a:t>
            </a: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minimum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value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field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ct val="123300"/>
              </a:lnSpc>
              <a:spcBef>
                <a:spcPts val="5"/>
              </a:spcBef>
            </a:pP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regular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expression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check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value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against </a:t>
            </a: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field is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read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only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(cannot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changed) </a:t>
            </a: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field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(must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filled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out) </a:t>
            </a: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width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(in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characters)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10" dirty="0">
                <a:latin typeface="Verdana"/>
                <a:cs typeface="Verdana"/>
              </a:rPr>
              <a:t> field</a:t>
            </a:r>
            <a:endParaRPr sz="1500">
              <a:latin typeface="Verdana"/>
              <a:cs typeface="Verdana"/>
            </a:endParaRPr>
          </a:p>
          <a:p>
            <a:pPr marL="12700" marR="925194">
              <a:lnSpc>
                <a:spcPct val="123300"/>
              </a:lnSpc>
            </a:pPr>
            <a:r>
              <a:rPr sz="1500" dirty="0">
                <a:latin typeface="Verdana"/>
                <a:cs typeface="Verdana"/>
              </a:rPr>
              <a:t>Specifies 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legal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number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intervals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field </a:t>
            </a:r>
            <a:r>
              <a:rPr sz="1500" dirty="0">
                <a:latin typeface="Verdana"/>
                <a:cs typeface="Verdana"/>
              </a:rPr>
              <a:t>Specifies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default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value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input</a:t>
            </a:r>
            <a:r>
              <a:rPr sz="1500" spc="-10" dirty="0">
                <a:latin typeface="Verdana"/>
                <a:cs typeface="Verdana"/>
              </a:rPr>
              <a:t> field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119056"/>
            <a:ext cx="7945120" cy="17691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500" b="1" dirty="0">
                <a:latin typeface="Calibri"/>
                <a:cs typeface="Calibri"/>
              </a:rPr>
              <a:t>CSS</a:t>
            </a:r>
            <a:r>
              <a:rPr sz="1500" b="1" spc="33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Introduction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710"/>
              </a:lnSpc>
              <a:spcBef>
                <a:spcPts val="101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Verdana"/>
                <a:cs typeface="Verdana"/>
              </a:rPr>
              <a:t>CSS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stands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Cascading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Style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Sheets.</a:t>
            </a:r>
            <a:endParaRPr sz="1500">
              <a:latin typeface="Verdana"/>
              <a:cs typeface="Verdana"/>
            </a:endParaRPr>
          </a:p>
          <a:p>
            <a:pPr marL="469900" marR="5080" indent="-323215">
              <a:lnSpc>
                <a:spcPts val="1620"/>
              </a:lnSpc>
              <a:spcBef>
                <a:spcPts val="115"/>
              </a:spcBef>
              <a:buAutoNum type="arabicPeriod"/>
              <a:tabLst>
                <a:tab pos="469900" algn="l"/>
              </a:tabLst>
            </a:pPr>
            <a:r>
              <a:rPr sz="1500" dirty="0">
                <a:latin typeface="Verdana"/>
                <a:cs typeface="Verdana"/>
              </a:rPr>
              <a:t>CSS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describes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how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HTML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elements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are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displayed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screen,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paper,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in </a:t>
            </a:r>
            <a:r>
              <a:rPr sz="1500" dirty="0">
                <a:latin typeface="Verdana"/>
                <a:cs typeface="Verdana"/>
              </a:rPr>
              <a:t>other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media.</a:t>
            </a:r>
            <a:endParaRPr sz="1500">
              <a:latin typeface="Verdana"/>
              <a:cs typeface="Verdana"/>
            </a:endParaRPr>
          </a:p>
          <a:p>
            <a:pPr marL="469265" indent="-322580">
              <a:lnSpc>
                <a:spcPts val="1505"/>
              </a:lnSpc>
              <a:buAutoNum type="arabicPeriod"/>
              <a:tabLst>
                <a:tab pos="469265" algn="l"/>
              </a:tabLst>
            </a:pPr>
            <a:r>
              <a:rPr sz="1500" dirty="0">
                <a:latin typeface="Verdana"/>
                <a:cs typeface="Verdana"/>
              </a:rPr>
              <a:t>CSS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saves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lot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work.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can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control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layout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multiple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web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pages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all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at</a:t>
            </a:r>
            <a:endParaRPr sz="1500">
              <a:latin typeface="Verdana"/>
              <a:cs typeface="Verdana"/>
            </a:endParaRPr>
          </a:p>
          <a:p>
            <a:pPr marL="469900">
              <a:lnSpc>
                <a:spcPts val="1620"/>
              </a:lnSpc>
            </a:pPr>
            <a:r>
              <a:rPr sz="1500" dirty="0">
                <a:latin typeface="Verdana"/>
                <a:cs typeface="Verdana"/>
              </a:rPr>
              <a:t>once.(Using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External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Style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Sheets).</a:t>
            </a:r>
            <a:endParaRPr sz="1500">
              <a:latin typeface="Verdana"/>
              <a:cs typeface="Verdana"/>
            </a:endParaRPr>
          </a:p>
          <a:p>
            <a:pPr marL="469265" indent="-322580">
              <a:lnSpc>
                <a:spcPts val="1710"/>
              </a:lnSpc>
              <a:buAutoNum type="arabicPeriod" startAt="4"/>
              <a:tabLst>
                <a:tab pos="469265" algn="l"/>
              </a:tabLst>
            </a:pPr>
            <a:r>
              <a:rPr sz="1500" dirty="0">
                <a:latin typeface="Verdana"/>
                <a:cs typeface="Verdana"/>
              </a:rPr>
              <a:t>Latest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Version(CSS3).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6257" y="1262252"/>
            <a:ext cx="1371600" cy="655320"/>
            <a:chOff x="2826257" y="1262252"/>
            <a:chExt cx="1371600" cy="655320"/>
          </a:xfrm>
        </p:grpSpPr>
        <p:sp>
          <p:nvSpPr>
            <p:cNvPr id="3" name="object 3"/>
            <p:cNvSpPr/>
            <p:nvPr/>
          </p:nvSpPr>
          <p:spPr>
            <a:xfrm>
              <a:off x="2826257" y="1262252"/>
              <a:ext cx="571500" cy="243840"/>
            </a:xfrm>
            <a:custGeom>
              <a:avLst/>
              <a:gdLst/>
              <a:ahLst/>
              <a:cxnLst/>
              <a:rect l="l" t="t" r="r" b="b"/>
              <a:pathLst>
                <a:path w="571500" h="243840">
                  <a:moveTo>
                    <a:pt x="57149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571499" y="243839"/>
                  </a:lnTo>
                  <a:lnTo>
                    <a:pt x="5714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4566" y="1468005"/>
              <a:ext cx="1193800" cy="449580"/>
            </a:xfrm>
            <a:custGeom>
              <a:avLst/>
              <a:gdLst/>
              <a:ahLst/>
              <a:cxnLst/>
              <a:rect l="l" t="t" r="r" b="b"/>
              <a:pathLst>
                <a:path w="1193800" h="449580">
                  <a:moveTo>
                    <a:pt x="1193292" y="205727"/>
                  </a:moveTo>
                  <a:lnTo>
                    <a:pt x="800100" y="205727"/>
                  </a:lnTo>
                  <a:lnTo>
                    <a:pt x="800100" y="0"/>
                  </a:lnTo>
                  <a:lnTo>
                    <a:pt x="0" y="0"/>
                  </a:lnTo>
                  <a:lnTo>
                    <a:pt x="0" y="243827"/>
                  </a:lnTo>
                  <a:lnTo>
                    <a:pt x="507492" y="243827"/>
                  </a:lnTo>
                  <a:lnTo>
                    <a:pt x="507492" y="449567"/>
                  </a:lnTo>
                  <a:lnTo>
                    <a:pt x="1193292" y="449567"/>
                  </a:lnTo>
                  <a:lnTo>
                    <a:pt x="1193292" y="205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0550" y="467995"/>
            <a:ext cx="7393305" cy="18776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Including</a:t>
            </a:r>
            <a:r>
              <a:rPr sz="150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CSS</a:t>
            </a:r>
            <a:r>
              <a:rPr sz="15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1500" b="1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HTML</a:t>
            </a:r>
            <a:r>
              <a:rPr sz="1500" b="1" spc="-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252525"/>
                </a:solidFill>
                <a:latin typeface="Calibri"/>
                <a:cs typeface="Calibri"/>
              </a:rPr>
              <a:t>Documents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You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can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include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CSS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HTML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document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three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ways: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710"/>
              </a:lnSpc>
              <a:spcBef>
                <a:spcPts val="695"/>
              </a:spcBef>
              <a:buFont typeface="Tahoma"/>
              <a:buChar char="•"/>
              <a:tabLst>
                <a:tab pos="469265" algn="l"/>
              </a:tabLst>
            </a:pP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Inline</a:t>
            </a:r>
            <a:r>
              <a:rPr sz="15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styles</a:t>
            </a:r>
            <a:r>
              <a:rPr sz="15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—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Using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style</a:t>
            </a:r>
            <a:r>
              <a:rPr sz="1500" spc="-57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attribute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HTML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start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tag.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620"/>
              </a:lnSpc>
              <a:buFont typeface="Tahoma"/>
              <a:buChar char="•"/>
              <a:tabLst>
                <a:tab pos="469265" algn="l"/>
              </a:tabLst>
            </a:pP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Internal</a:t>
            </a:r>
            <a:r>
              <a:rPr sz="15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styles</a:t>
            </a:r>
            <a:r>
              <a:rPr sz="15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—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Using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latin typeface="Courier New"/>
                <a:cs typeface="Courier New"/>
              </a:rPr>
              <a:t>&lt;style&gt;</a:t>
            </a:r>
            <a:r>
              <a:rPr sz="1500" b="1" spc="-56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element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head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section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document.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710"/>
              </a:lnSpc>
              <a:buFont typeface="Tahoma"/>
              <a:buChar char="•"/>
              <a:tabLst>
                <a:tab pos="469265" algn="l"/>
              </a:tabLst>
            </a:pP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External</a:t>
            </a:r>
            <a:r>
              <a:rPr sz="15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style</a:t>
            </a:r>
            <a:r>
              <a:rPr sz="15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14141"/>
                </a:solidFill>
                <a:latin typeface="Calibri"/>
                <a:cs typeface="Calibri"/>
              </a:rPr>
              <a:t>sheets</a:t>
            </a:r>
            <a:r>
              <a:rPr sz="15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—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Using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latin typeface="Courier New"/>
                <a:cs typeface="Courier New"/>
              </a:rPr>
              <a:t>&lt;link&gt;</a:t>
            </a:r>
            <a:r>
              <a:rPr sz="1500" b="1" spc="-565" dirty="0"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element,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pointing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external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CSS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file.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500" dirty="0">
                <a:latin typeface="Calibri"/>
                <a:cs typeface="Calibri"/>
              </a:rPr>
              <a:t>Note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external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style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sheet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styles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written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selectors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(saved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filename.css)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420" y="147828"/>
            <a:ext cx="8519160" cy="4421505"/>
          </a:xfrm>
          <a:custGeom>
            <a:avLst/>
            <a:gdLst/>
            <a:ahLst/>
            <a:cxnLst/>
            <a:rect l="l" t="t" r="r" b="b"/>
            <a:pathLst>
              <a:path w="8519160" h="4421505">
                <a:moveTo>
                  <a:pt x="0" y="4421124"/>
                </a:moveTo>
                <a:lnTo>
                  <a:pt x="8519160" y="4421124"/>
                </a:lnTo>
                <a:lnTo>
                  <a:pt x="8519160" y="0"/>
                </a:lnTo>
                <a:lnTo>
                  <a:pt x="0" y="0"/>
                </a:lnTo>
                <a:lnTo>
                  <a:pt x="0" y="44211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550" y="278129"/>
            <a:ext cx="8344534" cy="20421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b="1" dirty="0">
                <a:latin typeface="Verdana"/>
                <a:cs typeface="Verdana"/>
              </a:rPr>
              <a:t>CSS</a:t>
            </a:r>
            <a:r>
              <a:rPr sz="1500" b="1" spc="-4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selectors </a:t>
            </a:r>
            <a:r>
              <a:rPr sz="1500" dirty="0">
                <a:latin typeface="Verdana"/>
                <a:cs typeface="Verdana"/>
              </a:rPr>
              <a:t>are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used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to</a:t>
            </a:r>
            <a:r>
              <a:rPr sz="1500" i="1" spc="-3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select</a:t>
            </a:r>
            <a:r>
              <a:rPr sz="1500" i="1" spc="-3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the</a:t>
            </a:r>
            <a:r>
              <a:rPr sz="1500" i="1" spc="-35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content</a:t>
            </a:r>
            <a:r>
              <a:rPr sz="1500" i="1" spc="-3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you</a:t>
            </a:r>
            <a:r>
              <a:rPr sz="1500" i="1" spc="-4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want</a:t>
            </a:r>
            <a:r>
              <a:rPr sz="1500" i="1" spc="-4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to</a:t>
            </a:r>
            <a:r>
              <a:rPr sz="1500" i="1" spc="-3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style</a:t>
            </a:r>
            <a:r>
              <a:rPr sz="1500" dirty="0">
                <a:latin typeface="Verdana"/>
                <a:cs typeface="Verdana"/>
              </a:rPr>
              <a:t>.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Selectors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are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part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CSS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rule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set.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CSS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selectors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select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HTML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elements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according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its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id,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class,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type, </a:t>
            </a:r>
            <a:r>
              <a:rPr sz="1500" dirty="0">
                <a:latin typeface="Verdana"/>
                <a:cs typeface="Verdana"/>
              </a:rPr>
              <a:t>attribute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etc.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00" dirty="0">
                <a:latin typeface="Verdana"/>
                <a:cs typeface="Verdana"/>
              </a:rPr>
              <a:t>There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are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several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different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types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selectors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CSS.</a:t>
            </a:r>
            <a:endParaRPr sz="1500">
              <a:latin typeface="Verdana"/>
              <a:cs typeface="Verdana"/>
            </a:endParaRPr>
          </a:p>
          <a:p>
            <a:pPr marL="469265" indent="-322580">
              <a:lnSpc>
                <a:spcPts val="1710"/>
              </a:lnSpc>
              <a:spcBef>
                <a:spcPts val="335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Calibri"/>
                <a:cs typeface="Calibri"/>
              </a:rPr>
              <a:t>Element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Selector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620"/>
              </a:lnSpc>
              <a:buAutoNum type="arabicPeriod"/>
              <a:tabLst>
                <a:tab pos="469265" algn="l"/>
              </a:tabLst>
            </a:pPr>
            <a:r>
              <a:rPr sz="1500" dirty="0">
                <a:latin typeface="Calibri"/>
                <a:cs typeface="Calibri"/>
              </a:rPr>
              <a:t>Id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Selector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620"/>
              </a:lnSpc>
              <a:buAutoNum type="arabicPeriod"/>
              <a:tabLst>
                <a:tab pos="469265" algn="l"/>
              </a:tabLst>
            </a:pPr>
            <a:r>
              <a:rPr sz="1500" dirty="0">
                <a:latin typeface="Calibri"/>
                <a:cs typeface="Calibri"/>
              </a:rPr>
              <a:t>Class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Selector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620"/>
              </a:lnSpc>
              <a:buAutoNum type="arabicPeriod"/>
              <a:tabLst>
                <a:tab pos="469265" algn="l"/>
              </a:tabLst>
            </a:pPr>
            <a:r>
              <a:rPr sz="1500" spc="-10" dirty="0">
                <a:latin typeface="Calibri"/>
                <a:cs typeface="Calibri"/>
              </a:rPr>
              <a:t>Universal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Selector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710"/>
              </a:lnSpc>
              <a:buAutoNum type="arabicPeriod"/>
              <a:tabLst>
                <a:tab pos="469265" algn="l"/>
              </a:tabLst>
            </a:pPr>
            <a:r>
              <a:rPr sz="1500" dirty="0">
                <a:latin typeface="Calibri"/>
                <a:cs typeface="Calibri"/>
              </a:rPr>
              <a:t>Grouping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Selector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196595"/>
            <a:ext cx="7993379" cy="47259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06248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</a:t>
            </a:r>
            <a:r>
              <a:rPr spc="-105" dirty="0"/>
              <a:t> </a:t>
            </a:r>
            <a:r>
              <a:rPr dirty="0"/>
              <a:t>Selector</a:t>
            </a:r>
            <a:r>
              <a:rPr spc="-80" dirty="0"/>
              <a:t> </a:t>
            </a:r>
            <a:r>
              <a:rPr spc="-10" dirty="0"/>
              <a:t>Syntax</a:t>
            </a:r>
            <a:r>
              <a:rPr spc="-85" dirty="0"/>
              <a:t> </a:t>
            </a:r>
            <a:r>
              <a:rPr spc="-5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716" y="1388777"/>
            <a:ext cx="7560216" cy="256231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88" y="0"/>
            <a:ext cx="8373724" cy="47480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23" y="242315"/>
            <a:ext cx="7546403" cy="34322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542" y="361950"/>
            <a:ext cx="8138160" cy="488544"/>
          </a:xfrm>
          <a:prstGeom prst="rect">
            <a:avLst/>
          </a:prstGeom>
        </p:spPr>
        <p:txBody>
          <a:bodyPr vert="horz" wrap="square" lIns="0" tIns="57099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HTML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326542" y="1400936"/>
            <a:ext cx="6367145" cy="218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HTML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800">
              <a:latin typeface="Calibri"/>
              <a:cs typeface="Calibri"/>
            </a:endParaRPr>
          </a:p>
          <a:p>
            <a:pPr marL="469265" indent="-342265">
              <a:lnSpc>
                <a:spcPts val="2050"/>
              </a:lnSpc>
              <a:buChar char="•"/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HTML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markup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pages.</a:t>
            </a:r>
            <a:endParaRPr sz="1800">
              <a:latin typeface="Calibri"/>
              <a:cs typeface="Calibri"/>
            </a:endParaRPr>
          </a:p>
          <a:p>
            <a:pPr marL="469265" indent="-342265">
              <a:lnSpc>
                <a:spcPts val="1945"/>
              </a:lnSpc>
              <a:buChar char="•"/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HTML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Hyper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Text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Markup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L="469265" indent="-342265">
              <a:lnSpc>
                <a:spcPts val="1945"/>
              </a:lnSpc>
              <a:buChar char="•"/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HTML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 marL="469265" indent="-342265">
              <a:lnSpc>
                <a:spcPts val="1945"/>
              </a:lnSpc>
              <a:buChar char="•"/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HTML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browser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endParaRPr sz="1800">
              <a:latin typeface="Calibri"/>
              <a:cs typeface="Calibri"/>
            </a:endParaRPr>
          </a:p>
          <a:p>
            <a:pPr marL="469265" indent="-342265">
              <a:lnSpc>
                <a:spcPts val="1945"/>
              </a:lnSpc>
              <a:buChar char="•"/>
              <a:tabLst>
                <a:tab pos="469265" algn="l"/>
              </a:tabLst>
            </a:pPr>
            <a:r>
              <a:rPr sz="1800" dirty="0">
                <a:latin typeface="Calibri"/>
                <a:cs typeface="Calibri"/>
              </a:rPr>
              <a:t>HTML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tags</a:t>
            </a:r>
            <a:endParaRPr sz="1800">
              <a:latin typeface="Calibri"/>
              <a:cs typeface="Calibri"/>
            </a:endParaRPr>
          </a:p>
          <a:p>
            <a:pPr marL="469265" indent="-342265">
              <a:lnSpc>
                <a:spcPts val="2050"/>
              </a:lnSpc>
              <a:buChar char="•"/>
              <a:tabLst>
                <a:tab pos="469265" algn="l"/>
              </a:tabLst>
            </a:pPr>
            <a:r>
              <a:rPr sz="1800" spc="-10" dirty="0">
                <a:latin typeface="Calibri"/>
                <a:cs typeface="Calibri"/>
              </a:rPr>
              <a:t>Latest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Version(HTML5)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88" y="381558"/>
            <a:ext cx="7629725" cy="425165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1" y="219456"/>
            <a:ext cx="5763475" cy="462991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47827"/>
            <a:ext cx="5535167" cy="4995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6594" y="1572767"/>
            <a:ext cx="1943100" cy="243840"/>
          </a:xfrm>
          <a:custGeom>
            <a:avLst/>
            <a:gdLst/>
            <a:ahLst/>
            <a:cxnLst/>
            <a:rect l="l" t="t" r="r" b="b"/>
            <a:pathLst>
              <a:path w="1943100" h="243839">
                <a:moveTo>
                  <a:pt x="1943100" y="0"/>
                </a:moveTo>
                <a:lnTo>
                  <a:pt x="0" y="0"/>
                </a:lnTo>
                <a:lnTo>
                  <a:pt x="0" y="243839"/>
                </a:lnTo>
                <a:lnTo>
                  <a:pt x="1943100" y="243839"/>
                </a:lnTo>
                <a:lnTo>
                  <a:pt x="19431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6594" y="1778507"/>
            <a:ext cx="114300" cy="243840"/>
          </a:xfrm>
          <a:custGeom>
            <a:avLst/>
            <a:gdLst/>
            <a:ahLst/>
            <a:cxnLst/>
            <a:rect l="l" t="t" r="r" b="b"/>
            <a:pathLst>
              <a:path w="114300" h="243839">
                <a:moveTo>
                  <a:pt x="114300" y="0"/>
                </a:moveTo>
                <a:lnTo>
                  <a:pt x="0" y="0"/>
                </a:lnTo>
                <a:lnTo>
                  <a:pt x="0" y="243839"/>
                </a:lnTo>
                <a:lnTo>
                  <a:pt x="114300" y="243839"/>
                </a:lnTo>
                <a:lnTo>
                  <a:pt x="1143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335991"/>
            <a:ext cx="10706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Inline</a:t>
            </a:r>
            <a:r>
              <a:rPr sz="1500" b="1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Styles</a:t>
            </a:r>
            <a:r>
              <a:rPr sz="15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spc="-50" dirty="0">
                <a:solidFill>
                  <a:srgbClr val="252525"/>
                </a:solidFill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869950"/>
            <a:ext cx="8283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Inline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styles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are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used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apply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unique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style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rules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element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by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putting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CSS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rules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directly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into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4078" y="1231391"/>
            <a:ext cx="584200" cy="2438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39"/>
              </a:lnSpc>
            </a:pP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style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1211326"/>
            <a:ext cx="5403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8360" algn="l"/>
              </a:tabLst>
            </a:pP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start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tag.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It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attached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element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using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	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attribute.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831" y="1572767"/>
            <a:ext cx="584200" cy="2438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500" spc="-10" dirty="0">
                <a:solidFill>
                  <a:srgbClr val="333333"/>
                </a:solidFill>
                <a:latin typeface="Courier New"/>
                <a:cs typeface="Courier New"/>
              </a:rPr>
              <a:t>style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1553083"/>
            <a:ext cx="8305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	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attribute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includes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series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CSS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property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value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pairs.</a:t>
            </a:r>
            <a:r>
              <a:rPr sz="15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Each</a:t>
            </a:r>
            <a:r>
              <a:rPr sz="15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"property:</a:t>
            </a:r>
            <a:r>
              <a:rPr sz="1500" spc="-6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value"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pair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is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0" y="1758823"/>
            <a:ext cx="820991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285"/>
              </a:spcBef>
            </a:pP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separated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by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semicolon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333333"/>
                </a:solidFill>
                <a:latin typeface="Courier New"/>
                <a:cs typeface="Courier New"/>
              </a:rPr>
              <a:t>;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),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just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as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you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would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write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into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internal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or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external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style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sheets.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But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it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needs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be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all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one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line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i.e.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no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line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break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after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semicolon,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as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shown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here: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424434"/>
            <a:ext cx="7341234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Example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50" dirty="0">
                <a:latin typeface="Courier New"/>
                <a:cs typeface="Courier New"/>
              </a:rPr>
              <a:t>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&lt;h1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style="color:red;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font-</a:t>
            </a:r>
            <a:r>
              <a:rPr sz="1500" dirty="0">
                <a:latin typeface="Courier New"/>
                <a:cs typeface="Courier New"/>
              </a:rPr>
              <a:t>size:30px;"&gt;This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heading&lt;/h1&gt;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&lt;p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style="color:green;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font-</a:t>
            </a:r>
            <a:r>
              <a:rPr sz="1500" dirty="0">
                <a:latin typeface="Courier New"/>
                <a:cs typeface="Courier New"/>
              </a:rPr>
              <a:t>size:22px;"&gt;This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paragraph.&lt;/p&gt;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2700" marR="690880">
              <a:lnSpc>
                <a:spcPct val="160100"/>
              </a:lnSpc>
            </a:pPr>
            <a:r>
              <a:rPr sz="1500" dirty="0">
                <a:latin typeface="Courier New"/>
                <a:cs typeface="Courier New"/>
              </a:rPr>
              <a:t>&lt;div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style="color:blue;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font-</a:t>
            </a:r>
            <a:r>
              <a:rPr sz="1500" dirty="0">
                <a:latin typeface="Courier New"/>
                <a:cs typeface="Courier New"/>
              </a:rPr>
              <a:t>size:14px;"&gt;This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some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text </a:t>
            </a:r>
            <a:r>
              <a:rPr sz="1500" spc="-10" dirty="0">
                <a:latin typeface="Courier New"/>
                <a:cs typeface="Courier New"/>
              </a:rPr>
              <a:t>content.&lt;/div&gt;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1653" y="1320927"/>
            <a:ext cx="800100" cy="243840"/>
          </a:xfrm>
          <a:custGeom>
            <a:avLst/>
            <a:gdLst/>
            <a:ahLst/>
            <a:cxnLst/>
            <a:rect l="l" t="t" r="r" b="b"/>
            <a:pathLst>
              <a:path w="800100" h="243840">
                <a:moveTo>
                  <a:pt x="800100" y="0"/>
                </a:moveTo>
                <a:lnTo>
                  <a:pt x="0" y="0"/>
                </a:lnTo>
                <a:lnTo>
                  <a:pt x="0" y="243839"/>
                </a:lnTo>
                <a:lnTo>
                  <a:pt x="800100" y="243839"/>
                </a:lnTo>
                <a:lnTo>
                  <a:pt x="8001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0550" y="434421"/>
            <a:ext cx="7994650" cy="112077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Embedded</a:t>
            </a:r>
            <a:r>
              <a:rPr sz="1500" b="1" spc="-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252525"/>
                </a:solidFill>
                <a:latin typeface="Calibri"/>
                <a:cs typeface="Calibri"/>
              </a:rPr>
              <a:t>Style</a:t>
            </a:r>
            <a:r>
              <a:rPr sz="15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252525"/>
                </a:solidFill>
                <a:latin typeface="Calibri"/>
                <a:cs typeface="Calibri"/>
              </a:rPr>
              <a:t>Sheets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700"/>
              </a:lnSpc>
              <a:spcBef>
                <a:spcPts val="900"/>
              </a:spcBef>
              <a:buFont typeface="Tahoma"/>
              <a:buChar char="•"/>
              <a:tabLst>
                <a:tab pos="469265" algn="l"/>
              </a:tabLst>
            </a:pP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Embedded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or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internal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style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sheets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only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affect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document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they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are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embedded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 in.</a:t>
            </a:r>
            <a:endParaRPr sz="1500">
              <a:latin typeface="Calibri"/>
              <a:cs typeface="Calibri"/>
            </a:endParaRPr>
          </a:p>
          <a:p>
            <a:pPr marL="469265" indent="-322580">
              <a:lnSpc>
                <a:spcPts val="1610"/>
              </a:lnSpc>
              <a:buFont typeface="Tahoma"/>
              <a:buChar char="•"/>
              <a:tabLst>
                <a:tab pos="469265" algn="l"/>
              </a:tabLst>
            </a:pP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Embedded</a:t>
            </a:r>
            <a:r>
              <a:rPr sz="1500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style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sheets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are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defined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414141"/>
                </a:solidFill>
                <a:latin typeface="Courier New"/>
                <a:cs typeface="Courier New"/>
              </a:rPr>
              <a:t>&lt;head&gt;</a:t>
            </a:r>
            <a:r>
              <a:rPr sz="1500" b="1" spc="-565" dirty="0">
                <a:solidFill>
                  <a:srgbClr val="41414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section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HTML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document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using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  <a:p>
            <a:pPr marL="469900">
              <a:lnSpc>
                <a:spcPts val="1710"/>
              </a:lnSpc>
            </a:pPr>
            <a:r>
              <a:rPr sz="1500" b="1" dirty="0">
                <a:solidFill>
                  <a:srgbClr val="414141"/>
                </a:solidFill>
                <a:latin typeface="Courier New"/>
                <a:cs typeface="Courier New"/>
              </a:rPr>
              <a:t>&lt;style&gt;</a:t>
            </a:r>
            <a:r>
              <a:rPr sz="1500" b="1" spc="-90" dirty="0">
                <a:solidFill>
                  <a:srgbClr val="414141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element.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You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define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any</a:t>
            </a:r>
            <a:r>
              <a:rPr sz="15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number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333333"/>
                </a:solidFill>
                <a:latin typeface="Courier New"/>
                <a:cs typeface="Courier New"/>
              </a:rPr>
              <a:t>&lt;style&gt;</a:t>
            </a:r>
            <a:r>
              <a:rPr sz="1500" b="1" spc="-55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elements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5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HTML</a:t>
            </a:r>
            <a:r>
              <a:rPr sz="15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document</a:t>
            </a:r>
            <a:r>
              <a:rPr sz="15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but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50" y="1506728"/>
            <a:ext cx="2412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they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must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appear</a:t>
            </a:r>
            <a:r>
              <a:rPr sz="15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between</a:t>
            </a:r>
            <a:r>
              <a:rPr sz="15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1078" y="1526666"/>
            <a:ext cx="698500" cy="2438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500" b="1" spc="-10" dirty="0">
                <a:solidFill>
                  <a:srgbClr val="333333"/>
                </a:solidFill>
                <a:latin typeface="Courier New"/>
                <a:cs typeface="Courier New"/>
              </a:rPr>
              <a:t>&lt;head&gt;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305" y="1564766"/>
            <a:ext cx="812800" cy="205740"/>
          </a:xfrm>
          <a:prstGeom prst="rect">
            <a:avLst/>
          </a:prstGeom>
          <a:solidFill>
            <a:srgbClr val="F0F0F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445"/>
              </a:lnSpc>
            </a:pPr>
            <a:r>
              <a:rPr sz="1500" b="1" spc="-10" dirty="0">
                <a:solidFill>
                  <a:srgbClr val="333333"/>
                </a:solidFill>
                <a:latin typeface="Courier New"/>
                <a:cs typeface="Courier New"/>
              </a:rPr>
              <a:t>&lt;/head&gt;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7611" y="1506728"/>
            <a:ext cx="15671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</a:tabLst>
            </a:pPr>
            <a:r>
              <a:rPr sz="1500" spc="-2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500" dirty="0">
                <a:solidFill>
                  <a:srgbClr val="414141"/>
                </a:solidFill>
                <a:latin typeface="Calibri"/>
                <a:cs typeface="Calibri"/>
              </a:rPr>
              <a:t>	</a:t>
            </a:r>
            <a:r>
              <a:rPr sz="1500" spc="-20" dirty="0">
                <a:solidFill>
                  <a:srgbClr val="414141"/>
                </a:solidFill>
                <a:latin typeface="Calibri"/>
                <a:cs typeface="Calibri"/>
              </a:rPr>
              <a:t>tags.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241172"/>
            <a:ext cx="3799840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&lt;!DOCTYPE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html&gt;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10" dirty="0">
                <a:latin typeface="Courier New"/>
                <a:cs typeface="Courier New"/>
              </a:rPr>
              <a:t>&lt;html&gt;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b="1" spc="-10" dirty="0">
                <a:latin typeface="Courier New"/>
                <a:cs typeface="Courier New"/>
              </a:rPr>
              <a:t>&lt;head&gt;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latin typeface="Courier New"/>
                <a:cs typeface="Courier New"/>
              </a:rPr>
              <a:t>&lt;title&gt;My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HTML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Document&lt;/title&gt;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ourier New"/>
                <a:cs typeface="Courier New"/>
              </a:rPr>
              <a:t>&lt;style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type="text/css"&gt;</a:t>
            </a:r>
            <a:endParaRPr sz="1200">
              <a:latin typeface="Courier New"/>
              <a:cs typeface="Courier New"/>
            </a:endParaRPr>
          </a:p>
          <a:p>
            <a:pPr marL="655320">
              <a:lnSpc>
                <a:spcPct val="100000"/>
              </a:lnSpc>
              <a:spcBef>
                <a:spcPts val="860"/>
              </a:spcBef>
            </a:pPr>
            <a:r>
              <a:rPr sz="1200" b="1" dirty="0">
                <a:latin typeface="Courier New"/>
                <a:cs typeface="Courier New"/>
              </a:rPr>
              <a:t>body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{ </a:t>
            </a:r>
            <a:r>
              <a:rPr sz="1200" b="1" spc="-10" dirty="0">
                <a:latin typeface="Courier New"/>
                <a:cs typeface="Courier New"/>
              </a:rPr>
              <a:t>background-</a:t>
            </a:r>
            <a:r>
              <a:rPr sz="1200" b="1" dirty="0">
                <a:latin typeface="Courier New"/>
                <a:cs typeface="Courier New"/>
              </a:rPr>
              <a:t>color:</a:t>
            </a:r>
            <a:r>
              <a:rPr sz="1200" b="1" spc="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Yellow;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65532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ourier New"/>
                <a:cs typeface="Courier New"/>
              </a:rPr>
              <a:t>p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{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color: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red;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6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865"/>
              </a:spcBef>
            </a:pPr>
            <a:r>
              <a:rPr sz="1200" b="1" spc="-10" dirty="0">
                <a:latin typeface="Courier New"/>
                <a:cs typeface="Courier New"/>
              </a:rPr>
              <a:t>&lt;/style&gt;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10" dirty="0">
                <a:latin typeface="Courier New"/>
                <a:cs typeface="Courier New"/>
              </a:rPr>
              <a:t>&lt;/head&gt;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10" dirty="0">
                <a:latin typeface="Courier New"/>
                <a:cs typeface="Courier New"/>
              </a:rPr>
              <a:t>&lt;body&gt;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ourier New"/>
                <a:cs typeface="Courier New"/>
              </a:rPr>
              <a:t>&lt;h1&gt;This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-10" dirty="0">
                <a:latin typeface="Courier New"/>
                <a:cs typeface="Courier New"/>
              </a:rPr>
              <a:t> heading&lt;/h1&gt;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latin typeface="Courier New"/>
                <a:cs typeface="Courier New"/>
              </a:rPr>
              <a:t>&lt;p&gt;This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is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paragraph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of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text.&lt;/p&gt;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10" dirty="0">
                <a:latin typeface="Courier New"/>
                <a:cs typeface="Courier New"/>
              </a:rPr>
              <a:t>&lt;/body&gt;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10" dirty="0">
                <a:latin typeface="Courier New"/>
                <a:cs typeface="Courier New"/>
              </a:rPr>
              <a:t>&lt;/html&gt;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13" y="362458"/>
            <a:ext cx="2337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52525"/>
                </a:solidFill>
                <a:latin typeface="Calibri"/>
                <a:cs typeface="Calibri"/>
              </a:rPr>
              <a:t>External</a:t>
            </a:r>
            <a:r>
              <a:rPr sz="2100" b="1" spc="-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52525"/>
                </a:solidFill>
                <a:latin typeface="Calibri"/>
                <a:cs typeface="Calibri"/>
              </a:rPr>
              <a:t>Style</a:t>
            </a:r>
            <a:r>
              <a:rPr sz="2100" b="1" spc="-6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252525"/>
                </a:solidFill>
                <a:latin typeface="Calibri"/>
                <a:cs typeface="Calibri"/>
              </a:rPr>
              <a:t>Sheets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26084"/>
            <a:ext cx="8333740" cy="338137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300" dirty="0">
                <a:latin typeface="Calibri"/>
                <a:cs typeface="Calibri"/>
              </a:rPr>
              <a:t>An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external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sheet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ideal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when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applied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many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pages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website.</a:t>
            </a:r>
            <a:endParaRPr sz="1300">
              <a:latin typeface="Calibri"/>
              <a:cs typeface="Calibri"/>
            </a:endParaRPr>
          </a:p>
          <a:p>
            <a:pPr marL="12700" marR="236854">
              <a:lnSpc>
                <a:spcPct val="90100"/>
              </a:lnSpc>
              <a:spcBef>
                <a:spcPts val="894"/>
              </a:spcBef>
            </a:pPr>
            <a:r>
              <a:rPr sz="1300" dirty="0">
                <a:latin typeface="Calibri"/>
                <a:cs typeface="Calibri"/>
              </a:rPr>
              <a:t>An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external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sheet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holds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all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rules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separate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document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that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you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can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link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from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HTML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file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your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site. </a:t>
            </a:r>
            <a:r>
              <a:rPr sz="1300" dirty="0">
                <a:latin typeface="Calibri"/>
                <a:cs typeface="Calibri"/>
              </a:rPr>
              <a:t>External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sheets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are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most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flexible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because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external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sheet,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you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can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change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look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entire </a:t>
            </a:r>
            <a:r>
              <a:rPr sz="1300" dirty="0">
                <a:latin typeface="Calibri"/>
                <a:cs typeface="Calibri"/>
              </a:rPr>
              <a:t>website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by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changing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just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file.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dirty="0">
                <a:solidFill>
                  <a:srgbClr val="252525"/>
                </a:solidFill>
                <a:latin typeface="Calibri"/>
                <a:cs typeface="Calibri"/>
              </a:rPr>
              <a:t>Linking</a:t>
            </a:r>
            <a:r>
              <a:rPr sz="1650" b="1" spc="-6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252525"/>
                </a:solidFill>
                <a:latin typeface="Calibri"/>
                <a:cs typeface="Calibri"/>
              </a:rPr>
              <a:t>External</a:t>
            </a:r>
            <a:r>
              <a:rPr sz="165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252525"/>
                </a:solidFill>
                <a:latin typeface="Calibri"/>
                <a:cs typeface="Calibri"/>
              </a:rPr>
              <a:t>Style</a:t>
            </a:r>
            <a:r>
              <a:rPr sz="1650" b="1" spc="-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50" b="1" spc="-10" dirty="0">
                <a:solidFill>
                  <a:srgbClr val="252525"/>
                </a:solidFill>
                <a:latin typeface="Calibri"/>
                <a:cs typeface="Calibri"/>
              </a:rPr>
              <a:t>Sheets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  <a:spcBef>
                <a:spcPts val="969"/>
              </a:spcBef>
            </a:pPr>
            <a:r>
              <a:rPr sz="1300" spc="-10" dirty="0">
                <a:latin typeface="Calibri"/>
                <a:cs typeface="Calibri"/>
              </a:rPr>
              <a:t>Before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linking,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need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create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sheet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first.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Let's open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your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favorite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code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editor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create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new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file.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Now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type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the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</a:pPr>
            <a:r>
              <a:rPr sz="1300" dirty="0">
                <a:latin typeface="Calibri"/>
                <a:cs typeface="Calibri"/>
              </a:rPr>
              <a:t>following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CSS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code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inside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this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file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save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it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"style.css".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b="1" dirty="0">
                <a:latin typeface="Courier New"/>
                <a:cs typeface="Courier New"/>
              </a:rPr>
              <a:t>body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background: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yellow;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font: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18px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Arial,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sans-serif;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h1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color: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orange;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spc="-5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4460"/>
            <a:ext cx="8049895" cy="423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An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external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style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sheet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can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linked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HTML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document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using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&lt;link&gt;</a:t>
            </a:r>
            <a:r>
              <a:rPr sz="1300" b="1" spc="25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tag.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&lt;link&gt;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tag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goes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inside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&lt;head&gt;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</a:pPr>
            <a:r>
              <a:rPr sz="1300" dirty="0">
                <a:latin typeface="Calibri"/>
                <a:cs typeface="Calibri"/>
              </a:rPr>
              <a:t>section,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shown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this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example: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400" b="1" dirty="0">
                <a:latin typeface="Courier New"/>
                <a:cs typeface="Courier New"/>
              </a:rPr>
              <a:t>&lt;!DOCTYPE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20" dirty="0">
                <a:latin typeface="Courier New"/>
                <a:cs typeface="Courier New"/>
              </a:rPr>
              <a:t>html&gt;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Courier New"/>
                <a:cs typeface="Courier New"/>
              </a:rPr>
              <a:t>&lt;html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lang="en"&gt;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10" dirty="0">
                <a:latin typeface="Courier New"/>
                <a:cs typeface="Courier New"/>
              </a:rPr>
              <a:t>&lt;head&gt;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Courier New"/>
                <a:cs typeface="Courier New"/>
              </a:rPr>
              <a:t>&lt;title&gt;My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HTML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Document&lt;/title&gt;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005"/>
              </a:spcBef>
            </a:pPr>
            <a:r>
              <a:rPr sz="1400" b="1" dirty="0">
                <a:latin typeface="Courier New"/>
                <a:cs typeface="Courier New"/>
              </a:rPr>
              <a:t>&lt;link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rel="stylesheet"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href="style.css"&gt;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10" dirty="0">
                <a:latin typeface="Courier New"/>
                <a:cs typeface="Courier New"/>
              </a:rPr>
              <a:t>&lt;/head&gt;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10" dirty="0">
                <a:latin typeface="Courier New"/>
                <a:cs typeface="Courier New"/>
              </a:rPr>
              <a:t>&lt;body&gt;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latin typeface="Courier New"/>
                <a:cs typeface="Courier New"/>
              </a:rPr>
              <a:t>&lt;h1&gt;This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is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heading&lt;/h1&gt;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1005"/>
              </a:spcBef>
            </a:pPr>
            <a:r>
              <a:rPr sz="1400" b="1" dirty="0">
                <a:latin typeface="Courier New"/>
                <a:cs typeface="Courier New"/>
              </a:rPr>
              <a:t>&lt;p&gt;This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is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paragraph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of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text.&lt;/p&gt;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10" dirty="0">
                <a:latin typeface="Courier New"/>
                <a:cs typeface="Courier New"/>
              </a:rPr>
              <a:t>&lt;/body&gt;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spc="-10" dirty="0">
                <a:latin typeface="Courier New"/>
                <a:cs typeface="Courier New"/>
              </a:rPr>
              <a:t>&lt;/html&gt;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955925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95" dirty="0"/>
              <a:t> </a:t>
            </a:r>
            <a:r>
              <a:rPr spc="-10" dirty="0"/>
              <a:t>Editors</a:t>
            </a:r>
            <a:r>
              <a:rPr spc="-10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750" y="1251584"/>
            <a:ext cx="362521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ts val="2735"/>
              </a:lnSpc>
              <a:spcBef>
                <a:spcPts val="100"/>
              </a:spcBef>
              <a:buAutoNum type="arabicPeriod"/>
              <a:tabLst>
                <a:tab pos="393065" algn="l"/>
              </a:tabLst>
            </a:pP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Notepad(Windows)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ts val="2590"/>
              </a:lnSpc>
              <a:buAutoNum type="arabicPeriod"/>
              <a:tabLst>
                <a:tab pos="393065" algn="l"/>
              </a:tabLst>
            </a:pP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Eclipse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ts val="2590"/>
              </a:lnSpc>
              <a:buAutoNum type="arabicPeriod"/>
              <a:tabLst>
                <a:tab pos="393065" algn="l"/>
              </a:tabLst>
            </a:pPr>
            <a:r>
              <a:rPr sz="2400" spc="-55" dirty="0">
                <a:solidFill>
                  <a:srgbClr val="434343"/>
                </a:solidFill>
                <a:latin typeface="Calibri"/>
                <a:cs typeface="Calibri"/>
              </a:rPr>
              <a:t>Text</a:t>
            </a:r>
            <a:r>
              <a:rPr sz="2400" spc="-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Editor/GEdit(Ubuntu)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ts val="2735"/>
              </a:lnSpc>
              <a:buAutoNum type="arabicPeriod"/>
              <a:tabLst>
                <a:tab pos="393065" algn="l"/>
              </a:tabLst>
            </a:pP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Sublime</a:t>
            </a:r>
            <a:r>
              <a:rPr sz="2400" spc="-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34343"/>
                </a:solidFill>
                <a:latin typeface="Calibri"/>
                <a:cs typeface="Calibri"/>
              </a:rPr>
              <a:t>Text</a:t>
            </a:r>
            <a:r>
              <a:rPr sz="2400" spc="-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Editor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404626"/>
            <a:ext cx="5196840" cy="643124"/>
          </a:xfrm>
          <a:prstGeom prst="rect">
            <a:avLst/>
          </a:prstGeom>
        </p:spPr>
        <p:txBody>
          <a:bodyPr vert="horz" wrap="square" lIns="0" tIns="362584" rIns="0" bIns="0" rtlCol="0">
            <a:spAutoFit/>
          </a:bodyPr>
          <a:lstStyle/>
          <a:p>
            <a:pPr marL="3079115">
              <a:lnSpc>
                <a:spcPct val="100000"/>
              </a:lnSpc>
              <a:spcBef>
                <a:spcPts val="100"/>
              </a:spcBef>
            </a:pPr>
            <a:r>
              <a:rPr sz="1800" b="1" dirty="0"/>
              <a:t>How</a:t>
            </a:r>
            <a:r>
              <a:rPr sz="1800" b="1" spc="-35" dirty="0"/>
              <a:t> </a:t>
            </a:r>
            <a:r>
              <a:rPr sz="1800" b="1" dirty="0"/>
              <a:t>to</a:t>
            </a:r>
            <a:r>
              <a:rPr sz="1800" b="1" spc="-45" dirty="0"/>
              <a:t> </a:t>
            </a:r>
            <a:r>
              <a:rPr sz="1800" b="1" dirty="0"/>
              <a:t>Save</a:t>
            </a:r>
            <a:r>
              <a:rPr sz="1800" b="1" spc="-55" dirty="0"/>
              <a:t> </a:t>
            </a:r>
            <a:r>
              <a:rPr sz="1800" b="1" dirty="0"/>
              <a:t>HTML</a:t>
            </a:r>
            <a:r>
              <a:rPr sz="1800" b="1" spc="-40" dirty="0"/>
              <a:t> </a:t>
            </a:r>
            <a:r>
              <a:rPr sz="1800" b="1" spc="-10" dirty="0"/>
              <a:t>File?</a:t>
            </a:r>
            <a:endParaRPr sz="1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90550" y="1251584"/>
            <a:ext cx="7950200" cy="18611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155829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We</a:t>
            </a:r>
            <a:r>
              <a:rPr sz="2400" spc="-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create</a:t>
            </a:r>
            <a:r>
              <a:rPr sz="2400" spc="-6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html</a:t>
            </a:r>
            <a:r>
              <a:rPr sz="2400" spc="-7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file</a:t>
            </a:r>
            <a:r>
              <a:rPr sz="2400" spc="-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mentioned editors(previous</a:t>
            </a:r>
            <a:r>
              <a:rPr sz="2400" spc="-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slide).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5"/>
              </a:spcBef>
            </a:pPr>
            <a:r>
              <a:rPr sz="2400" spc="-11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save</a:t>
            </a:r>
            <a:r>
              <a:rPr sz="2400" spc="-6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html</a:t>
            </a:r>
            <a:r>
              <a:rPr sz="2400" spc="-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file,</a:t>
            </a:r>
            <a:r>
              <a:rPr sz="24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need</a:t>
            </a:r>
            <a:r>
              <a:rPr sz="24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use</a:t>
            </a:r>
            <a:r>
              <a:rPr sz="24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filename.html</a:t>
            </a:r>
            <a:r>
              <a:rPr sz="2400" spc="-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extension.</a:t>
            </a:r>
            <a:r>
              <a:rPr sz="2400" spc="-6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20" dirty="0">
                <a:solidFill>
                  <a:srgbClr val="434343"/>
                </a:solidFill>
                <a:latin typeface="Calibri"/>
                <a:cs typeface="Calibri"/>
              </a:rPr>
              <a:t>.htm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76407"/>
            <a:ext cx="45680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240" y="1215085"/>
            <a:ext cx="72129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Open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Tag-</a:t>
            </a:r>
            <a:r>
              <a:rPr sz="1800" spc="-20" dirty="0">
                <a:latin typeface="Trebuchet MS"/>
                <a:cs typeface="Trebuchet MS"/>
              </a:rPr>
              <a:t>--</a:t>
            </a:r>
            <a:r>
              <a:rPr sz="1800" spc="-50" dirty="0"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Example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&lt;html&gt;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Close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Tag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:-</a:t>
            </a:r>
            <a:r>
              <a:rPr sz="1800" spc="-20" dirty="0">
                <a:latin typeface="Trebuchet MS"/>
                <a:cs typeface="Trebuchet MS"/>
              </a:rPr>
              <a:t>---</a:t>
            </a:r>
            <a:r>
              <a:rPr sz="1800" dirty="0">
                <a:latin typeface="Trebuchet MS"/>
                <a:cs typeface="Trebuchet MS"/>
              </a:rPr>
              <a:t>&gt;Closing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having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forward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slash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before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name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tag.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014730" algn="l"/>
              </a:tabLst>
            </a:pPr>
            <a:r>
              <a:rPr sz="1800" spc="-10" dirty="0">
                <a:latin typeface="Trebuchet MS"/>
                <a:cs typeface="Trebuchet MS"/>
              </a:rPr>
              <a:t>Example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0" dirty="0">
                <a:latin typeface="Trebuchet MS"/>
                <a:cs typeface="Trebuchet MS"/>
              </a:rPr>
              <a:t>:&lt;/html&gt;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052" name="Picture 4" descr="The parts of an HTML container element.">
            <a:extLst>
              <a:ext uri="{FF2B5EF4-FFF2-40B4-BE49-F238E27FC236}">
                <a16:creationId xmlns:a16="http://schemas.microsoft.com/office/drawing/2014/main" id="{C93A1511-043F-D5AF-12D0-39DC7146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" y="1123950"/>
            <a:ext cx="7572960" cy="29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AA82-2976-0E27-9B08-303BB1B9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120F3C22-8144-D0AB-F056-75C2EDAA12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6495"/>
            <a:ext cx="6019800" cy="418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9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L="277241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50" dirty="0"/>
              <a:t> </a:t>
            </a:r>
            <a:r>
              <a:rPr dirty="0"/>
              <a:t>Body</a:t>
            </a:r>
            <a:r>
              <a:rPr spc="-35" dirty="0"/>
              <a:t> </a:t>
            </a:r>
            <a:r>
              <a:rPr spc="-45" dirty="0"/>
              <a:t>Tags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860323" y="2589529"/>
            <a:ext cx="182880" cy="201295"/>
          </a:xfrm>
          <a:custGeom>
            <a:avLst/>
            <a:gdLst/>
            <a:ahLst/>
            <a:cxnLst/>
            <a:rect l="l" t="t" r="r" b="b"/>
            <a:pathLst>
              <a:path w="182880" h="201294">
                <a:moveTo>
                  <a:pt x="182880" y="0"/>
                </a:moveTo>
                <a:lnTo>
                  <a:pt x="91440" y="0"/>
                </a:lnTo>
                <a:lnTo>
                  <a:pt x="0" y="0"/>
                </a:lnTo>
                <a:lnTo>
                  <a:pt x="0" y="201168"/>
                </a:lnTo>
                <a:lnTo>
                  <a:pt x="91440" y="201168"/>
                </a:lnTo>
                <a:lnTo>
                  <a:pt x="182880" y="201168"/>
                </a:lnTo>
                <a:lnTo>
                  <a:pt x="18288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6933" y="2589529"/>
          <a:ext cx="3677285" cy="1644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8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latin typeface="Roboto"/>
                          <a:cs typeface="Roboto"/>
                        </a:rPr>
                        <a:t>font</a:t>
                      </a:r>
                      <a:r>
                        <a:rPr sz="12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size</a:t>
                      </a:r>
                      <a:r>
                        <a:rPr sz="12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2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text</a:t>
                      </a:r>
                      <a:r>
                        <a:rPr sz="120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decreases</a:t>
                      </a:r>
                      <a:r>
                        <a:rPr sz="12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from</a:t>
                      </a:r>
                      <a:r>
                        <a:rPr sz="12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b="1" dirty="0">
                          <a:latin typeface="Roboto"/>
                          <a:cs typeface="Roboto"/>
                        </a:rPr>
                        <a:t>&lt;h1&gt;</a:t>
                      </a:r>
                      <a:r>
                        <a:rPr sz="12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tag</a:t>
                      </a:r>
                      <a:r>
                        <a:rPr sz="12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to</a:t>
                      </a:r>
                      <a:r>
                        <a:rPr sz="12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b="1" dirty="0">
                          <a:latin typeface="Roboto"/>
                          <a:cs typeface="Roboto"/>
                        </a:rPr>
                        <a:t>&lt;h6&gt;</a:t>
                      </a:r>
                      <a:r>
                        <a:rPr sz="1200" b="1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dirty="0">
                          <a:latin typeface="Roboto"/>
                          <a:cs typeface="Roboto"/>
                        </a:rPr>
                        <a:t>tag</a:t>
                      </a:r>
                      <a:r>
                        <a:rPr sz="12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200" spc="-50" dirty="0">
                          <a:latin typeface="Roboto"/>
                          <a:cs typeface="Roboto"/>
                        </a:rPr>
                        <a:t>.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1143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&lt;h1&gt;&lt;/h1&gt;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rowSpan="6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&lt;h2&gt;&lt;/h2&gt;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&lt;h3&gt;&lt;/h3&gt;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&lt;h4&gt;&lt;/h4&gt;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&lt;h5&gt;&lt;/h5&gt;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175"/>
                        </a:spcBef>
                      </a:pPr>
                      <a:r>
                        <a:rPr sz="1200" spc="-10" dirty="0">
                          <a:latin typeface="Roboto"/>
                          <a:cs typeface="Roboto"/>
                        </a:rPr>
                        <a:t>&lt;h6&gt;&lt;/h6&gt;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T="2222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0550" y="1586865"/>
            <a:ext cx="900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F2F2F"/>
                </a:solidFill>
                <a:latin typeface="Roboto"/>
                <a:cs typeface="Roboto"/>
              </a:rPr>
              <a:t>Header</a:t>
            </a:r>
            <a:r>
              <a:rPr sz="1200" b="1" spc="1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2F2F2F"/>
                </a:solidFill>
                <a:latin typeface="Roboto"/>
                <a:cs typeface="Roboto"/>
              </a:rPr>
              <a:t>Tags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750" y="1941957"/>
            <a:ext cx="7056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Heading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tags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are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designated</a:t>
            </a:r>
            <a:r>
              <a:rPr sz="1200" spc="-3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with</a:t>
            </a:r>
            <a:r>
              <a:rPr sz="12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letter</a:t>
            </a:r>
            <a:r>
              <a:rPr sz="1200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F2F2F"/>
                </a:solidFill>
                <a:latin typeface="Roboto"/>
                <a:cs typeface="Roboto"/>
              </a:rPr>
              <a:t>h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.</a:t>
            </a:r>
            <a:r>
              <a:rPr sz="1200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Each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F2F2F"/>
                </a:solidFill>
                <a:latin typeface="Roboto"/>
                <a:cs typeface="Roboto"/>
              </a:rPr>
              <a:t>h</a:t>
            </a:r>
            <a:r>
              <a:rPr sz="1200" b="1" spc="-2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tag</a:t>
            </a:r>
            <a:r>
              <a:rPr sz="1200" spc="-5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also</a:t>
            </a:r>
            <a:r>
              <a:rPr sz="1200" spc="-2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has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a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F2F2F"/>
                </a:solidFill>
                <a:latin typeface="Roboto"/>
                <a:cs typeface="Roboto"/>
              </a:rPr>
              <a:t>number</a:t>
            </a:r>
            <a:r>
              <a:rPr sz="1200" spc="-2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after</a:t>
            </a:r>
            <a:r>
              <a:rPr sz="12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2F2F2F"/>
                </a:solidFill>
                <a:latin typeface="Roboto"/>
                <a:cs typeface="Roboto"/>
              </a:rPr>
              <a:t>h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.</a:t>
            </a:r>
            <a:r>
              <a:rPr sz="1200" spc="-40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They</a:t>
            </a:r>
            <a:r>
              <a:rPr sz="1200" spc="-4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F2F2F"/>
                </a:solidFill>
                <a:latin typeface="Roboto"/>
                <a:cs typeface="Roboto"/>
              </a:rPr>
              <a:t>range</a:t>
            </a:r>
            <a:r>
              <a:rPr sz="1200" spc="-25" dirty="0">
                <a:solidFill>
                  <a:srgbClr val="2F2F2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F2F2F"/>
                </a:solidFill>
                <a:latin typeface="Roboto"/>
                <a:cs typeface="Roboto"/>
              </a:rPr>
              <a:t>from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609" y="1943354"/>
            <a:ext cx="736600" cy="2012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14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0"/>
              </a:spcBef>
            </a:pPr>
            <a:r>
              <a:rPr sz="1200" b="1" dirty="0">
                <a:latin typeface="Courier New"/>
                <a:cs typeface="Courier New"/>
              </a:rPr>
              <a:t>&lt;h1&gt;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to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323" y="2107945"/>
            <a:ext cx="551815" cy="20129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200" b="1" dirty="0">
                <a:latin typeface="Courier New"/>
                <a:cs typeface="Courier New"/>
              </a:rPr>
              <a:t>&lt;h6&gt;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750" y="2588514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ourier New"/>
                <a:cs typeface="Courier New"/>
              </a:rPr>
              <a:t>-&gt;</a:t>
            </a:r>
            <a:r>
              <a:rPr sz="1200" spc="-20" dirty="0">
                <a:solidFill>
                  <a:srgbClr val="2F2F2F"/>
                </a:solidFill>
                <a:latin typeface="Roboto"/>
                <a:cs typeface="Roboto"/>
              </a:rPr>
              <a:t>The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2481</Words>
  <Application>Microsoft Office PowerPoint</Application>
  <PresentationFormat>On-screen Show (16:9)</PresentationFormat>
  <Paragraphs>353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MT</vt:lpstr>
      <vt:lpstr>Calibri</vt:lpstr>
      <vt:lpstr>Calibri Light</vt:lpstr>
      <vt:lpstr>Courier New</vt:lpstr>
      <vt:lpstr>Roboto</vt:lpstr>
      <vt:lpstr>Tahoma</vt:lpstr>
      <vt:lpstr>Times New Roman</vt:lpstr>
      <vt:lpstr>Trebuchet MS</vt:lpstr>
      <vt:lpstr>Verdana</vt:lpstr>
      <vt:lpstr>Retrospect</vt:lpstr>
      <vt:lpstr>FSWD-I</vt:lpstr>
      <vt:lpstr>What is Full Stack Web Development?</vt:lpstr>
      <vt:lpstr>PowerPoint Presentation</vt:lpstr>
      <vt:lpstr>HTML</vt:lpstr>
      <vt:lpstr>HTML Editors :</vt:lpstr>
      <vt:lpstr>How to Save HTML File?</vt:lpstr>
      <vt:lpstr>Tags</vt:lpstr>
      <vt:lpstr>PowerPoint Presentation</vt:lpstr>
      <vt:lpstr>Basic Body Tags :</vt:lpstr>
      <vt:lpstr>Example html file :</vt:lpstr>
      <vt:lpstr>Paragraph tag :</vt:lpstr>
      <vt:lpstr>Html Formatting Elements :</vt:lpstr>
      <vt:lpstr>PowerPoint Presentation</vt:lpstr>
      <vt:lpstr>PowerPoint Presentation</vt:lpstr>
      <vt:lpstr>PowerPoint Presentation</vt:lpstr>
      <vt:lpstr>PowerPoint Presentation</vt:lpstr>
      <vt:lpstr>Types of Lists in HTML :</vt:lpstr>
      <vt:lpstr>1. Ordered lists</vt:lpstr>
      <vt:lpstr>2.Unordered lists</vt:lpstr>
      <vt:lpstr>3.Description List</vt:lpstr>
      <vt:lpstr>Table in Html :</vt:lpstr>
      <vt:lpstr>Example :</vt:lpstr>
      <vt:lpstr>PowerPoint Presentation</vt:lpstr>
      <vt:lpstr>PowerPoint Presentation</vt:lpstr>
      <vt:lpstr>Question :</vt:lpstr>
      <vt:lpstr>Textarea tag :</vt:lpstr>
      <vt:lpstr>Example :</vt:lpstr>
      <vt:lpstr>Html Button :</vt:lpstr>
      <vt:lpstr>PowerPoint Presentation</vt:lpstr>
      <vt:lpstr>PowerPoint Presentation</vt:lpstr>
      <vt:lpstr>Example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 Selector Syntax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Inline Styles :</vt:lpstr>
      <vt:lpstr>PowerPoint Presentation</vt:lpstr>
      <vt:lpstr>PowerPoint Presentation</vt:lpstr>
      <vt:lpstr>PowerPoint Presentation</vt:lpstr>
      <vt:lpstr>External Style Sheets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Sreeja Sravanam</dc:creator>
  <cp:lastModifiedBy>Sreeja Sravanam</cp:lastModifiedBy>
  <cp:revision>6</cp:revision>
  <dcterms:created xsi:type="dcterms:W3CDTF">2024-12-19T09:41:51Z</dcterms:created>
  <dcterms:modified xsi:type="dcterms:W3CDTF">2024-12-23T04:21:34Z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2024-12-19T00:00:00Z</vt:filetime>
  </property>
  <property fmtid="{D5CDD505-2E9C-101B-9397-08002B2CF9AE}" pid="5" name="Producer">
    <vt:lpwstr>Microsoft® PowerPoint® 2019</vt:lpwstr>
  </property>
</Properties>
</file>