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41" r:id="rId2"/>
    <p:sldMasterId id="2147483860" r:id="rId3"/>
    <p:sldMasterId id="2147483879" r:id="rId4"/>
  </p:sldMasterIdLst>
  <p:notesMasterIdLst>
    <p:notesMasterId r:id="rId29"/>
  </p:notesMasterIdLst>
  <p:handoutMasterIdLst>
    <p:handoutMasterId r:id="rId30"/>
  </p:handoutMasterIdLst>
  <p:sldIdLst>
    <p:sldId id="261" r:id="rId5"/>
    <p:sldId id="264" r:id="rId6"/>
    <p:sldId id="266" r:id="rId7"/>
    <p:sldId id="267" r:id="rId8"/>
    <p:sldId id="269" r:id="rId9"/>
    <p:sldId id="300" r:id="rId10"/>
    <p:sldId id="272" r:id="rId11"/>
    <p:sldId id="301" r:id="rId12"/>
    <p:sldId id="273" r:id="rId13"/>
    <p:sldId id="302" r:id="rId14"/>
    <p:sldId id="297" r:id="rId15"/>
    <p:sldId id="258" r:id="rId16"/>
    <p:sldId id="275" r:id="rId17"/>
    <p:sldId id="276" r:id="rId18"/>
    <p:sldId id="277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303" r:id="rId28"/>
  </p:sldIdLst>
  <p:sldSz cx="9144000" cy="6858000" type="screen4x3"/>
  <p:notesSz cx="7315200" cy="96012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pos="136">
          <p15:clr>
            <a:srgbClr val="A4A3A4"/>
          </p15:clr>
        </p15:guide>
        <p15:guide id="8" pos="839">
          <p15:clr>
            <a:srgbClr val="A4A3A4"/>
          </p15:clr>
        </p15:guide>
        <p15:guide id="9" pos="930">
          <p15:clr>
            <a:srgbClr val="A4A3A4"/>
          </p15:clr>
        </p15:guide>
        <p15:guide id="10" pos="2835">
          <p15:clr>
            <a:srgbClr val="A4A3A4"/>
          </p15:clr>
        </p15:guide>
        <p15:guide id="11" pos="2925">
          <p15:clr>
            <a:srgbClr val="A4A3A4"/>
          </p15:clr>
        </p15:guide>
        <p15:guide id="12" pos="4830">
          <p15:clr>
            <a:srgbClr val="A4A3A4"/>
          </p15:clr>
        </p15:guide>
        <p15:guide id="13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orient="horz" pos="166" userDrawn="1">
          <p15:clr>
            <a:srgbClr val="A4A3A4"/>
          </p15:clr>
        </p15:guide>
        <p15:guide id="3" orient="horz" pos="5882" userDrawn="1">
          <p15:clr>
            <a:srgbClr val="A4A3A4"/>
          </p15:clr>
        </p15:guide>
        <p15:guide id="4" orient="horz" pos="333" userDrawn="1">
          <p15:clr>
            <a:srgbClr val="A4A3A4"/>
          </p15:clr>
        </p15:guide>
        <p15:guide id="5" orient="horz" pos="3214" userDrawn="1">
          <p15:clr>
            <a:srgbClr val="A4A3A4"/>
          </p15:clr>
        </p15:guide>
        <p15:guide id="6" orient="horz" pos="5762" userDrawn="1">
          <p15:clr>
            <a:srgbClr val="A4A3A4"/>
          </p15:clr>
        </p15:guide>
        <p15:guide id="7" pos="2304" userDrawn="1">
          <p15:clr>
            <a:srgbClr val="A4A3A4"/>
          </p15:clr>
        </p15:guide>
        <p15:guide id="8" pos="514" userDrawn="1">
          <p15:clr>
            <a:srgbClr val="A4A3A4"/>
          </p15:clr>
        </p15:guide>
        <p15:guide id="9" pos="43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6535" autoAdjust="0"/>
  </p:normalViewPr>
  <p:slideViewPr>
    <p:cSldViewPr snapToObjects="1" showGuides="1">
      <p:cViewPr varScale="1">
        <p:scale>
          <a:sx n="64" d="100"/>
          <a:sy n="64" d="100"/>
        </p:scale>
        <p:origin x="1584" y="72"/>
      </p:cViewPr>
      <p:guideLst>
        <p:guide orient="horz" pos="142"/>
        <p:guide orient="horz" pos="232"/>
        <p:guide orient="horz" pos="1003"/>
        <p:guide orient="horz" pos="2409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>
        <p:scale>
          <a:sx n="100" d="100"/>
          <a:sy n="100" d="100"/>
        </p:scale>
        <p:origin x="-1548" y="-78"/>
      </p:cViewPr>
      <p:guideLst>
        <p:guide orient="horz" pos="3024"/>
        <p:guide orient="horz" pos="166"/>
        <p:guide orient="horz" pos="5882"/>
        <p:guide orient="horz" pos="333"/>
        <p:guide orient="horz" pos="3214"/>
        <p:guide orient="horz" pos="5762"/>
        <p:guide pos="2304"/>
        <p:guide pos="514"/>
        <p:guide pos="43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2752BE1-216D-4E84-8383-AC30615D363D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53D9E01-57A4-4060-A312-81D9D016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16187" y="263365"/>
            <a:ext cx="3308780" cy="243306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24967" y="263365"/>
            <a:ext cx="2758434" cy="243306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11.06.2015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506413"/>
            <a:ext cx="5972175" cy="4479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16187" y="5107309"/>
            <a:ext cx="6067214" cy="4025559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816186" y="9119474"/>
            <a:ext cx="2841414" cy="2183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7601" y="9119474"/>
            <a:ext cx="3225800" cy="2183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11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ational_Electrotechnical_Commiss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Distributed_control&amp;action=edit&amp;redlink=1" TargetMode="External"/><Relationship Id="rId4" Type="http://schemas.openxmlformats.org/officeDocument/2006/relationships/hyperlink" Target="http://en.wikipedia.org/wiki/Open_standar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28638"/>
            <a:ext cx="5972175" cy="4478337"/>
          </a:xfrm>
          <a:ln w="9525"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816187" y="5102306"/>
            <a:ext cx="6067214" cy="4030561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17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6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2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90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8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0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0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78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534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70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04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r>
              <a:rPr lang="en-US" baseline="0" dirty="0" smtClean="0"/>
              <a:t> – forward or backward</a:t>
            </a:r>
          </a:p>
          <a:p>
            <a:r>
              <a:rPr lang="en-US" baseline="0" dirty="0" smtClean="0"/>
              <a:t>Meet operator – handling joins for conditional statements</a:t>
            </a:r>
          </a:p>
          <a:p>
            <a:r>
              <a:rPr lang="en-US" baseline="0" dirty="0" smtClean="0"/>
              <a:t>Domain – domain of values for variables to be checked</a:t>
            </a:r>
          </a:p>
          <a:p>
            <a:r>
              <a:rPr lang="en-US" baseline="0" dirty="0" smtClean="0"/>
              <a:t>Transfer function – Provides mapping from abstract domain to real domain (includes boundary conditions and initial conditions)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5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r>
              <a:rPr lang="en-US" baseline="0" dirty="0" smtClean="0"/>
              <a:t> / artifacts stored in different tools, repositories</a:t>
            </a:r>
          </a:p>
          <a:p>
            <a:r>
              <a:rPr lang="en-US" baseline="0" dirty="0" smtClean="0"/>
              <a:t>	Can be accessed through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57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9">
              <a:defRPr/>
            </a:pPr>
            <a:r>
              <a:rPr lang="en-US" sz="1200" b="1" dirty="0">
                <a:hlinkClick r:id="rId3" tooltip="International Electrotechnical Commission"/>
              </a:rPr>
              <a:t>IEC</a:t>
            </a:r>
            <a:r>
              <a:rPr lang="en-US" sz="1200" b="1" dirty="0"/>
              <a:t> 61499</a:t>
            </a:r>
            <a:r>
              <a:rPr lang="en-US" sz="1200" dirty="0"/>
              <a:t> is an </a:t>
            </a:r>
            <a:r>
              <a:rPr lang="en-US" sz="1200" dirty="0">
                <a:hlinkClick r:id="rId4" tooltip="Open standard"/>
              </a:rPr>
              <a:t>open standard</a:t>
            </a:r>
            <a:r>
              <a:rPr lang="en-US" sz="1200" dirty="0"/>
              <a:t> for </a:t>
            </a:r>
            <a:r>
              <a:rPr lang="en-US" sz="1200" dirty="0">
                <a:hlinkClick r:id="rId5" tooltip="Distributed control (page does not exist)"/>
              </a:rPr>
              <a:t>distributed control</a:t>
            </a:r>
            <a:r>
              <a:rPr lang="en-US" sz="1200" dirty="0"/>
              <a:t> and automation.</a:t>
            </a:r>
            <a:endParaRPr lang="en-US" sz="1900" dirty="0"/>
          </a:p>
          <a:p>
            <a:pPr defTabSz="966529">
              <a:defRPr/>
            </a:pPr>
            <a:r>
              <a:rPr lang="en-US" sz="1200" dirty="0"/>
              <a:t>The base IEC 61131-3 comprises of multiple (five) languages, including both graphical and textual languages</a:t>
            </a:r>
          </a:p>
          <a:p>
            <a:pPr defTabSz="966529">
              <a:defRPr/>
            </a:pPr>
            <a:r>
              <a:rPr lang="en-US" sz="1200" dirty="0"/>
              <a:t>To complicate things further, each platform (by individual vendors) support their own proprietary languages and notations</a:t>
            </a:r>
          </a:p>
          <a:p>
            <a:pPr defTabSz="966529">
              <a:defRPr/>
            </a:pPr>
            <a:r>
              <a:rPr lang="en-US" sz="1200" dirty="0"/>
              <a:t>Need to build a static analysis framework that supports the base languages and is extensible to work with other (3</a:t>
            </a:r>
            <a:r>
              <a:rPr lang="en-US" sz="1200" baseline="30000" dirty="0"/>
              <a:t>rd</a:t>
            </a:r>
            <a:r>
              <a:rPr lang="en-US" sz="1200" dirty="0"/>
              <a:t> party) platforms </a:t>
            </a:r>
          </a:p>
          <a:p>
            <a:pPr defTabSz="966529">
              <a:defRPr/>
            </a:pPr>
            <a:r>
              <a:rPr lang="en-US" sz="1200" dirty="0"/>
              <a:t>In the future, should be able to extend it to other analysis tools as well (e.g., program slicer, impact analysis, code mining,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1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9">
              <a:defRPr/>
            </a:pPr>
            <a:r>
              <a:rPr lang="en-US" sz="1200" dirty="0"/>
              <a:t>POU – Program organization Unit – basic executable block for a control system application</a:t>
            </a:r>
          </a:p>
          <a:p>
            <a:pPr defTabSz="966529">
              <a:defRPr/>
            </a:pPr>
            <a:r>
              <a:rPr lang="en-US" sz="1200" dirty="0"/>
              <a:t>Diagrams can be represented in textual format when storing and for compilation/analysis</a:t>
            </a:r>
          </a:p>
          <a:p>
            <a:r>
              <a:rPr lang="en-US" sz="1700" dirty="0"/>
              <a:t>A POU is executed when the inputs are available</a:t>
            </a:r>
          </a:p>
          <a:p>
            <a:pPr lvl="1"/>
            <a:r>
              <a:rPr lang="en-US" sz="1700" dirty="0"/>
              <a:t>Inside a POU, execution is as per the control flow</a:t>
            </a:r>
          </a:p>
          <a:p>
            <a:r>
              <a:rPr lang="en-US" sz="1700" dirty="0"/>
              <a:t>Tasks are given importance</a:t>
            </a:r>
          </a:p>
          <a:p>
            <a:r>
              <a:rPr lang="en-US" sz="1700" dirty="0"/>
              <a:t>The inputs are scanned during each predetermined interval</a:t>
            </a:r>
          </a:p>
          <a:p>
            <a:pPr marL="0" lvl="1" defTabSz="966529"/>
            <a:r>
              <a:rPr lang="en-US" dirty="0" smtClean="0"/>
              <a:t>Access rules defined for accessing variables, functions in parent, child POUs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4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9">
              <a:defRPr/>
            </a:pPr>
            <a:r>
              <a:rPr lang="en-US" dirty="0"/>
              <a:t>Generalize testing by using unknown symbolic variables in evaluation where we track symbolic states. </a:t>
            </a:r>
          </a:p>
          <a:p>
            <a:pPr defTabSz="966529">
              <a:defRPr/>
            </a:pPr>
            <a:r>
              <a:rPr lang="en-US" dirty="0"/>
              <a:t>If execution path depends on unknown, we fork symbolic executor. During symbolic execution, we try to determine if certain formulas are </a:t>
            </a:r>
            <a:r>
              <a:rPr lang="en-US" dirty="0" err="1"/>
              <a:t>satisfiable</a:t>
            </a:r>
            <a:r>
              <a:rPr lang="en-US" dirty="0"/>
              <a:t> (e.g., is a particular program point reachable, is array access A[</a:t>
            </a:r>
            <a:r>
              <a:rPr lang="en-US" dirty="0" err="1"/>
              <a:t>i</a:t>
            </a:r>
            <a:r>
              <a:rPr lang="en-US" dirty="0"/>
              <a:t>] out of bounds?)</a:t>
            </a:r>
          </a:p>
          <a:p>
            <a:pPr defTabSz="966529">
              <a:defRPr/>
            </a:pPr>
            <a:r>
              <a:rPr lang="en-US" dirty="0"/>
              <a:t>Use abstract interpretation to deal with state space explosion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2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rules may not be pertinent to static analysis. Others will need to be prioritized and included as part of the rule engine.</a:t>
            </a:r>
          </a:p>
          <a:p>
            <a:r>
              <a:rPr lang="en-US" dirty="0" smtClean="0"/>
              <a:t>HMI-related rules: text boxes should be used rather than vertical lines </a:t>
            </a:r>
          </a:p>
          <a:p>
            <a:r>
              <a:rPr lang="en-US" dirty="0" smtClean="0"/>
              <a:t>Compliance rules</a:t>
            </a:r>
          </a:p>
          <a:p>
            <a:pPr marL="184667" indent="-184667">
              <a:buFontTx/>
              <a:buChar char="-"/>
            </a:pPr>
            <a:r>
              <a:rPr lang="en-US" dirty="0" smtClean="0"/>
              <a:t>All unused IO channels should be turned off to reduce loading time</a:t>
            </a:r>
          </a:p>
          <a:p>
            <a:pPr marL="184667" indent="-184667">
              <a:buFontTx/>
              <a:buChar char="-"/>
            </a:pPr>
            <a:r>
              <a:rPr lang="en-US" dirty="0" smtClean="0"/>
              <a:t>Multiple</a:t>
            </a:r>
            <a:r>
              <a:rPr lang="en-US" baseline="0" dirty="0" smtClean="0"/>
              <a:t> writes to an output variable not allowed</a:t>
            </a:r>
          </a:p>
          <a:p>
            <a:pPr marL="184667" lvl="1" indent="-184667" defTabSz="966529">
              <a:buFontTx/>
              <a:buChar char="-"/>
            </a:pPr>
            <a:r>
              <a:rPr lang="en-US" sz="1700" dirty="0"/>
              <a:t>Code blocks should not exceed 100 lines of code (not more than 10 operands)</a:t>
            </a:r>
            <a:endParaRPr lang="en-US" dirty="0" smtClean="0"/>
          </a:p>
          <a:p>
            <a:r>
              <a:rPr lang="en-US" dirty="0" smtClean="0"/>
              <a:t>Best practices</a:t>
            </a:r>
          </a:p>
          <a:p>
            <a:pPr marL="181225" indent="-181225">
              <a:buFontTx/>
              <a:buChar char="-"/>
            </a:pPr>
            <a:r>
              <a:rPr lang="en-US" baseline="0" dirty="0" smtClean="0"/>
              <a:t>Floating point numbers should not be used as loop counters</a:t>
            </a:r>
          </a:p>
          <a:p>
            <a:pPr marL="181225" indent="-181225" defTabSz="966529">
              <a:buFontTx/>
              <a:buChar char="-"/>
            </a:pPr>
            <a:r>
              <a:rPr lang="en-US" dirty="0"/>
              <a:t>The right hand side of a AND or </a:t>
            </a:r>
            <a:r>
              <a:rPr lang="en-US" dirty="0" err="1"/>
              <a:t>OR</a:t>
            </a:r>
            <a:r>
              <a:rPr lang="en-US" dirty="0"/>
              <a:t> operator shall not contain side-effects</a:t>
            </a:r>
            <a:endParaRPr lang="en-US" baseline="0" dirty="0" smtClean="0"/>
          </a:p>
          <a:p>
            <a:r>
              <a:rPr lang="en-US" dirty="0" smtClean="0"/>
              <a:t>Runtime Error Rules</a:t>
            </a:r>
          </a:p>
          <a:p>
            <a:pPr marL="181225" indent="-181225">
              <a:buFontTx/>
              <a:buChar char="-"/>
            </a:pPr>
            <a:r>
              <a:rPr lang="en-US" baseline="0" dirty="0" smtClean="0"/>
              <a:t>Code Loops</a:t>
            </a:r>
          </a:p>
          <a:p>
            <a:pPr marL="181225" indent="-181225">
              <a:buFontTx/>
              <a:buChar char="-"/>
            </a:pPr>
            <a:r>
              <a:rPr lang="en-US" baseline="0" dirty="0" smtClean="0"/>
              <a:t>Type checking / Illegal casts</a:t>
            </a:r>
          </a:p>
          <a:p>
            <a:pPr marL="181225" lvl="1" indent="-181225" defTabSz="966529">
              <a:buFontTx/>
              <a:buChar char="-"/>
            </a:pPr>
            <a:r>
              <a:rPr lang="en-US" sz="1700" dirty="0"/>
              <a:t>Operations on integers should not result in an overflow</a:t>
            </a:r>
          </a:p>
          <a:p>
            <a:pPr marL="181225" indent="-181225">
              <a:buFontTx/>
              <a:buChar char="-"/>
            </a:pPr>
            <a:r>
              <a:rPr lang="en-US" dirty="0" smtClean="0"/>
              <a:t>Buffer overflow / underflow (Out of bounds)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49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FBD</a:t>
            </a:r>
            <a:r>
              <a:rPr lang="en-US" baseline="0" dirty="0" smtClean="0"/>
              <a:t> stored internally (and exported) in ST format</a:t>
            </a:r>
          </a:p>
          <a:p>
            <a:pPr marL="181225" indent="-181225">
              <a:buFontTx/>
              <a:buChar char="-"/>
            </a:pPr>
            <a:r>
              <a:rPr lang="en-US" baseline="0" dirty="0" smtClean="0"/>
              <a:t>Need to map results back to FBD from ST</a:t>
            </a:r>
          </a:p>
          <a:p>
            <a:pPr defTabSz="966529"/>
            <a:r>
              <a:rPr lang="en-US" baseline="0" dirty="0" smtClean="0"/>
              <a:t>Irony used for parsing ST - </a:t>
            </a:r>
            <a:r>
              <a:rPr lang="en-US" dirty="0" smtClean="0"/>
              <a:t>Parser uses LALR(1) algorithm</a:t>
            </a:r>
            <a:endParaRPr lang="en-US" baseline="0" dirty="0" smtClean="0"/>
          </a:p>
          <a:p>
            <a:r>
              <a:rPr lang="en-US" baseline="0" dirty="0" smtClean="0"/>
              <a:t>LVA – Used to detect unused variables</a:t>
            </a:r>
          </a:p>
          <a:p>
            <a:r>
              <a:rPr lang="en-US" baseline="0" dirty="0" smtClean="0"/>
              <a:t>Reaching Definitions – Used to detect uninitialized variables</a:t>
            </a:r>
          </a:p>
          <a:p>
            <a:r>
              <a:rPr lang="en-US" baseline="0" dirty="0" smtClean="0"/>
              <a:t>Interval analysis – Used to detect invariant if conditions, divide by zero, unreachable code, infinite loops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506413"/>
            <a:ext cx="5972175" cy="447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6529"/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313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899" y="5254650"/>
            <a:ext cx="7451725" cy="1908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de-DE" sz="1200" b="1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4183200"/>
            <a:ext cx="8712200" cy="2017575"/>
          </a:xfrm>
        </p:spPr>
        <p:txBody>
          <a:bodyPr vert="horz" lIns="144000" tIns="0" rIns="0" bIns="0" rtlCol="0" anchor="t" anchorCtr="0">
            <a:normAutofit/>
          </a:bodyPr>
          <a:lstStyle>
            <a:lvl1pPr>
              <a:def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4313" y="4663687"/>
            <a:ext cx="8713787" cy="1537088"/>
          </a:xfrm>
        </p:spPr>
        <p:txBody>
          <a:bodyPr vert="horz" lIns="14400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40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91440" tIns="45720" rIns="91440" bIns="45720" rtlCol="0">
            <a:normAutofit/>
          </a:bodyPr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1"/>
          </p:nvPr>
        </p:nvSpPr>
        <p:spPr>
          <a:xfrm>
            <a:off x="1476375" y="2162175"/>
            <a:ext cx="7451725" cy="4038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>
              <a:defRPr lang="de-DE" sz="9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+mj-lt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928100" cy="1127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5899" y="6200776"/>
            <a:ext cx="2374901" cy="657224"/>
          </a:xfrm>
          <a:prstGeom prst="rect">
            <a:avLst/>
          </a:prstGeom>
        </p:spPr>
        <p:txBody>
          <a:bodyPr lIns="0" tIns="0" rIns="0" bIns="198000" anchor="b" anchorCtr="0"/>
          <a:lstStyle/>
          <a:p>
            <a:pPr marL="0" algn="l" defTabSz="914400" rtl="0" eaLnBrk="1" latinLnBrk="0" hangingPunct="1"/>
            <a:endParaRPr lang="en-US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ABB Group</a:t>
            </a:r>
            <a:endParaRPr lang="de-DE" sz="60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algn="l" defTabSz="914400" rtl="0" eaLnBrk="1" latinLnBrk="0" hangingPunct="1"/>
            <a:fld id="{CFB884F6-5C41-4F29-A188-5B766EEA4B94}" type="datetime4"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June 11, 2015</a:t>
            </a:fld>
            <a:r>
              <a: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| </a:t>
            </a:r>
            <a:r>
              <a:rPr lang="en-US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Slide </a:t>
            </a:r>
            <a:fld id="{034DB2BE-7F3D-443E-9208-5F2182A8E656}" type="slidenum">
              <a: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algn="l" defTabSz="914400" rtl="0" eaLnBrk="1" latinLnBrk="0" hangingPunct="1"/>
              <a:t>‹#›</a:t>
            </a:fld>
            <a:endParaRPr lang="de-DE" sz="600" kern="120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0" y="660363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214313" y="4191000"/>
            <a:ext cx="8712200" cy="2476489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Static Code Analysis Tool for Control System Software</a:t>
            </a:r>
            <a:endParaRPr lang="de-DE" sz="2800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214313" y="5083128"/>
            <a:ext cx="8712200" cy="555672"/>
          </a:xfrm>
        </p:spPr>
        <p:txBody>
          <a:bodyPr>
            <a:normAutofit/>
          </a:bodyPr>
          <a:lstStyle/>
          <a:p>
            <a:r>
              <a:rPr dirty="0" smtClean="0"/>
              <a:t>Sreeja S </a:t>
            </a:r>
            <a:r>
              <a:rPr dirty="0" smtClean="0"/>
              <a:t>Nair, Raoul Jetley, Anil Nair, </a:t>
            </a:r>
            <a:r>
              <a:rPr lang="en-US" dirty="0"/>
              <a:t>Stefan Hauck-Stattelmann</a:t>
            </a:r>
            <a:r>
              <a:rPr dirty="0" smtClean="0"/>
              <a:t>, </a:t>
            </a:r>
            <a:r>
              <a:rPr dirty="0" smtClean="0"/>
              <a:t>ABB Corporate Research</a:t>
            </a:r>
          </a:p>
          <a:p>
            <a:r>
              <a:rPr lang="en-US" dirty="0"/>
              <a:t>22nd IEEE International Conference on Software Analysis, Evolution, and Reengineering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March, 2015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19200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Static Analysis Tool – Implementation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8" y="1828800"/>
            <a:ext cx="7777642" cy="4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127462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6200" y="1660862"/>
            <a:ext cx="8915400" cy="513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smtClean="0"/>
              <a:t>Tool combines data-flow analysis and pattern-matching based analysis for industrial control code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Challenges include addressing problems specific to the domain</a:t>
            </a:r>
          </a:p>
          <a:p>
            <a:endParaRPr lang="en-US" sz="2000" dirty="0"/>
          </a:p>
          <a:p>
            <a:r>
              <a:rPr lang="en-US" sz="2000" dirty="0" smtClean="0"/>
              <a:t>Need to improve analysis results by reducing false positives and to encourage usage during control system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990600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Algorithm for Basic Block Construction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" y="990600"/>
            <a:ext cx="8915400" cy="5410200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910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000500" y="1447800"/>
            <a:ext cx="381000" cy="304800"/>
            <a:chOff x="7162800" y="1600200"/>
            <a:chExt cx="685800" cy="5334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7315200" y="1600200"/>
              <a:ext cx="228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7543800" y="1600200"/>
              <a:ext cx="1524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162800" y="19050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315200" y="19050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543800" y="19050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7696200" y="1905000"/>
              <a:ext cx="1524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lowchart: Decision 13"/>
          <p:cNvSpPr/>
          <p:nvPr/>
        </p:nvSpPr>
        <p:spPr>
          <a:xfrm>
            <a:off x="3294185" y="3657600"/>
            <a:ext cx="18288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starter?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2684585" y="5181600"/>
            <a:ext cx="3048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statement to current block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3048000" y="2209800"/>
            <a:ext cx="2286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Syntax Tree?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37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  <a:endCxn id="14" idx="0"/>
          </p:cNvCxnSpPr>
          <p:nvPr/>
        </p:nvCxnSpPr>
        <p:spPr>
          <a:xfrm>
            <a:off x="4191000" y="3124200"/>
            <a:ext cx="1758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>
            <a:off x="53340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6342184" y="2362201"/>
            <a:ext cx="2016369" cy="6330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List of Basic Blocks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30103"/>
              </p:ext>
            </p:extLst>
          </p:nvPr>
        </p:nvGraphicFramePr>
        <p:xfrm>
          <a:off x="457200" y="2057400"/>
          <a:ext cx="1905000" cy="163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357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Starter Statements</a:t>
                      </a:r>
                    </a:p>
                    <a:p>
                      <a:endParaRPr lang="en-US" sz="1000" dirty="0" smtClean="0"/>
                    </a:p>
                  </a:txBody>
                  <a:tcPr/>
                </a:tc>
              </a:tr>
              <a:tr h="2970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 statement of program</a:t>
                      </a:r>
                      <a:endParaRPr lang="en-US" sz="1000" dirty="0"/>
                    </a:p>
                  </a:txBody>
                  <a:tcPr/>
                </a:tc>
              </a:tr>
              <a:tr h="2970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 child statement after conditional or unconditional jumps</a:t>
                      </a:r>
                      <a:endParaRPr lang="en-US" sz="1000" dirty="0"/>
                    </a:p>
                  </a:txBody>
                  <a:tcPr/>
                </a:tc>
              </a:tr>
              <a:tr h="2970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Statement pointed by the jumps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Flowchart: Process 25"/>
          <p:cNvSpPr/>
          <p:nvPr/>
        </p:nvSpPr>
        <p:spPr>
          <a:xfrm>
            <a:off x="6019800" y="3886200"/>
            <a:ext cx="2362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block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  <a:endCxn id="16" idx="0"/>
          </p:cNvCxnSpPr>
          <p:nvPr/>
        </p:nvCxnSpPr>
        <p:spPr>
          <a:xfrm>
            <a:off x="4208585" y="4495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26" idx="1"/>
          </p:cNvCxnSpPr>
          <p:nvPr/>
        </p:nvCxnSpPr>
        <p:spPr>
          <a:xfrm>
            <a:off x="5122985" y="4076700"/>
            <a:ext cx="896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75"/>
          <p:cNvCxnSpPr>
            <a:stCxn id="26" idx="2"/>
            <a:endCxn id="16" idx="3"/>
          </p:cNvCxnSpPr>
          <p:nvPr/>
        </p:nvCxnSpPr>
        <p:spPr>
          <a:xfrm rot="5400000">
            <a:off x="5857143" y="4142643"/>
            <a:ext cx="1219200" cy="14683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1" idx="1"/>
            <a:endCxn id="14" idx="1"/>
          </p:cNvCxnSpPr>
          <p:nvPr/>
        </p:nvCxnSpPr>
        <p:spPr>
          <a:xfrm rot="10800000" flipH="1">
            <a:off x="2731477" y="4076700"/>
            <a:ext cx="562708" cy="2362200"/>
          </a:xfrm>
          <a:prstGeom prst="bentConnector3">
            <a:avLst>
              <a:gd name="adj1" fmla="val -113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31477" y="61722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next statement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6" idx="2"/>
            <a:endCxn id="31" idx="0"/>
          </p:cNvCxnSpPr>
          <p:nvPr/>
        </p:nvCxnSpPr>
        <p:spPr>
          <a:xfrm>
            <a:off x="4208585" y="5791200"/>
            <a:ext cx="879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9807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Algorithm for Edge Construction</a:t>
            </a:r>
            <a:endParaRPr lang="en-US" sz="2400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99999"/>
              </p:ext>
            </p:extLst>
          </p:nvPr>
        </p:nvGraphicFramePr>
        <p:xfrm>
          <a:off x="4876800" y="1676400"/>
          <a:ext cx="39624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 Statement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needed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or ELSIF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</a:t>
                      </a:r>
                      <a:r>
                        <a:rPr lang="en-US" sz="1200" baseline="0" dirty="0" smtClean="0"/>
                        <a:t> t</a:t>
                      </a:r>
                      <a:r>
                        <a:rPr lang="en-US" sz="1200" dirty="0" smtClean="0"/>
                        <a:t>wo edges for TRUE and FALSE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FOR or WHILE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exit edge to next block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back edge from last block of loop body to current block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REPEAT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back edge from the last block of loop body to current block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exit edge from last block of loop body to next block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multiple edges for each case line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EXIT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edge to next block after the loop body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edge to the exit block of the program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Flowchart: Terminator 52"/>
          <p:cNvSpPr/>
          <p:nvPr/>
        </p:nvSpPr>
        <p:spPr>
          <a:xfrm>
            <a:off x="1400908" y="1447800"/>
            <a:ext cx="2286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 List</a:t>
            </a:r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014046" y="1981200"/>
            <a:ext cx="3048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ENTRY, EXIT blocks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2"/>
            <a:endCxn id="54" idx="0"/>
          </p:cNvCxnSpPr>
          <p:nvPr/>
        </p:nvCxnSpPr>
        <p:spPr>
          <a:xfrm flipH="1">
            <a:off x="2538046" y="1828800"/>
            <a:ext cx="586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720970" y="2514600"/>
            <a:ext cx="3628292" cy="3927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edge(ENTRY, First Block)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4" idx="2"/>
            <a:endCxn id="56" idx="0"/>
          </p:cNvCxnSpPr>
          <p:nvPr/>
        </p:nvCxnSpPr>
        <p:spPr>
          <a:xfrm flipH="1">
            <a:off x="2535116" y="2362200"/>
            <a:ext cx="293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umming Junction 57"/>
          <p:cNvSpPr/>
          <p:nvPr/>
        </p:nvSpPr>
        <p:spPr>
          <a:xfrm>
            <a:off x="2385646" y="3048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785446" y="3505200"/>
            <a:ext cx="3505200" cy="586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edge(current block, next block) using table</a:t>
            </a:r>
            <a:endParaRPr 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1090246" y="4267200"/>
            <a:ext cx="28956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basic block list?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6" idx="2"/>
            <a:endCxn id="58" idx="0"/>
          </p:cNvCxnSpPr>
          <p:nvPr/>
        </p:nvCxnSpPr>
        <p:spPr>
          <a:xfrm>
            <a:off x="2535116" y="2907322"/>
            <a:ext cx="2930" cy="14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4"/>
            <a:endCxn id="59" idx="0"/>
          </p:cNvCxnSpPr>
          <p:nvPr/>
        </p:nvCxnSpPr>
        <p:spPr>
          <a:xfrm>
            <a:off x="2538046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2"/>
            <a:endCxn id="60" idx="0"/>
          </p:cNvCxnSpPr>
          <p:nvPr/>
        </p:nvCxnSpPr>
        <p:spPr>
          <a:xfrm>
            <a:off x="2538046" y="4091352"/>
            <a:ext cx="0" cy="175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14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66" name="Shape 29"/>
          <p:cNvCxnSpPr>
            <a:stCxn id="60" idx="1"/>
            <a:endCxn id="58" idx="2"/>
          </p:cNvCxnSpPr>
          <p:nvPr/>
        </p:nvCxnSpPr>
        <p:spPr>
          <a:xfrm rot="10800000" flipH="1">
            <a:off x="1090246" y="3200400"/>
            <a:ext cx="1295400" cy="1562100"/>
          </a:xfrm>
          <a:prstGeom prst="bentConnector3">
            <a:avLst>
              <a:gd name="adj1" fmla="val -366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/>
          <p:cNvSpPr/>
          <p:nvPr/>
        </p:nvSpPr>
        <p:spPr>
          <a:xfrm>
            <a:off x="1524000" y="6248400"/>
            <a:ext cx="2133600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edges</a:t>
            </a:r>
            <a:endParaRPr lang="en-US" dirty="0"/>
          </a:p>
        </p:txBody>
      </p:sp>
      <p:cxnSp>
        <p:nvCxnSpPr>
          <p:cNvPr id="68" name="Elbow Connector 67"/>
          <p:cNvCxnSpPr>
            <a:stCxn id="60" idx="3"/>
            <a:endCxn id="69" idx="0"/>
          </p:cNvCxnSpPr>
          <p:nvPr/>
        </p:nvCxnSpPr>
        <p:spPr>
          <a:xfrm flipH="1">
            <a:off x="2590800" y="4762500"/>
            <a:ext cx="1395046" cy="876300"/>
          </a:xfrm>
          <a:prstGeom prst="bentConnector4">
            <a:avLst>
              <a:gd name="adj1" fmla="val -16387"/>
              <a:gd name="adj2" fmla="val 78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838200" y="5638800"/>
            <a:ext cx="3505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edge(last block, EXIT)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67" idx="0"/>
          </p:cNvCxnSpPr>
          <p:nvPr/>
        </p:nvCxnSpPr>
        <p:spPr>
          <a:xfrm>
            <a:off x="2590800" y="601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093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Data Flow Analysis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828800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Flow of relevant data in a program</a:t>
            </a:r>
          </a:p>
          <a:p>
            <a:r>
              <a:rPr lang="en-US" dirty="0" smtClean="0"/>
              <a:t>Safe approximation to achieve a level of abstraction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Direction, D</a:t>
            </a:r>
          </a:p>
          <a:p>
            <a:pPr lvl="1"/>
            <a:r>
              <a:rPr lang="en-US" dirty="0" smtClean="0"/>
              <a:t>Meet Operator, ^</a:t>
            </a:r>
          </a:p>
          <a:p>
            <a:pPr lvl="1"/>
            <a:r>
              <a:rPr lang="en-US" dirty="0" smtClean="0"/>
              <a:t>Domain, V</a:t>
            </a:r>
          </a:p>
          <a:p>
            <a:pPr lvl="1"/>
            <a:r>
              <a:rPr lang="en-US" dirty="0" smtClean="0"/>
              <a:t>Transfer Function, F</a:t>
            </a:r>
          </a:p>
          <a:p>
            <a:pPr lvl="1"/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32053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569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Forward Data Flow Analysis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495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Require: Control flow graph</a:t>
            </a:r>
          </a:p>
          <a:p>
            <a:pPr>
              <a:buNone/>
            </a:pPr>
            <a:r>
              <a:rPr lang="en-US" dirty="0"/>
              <a:t>Ensure: IN and OUT of each basic block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1: OUT[ENTRY] = </a:t>
            </a:r>
            <a:r>
              <a:rPr lang="el-GR" dirty="0">
                <a:latin typeface="Calibri"/>
                <a:cs typeface="Calibri"/>
              </a:rPr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2: </a:t>
            </a:r>
            <a:r>
              <a:rPr lang="en-US" b="1" dirty="0"/>
              <a:t>for each </a:t>
            </a:r>
            <a:r>
              <a:rPr lang="en-US" dirty="0"/>
              <a:t>basic block B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3: OUT[B] = </a:t>
            </a:r>
            <a:r>
              <a:rPr lang="el-GR" dirty="0"/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4: </a:t>
            </a:r>
            <a:r>
              <a:rPr lang="en-US" b="1" dirty="0"/>
              <a:t>end for</a:t>
            </a:r>
          </a:p>
          <a:p>
            <a:pPr>
              <a:buNone/>
            </a:pPr>
            <a:r>
              <a:rPr lang="en-US" dirty="0"/>
              <a:t>5: </a:t>
            </a:r>
            <a:r>
              <a:rPr lang="en-US" b="1" dirty="0"/>
              <a:t>while</a:t>
            </a:r>
            <a:r>
              <a:rPr lang="en-US" dirty="0"/>
              <a:t> any OUT changes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6: </a:t>
            </a:r>
            <a:r>
              <a:rPr lang="en-US" b="1" dirty="0"/>
              <a:t>for each </a:t>
            </a:r>
            <a:r>
              <a:rPr lang="en-US" dirty="0"/>
              <a:t>basic block B other than ENTRY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7: IN[B] = </a:t>
            </a:r>
            <a:r>
              <a:rPr lang="en-US" dirty="0">
                <a:latin typeface="Calibri"/>
                <a:cs typeface="Calibri"/>
              </a:rPr>
              <a:t>Ʌ</a:t>
            </a:r>
            <a:r>
              <a:rPr lang="en-US" baseline="-25000" dirty="0"/>
              <a:t>P a predecessor of B</a:t>
            </a:r>
            <a:r>
              <a:rPr lang="en-US" dirty="0"/>
              <a:t> OUT[P]</a:t>
            </a:r>
          </a:p>
          <a:p>
            <a:pPr>
              <a:buNone/>
            </a:pPr>
            <a:r>
              <a:rPr lang="en-US" dirty="0"/>
              <a:t>8: OUT[B]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pPr>
              <a:buNone/>
            </a:pPr>
            <a:r>
              <a:rPr lang="en-US" dirty="0"/>
              <a:t>9: </a:t>
            </a:r>
            <a:r>
              <a:rPr lang="en-US" b="1" dirty="0"/>
              <a:t>end for</a:t>
            </a:r>
          </a:p>
          <a:p>
            <a:pPr>
              <a:buNone/>
            </a:pPr>
            <a:r>
              <a:rPr lang="en-US" dirty="0"/>
              <a:t>10: </a:t>
            </a:r>
            <a:r>
              <a:rPr lang="en-US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965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093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Backward Data Flow Analysis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9019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Require: Control flow graph</a:t>
            </a:r>
          </a:p>
          <a:p>
            <a:pPr>
              <a:buNone/>
            </a:pPr>
            <a:r>
              <a:rPr lang="en-US" dirty="0"/>
              <a:t>Ensure: IN and OUT of each basic block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1: IN[EXIT] = </a:t>
            </a:r>
            <a:r>
              <a:rPr lang="el-GR" dirty="0">
                <a:latin typeface="Calibri"/>
                <a:cs typeface="Calibri"/>
              </a:rPr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2: </a:t>
            </a:r>
            <a:r>
              <a:rPr lang="en-US" b="1" dirty="0"/>
              <a:t>for all </a:t>
            </a:r>
            <a:r>
              <a:rPr lang="en-US" dirty="0"/>
              <a:t>basic block B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3: IN[B] = </a:t>
            </a:r>
            <a:r>
              <a:rPr lang="el-GR" dirty="0"/>
              <a:t>φ</a:t>
            </a:r>
            <a:endParaRPr lang="en-US" dirty="0"/>
          </a:p>
          <a:p>
            <a:pPr>
              <a:buNone/>
            </a:pPr>
            <a:r>
              <a:rPr lang="en-US" dirty="0"/>
              <a:t>4: </a:t>
            </a:r>
            <a:r>
              <a:rPr lang="en-US" b="1" dirty="0"/>
              <a:t>end for</a:t>
            </a:r>
          </a:p>
          <a:p>
            <a:pPr>
              <a:buNone/>
            </a:pPr>
            <a:r>
              <a:rPr lang="en-US" dirty="0"/>
              <a:t>5: </a:t>
            </a:r>
            <a:r>
              <a:rPr lang="en-US" b="1" dirty="0"/>
              <a:t>while</a:t>
            </a:r>
            <a:r>
              <a:rPr lang="en-US" dirty="0"/>
              <a:t> any IN changes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6: </a:t>
            </a:r>
            <a:r>
              <a:rPr lang="en-US" b="1" dirty="0"/>
              <a:t>for all </a:t>
            </a:r>
            <a:r>
              <a:rPr lang="en-US" dirty="0"/>
              <a:t>basic block B other than EXIT 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7: OUT[B] = </a:t>
            </a:r>
            <a:r>
              <a:rPr lang="en-US" dirty="0">
                <a:latin typeface="Calibri"/>
                <a:cs typeface="Calibri"/>
              </a:rPr>
              <a:t>Ʌ</a:t>
            </a:r>
            <a:r>
              <a:rPr lang="en-US" baseline="-25000" dirty="0"/>
              <a:t>S a successor of B</a:t>
            </a:r>
            <a:r>
              <a:rPr lang="en-US" dirty="0"/>
              <a:t> IN[S]</a:t>
            </a:r>
          </a:p>
          <a:p>
            <a:pPr>
              <a:buNone/>
            </a:pPr>
            <a:r>
              <a:rPr lang="en-US" dirty="0"/>
              <a:t>8: IN[B] = </a:t>
            </a:r>
            <a:r>
              <a:rPr lang="en-US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pPr>
              <a:buNone/>
            </a:pPr>
            <a:r>
              <a:rPr lang="en-US" dirty="0"/>
              <a:t>9: </a:t>
            </a:r>
            <a:r>
              <a:rPr lang="en-US" b="1" dirty="0"/>
              <a:t>end for</a:t>
            </a:r>
          </a:p>
          <a:p>
            <a:pPr>
              <a:buNone/>
            </a:pPr>
            <a:r>
              <a:rPr lang="en-US" dirty="0"/>
              <a:t>10: </a:t>
            </a:r>
            <a:r>
              <a:rPr lang="en-US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8894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66800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Algorithms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495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Reaching Definitions</a:t>
            </a:r>
          </a:p>
          <a:p>
            <a:pPr lvl="1"/>
            <a:r>
              <a:rPr lang="en-US" dirty="0"/>
              <a:t>Definitions reaching each program point</a:t>
            </a:r>
          </a:p>
          <a:p>
            <a:pPr lvl="1"/>
            <a:r>
              <a:rPr lang="en-US" dirty="0"/>
              <a:t>Uninitialized Variable</a:t>
            </a:r>
          </a:p>
          <a:p>
            <a:pPr lvl="2"/>
            <a:r>
              <a:rPr lang="en-US" dirty="0"/>
              <a:t>Definition for a particular variable used in a basic block is absent in the incoming definitions to the block</a:t>
            </a:r>
          </a:p>
          <a:p>
            <a:r>
              <a:rPr lang="en-US" dirty="0"/>
              <a:t>Live Variable Analysis</a:t>
            </a:r>
          </a:p>
          <a:p>
            <a:pPr lvl="1"/>
            <a:r>
              <a:rPr lang="en-US" dirty="0"/>
              <a:t>Variables used in any possible execution path after the program point</a:t>
            </a:r>
          </a:p>
          <a:p>
            <a:pPr lvl="1"/>
            <a:r>
              <a:rPr lang="en-US" dirty="0"/>
              <a:t>Unused Variables</a:t>
            </a:r>
          </a:p>
          <a:p>
            <a:pPr lvl="2"/>
            <a:r>
              <a:rPr lang="en-US" dirty="0"/>
              <a:t>Variable generated in a basic block is not present in the outgoing definitions from the block</a:t>
            </a:r>
          </a:p>
        </p:txBody>
      </p:sp>
    </p:spTree>
    <p:extLst>
      <p:ext uri="{BB962C8B-B14F-4D97-AF65-F5344CB8AC3E}">
        <p14:creationId xmlns:p14="http://schemas.microsoft.com/office/powerpoint/2010/main" val="23513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9807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Algorithms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09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Interval Analysis</a:t>
            </a:r>
          </a:p>
          <a:p>
            <a:pPr lvl="1"/>
            <a:r>
              <a:rPr lang="en-US" dirty="0"/>
              <a:t>Range of values each variable can take at each program point</a:t>
            </a:r>
          </a:p>
          <a:p>
            <a:pPr lvl="1"/>
            <a:r>
              <a:rPr lang="en-US" dirty="0"/>
              <a:t>Division by zero</a:t>
            </a:r>
          </a:p>
          <a:p>
            <a:pPr lvl="2"/>
            <a:r>
              <a:rPr lang="en-US" dirty="0"/>
              <a:t>If the denominator interval contains zero</a:t>
            </a:r>
          </a:p>
          <a:p>
            <a:pPr lvl="1"/>
            <a:r>
              <a:rPr lang="en-US" dirty="0"/>
              <a:t>Array access out of bounds</a:t>
            </a:r>
          </a:p>
          <a:p>
            <a:pPr lvl="2"/>
            <a:r>
              <a:rPr lang="en-US" dirty="0"/>
              <a:t>If the index interval contains values out of the array range</a:t>
            </a:r>
          </a:p>
          <a:p>
            <a:pPr lvl="1"/>
            <a:r>
              <a:rPr lang="en-US" dirty="0"/>
              <a:t>Invariant IF condition</a:t>
            </a:r>
          </a:p>
          <a:p>
            <a:pPr lvl="2"/>
            <a:r>
              <a:rPr lang="en-US" dirty="0"/>
              <a:t>If the range of expression is such that the condition never changes</a:t>
            </a:r>
          </a:p>
          <a:p>
            <a:pPr lvl="1"/>
            <a:r>
              <a:rPr lang="en-US" dirty="0"/>
              <a:t>Infinite loop</a:t>
            </a:r>
          </a:p>
          <a:p>
            <a:pPr lvl="2"/>
            <a:r>
              <a:rPr lang="en-US" dirty="0"/>
              <a:t>If the range of expression is such that the condition is always true</a:t>
            </a:r>
          </a:p>
          <a:p>
            <a:pPr lvl="1"/>
            <a:r>
              <a:rPr lang="en-US" dirty="0"/>
              <a:t>Unreachable code</a:t>
            </a:r>
          </a:p>
          <a:p>
            <a:pPr lvl="2"/>
            <a:r>
              <a:rPr lang="en-US" dirty="0"/>
              <a:t>Condition statements - If the range of expression is such that the condition never changes, so one particular block will be left out</a:t>
            </a:r>
          </a:p>
          <a:p>
            <a:pPr lvl="2"/>
            <a:r>
              <a:rPr lang="en-US" dirty="0"/>
              <a:t>Loop statements – If the range of the expression is such that the expression always evaluates to false</a:t>
            </a:r>
          </a:p>
        </p:txBody>
      </p:sp>
    </p:spTree>
    <p:extLst>
      <p:ext uri="{BB962C8B-B14F-4D97-AF65-F5344CB8AC3E}">
        <p14:creationId xmlns:p14="http://schemas.microsoft.com/office/powerpoint/2010/main" val="16686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 smtClean="0"/>
              <a:t>A Static Code Analysis Tool for Control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" y="1676400"/>
            <a:ext cx="8839200" cy="4371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Introduction to control systems and languages</a:t>
            </a:r>
          </a:p>
          <a:p>
            <a:r>
              <a:rPr lang="en-US" sz="2000" dirty="0" smtClean="0"/>
              <a:t>Challenges and problems to be addressed</a:t>
            </a:r>
          </a:p>
          <a:p>
            <a:r>
              <a:rPr lang="en-US" sz="2000" dirty="0" smtClean="0"/>
              <a:t>Static </a:t>
            </a:r>
            <a:r>
              <a:rPr lang="en-US" sz="2000" dirty="0"/>
              <a:t>Code </a:t>
            </a:r>
            <a:r>
              <a:rPr lang="en-US" sz="2000" dirty="0" smtClean="0"/>
              <a:t>Analysis for Structured Text and Function Block Diagrams</a:t>
            </a:r>
          </a:p>
          <a:p>
            <a:r>
              <a:rPr lang="en-US" sz="2000" dirty="0" smtClean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39224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Outline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093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Reaching Definitions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28800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D - FORWARDS</a:t>
            </a:r>
          </a:p>
          <a:p>
            <a:r>
              <a:rPr lang="en-US" dirty="0"/>
              <a:t> V - Sets of definitions</a:t>
            </a:r>
          </a:p>
          <a:p>
            <a:r>
              <a:rPr lang="en-US" dirty="0"/>
              <a:t> ^ - </a:t>
            </a:r>
            <a:r>
              <a:rPr lang="en-US" dirty="0">
                <a:latin typeface="Symbol"/>
              </a:rPr>
              <a:t>È</a:t>
            </a:r>
            <a:endParaRPr lang="en-US" dirty="0"/>
          </a:p>
          <a:p>
            <a:r>
              <a:rPr lang="sv-SE" dirty="0"/>
              <a:t> F - gen</a:t>
            </a:r>
            <a:r>
              <a:rPr lang="sv-SE" baseline="-25000" dirty="0"/>
              <a:t>B</a:t>
            </a:r>
            <a:r>
              <a:rPr lang="sv-SE" dirty="0"/>
              <a:t> </a:t>
            </a:r>
            <a:r>
              <a:rPr lang="en-US" dirty="0">
                <a:latin typeface="Symbol"/>
              </a:rPr>
              <a:t>È</a:t>
            </a:r>
            <a:r>
              <a:rPr lang="en-US" dirty="0"/>
              <a:t> </a:t>
            </a:r>
            <a:r>
              <a:rPr lang="sv-SE" dirty="0"/>
              <a:t>(x - kill</a:t>
            </a:r>
            <a:r>
              <a:rPr lang="sv-SE" baseline="-25000" dirty="0"/>
              <a:t>B</a:t>
            </a:r>
            <a:r>
              <a:rPr lang="sv-SE" dirty="0"/>
              <a:t>)</a:t>
            </a:r>
          </a:p>
          <a:p>
            <a:r>
              <a:rPr lang="en-US" dirty="0"/>
              <a:t> Boundary condition - OUT[ENTRY] = {}</a:t>
            </a:r>
          </a:p>
          <a:p>
            <a:r>
              <a:rPr lang="en-US" dirty="0"/>
              <a:t> Initial condition - OUT[B] = {}</a:t>
            </a:r>
          </a:p>
        </p:txBody>
      </p:sp>
    </p:spTree>
    <p:extLst>
      <p:ext uri="{BB962C8B-B14F-4D97-AF65-F5344CB8AC3E}">
        <p14:creationId xmlns:p14="http://schemas.microsoft.com/office/powerpoint/2010/main" val="18663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151196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/>
              <a:t>Live Variable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287311" y="19781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D - BACKWARDS</a:t>
            </a:r>
          </a:p>
          <a:p>
            <a:r>
              <a:rPr lang="en-US" dirty="0"/>
              <a:t> V - Sets of variables</a:t>
            </a:r>
          </a:p>
          <a:p>
            <a:r>
              <a:rPr lang="en-US" dirty="0"/>
              <a:t> ^ - </a:t>
            </a:r>
            <a:r>
              <a:rPr lang="en-US" dirty="0">
                <a:latin typeface="Symbol" pitchFamily="18" charset="2"/>
              </a:rPr>
              <a:t>È</a:t>
            </a:r>
          </a:p>
          <a:p>
            <a:r>
              <a:rPr lang="en-US" dirty="0"/>
              <a:t> F - </a:t>
            </a:r>
            <a:r>
              <a:rPr lang="en-US" dirty="0" err="1"/>
              <a:t>use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È</a:t>
            </a:r>
            <a:r>
              <a:rPr lang="en-US" dirty="0"/>
              <a:t> (x - </a:t>
            </a:r>
            <a:r>
              <a:rPr lang="en-US" dirty="0" err="1"/>
              <a:t>def</a:t>
            </a:r>
            <a:r>
              <a:rPr lang="en-US" baseline="-25000" dirty="0" err="1"/>
              <a:t>B</a:t>
            </a:r>
            <a:r>
              <a:rPr lang="en-US" dirty="0"/>
              <a:t>)</a:t>
            </a:r>
          </a:p>
          <a:p>
            <a:r>
              <a:rPr lang="en-US" dirty="0"/>
              <a:t> Boundary condition - IN[EXIT] = {}</a:t>
            </a:r>
          </a:p>
          <a:p>
            <a:r>
              <a:rPr lang="en-US" dirty="0"/>
              <a:t> Initial condition - IN[B] = {}</a:t>
            </a:r>
          </a:p>
        </p:txBody>
      </p:sp>
    </p:spTree>
    <p:extLst>
      <p:ext uri="{BB962C8B-B14F-4D97-AF65-F5344CB8AC3E}">
        <p14:creationId xmlns:p14="http://schemas.microsoft.com/office/powerpoint/2010/main" val="30955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31462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Interval Analysis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981371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D - FORWARDS</a:t>
            </a:r>
          </a:p>
          <a:p>
            <a:r>
              <a:rPr lang="en-US" dirty="0"/>
              <a:t> V - Sets of intervals</a:t>
            </a:r>
          </a:p>
          <a:p>
            <a:r>
              <a:rPr lang="en-US" dirty="0"/>
              <a:t> ^ - widening operator, </a:t>
            </a:r>
            <a:r>
              <a:rPr lang="az-Cyrl-AZ" dirty="0">
                <a:latin typeface="Calibri"/>
                <a:cs typeface="Calibri"/>
              </a:rPr>
              <a:t>Ѡ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 F - evaluate each basic block</a:t>
            </a:r>
          </a:p>
          <a:p>
            <a:pPr marL="457200" indent="-339725"/>
            <a:r>
              <a:rPr lang="en-US" dirty="0"/>
              <a:t>Boundary condition - OUT[ENTRY] =   maximum possible interval for each variable, </a:t>
            </a:r>
            <a:r>
              <a:rPr lang="az-Cyrl-AZ" dirty="0">
                <a:latin typeface="Calibri"/>
                <a:cs typeface="Calibri"/>
              </a:rPr>
              <a:t>Ш</a:t>
            </a:r>
            <a:endParaRPr lang="en-US" dirty="0"/>
          </a:p>
          <a:p>
            <a:r>
              <a:rPr lang="en-US" dirty="0"/>
              <a:t> Initial condition - OUT[B] = </a:t>
            </a:r>
            <a:r>
              <a:rPr lang="az-Cyrl-AZ" dirty="0">
                <a:latin typeface="Calibri"/>
                <a:cs typeface="Calibri"/>
              </a:rPr>
              <a:t>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25899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Inter-procedural Analysis </a:t>
            </a:r>
            <a:endParaRPr lang="en-US" sz="2400" dirty="0"/>
          </a:p>
        </p:txBody>
      </p:sp>
      <p:sp>
        <p:nvSpPr>
          <p:cNvPr id="24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382000" cy="48798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Function calls and Function block calls</a:t>
            </a:r>
          </a:p>
          <a:p>
            <a:pPr lvl="1"/>
            <a:r>
              <a:rPr lang="en-US" dirty="0"/>
              <a:t>Internal State to be preserved for Function Block calls</a:t>
            </a:r>
          </a:p>
          <a:p>
            <a:r>
              <a:rPr lang="en-US" dirty="0"/>
              <a:t>Calls without code</a:t>
            </a:r>
          </a:p>
          <a:p>
            <a:pPr lvl="1"/>
            <a:r>
              <a:rPr lang="en-US" dirty="0"/>
              <a:t>Assume worst case for return variables</a:t>
            </a:r>
          </a:p>
          <a:p>
            <a:r>
              <a:rPr lang="en-US" dirty="0"/>
              <a:t>Calls with code</a:t>
            </a:r>
          </a:p>
          <a:p>
            <a:pPr lvl="1"/>
            <a:r>
              <a:rPr lang="en-US" dirty="0"/>
              <a:t>Pass values to parameters </a:t>
            </a:r>
          </a:p>
          <a:p>
            <a:pPr lvl="1"/>
            <a:r>
              <a:rPr lang="en-US" dirty="0"/>
              <a:t>Analyze the function block</a:t>
            </a:r>
          </a:p>
          <a:p>
            <a:pPr lvl="1"/>
            <a:r>
              <a:rPr lang="en-US" dirty="0"/>
              <a:t>Map result from function parameters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1765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7" y="1584191"/>
            <a:ext cx="8419533" cy="47404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127462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Class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6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85509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33920"/>
            <a:ext cx="3525363" cy="226331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78699" y="1868877"/>
            <a:ext cx="5105400" cy="41402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Control Systems</a:t>
            </a:r>
          </a:p>
          <a:p>
            <a:pPr lvl="1"/>
            <a:r>
              <a:rPr lang="en-US" dirty="0" smtClean="0"/>
              <a:t>Typically used </a:t>
            </a:r>
            <a:r>
              <a:rPr lang="en-US" dirty="0"/>
              <a:t>in industrial settings, manufacturing, power systems, o</a:t>
            </a:r>
            <a:r>
              <a:rPr lang="en-US" dirty="0" smtClean="0"/>
              <a:t>il &amp; gas refineries</a:t>
            </a:r>
            <a:r>
              <a:rPr lang="en-US" dirty="0"/>
              <a:t>, </a:t>
            </a:r>
            <a:r>
              <a:rPr lang="en-US" dirty="0" smtClean="0"/>
              <a:t>marine operations</a:t>
            </a:r>
          </a:p>
          <a:p>
            <a:r>
              <a:rPr lang="en-US" sz="2000" dirty="0" smtClean="0"/>
              <a:t>Objects </a:t>
            </a:r>
            <a:r>
              <a:rPr lang="en-US" sz="2000" dirty="0"/>
              <a:t>in automation engineering system</a:t>
            </a:r>
          </a:p>
          <a:p>
            <a:pPr lvl="1"/>
            <a:r>
              <a:rPr lang="en-US" dirty="0"/>
              <a:t>Topology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Kinematics </a:t>
            </a:r>
          </a:p>
          <a:p>
            <a:pPr lvl="1"/>
            <a:r>
              <a:rPr lang="en-US" dirty="0"/>
              <a:t>Human Machine Interface 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129577"/>
            <a:ext cx="3525362" cy="205202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76200" y="5257800"/>
            <a:ext cx="8839200" cy="1124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Control logic comprises </a:t>
            </a:r>
            <a:r>
              <a:rPr lang="en-US" sz="2000" dirty="0"/>
              <a:t>sequencing, behavior and </a:t>
            </a:r>
            <a:r>
              <a:rPr lang="en-US" sz="2000" dirty="0" smtClean="0"/>
              <a:t>control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using (proprietary) domain-specific languages. </a:t>
            </a:r>
            <a:endParaRPr lang="en-US" dirty="0" smtClean="0"/>
          </a:p>
          <a:p>
            <a:pPr lvl="1"/>
            <a:r>
              <a:rPr lang="en-US" dirty="0" smtClean="0"/>
              <a:t>Consist </a:t>
            </a:r>
            <a:r>
              <a:rPr lang="en-US" dirty="0"/>
              <a:t>of a mix of textual and graphical </a:t>
            </a:r>
            <a:r>
              <a:rPr lang="en-US" dirty="0" smtClean="0"/>
              <a:t>(fourth generation</a:t>
            </a:r>
            <a:r>
              <a:rPr lang="en-US" dirty="0"/>
              <a:t>)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lIns="182880" tIns="182880" rIns="182880"/>
          <a:lstStyle/>
          <a:p>
            <a:r>
              <a:rPr lang="en-US" dirty="0" smtClean="0"/>
              <a:t>A Static Code Analysis Tool for Control System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-10361" y="92348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Control System Languages</a:t>
            </a:r>
            <a:endParaRPr lang="en-US" sz="2400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2"/>
          </p:nvPr>
        </p:nvSpPr>
        <p:spPr>
          <a:xfrm>
            <a:off x="294439" y="1447800"/>
            <a:ext cx="8839200" cy="5181600"/>
          </a:xfrm>
        </p:spPr>
        <p:txBody>
          <a:bodyPr>
            <a:normAutofit/>
          </a:bodyPr>
          <a:lstStyle/>
          <a:p>
            <a:pPr marL="179388" lvl="1" indent="-179388"/>
            <a:r>
              <a:rPr lang="en-US" sz="2000" dirty="0"/>
              <a:t>Languages used – include textual and graphical </a:t>
            </a:r>
            <a:r>
              <a:rPr lang="en-US" sz="2000" dirty="0" smtClean="0"/>
              <a:t>languages</a:t>
            </a:r>
          </a:p>
          <a:p>
            <a:pPr marL="179388" lvl="1" indent="-179388"/>
            <a:endParaRPr lang="en-US" sz="20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US" sz="400" dirty="0" smtClean="0"/>
          </a:p>
          <a:p>
            <a:r>
              <a:rPr lang="en-US" sz="2000" dirty="0" smtClean="0"/>
              <a:t>Traditionally, defined using LL; over time more abstraction and additional constructs added</a:t>
            </a:r>
          </a:p>
          <a:p>
            <a:pPr lvl="1"/>
            <a:r>
              <a:rPr lang="en-US" dirty="0" smtClean="0"/>
              <a:t>Five languages most popular – LL, IL, ST, FBD and SFC</a:t>
            </a:r>
          </a:p>
          <a:p>
            <a:pPr lvl="1"/>
            <a:r>
              <a:rPr lang="en-US" dirty="0" smtClean="0"/>
              <a:t>Standards </a:t>
            </a:r>
            <a:r>
              <a:rPr lang="en-US" dirty="0"/>
              <a:t>defined – IEC 61131-3, IEC 61499</a:t>
            </a:r>
          </a:p>
          <a:p>
            <a:pPr lvl="1"/>
            <a:r>
              <a:rPr lang="en-US" dirty="0" err="1"/>
              <a:t>PLCOpen</a:t>
            </a:r>
            <a:r>
              <a:rPr lang="en-US" dirty="0"/>
              <a:t>, </a:t>
            </a:r>
            <a:r>
              <a:rPr lang="en-US" dirty="0" err="1"/>
              <a:t>AutomationML</a:t>
            </a:r>
            <a:r>
              <a:rPr lang="en-US" dirty="0"/>
              <a:t> efforts to standardize languages</a:t>
            </a:r>
          </a:p>
          <a:p>
            <a:pPr lvl="1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5700" y="3288268"/>
            <a:ext cx="55816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FBD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103114" y="2208301"/>
            <a:ext cx="2286000" cy="1470652"/>
            <a:chOff x="2667000" y="2144303"/>
            <a:chExt cx="2681287" cy="1470652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144303"/>
              <a:ext cx="2681287" cy="664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3893440" y="3245623"/>
              <a:ext cx="581059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</a:t>
              </a:r>
              <a:endParaRPr lang="en-US" dirty="0"/>
            </a:p>
          </p:txBody>
        </p:sp>
      </p:grp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194" y="2133600"/>
            <a:ext cx="1599606" cy="7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049025" y="3288268"/>
            <a:ext cx="44114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105170" y="2133600"/>
            <a:ext cx="1436788" cy="1512332"/>
            <a:chOff x="5721032" y="2069602"/>
            <a:chExt cx="1436788" cy="1512332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032" y="2069602"/>
              <a:ext cx="1329053" cy="137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492757" y="3212602"/>
              <a:ext cx="665063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SFC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82948" y="2155930"/>
            <a:ext cx="851452" cy="1501670"/>
            <a:chOff x="7378148" y="2091932"/>
            <a:chExt cx="851452" cy="1501670"/>
          </a:xfrm>
        </p:grpSpPr>
        <p:pic>
          <p:nvPicPr>
            <p:cNvPr id="50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442"/>
            <a:stretch/>
          </p:blipFill>
          <p:spPr bwMode="auto">
            <a:xfrm>
              <a:off x="7378148" y="2091932"/>
              <a:ext cx="851452" cy="107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561378" y="3224270"/>
              <a:ext cx="439621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IL</a:t>
              </a:r>
              <a:endParaRPr lang="en-US" dirty="0"/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9" y="2147590"/>
            <a:ext cx="2654882" cy="11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-10361" y="-72803"/>
            <a:ext cx="9144000" cy="1127462"/>
          </a:xfrm>
          <a:prstGeom prst="rect">
            <a:avLst/>
          </a:prstGeom>
        </p:spPr>
        <p:txBody>
          <a:bodyPr vert="horz" lIns="182880" tIns="182880" rIns="18288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A Static Code Analysis Tool for Control System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2694" y="1097314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Domain Specific Challenges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20546" y="1830220"/>
            <a:ext cx="4802372" cy="2467797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Programs defined using combination of text and diagrams</a:t>
            </a:r>
          </a:p>
          <a:p>
            <a:pPr lvl="1"/>
            <a:r>
              <a:rPr lang="en-US" dirty="0" smtClean="0"/>
              <a:t>Interdependencies between different types of Program Organization Units (POUs)</a:t>
            </a:r>
          </a:p>
          <a:p>
            <a:r>
              <a:rPr lang="en-US" sz="2000" dirty="0" smtClean="0"/>
              <a:t>Differing </a:t>
            </a:r>
            <a:r>
              <a:rPr lang="en-US" sz="2000" dirty="0"/>
              <a:t>semantics – e.g., Multiple </a:t>
            </a:r>
            <a:r>
              <a:rPr lang="en-US" sz="2000" dirty="0" smtClean="0"/>
              <a:t>I/O </a:t>
            </a:r>
            <a:r>
              <a:rPr lang="en-US" sz="2000" dirty="0"/>
              <a:t>ports as opposed to only one </a:t>
            </a:r>
            <a:r>
              <a:rPr lang="en-US" sz="2000" dirty="0" smtClean="0"/>
              <a:t>output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22918" y="1518355"/>
            <a:ext cx="4189228" cy="4072703"/>
            <a:chOff x="4800600" y="766949"/>
            <a:chExt cx="4189228" cy="40727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766949"/>
              <a:ext cx="4189228" cy="25019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743" y="2383810"/>
              <a:ext cx="2509571" cy="2455842"/>
            </a:xfrm>
            <a:prstGeom prst="rect">
              <a:avLst/>
            </a:prstGeom>
          </p:spPr>
        </p:pic>
      </p:grpSp>
      <p:sp>
        <p:nvSpPr>
          <p:cNvPr id="25" name="Content Placeholder 2"/>
          <p:cNvSpPr>
            <a:spLocks noGrp="1"/>
          </p:cNvSpPr>
          <p:nvPr>
            <p:ph sz="half" idx="2"/>
          </p:nvPr>
        </p:nvSpPr>
        <p:spPr>
          <a:xfrm>
            <a:off x="114300" y="4181840"/>
            <a:ext cx="6367415" cy="60107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Tasks configured to execute applications</a:t>
            </a:r>
          </a:p>
          <a:p>
            <a:pPr lvl="1"/>
            <a:r>
              <a:rPr lang="en-US" dirty="0"/>
              <a:t>Can be run in parallel, synchronously or asynchronously 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2"/>
          </p:nvPr>
        </p:nvSpPr>
        <p:spPr>
          <a:xfrm>
            <a:off x="88180" y="4883636"/>
            <a:ext cx="8876986" cy="1738014"/>
          </a:xfrm>
        </p:spPr>
        <p:txBody>
          <a:bodyPr>
            <a:normAutofit/>
          </a:bodyPr>
          <a:lstStyle/>
          <a:p>
            <a:r>
              <a:rPr lang="en-US" sz="2000" dirty="0"/>
              <a:t>Nesting of POUs</a:t>
            </a:r>
          </a:p>
          <a:p>
            <a:pPr lvl="1"/>
            <a:r>
              <a:rPr lang="en-US" dirty="0"/>
              <a:t>Rules defined for accessing parent, child POU elements</a:t>
            </a:r>
          </a:p>
          <a:p>
            <a:r>
              <a:rPr lang="en-US" sz="2000" dirty="0" smtClean="0"/>
              <a:t>Execution based on data flow rather than explicit control flow</a:t>
            </a:r>
          </a:p>
          <a:p>
            <a:pPr lvl="1"/>
            <a:r>
              <a:rPr lang="en-US" dirty="0" smtClean="0"/>
              <a:t>Determined by data connections, positions of function blocks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0361" y="-72803"/>
            <a:ext cx="9144000" cy="1127462"/>
          </a:xfrm>
          <a:prstGeom prst="rect">
            <a:avLst/>
          </a:prstGeom>
        </p:spPr>
        <p:txBody>
          <a:bodyPr vert="horz" lIns="182880" tIns="182880" rIns="18288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A Static Code Analysis Tool for Control System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56901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Static Analysis Tool</a:t>
            </a:r>
            <a:endParaRPr lang="en-US" sz="2400" dirty="0"/>
          </a:p>
        </p:txBody>
      </p:sp>
      <p:pic>
        <p:nvPicPr>
          <p:cNvPr id="14" name="Content Placeholder 6"/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21" y="3124200"/>
            <a:ext cx="3053679" cy="2807551"/>
          </a:xfr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6200" y="1524000"/>
            <a:ext cx="8915400" cy="1524000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Overview</a:t>
            </a:r>
            <a:endParaRPr lang="en-US" sz="2400" dirty="0" smtClean="0"/>
          </a:p>
          <a:p>
            <a:pPr lvl="1"/>
            <a:r>
              <a:rPr lang="en-US" dirty="0" smtClean="0"/>
              <a:t>Automated tool to detect potential error conditions and coding compliance violations in Control system applications </a:t>
            </a:r>
          </a:p>
          <a:p>
            <a:pPr lvl="1"/>
            <a:r>
              <a:rPr lang="en-US" dirty="0" smtClean="0"/>
              <a:t>Current focus on Structured Text &amp; Function Block Diagrams; other languages to be targeted in future</a:t>
            </a:r>
            <a:endParaRPr lang="en-US" sz="16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200" y="3276600"/>
            <a:ext cx="6012779" cy="3200400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Benefits </a:t>
            </a:r>
          </a:p>
          <a:p>
            <a:pPr lvl="1"/>
            <a:r>
              <a:rPr lang="en-US" dirty="0"/>
              <a:t>Early detection of errors; Reduction of effort in testing, V&amp;V activities</a:t>
            </a:r>
          </a:p>
          <a:p>
            <a:pPr lvl="1"/>
            <a:r>
              <a:rPr lang="en-US" dirty="0"/>
              <a:t>Conformance to guidelines, coding standards</a:t>
            </a:r>
          </a:p>
          <a:p>
            <a:endParaRPr lang="en-US" dirty="0" smtClean="0"/>
          </a:p>
          <a:p>
            <a:r>
              <a:rPr lang="en-US" sz="2000" dirty="0" smtClean="0"/>
              <a:t>Analysis Method</a:t>
            </a:r>
          </a:p>
          <a:p>
            <a:pPr lvl="1"/>
            <a:r>
              <a:rPr lang="en-US" dirty="0" smtClean="0"/>
              <a:t>Reason </a:t>
            </a:r>
            <a:r>
              <a:rPr lang="en-US" dirty="0"/>
              <a:t>about all possible executions of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Use symbolic execution to </a:t>
            </a:r>
            <a:r>
              <a:rPr lang="en-US" dirty="0"/>
              <a:t>determine if certain formulas are </a:t>
            </a:r>
            <a:r>
              <a:rPr lang="en-US" dirty="0" err="1" smtClean="0"/>
              <a:t>satisfiable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116242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Static Analysis Tool – Checks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482" y="1676400"/>
            <a:ext cx="8915400" cy="5410200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 of </a:t>
            </a:r>
            <a:r>
              <a:rPr lang="en-US" dirty="0" smtClean="0"/>
              <a:t>checks – DFA-based, semantic checks, syntactic checks</a:t>
            </a:r>
          </a:p>
          <a:p>
            <a:pPr lvl="1"/>
            <a:r>
              <a:rPr lang="en-US" sz="1600" dirty="0" smtClean="0"/>
              <a:t>Can be pre-defined or user-defined</a:t>
            </a:r>
          </a:p>
          <a:p>
            <a:pPr lvl="1"/>
            <a:r>
              <a:rPr lang="en-US" sz="1600" dirty="0" smtClean="0"/>
              <a:t>Consulted application engineers to </a:t>
            </a:r>
            <a:r>
              <a:rPr lang="en-US" sz="1600" dirty="0"/>
              <a:t>collect list of </a:t>
            </a:r>
            <a:r>
              <a:rPr lang="en-US" sz="1600" dirty="0" smtClean="0"/>
              <a:t>rules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Compliance </a:t>
            </a:r>
            <a:r>
              <a:rPr lang="en-US" dirty="0"/>
              <a:t>rules/coding guidelines</a:t>
            </a:r>
          </a:p>
          <a:p>
            <a:pPr lvl="1"/>
            <a:r>
              <a:rPr lang="en-US" sz="1600" dirty="0"/>
              <a:t>All local variables should have a prefix “</a:t>
            </a:r>
            <a:r>
              <a:rPr lang="en-US" sz="1600" b="1" dirty="0"/>
              <a:t>LV_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All local variables should have the attribute </a:t>
            </a:r>
            <a:r>
              <a:rPr lang="en-US" sz="1600" dirty="0" err="1" smtClean="0"/>
              <a:t>cold_reset</a:t>
            </a:r>
            <a:endParaRPr lang="en-US" sz="1600" dirty="0" smtClean="0"/>
          </a:p>
          <a:p>
            <a:pPr lvl="1"/>
            <a:endParaRPr lang="en-US" sz="1400" dirty="0"/>
          </a:p>
          <a:p>
            <a:r>
              <a:rPr lang="en-US" dirty="0" smtClean="0"/>
              <a:t>Runtime </a:t>
            </a:r>
            <a:r>
              <a:rPr lang="en-US" dirty="0"/>
              <a:t>error checking</a:t>
            </a:r>
          </a:p>
          <a:p>
            <a:pPr lvl="1"/>
            <a:r>
              <a:rPr lang="en-US" sz="1600" dirty="0"/>
              <a:t>Divide by zero errors</a:t>
            </a:r>
          </a:p>
          <a:p>
            <a:pPr lvl="1"/>
            <a:r>
              <a:rPr lang="en-US" sz="1600" dirty="0"/>
              <a:t>Buffer overflow / underflow (Out of bounds</a:t>
            </a:r>
            <a:r>
              <a:rPr lang="en-US" sz="1600" dirty="0" smtClean="0"/>
              <a:t>)</a:t>
            </a:r>
          </a:p>
          <a:p>
            <a:pPr lvl="1"/>
            <a:endParaRPr lang="en-US" sz="1400" dirty="0"/>
          </a:p>
          <a:p>
            <a:r>
              <a:rPr lang="en-US" dirty="0" smtClean="0"/>
              <a:t>Best </a:t>
            </a:r>
            <a:r>
              <a:rPr lang="en-US" dirty="0"/>
              <a:t>practices </a:t>
            </a:r>
          </a:p>
          <a:p>
            <a:pPr lvl="1"/>
            <a:r>
              <a:rPr lang="en-US" sz="1600" dirty="0"/>
              <a:t>Nesting level for loops should not be more than 3</a:t>
            </a:r>
          </a:p>
          <a:p>
            <a:pPr lvl="1"/>
            <a:r>
              <a:rPr lang="en-US" sz="1600" dirty="0" smtClean="0"/>
              <a:t>Variables </a:t>
            </a:r>
            <a:r>
              <a:rPr lang="en-US" sz="1600" dirty="0"/>
              <a:t>used </a:t>
            </a:r>
            <a:r>
              <a:rPr lang="en-US" sz="1600" dirty="0" smtClean="0"/>
              <a:t>for </a:t>
            </a:r>
            <a:r>
              <a:rPr lang="en-US" sz="1600" dirty="0"/>
              <a:t>iteration counting should not be modified in the body of the </a:t>
            </a:r>
            <a:r>
              <a:rPr lang="en-US" sz="1600" dirty="0" smtClean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5685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772"/>
            <a:ext cx="9144000" cy="1048211"/>
          </a:xfrm>
        </p:spPr>
        <p:txBody>
          <a:bodyPr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676399"/>
            <a:ext cx="8610600" cy="4800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Syntax Analysis</a:t>
            </a:r>
          </a:p>
          <a:p>
            <a:pPr lvl="1"/>
            <a:r>
              <a:rPr lang="en-US" dirty="0" smtClean="0"/>
              <a:t>AST specifies the structure of the program</a:t>
            </a:r>
          </a:p>
          <a:p>
            <a:pPr lvl="1"/>
            <a:r>
              <a:rPr lang="en-US" dirty="0" smtClean="0"/>
              <a:t>AST used with variable specifications </a:t>
            </a:r>
          </a:p>
          <a:p>
            <a:pPr lvl="1"/>
            <a:r>
              <a:rPr lang="en-US" dirty="0" smtClean="0"/>
              <a:t>Perform compliance checks</a:t>
            </a:r>
          </a:p>
          <a:p>
            <a:pPr lvl="2"/>
            <a:r>
              <a:rPr lang="en-US" dirty="0" smtClean="0"/>
              <a:t>Naming convention</a:t>
            </a:r>
          </a:p>
          <a:p>
            <a:pPr lvl="2"/>
            <a:r>
              <a:rPr lang="en-US" dirty="0" smtClean="0"/>
              <a:t>Variable attributes</a:t>
            </a:r>
          </a:p>
          <a:p>
            <a:pPr lvl="2"/>
            <a:r>
              <a:rPr lang="en-US" dirty="0" smtClean="0"/>
              <a:t>Variable direction</a:t>
            </a:r>
          </a:p>
          <a:p>
            <a:r>
              <a:rPr lang="en-US" dirty="0" smtClean="0"/>
              <a:t>Semantic Analysis</a:t>
            </a:r>
          </a:p>
          <a:p>
            <a:pPr lvl="1"/>
            <a:r>
              <a:rPr lang="en-US" dirty="0" smtClean="0"/>
              <a:t>Performed on AST</a:t>
            </a:r>
          </a:p>
          <a:p>
            <a:pPr lvl="1"/>
            <a:r>
              <a:rPr lang="en-US" dirty="0" smtClean="0"/>
              <a:t>Data type compliance checking</a:t>
            </a:r>
          </a:p>
          <a:p>
            <a:r>
              <a:rPr lang="en-US" dirty="0" smtClean="0"/>
              <a:t>Data-flow Analysis</a:t>
            </a:r>
          </a:p>
          <a:p>
            <a:pPr lvl="1"/>
            <a:r>
              <a:rPr lang="en-US" dirty="0" smtClean="0"/>
              <a:t>Performed on CFG</a:t>
            </a:r>
          </a:p>
          <a:p>
            <a:pPr lvl="1"/>
            <a:r>
              <a:rPr lang="en-US" dirty="0" smtClean="0"/>
              <a:t>Based on </a:t>
            </a:r>
          </a:p>
          <a:p>
            <a:pPr lvl="2"/>
            <a:r>
              <a:rPr lang="en-US" dirty="0" smtClean="0"/>
              <a:t>Reaching Definitions</a:t>
            </a:r>
          </a:p>
          <a:p>
            <a:pPr lvl="2"/>
            <a:r>
              <a:rPr lang="en-US" dirty="0" smtClean="0"/>
              <a:t>Live Variable Analysis</a:t>
            </a:r>
          </a:p>
          <a:p>
            <a:pPr lvl="2"/>
            <a:r>
              <a:rPr lang="en-US" dirty="0" smtClean="0"/>
              <a:t>Interval Analysis</a:t>
            </a:r>
          </a:p>
          <a:p>
            <a:pPr lvl="1"/>
            <a:r>
              <a:rPr lang="en-US" dirty="0" smtClean="0"/>
              <a:t>Used to detect possible run-time errors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19200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Static Analysis Tools – Analysis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8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82880" rIns="182880"/>
          <a:lstStyle/>
          <a:p>
            <a:r>
              <a:rPr lang="en-US" dirty="0"/>
              <a:t>A Static Code Analysis Tool for Control System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219200"/>
            <a:ext cx="9144000" cy="467099"/>
          </a:xfrm>
        </p:spPr>
        <p:txBody>
          <a:bodyPr lIns="182880" rIns="182880">
            <a:normAutofit/>
          </a:bodyPr>
          <a:lstStyle/>
          <a:p>
            <a:r>
              <a:rPr lang="en-US" sz="2400" dirty="0" smtClean="0"/>
              <a:t>Static Analysis Tool – Tool overview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8037"/>
            <a:ext cx="674464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508000f-a13c-4755-97ff-1bfda6b1fbc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0d5349-584c-477c-8306-9bf1f28f73a5"/>
</p:tagLst>
</file>

<file path=ppt/theme/theme1.xml><?xml version="1.0" encoding="utf-8"?>
<a:theme xmlns:a="http://schemas.openxmlformats.org/drawingml/2006/main" name="blank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ITLED.pptx [Read-Only]" id="{F20D77AE-F838-4CD8-B420-016BEBD70646}" vid="{FAE43AB2-5B57-41CA-8359-9BC91DB282BA}"/>
    </a:ext>
  </a:extLst>
</a:theme>
</file>

<file path=ppt/theme/theme2.xml><?xml version="1.0" encoding="utf-8"?>
<a:theme xmlns:a="http://schemas.openxmlformats.org/drawingml/2006/main" name="ABB Design 2 Green">
  <a:themeElements>
    <a:clrScheme name="ABB Green 2">
      <a:dk1>
        <a:srgbClr val="000000"/>
      </a:dk1>
      <a:lt1>
        <a:srgbClr val="FFFFFF"/>
      </a:lt1>
      <a:dk2>
        <a:srgbClr val="084C07"/>
      </a:dk2>
      <a:lt2>
        <a:srgbClr val="666666"/>
      </a:lt2>
      <a:accent1>
        <a:srgbClr val="028208"/>
      </a:accent1>
      <a:accent2>
        <a:srgbClr val="3AB200"/>
      </a:accent2>
      <a:accent3>
        <a:srgbClr val="98DB38"/>
      </a:accent3>
      <a:accent4>
        <a:srgbClr val="999999"/>
      </a:accent4>
      <a:accent5>
        <a:srgbClr val="666666"/>
      </a:accent5>
      <a:accent6>
        <a:srgbClr val="666666"/>
      </a:accent6>
      <a:hlink>
        <a:srgbClr val="98DB3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ITLED.pptx [Read-Only]" id="{F20D77AE-F838-4CD8-B420-016BEBD70646}" vid="{8A586684-A476-43C0-A475-DD1B60774F16}"/>
    </a:ext>
  </a:extLst>
</a:theme>
</file>

<file path=ppt/theme/theme3.xml><?xml version="1.0" encoding="utf-8"?>
<a:theme xmlns:a="http://schemas.openxmlformats.org/drawingml/2006/main" name="ABB Design 3 Violet">
  <a:themeElements>
    <a:clrScheme name="ABB Violet 2">
      <a:dk1>
        <a:srgbClr val="000000"/>
      </a:dk1>
      <a:lt1>
        <a:srgbClr val="FFFFFF"/>
      </a:lt1>
      <a:dk2>
        <a:srgbClr val="601F69"/>
      </a:dk2>
      <a:lt2>
        <a:srgbClr val="666666"/>
      </a:lt2>
      <a:accent1>
        <a:srgbClr val="904AB0"/>
      </a:accent1>
      <a:accent2>
        <a:srgbClr val="9868EF"/>
      </a:accent2>
      <a:accent3>
        <a:srgbClr val="B4A0E8"/>
      </a:accent3>
      <a:accent4>
        <a:srgbClr val="999999"/>
      </a:accent4>
      <a:accent5>
        <a:srgbClr val="666666"/>
      </a:accent5>
      <a:accent6>
        <a:srgbClr val="666666"/>
      </a:accent6>
      <a:hlink>
        <a:srgbClr val="B4A0E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ITLED.pptx [Read-Only]" id="{F20D77AE-F838-4CD8-B420-016BEBD70646}" vid="{B320D8C5-F26C-4425-9B01-9BC25C1C45AA}"/>
    </a:ext>
  </a:extLst>
</a:theme>
</file>

<file path=ppt/theme/theme4.xml><?xml version="1.0" encoding="utf-8"?>
<a:theme xmlns:a="http://schemas.openxmlformats.org/drawingml/2006/main" name="ABB Design 4 Orange">
  <a:themeElements>
    <a:clrScheme name="ABB Orange 2">
      <a:dk1>
        <a:srgbClr val="000000"/>
      </a:dk1>
      <a:lt1>
        <a:srgbClr val="FFFFFF"/>
      </a:lt1>
      <a:dk2>
        <a:srgbClr val="9A2801"/>
      </a:dk2>
      <a:lt2>
        <a:srgbClr val="666666"/>
      </a:lt2>
      <a:accent1>
        <a:srgbClr val="BF4500"/>
      </a:accent1>
      <a:accent2>
        <a:srgbClr val="FF6C00"/>
      </a:accent2>
      <a:accent3>
        <a:srgbClr val="FDAC25"/>
      </a:accent3>
      <a:accent4>
        <a:srgbClr val="999999"/>
      </a:accent4>
      <a:accent5>
        <a:srgbClr val="666666"/>
      </a:accent5>
      <a:accent6>
        <a:srgbClr val="666666"/>
      </a:accent6>
      <a:hlink>
        <a:srgbClr val="FDAC25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indent="180975" algn="ctr">
          <a:buClr>
            <a:schemeClr val="accent1"/>
          </a:buClr>
          <a:buFont typeface="Wingdings" pitchFamily="2" charset="2"/>
          <a:buChar char="§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indent="176213">
          <a:buClr>
            <a:schemeClr val="tx2"/>
          </a:buClr>
          <a:buFont typeface="Wingdings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ITLED.pptx [Read-Only]" id="{F20D77AE-F838-4CD8-B420-016BEBD70646}" vid="{584127DB-E546-400F-BF60-73905939FB34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7661</TotalTime>
  <Words>2236</Words>
  <Application>Microsoft Office PowerPoint</Application>
  <PresentationFormat>On-screen Show (4:3)</PresentationFormat>
  <Paragraphs>355</Paragraphs>
  <Slides>24</Slides>
  <Notes>21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Symbol</vt:lpstr>
      <vt:lpstr>Wingdings</vt:lpstr>
      <vt:lpstr>blank</vt:lpstr>
      <vt:lpstr>ABB Design 2 Green</vt:lpstr>
      <vt:lpstr>ABB Design 3 Violet</vt:lpstr>
      <vt:lpstr>ABB Design 4 Orange</vt:lpstr>
      <vt:lpstr>A Static Code Analysis Tool for Control System Software</vt:lpstr>
      <vt:lpstr>A Static Code Analysis Tool for Control System Software</vt:lpstr>
      <vt:lpstr>A Static Code Analysis Tool for Control System Software</vt:lpstr>
      <vt:lpstr>PowerPoint Presentation</vt:lpstr>
      <vt:lpstr>PowerPoint Presentation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PowerPoint Presentation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  <vt:lpstr>A Static Code Analysis Tool for Control System Software</vt:lpstr>
    </vt:vector>
  </TitlesOfParts>
  <Company>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Sreeja Nair</dc:creator>
  <cp:lastModifiedBy>Sreeja Nair</cp:lastModifiedBy>
  <cp:revision>110</cp:revision>
  <cp:lastPrinted>2014-10-17T09:19:47Z</cp:lastPrinted>
  <dcterms:created xsi:type="dcterms:W3CDTF">2014-10-10T05:06:14Z</dcterms:created>
  <dcterms:modified xsi:type="dcterms:W3CDTF">2015-06-11T08:31:11Z</dcterms:modified>
</cp:coreProperties>
</file>