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handoutMasterIdLst>
    <p:handoutMasterId r:id="rId15"/>
  </p:handoutMasterIdLst>
  <p:sldIdLst>
    <p:sldId id="257" r:id="rId2"/>
    <p:sldId id="258" r:id="rId3"/>
    <p:sldId id="259" r:id="rId4"/>
    <p:sldId id="261" r:id="rId5"/>
    <p:sldId id="262" r:id="rId6"/>
    <p:sldId id="264" r:id="rId7"/>
    <p:sldId id="265" r:id="rId8"/>
    <p:sldId id="268" r:id="rId9"/>
    <p:sldId id="269" r:id="rId10"/>
    <p:sldId id="272" r:id="rId11"/>
    <p:sldId id="270" r:id="rId12"/>
    <p:sldId id="271"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20"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968D3-399E-4A03-BFB4-D39FC51214C5}" type="datetimeFigureOut">
              <a:rPr lang="en-US" smtClean="0"/>
              <a:pPr/>
              <a:t>10/22/2020</a:t>
            </a:fld>
            <a:endParaRPr lang="en-US"/>
          </a:p>
        </p:txBody>
      </p:sp>
      <p:sp>
        <p:nvSpPr>
          <p:cNvPr id="1048721"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6/8/2020                                     Mini Project-ISE491                                             </a:t>
            </a:r>
          </a:p>
        </p:txBody>
      </p:sp>
      <p:sp>
        <p:nvSpPr>
          <p:cNvPr id="1048722"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FB848B-FBAF-4B31-9D08-445BE8934DF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1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1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1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1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6/8/2020                                     Mini Project-ISE491                                             </a:t>
            </a:r>
          </a:p>
        </p:txBody>
      </p:sp>
      <p:sp>
        <p:nvSpPr>
          <p:cNvPr id="104871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1048590"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1"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2" name="Footer Placeholder 1"/>
          <p:cNvSpPr>
            <a:spLocks noGrp="1"/>
          </p:cNvSpPr>
          <p:nvPr>
            <p:ph type="ftr" idx="10"/>
          </p:nvPr>
        </p:nvSpPr>
        <p:spPr/>
        <p:txBody>
          <a:bodyPr/>
          <a:lstStyle/>
          <a:p>
            <a:r>
              <a:rPr lang="en-US"/>
              <a:t>6/8/2020                                     Mini Project-ISE491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1048603"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4"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5" name="Footer Placeholder 1"/>
          <p:cNvSpPr>
            <a:spLocks noGrp="1"/>
          </p:cNvSpPr>
          <p:nvPr>
            <p:ph type="ftr" idx="10"/>
          </p:nvPr>
        </p:nvSpPr>
        <p:spPr/>
        <p:txBody>
          <a:bodyPr/>
          <a:lstStyle/>
          <a:p>
            <a:r>
              <a:rPr lang="en-US"/>
              <a:t>6/8/2020                                     Mini Project-ISE491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48611"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2"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3" name="Footer Placeholder 1"/>
          <p:cNvSpPr>
            <a:spLocks noGrp="1"/>
          </p:cNvSpPr>
          <p:nvPr>
            <p:ph type="ftr" idx="10"/>
          </p:nvPr>
        </p:nvSpPr>
        <p:spPr/>
        <p:txBody>
          <a:bodyPr/>
          <a:lstStyle/>
          <a:p>
            <a:r>
              <a:rPr lang="en-US"/>
              <a:t>6/8/2020                                     Mini Project-ISE491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048623"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4"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5" name="Footer Placeholder 1"/>
          <p:cNvSpPr>
            <a:spLocks noGrp="1"/>
          </p:cNvSpPr>
          <p:nvPr>
            <p:ph type="ftr" idx="10"/>
          </p:nvPr>
        </p:nvSpPr>
        <p:spPr/>
        <p:txBody>
          <a:bodyPr/>
          <a:lstStyle/>
          <a:p>
            <a:r>
              <a:rPr lang="en-US"/>
              <a:t>6/8/2020                                     Mini Project-ISE491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663" name="Google Shape;20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20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5" name="Footer Placeholder 1"/>
          <p:cNvSpPr>
            <a:spLocks noGrp="1"/>
          </p:cNvSpPr>
          <p:nvPr>
            <p:ph type="ftr" idx="10"/>
          </p:nvPr>
        </p:nvSpPr>
        <p:spPr/>
        <p:txBody>
          <a:bodyPr/>
          <a:lstStyle/>
          <a:p>
            <a:r>
              <a:rPr lang="en-US"/>
              <a:t>6/8/2020                                     Mini Project-ISE491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048581"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82"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48583"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4"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5"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1048593"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4"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lvl1pPr>
            <a:lvl2pPr marL="914400" lvl="1" indent="-342900" algn="l">
              <a:spcBef>
                <a:spcPts val="360"/>
              </a:spcBef>
              <a:spcAft>
                <a:spcPts val="0"/>
              </a:spcAft>
              <a:buClr>
                <a:schemeClr val="dk1"/>
              </a:buClr>
              <a:buSzPts val="1800"/>
              <a:buChar char="–"/>
            </a:lvl2pPr>
            <a:lvl3pPr marL="1371600" lvl="2" indent="-342900" algn="l">
              <a:spcBef>
                <a:spcPts val="360"/>
              </a:spcBef>
              <a:spcAft>
                <a:spcPts val="0"/>
              </a:spcAft>
              <a:buClr>
                <a:schemeClr val="dk1"/>
              </a:buClr>
              <a:buSzPts val="1800"/>
              <a:buChar char="•"/>
            </a:lvl3pPr>
            <a:lvl4pPr marL="1828800" lvl="3" indent="-342900" algn="l">
              <a:spcBef>
                <a:spcPts val="360"/>
              </a:spcBef>
              <a:spcAft>
                <a:spcPts val="0"/>
              </a:spcAft>
              <a:buClr>
                <a:schemeClr val="dk1"/>
              </a:buClr>
              <a:buSzPts val="1800"/>
              <a:buChar char="–"/>
            </a:lvl4pPr>
            <a:lvl5pPr marL="2286000" lvl="4" indent="-342900" algn="l">
              <a:spcBef>
                <a:spcPts val="360"/>
              </a:spcBef>
              <a:spcAft>
                <a:spcPts val="0"/>
              </a:spcAft>
              <a:buClr>
                <a:schemeClr val="dk1"/>
              </a:buClr>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595"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6"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7"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1048682"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83"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48684"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5"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6"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1048687"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88"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48689"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48690"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1"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2"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1048693"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94"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8695"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48696"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8697"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48698"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9"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0"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1048666"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7"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8"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9"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1048701"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02"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48703"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48704"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5"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6"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1048672"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73"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lvl1pPr>
            <a:lvl2pPr marL="914400" lvl="1" indent="-342900" algn="l">
              <a:spcBef>
                <a:spcPts val="360"/>
              </a:spcBef>
              <a:spcAft>
                <a:spcPts val="0"/>
              </a:spcAft>
              <a:buClr>
                <a:schemeClr val="dk1"/>
              </a:buClr>
              <a:buSzPts val="1800"/>
              <a:buChar char="–"/>
            </a:lvl2pPr>
            <a:lvl3pPr marL="1371600" lvl="2" indent="-342900" algn="l">
              <a:spcBef>
                <a:spcPts val="360"/>
              </a:spcBef>
              <a:spcAft>
                <a:spcPts val="0"/>
              </a:spcAft>
              <a:buClr>
                <a:schemeClr val="dk1"/>
              </a:buClr>
              <a:buSzPts val="1800"/>
              <a:buChar char="•"/>
            </a:lvl3pPr>
            <a:lvl4pPr marL="1828800" lvl="3" indent="-342900" algn="l">
              <a:spcBef>
                <a:spcPts val="360"/>
              </a:spcBef>
              <a:spcAft>
                <a:spcPts val="0"/>
              </a:spcAft>
              <a:buClr>
                <a:schemeClr val="dk1"/>
              </a:buClr>
              <a:buSzPts val="1800"/>
              <a:buChar char="–"/>
            </a:lvl4pPr>
            <a:lvl5pPr marL="2286000" lvl="4" indent="-342900" algn="l">
              <a:spcBef>
                <a:spcPts val="360"/>
              </a:spcBef>
              <a:spcAft>
                <a:spcPts val="0"/>
              </a:spcAft>
              <a:buClr>
                <a:schemeClr val="dk1"/>
              </a:buClr>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74"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5"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6"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1048677"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78"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lvl1pPr>
            <a:lvl2pPr marL="914400" lvl="1" indent="-342900" algn="l">
              <a:spcBef>
                <a:spcPts val="360"/>
              </a:spcBef>
              <a:spcAft>
                <a:spcPts val="0"/>
              </a:spcAft>
              <a:buClr>
                <a:schemeClr val="dk1"/>
              </a:buClr>
              <a:buSzPts val="1800"/>
              <a:buChar char="–"/>
            </a:lvl2pPr>
            <a:lvl3pPr marL="1371600" lvl="2" indent="-342900" algn="l">
              <a:spcBef>
                <a:spcPts val="360"/>
              </a:spcBef>
              <a:spcAft>
                <a:spcPts val="0"/>
              </a:spcAft>
              <a:buClr>
                <a:schemeClr val="dk1"/>
              </a:buClr>
              <a:buSzPts val="1800"/>
              <a:buChar char="•"/>
            </a:lvl3pPr>
            <a:lvl4pPr marL="1828800" lvl="3" indent="-342900" algn="l">
              <a:spcBef>
                <a:spcPts val="360"/>
              </a:spcBef>
              <a:spcAft>
                <a:spcPts val="0"/>
              </a:spcAft>
              <a:buClr>
                <a:schemeClr val="dk1"/>
              </a:buClr>
              <a:buSzPts val="1800"/>
              <a:buChar char="–"/>
            </a:lvl4pPr>
            <a:lvl5pPr marL="2286000" lvl="4" indent="-342900" algn="l">
              <a:spcBef>
                <a:spcPts val="360"/>
              </a:spcBef>
              <a:spcAft>
                <a:spcPts val="0"/>
              </a:spcAft>
              <a:buClr>
                <a:schemeClr val="dk1"/>
              </a:buClr>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79"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0"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1"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77"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48578"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79"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0"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1048586" name="Google Shape;88;p13"/>
          <p:cNvSpPr txBox="1">
            <a:spLocks noGrp="1"/>
          </p:cNvSpPr>
          <p:nvPr>
            <p:ph type="ctrTitle"/>
          </p:nvPr>
        </p:nvSpPr>
        <p:spPr>
          <a:xfrm>
            <a:off x="685800" y="1752600"/>
            <a:ext cx="77724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CC"/>
              </a:buClr>
              <a:buSzPts val="2800"/>
              <a:buFont typeface="Calibri"/>
              <a:buNone/>
            </a:pPr>
            <a:r>
              <a:rPr lang="en-US" sz="2800" b="1">
                <a:solidFill>
                  <a:srgbClr val="0000CC"/>
                </a:solidFill>
              </a:rPr>
              <a:t>DEPARTMENT OF COMPUTER SCIENCE &amp; ENGINEERING</a:t>
            </a:r>
            <a:endParaRPr lang="zh-CN" altLang="en-US"/>
          </a:p>
        </p:txBody>
      </p:sp>
      <p:sp>
        <p:nvSpPr>
          <p:cNvPr id="1048587" name="Google Shape;89;p13"/>
          <p:cNvSpPr txBox="1">
            <a:spLocks noGrp="1"/>
          </p:cNvSpPr>
          <p:nvPr>
            <p:ph type="subTitle" idx="1"/>
          </p:nvPr>
        </p:nvSpPr>
        <p:spPr>
          <a:xfrm>
            <a:off x="1524000" y="2819400"/>
            <a:ext cx="6400800" cy="1682723"/>
          </a:xfrm>
          <a:prstGeom prst="rect">
            <a:avLst/>
          </a:prstGeom>
          <a:noFill/>
          <a:ln>
            <a:noFill/>
          </a:ln>
        </p:spPr>
        <p:txBody>
          <a:bodyPr spcFirstLastPara="1" wrap="square" lIns="91425" tIns="45700" rIns="91425" bIns="45700" anchor="t" anchorCtr="0">
            <a:noAutofit/>
          </a:bodyPr>
          <a:lstStyle/>
          <a:p>
            <a:pPr marL="0" indent="0">
              <a:spcBef>
                <a:spcPts val="0"/>
              </a:spcBef>
              <a:buClr>
                <a:srgbClr val="632423"/>
              </a:buClr>
              <a:buSzPts val="2800"/>
            </a:pPr>
            <a:r>
              <a:rPr lang="en-US" sz="2800" dirty="0">
                <a:solidFill>
                  <a:srgbClr val="632423"/>
                </a:solidFill>
              </a:rPr>
              <a:t>       “TALK-LINE CHAT”	</a:t>
            </a:r>
          </a:p>
          <a:p>
            <a:pPr marL="0" indent="0">
              <a:spcBef>
                <a:spcPts val="0"/>
              </a:spcBef>
              <a:buClr>
                <a:srgbClr val="632423"/>
              </a:buClr>
              <a:buSzPts val="2800"/>
            </a:pPr>
            <a:r>
              <a:rPr lang="en-US" sz="2800" dirty="0">
                <a:solidFill>
                  <a:srgbClr val="632423"/>
                </a:solidFill>
              </a:rPr>
              <a:t>20CSE59</a:t>
            </a:r>
            <a:endParaRPr sz="2800" dirty="0">
              <a:solidFill>
                <a:srgbClr val="632423"/>
              </a:solidFill>
            </a:endParaRPr>
          </a:p>
        </p:txBody>
      </p:sp>
      <p:sp>
        <p:nvSpPr>
          <p:cNvPr id="1048588" name="Google Shape;90;p13"/>
          <p:cNvSpPr txBox="1"/>
          <p:nvPr/>
        </p:nvSpPr>
        <p:spPr>
          <a:xfrm>
            <a:off x="457200" y="4495800"/>
            <a:ext cx="3886200" cy="1828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Presentation by,</a:t>
            </a:r>
          </a:p>
          <a:p>
            <a:pPr algn="just">
              <a:spcBef>
                <a:spcPts val="520"/>
              </a:spcBef>
              <a:buClr>
                <a:srgbClr val="632423"/>
              </a:buClr>
              <a:buSzPts val="2600"/>
            </a:pPr>
            <a:r>
              <a:rPr lang="en-US" sz="2600" b="0" i="0" u="none" strike="noStrike" cap="none" dirty="0">
                <a:solidFill>
                  <a:srgbClr val="632423"/>
                </a:solidFill>
                <a:latin typeface="Calibri"/>
                <a:ea typeface="Calibri"/>
                <a:cs typeface="Calibri"/>
                <a:sym typeface="Calibri"/>
              </a:rPr>
              <a:t>NAME:</a:t>
            </a:r>
            <a:r>
              <a:rPr lang="en-US" sz="2600" dirty="0">
                <a:solidFill>
                  <a:srgbClr val="632423"/>
                </a:solidFill>
                <a:latin typeface="Calibri"/>
                <a:ea typeface="Calibri"/>
                <a:cs typeface="Calibri"/>
                <a:sym typeface="Calibri"/>
              </a:rPr>
              <a:t>K.SREEJA</a:t>
            </a:r>
            <a:endParaRPr sz="2600" b="0" i="0" u="none" strike="noStrike" cap="none" dirty="0">
              <a:solidFill>
                <a:srgbClr val="632423"/>
              </a:solidFill>
              <a:latin typeface="Calibri"/>
              <a:ea typeface="Calibri"/>
              <a:cs typeface="Calibri"/>
              <a:sym typeface="Calibri"/>
            </a:endParaRPr>
          </a:p>
          <a:p>
            <a:pPr marL="0" marR="0" lvl="0" indent="0" algn="just" rtl="0">
              <a:lnSpc>
                <a:spcPct val="100000"/>
              </a:lnSpc>
              <a:spcBef>
                <a:spcPts val="520"/>
              </a:spcBef>
              <a:spcAft>
                <a:spcPts val="0"/>
              </a:spcAft>
              <a:buClr>
                <a:srgbClr val="632423"/>
              </a:buClr>
              <a:buSzPts val="2600"/>
              <a:buFont typeface="Arial"/>
              <a:buNone/>
            </a:pPr>
            <a:r>
              <a:rPr lang="en-US" sz="2600" b="0" i="0" u="none" strike="noStrike" cap="none" dirty="0">
                <a:solidFill>
                  <a:srgbClr val="632423"/>
                </a:solidFill>
                <a:latin typeface="Calibri"/>
                <a:ea typeface="Calibri"/>
                <a:cs typeface="Calibri"/>
                <a:sym typeface="Calibri"/>
              </a:rPr>
              <a:t>USN:</a:t>
            </a:r>
            <a:r>
              <a:rPr lang="en-US" sz="2600" dirty="0">
                <a:solidFill>
                  <a:srgbClr val="632423"/>
                </a:solidFill>
                <a:latin typeface="Calibri"/>
                <a:ea typeface="Calibri"/>
                <a:cs typeface="Calibri"/>
                <a:sym typeface="Calibri"/>
              </a:rPr>
              <a:t>1NH18CS728</a:t>
            </a:r>
            <a:endParaRPr sz="2600" b="0" i="0" u="none" strike="noStrike" cap="none" dirty="0">
              <a:solidFill>
                <a:srgbClr val="632423"/>
              </a:solidFill>
              <a:latin typeface="Calibri"/>
              <a:ea typeface="Calibri"/>
              <a:cs typeface="Calibri"/>
              <a:sym typeface="Calibri"/>
            </a:endParaRPr>
          </a:p>
        </p:txBody>
      </p:sp>
      <p:sp>
        <p:nvSpPr>
          <p:cNvPr id="1048589" name="Google Shape;91;p13"/>
          <p:cNvSpPr txBox="1"/>
          <p:nvPr/>
        </p:nvSpPr>
        <p:spPr>
          <a:xfrm>
            <a:off x="4343400" y="4490330"/>
            <a:ext cx="4648200" cy="182916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Under the Guidance of ,</a:t>
            </a:r>
          </a:p>
          <a:p>
            <a:pPr algn="just">
              <a:spcBef>
                <a:spcPts val="520"/>
              </a:spcBef>
              <a:buClr>
                <a:srgbClr val="632423"/>
              </a:buClr>
              <a:buSzPts val="2600"/>
            </a:pPr>
            <a:r>
              <a:rPr lang="en-US" sz="2600" b="0" i="0" u="none" strike="noStrike" cap="none" dirty="0">
                <a:solidFill>
                  <a:srgbClr val="632423"/>
                </a:solidFill>
                <a:latin typeface="Calibri"/>
                <a:ea typeface="Calibri"/>
                <a:cs typeface="Calibri"/>
                <a:sym typeface="Calibri"/>
              </a:rPr>
              <a:t>Guide:</a:t>
            </a:r>
            <a:r>
              <a:rPr lang="en-US" sz="2600" dirty="0">
                <a:solidFill>
                  <a:srgbClr val="632423"/>
                </a:solidFill>
                <a:latin typeface="Calibri"/>
                <a:ea typeface="Calibri"/>
                <a:cs typeface="Calibri"/>
                <a:sym typeface="Calibri"/>
              </a:rPr>
              <a:t>  </a:t>
            </a:r>
            <a:r>
              <a:rPr lang="en-US" sz="2600" dirty="0" err="1">
                <a:solidFill>
                  <a:srgbClr val="632423"/>
                </a:solidFill>
                <a:latin typeface="Calibri"/>
                <a:ea typeface="Calibri"/>
                <a:cs typeface="Calibri"/>
                <a:sym typeface="Calibri"/>
              </a:rPr>
              <a:t>Mrs.SUGANYA</a:t>
            </a:r>
            <a:endParaRPr lang="en-US" sz="2600" dirty="0">
              <a:solidFill>
                <a:srgbClr val="632423"/>
              </a:solidFill>
              <a:latin typeface="Calibri"/>
              <a:ea typeface="Calibri"/>
              <a:cs typeface="Calibri"/>
              <a:sym typeface="Calibri"/>
            </a:endParaRPr>
          </a:p>
          <a:p>
            <a:pPr algn="just">
              <a:spcBef>
                <a:spcPts val="520"/>
              </a:spcBef>
              <a:buClr>
                <a:srgbClr val="632423"/>
              </a:buClr>
              <a:buSzPts val="2600"/>
            </a:pPr>
            <a:r>
              <a:rPr lang="en-US" sz="2600" dirty="0">
                <a:solidFill>
                  <a:srgbClr val="632423"/>
                </a:solidFill>
                <a:latin typeface="Calibri"/>
                <a:ea typeface="Calibri"/>
                <a:cs typeface="Calibri"/>
                <a:sym typeface="Calibri"/>
              </a:rPr>
              <a:t>Senior assistant professor</a:t>
            </a:r>
            <a:endParaRPr lang="en-US" sz="2600" dirty="0">
              <a:ea typeface="Calibri"/>
            </a:endParaRPr>
          </a:p>
          <a:p>
            <a:pPr algn="just">
              <a:spcBef>
                <a:spcPts val="520"/>
              </a:spcBef>
              <a:buClr>
                <a:srgbClr val="632423"/>
              </a:buClr>
              <a:buSzPts val="2600"/>
            </a:pPr>
            <a:endParaRPr lang="en-US" sz="2600" b="0" i="0" u="none" strike="noStrike" cap="none" dirty="0">
              <a:solidFill>
                <a:srgbClr val="632423"/>
              </a:solidFill>
              <a:latin typeface="Calibri"/>
              <a:ea typeface="Calibri"/>
              <a:cs typeface="Calibri"/>
            </a:endParaRPr>
          </a:p>
        </p:txBody>
      </p:sp>
      <p:pic>
        <p:nvPicPr>
          <p:cNvPr id="2097152" name="Google Shape;92;p13"/>
          <p:cNvPicPr preferRelativeResize="0">
            <a:picLocks/>
          </p:cNvPicPr>
          <p:nvPr/>
        </p:nvPicPr>
        <p:blipFill rotWithShape="1">
          <a:blip r:embed="rId3">
            <a:alphaModFix/>
          </a:blip>
          <a:srcRect/>
          <a:stretch>
            <a:fillRect/>
          </a:stretch>
        </p:blipFill>
        <p:spPr>
          <a:xfrm>
            <a:off x="1828800" y="304800"/>
            <a:ext cx="5363308"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ER DIAGRAM</a:t>
            </a:r>
          </a:p>
        </p:txBody>
      </p:sp>
      <p:sp>
        <p:nvSpPr>
          <p:cNvPr id="3" name="Text Placeholder 2"/>
          <p:cNvSpPr>
            <a:spLocks noGrp="1"/>
          </p:cNvSpPr>
          <p:nvPr>
            <p:ph type="body" idx="1"/>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ER diagram of Talk-line Chat</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grpSp>
        <p:nvGrpSpPr>
          <p:cNvPr id="6" name="Group 5">
            <a:extLst>
              <a:ext uri="{FF2B5EF4-FFF2-40B4-BE49-F238E27FC236}">
                <a16:creationId xmlns:a16="http://schemas.microsoft.com/office/drawing/2014/main" id="{A48524A3-2266-4188-BC66-7E72179016F0}"/>
              </a:ext>
            </a:extLst>
          </p:cNvPr>
          <p:cNvGrpSpPr>
            <a:grpSpLocks/>
          </p:cNvGrpSpPr>
          <p:nvPr/>
        </p:nvGrpSpPr>
        <p:grpSpPr bwMode="auto">
          <a:xfrm>
            <a:off x="457200" y="2127380"/>
            <a:ext cx="7576457" cy="4385386"/>
            <a:chOff x="480" y="480"/>
            <a:chExt cx="11283" cy="14883"/>
          </a:xfrm>
        </p:grpSpPr>
        <p:pic>
          <p:nvPicPr>
            <p:cNvPr id="7" name="Picture 6">
              <a:extLst>
                <a:ext uri="{FF2B5EF4-FFF2-40B4-BE49-F238E27FC236}">
                  <a16:creationId xmlns:a16="http://schemas.microsoft.com/office/drawing/2014/main" id="{498B7D14-26D5-43EE-99CC-F2427050F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 y="3070"/>
              <a:ext cx="9714" cy="108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Line 7">
              <a:extLst>
                <a:ext uri="{FF2B5EF4-FFF2-40B4-BE49-F238E27FC236}">
                  <a16:creationId xmlns:a16="http://schemas.microsoft.com/office/drawing/2014/main" id="{3884AF0E-A732-4DD6-8B74-F50245B560C8}"/>
                </a:ext>
              </a:extLst>
            </p:cNvPr>
            <p:cNvCxnSpPr>
              <a:cxnSpLocks noChangeShapeType="1"/>
            </p:cNvCxnSpPr>
            <p:nvPr/>
          </p:nvCxnSpPr>
          <p:spPr bwMode="auto">
            <a:xfrm>
              <a:off x="480" y="15295"/>
              <a:ext cx="60" cy="0"/>
            </a:xfrm>
            <a:prstGeom prst="line">
              <a:avLst/>
            </a:prstGeom>
            <a:noFill/>
            <a:ln w="9144">
              <a:solidFill>
                <a:srgbClr val="000000"/>
              </a:solidFill>
              <a:prstDash val="dot"/>
              <a:round/>
              <a:headEnd/>
              <a:tailEnd/>
            </a:ln>
            <a:extLst>
              <a:ext uri="{909E8E84-426E-40DD-AFC4-6F175D3DCCD1}">
                <a14:hiddenFill xmlns:a14="http://schemas.microsoft.com/office/drawing/2010/main">
                  <a:noFill/>
                </a14:hiddenFill>
              </a:ext>
            </a:extLst>
          </p:spPr>
        </p:cxnSp>
        <p:pic>
          <p:nvPicPr>
            <p:cNvPr id="9" name="Picture 8">
              <a:extLst>
                <a:ext uri="{FF2B5EF4-FFF2-40B4-BE49-F238E27FC236}">
                  <a16:creationId xmlns:a16="http://schemas.microsoft.com/office/drawing/2014/main" id="{5E832C5C-E3C9-4B33-91C9-7B738970FA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 y="480"/>
              <a:ext cx="11283" cy="1488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Line 9">
              <a:extLst>
                <a:ext uri="{FF2B5EF4-FFF2-40B4-BE49-F238E27FC236}">
                  <a16:creationId xmlns:a16="http://schemas.microsoft.com/office/drawing/2014/main" id="{F8CADEBD-939C-45D7-9C2E-C2F5FFD7615E}"/>
                </a:ext>
              </a:extLst>
            </p:cNvPr>
            <p:cNvCxnSpPr>
              <a:cxnSpLocks noChangeShapeType="1"/>
            </p:cNvCxnSpPr>
            <p:nvPr/>
          </p:nvCxnSpPr>
          <p:spPr bwMode="auto">
            <a:xfrm>
              <a:off x="11702" y="15295"/>
              <a:ext cx="60" cy="0"/>
            </a:xfrm>
            <a:prstGeom prst="line">
              <a:avLst/>
            </a:prstGeom>
            <a:noFill/>
            <a:ln w="9144">
              <a:solidFill>
                <a:srgbClr val="000000"/>
              </a:solidFill>
              <a:prstDash val="dot"/>
              <a:round/>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658" name="Google Shape;20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Calibri"/>
              <a:buNone/>
            </a:pPr>
            <a:r>
              <a:rPr lang="en-US" dirty="0">
                <a:solidFill>
                  <a:srgbClr val="FF0000"/>
                </a:solidFill>
              </a:rPr>
              <a:t>Conclusion</a:t>
            </a:r>
          </a:p>
        </p:txBody>
      </p:sp>
      <p:sp>
        <p:nvSpPr>
          <p:cNvPr id="1048659" name="Google Shape;207;p22"/>
          <p:cNvSpPr txBox="1">
            <a:spLocks noGrp="1"/>
          </p:cNvSpPr>
          <p:nvPr>
            <p:ph type="body" idx="1"/>
          </p:nvPr>
        </p:nvSpPr>
        <p:spPr>
          <a:xfrm>
            <a:off x="-2186" y="1227375"/>
            <a:ext cx="9148373" cy="4696726"/>
          </a:xfrm>
          <a:prstGeom prst="rect">
            <a:avLst/>
          </a:prstGeom>
          <a:noFill/>
          <a:ln>
            <a:noFill/>
          </a:ln>
        </p:spPr>
        <p:txBody>
          <a:bodyPr spcFirstLastPara="1" wrap="square" lIns="91425" tIns="45700" rIns="91425" bIns="45700" anchor="t">
            <a:noAutofit/>
          </a:bodyPr>
          <a:lstStyle/>
          <a:p>
            <a:pPr marL="114300" indent="0" algn="just">
              <a:buNone/>
            </a:pPr>
            <a:endParaRPr lang="en-US" sz="2400" dirty="0"/>
          </a:p>
          <a:p>
            <a:r>
              <a:rPr lang="en-US" sz="2400" dirty="0"/>
              <a:t>The main objective behind creating Social Media application was to bring out changes in the social networking environment. Its aim is to make people spend time by connecting socially. Keeping the record of each users, posts, groups and events in database is more efficient as it helps us to preserve data for further help and it doesn’t consume a lot of time. Realizing all facts like digital recording of data, keeping track on the users, data visualization, sending event information to users, getting ping on friends birthdate, updating progress through any place would make this beautiful application very useful in corporate world.</a:t>
            </a:r>
            <a:endParaRPr lang="en-IN" sz="2400" dirty="0"/>
          </a:p>
          <a:p>
            <a:r>
              <a:rPr lang="en-US" sz="2400" dirty="0"/>
              <a:t>Further adding new features to it will continue in the future.</a:t>
            </a:r>
            <a:endParaRPr lang="en-IN" sz="2400" dirty="0"/>
          </a:p>
          <a:p>
            <a:pPr marL="114300" indent="0">
              <a:buNone/>
            </a:pPr>
            <a:endParaRPr lang="en-US" sz="2400" dirty="0"/>
          </a:p>
          <a:p>
            <a:endParaRPr lang="en-US" sz="2800" dirty="0"/>
          </a:p>
          <a:p>
            <a:endParaRPr lang="en-US" sz="2800" dirty="0"/>
          </a:p>
          <a:p>
            <a:pPr marL="342900" algn="just">
              <a:lnSpc>
                <a:spcPct val="90000"/>
              </a:lnSpc>
              <a:spcBef>
                <a:spcPts val="0"/>
              </a:spcBef>
            </a:pPr>
            <a:endParaRPr lang="en-US" sz="2800" dirty="0"/>
          </a:p>
        </p:txBody>
      </p:sp>
      <p:sp>
        <p:nvSpPr>
          <p:cNvPr id="1048660" name="Google Shape;20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20/10/2020</a:t>
            </a:r>
          </a:p>
        </p:txBody>
      </p:sp>
      <p:sp>
        <p:nvSpPr>
          <p:cNvPr id="1048661" name="Google Shape;2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lang="en-US"/>
          </a:p>
        </p:txBody>
      </p:sp>
      <p:sp>
        <p:nvSpPr>
          <p:cNvPr id="1048662" name="Google Shape;10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r>
              <a:rPr lang="en-US" dirty="0"/>
              <a:t>Mini Project – 20CSE59</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a:xfrm>
            <a:off x="647700" y="274638"/>
            <a:ext cx="8229600" cy="2068512"/>
          </a:xfrm>
        </p:spPr>
        <p:txBody>
          <a:bodyPr/>
          <a:lstStyle/>
          <a:p>
            <a:br>
              <a:rPr lang="en-US" dirty="0"/>
            </a:br>
            <a:br>
              <a:rPr lang="en-US" dirty="0"/>
            </a:br>
            <a:br>
              <a:rPr lang="en-US" dirty="0"/>
            </a:br>
            <a:br>
              <a:rPr lang="en-US" dirty="0"/>
            </a:br>
            <a:br>
              <a:rPr lang="en-US" dirty="0"/>
            </a:br>
            <a:br>
              <a:rPr lang="en-US" dirty="0"/>
            </a:br>
            <a:br>
              <a:rPr lang="en-US" dirty="0"/>
            </a:br>
            <a:r>
              <a:rPr lang="en-US" sz="5400" dirty="0"/>
              <a:t>THANK  YOU</a:t>
            </a:r>
          </a:p>
        </p:txBody>
      </p:sp>
      <p:sp>
        <p:nvSpPr>
          <p:cNvPr id="1048671"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48598" name="Google Shape;97;p14"/>
          <p:cNvSpPr txBox="1">
            <a:spLocks noGrp="1"/>
          </p:cNvSpPr>
          <p:nvPr>
            <p:ph type="body" idx="1"/>
          </p:nvPr>
        </p:nvSpPr>
        <p:spPr>
          <a:xfrm>
            <a:off x="487196" y="1250304"/>
            <a:ext cx="8199604" cy="4912900"/>
          </a:xfrm>
          <a:prstGeom prst="rect">
            <a:avLst/>
          </a:prstGeom>
          <a:noFill/>
          <a:ln>
            <a:noFill/>
          </a:ln>
        </p:spPr>
        <p:txBody>
          <a:bodyPr spcFirstLastPara="1" wrap="square" lIns="91425" tIns="45700" rIns="91425" bIns="45700" anchor="t">
            <a:noAutofit/>
          </a:bodyPr>
          <a:lstStyle/>
          <a:p>
            <a:pPr marL="342900" lvl="0" indent="-342900" algn="l" rtl="0">
              <a:spcBef>
                <a:spcPts val="0"/>
              </a:spcBef>
              <a:spcAft>
                <a:spcPts val="0"/>
              </a:spcAft>
              <a:buClr>
                <a:schemeClr val="dk1"/>
              </a:buClr>
              <a:buSzPts val="3200"/>
              <a:buFont typeface="Noto Sans Symbols"/>
              <a:buChar char="⮚"/>
            </a:pPr>
            <a:endParaRPr lang="en-US" sz="2800" dirty="0"/>
          </a:p>
          <a:p>
            <a:pPr marL="342900" lvl="0" indent="-342900" algn="l" rtl="0">
              <a:spcBef>
                <a:spcPts val="0"/>
              </a:spcBef>
              <a:spcAft>
                <a:spcPts val="0"/>
              </a:spcAft>
              <a:buClr>
                <a:schemeClr val="dk1"/>
              </a:buClr>
              <a:buSzPts val="3200"/>
              <a:buFont typeface="Noto Sans Symbols"/>
              <a:buChar char="⮚"/>
            </a:pPr>
            <a:endParaRPr lang="en-US" sz="2800" dirty="0"/>
          </a:p>
          <a:p>
            <a:pPr marL="342900" lvl="0" indent="-342900" algn="l" rtl="0">
              <a:spcBef>
                <a:spcPts val="0"/>
              </a:spcBef>
              <a:spcAft>
                <a:spcPts val="0"/>
              </a:spcAft>
              <a:buClr>
                <a:schemeClr val="dk1"/>
              </a:buClr>
              <a:buSzPts val="3200"/>
              <a:buFont typeface="Noto Sans Symbols"/>
              <a:buChar char="⮚"/>
            </a:pPr>
            <a:r>
              <a:rPr lang="en-US" sz="2800" dirty="0"/>
              <a:t>Introduction</a:t>
            </a:r>
            <a:endParaRPr sz="2800" dirty="0"/>
          </a:p>
          <a:p>
            <a:pPr marL="342900" lvl="0" indent="-342900" algn="l" rtl="0">
              <a:spcBef>
                <a:spcPts val="640"/>
              </a:spcBef>
              <a:spcAft>
                <a:spcPts val="0"/>
              </a:spcAft>
              <a:buClr>
                <a:schemeClr val="dk1"/>
              </a:buClr>
              <a:buSzPts val="3200"/>
              <a:buFont typeface="Noto Sans Symbols"/>
              <a:buChar char="⮚"/>
            </a:pPr>
            <a:r>
              <a:rPr lang="en-US" sz="2800" dirty="0"/>
              <a:t>Problem definition</a:t>
            </a:r>
            <a:endParaRPr sz="2800" dirty="0"/>
          </a:p>
          <a:p>
            <a:pPr marL="342900" lvl="0" indent="-342900" algn="l" rtl="0">
              <a:spcBef>
                <a:spcPts val="640"/>
              </a:spcBef>
              <a:spcAft>
                <a:spcPts val="0"/>
              </a:spcAft>
              <a:buClr>
                <a:schemeClr val="dk1"/>
              </a:buClr>
              <a:buSzPts val="3200"/>
              <a:buFont typeface="Noto Sans Symbols"/>
              <a:buChar char="⮚"/>
            </a:pPr>
            <a:r>
              <a:rPr lang="en-US" sz="2800" dirty="0"/>
              <a:t>Objectives</a:t>
            </a:r>
            <a:endParaRPr sz="2800" dirty="0"/>
          </a:p>
          <a:p>
            <a:pPr marL="342900" lvl="0" indent="-342900" algn="l" rtl="0">
              <a:spcBef>
                <a:spcPts val="640"/>
              </a:spcBef>
              <a:spcAft>
                <a:spcPts val="0"/>
              </a:spcAft>
              <a:buClr>
                <a:schemeClr val="dk1"/>
              </a:buClr>
              <a:buSzPts val="3200"/>
              <a:buFont typeface="Noto Sans Symbols"/>
              <a:buChar char="⮚"/>
            </a:pPr>
            <a:r>
              <a:rPr lang="en-US" sz="2800" dirty="0"/>
              <a:t>Concepts implemented</a:t>
            </a:r>
          </a:p>
          <a:p>
            <a:pPr marL="342900" lvl="0" indent="-342900" algn="l" rtl="0">
              <a:spcBef>
                <a:spcPts val="640"/>
              </a:spcBef>
              <a:spcAft>
                <a:spcPts val="0"/>
              </a:spcAft>
              <a:buClr>
                <a:schemeClr val="dk1"/>
              </a:buClr>
              <a:buSzPts val="3200"/>
              <a:buFont typeface="Noto Sans Symbols"/>
              <a:buChar char="⮚"/>
            </a:pPr>
            <a:r>
              <a:rPr lang="en-US" sz="2800" dirty="0"/>
              <a:t>Database diagram</a:t>
            </a:r>
            <a:endParaRPr sz="2800" dirty="0"/>
          </a:p>
          <a:p>
            <a:pPr marL="342900" lvl="0" indent="-342900" algn="l" rtl="0">
              <a:spcBef>
                <a:spcPts val="640"/>
              </a:spcBef>
              <a:spcAft>
                <a:spcPts val="0"/>
              </a:spcAft>
              <a:buClr>
                <a:schemeClr val="dk1"/>
              </a:buClr>
              <a:buSzPts val="3200"/>
              <a:buFont typeface="Noto Sans Symbols"/>
              <a:buChar char="⮚"/>
            </a:pPr>
            <a:r>
              <a:rPr lang="en-US" sz="2800" dirty="0"/>
              <a:t>Conclusion</a:t>
            </a:r>
            <a:endParaRPr sz="2800" dirty="0"/>
          </a:p>
          <a:p>
            <a:pPr marL="342900" lvl="0" indent="-139700" algn="l" rtl="0">
              <a:spcBef>
                <a:spcPts val="640"/>
              </a:spcBef>
              <a:spcAft>
                <a:spcPts val="0"/>
              </a:spcAft>
              <a:buClr>
                <a:schemeClr val="dk1"/>
              </a:buClr>
              <a:buSzPts val="3200"/>
              <a:buFont typeface="Noto Sans Symbols"/>
              <a:buNone/>
            </a:pPr>
            <a:endParaRPr dirty="0"/>
          </a:p>
          <a:p>
            <a:pPr marL="342900" lvl="0" indent="-139700" algn="l" rtl="0">
              <a:spcBef>
                <a:spcPts val="640"/>
              </a:spcBef>
              <a:spcAft>
                <a:spcPts val="0"/>
              </a:spcAft>
              <a:buClr>
                <a:schemeClr val="dk1"/>
              </a:buClr>
              <a:buSzPts val="3200"/>
              <a:buFont typeface="Noto Sans Symbols"/>
              <a:buNone/>
            </a:pPr>
            <a:endParaRPr dirty="0"/>
          </a:p>
        </p:txBody>
      </p:sp>
      <p:sp>
        <p:nvSpPr>
          <p:cNvPr id="1048599" name="Google Shape;9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20/10/2020</a:t>
            </a:r>
          </a:p>
        </p:txBody>
      </p:sp>
      <p:sp>
        <p:nvSpPr>
          <p:cNvPr id="1048600" name="Google Shape;9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Mini Project – 20CSE59</a:t>
            </a:r>
            <a:endParaRPr lang="zh-CN" altLang="en-US" dirty="0"/>
          </a:p>
        </p:txBody>
      </p:sp>
      <p:sp>
        <p:nvSpPr>
          <p:cNvPr id="1048601" name="Google Shape;100;p14"/>
          <p:cNvSpPr txBox="1">
            <a:spLocks noGrp="1"/>
          </p:cNvSpPr>
          <p:nvPr>
            <p:ph type="sldNum" idx="12"/>
          </p:nvPr>
        </p:nvSpPr>
        <p:spPr>
          <a:xfrm>
            <a:off x="6553200" y="6370205"/>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lang="en-US"/>
          </a:p>
        </p:txBody>
      </p:sp>
      <p:sp>
        <p:nvSpPr>
          <p:cNvPr id="1048602" name="Google Shape;101;p14"/>
          <p:cNvSpPr txBox="1">
            <a:spLocks noGrp="1"/>
          </p:cNvSpPr>
          <p:nvPr>
            <p:ph type="title"/>
          </p:nvPr>
        </p:nvSpPr>
        <p:spPr>
          <a:xfrm>
            <a:off x="132633" y="479740"/>
            <a:ext cx="8229600" cy="91985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959"/>
              <a:buFont typeface="Calibri"/>
              <a:buNone/>
            </a:pPr>
            <a:br>
              <a:rPr lang="en-US" sz="3959" dirty="0">
                <a:solidFill>
                  <a:srgbClr val="FF0000"/>
                </a:solidFill>
              </a:rPr>
            </a:br>
            <a:r>
              <a:rPr lang="en-US" sz="3959" dirty="0">
                <a:solidFill>
                  <a:srgbClr val="FF0000"/>
                </a:solidFill>
              </a:rPr>
              <a:t>Agenda</a:t>
            </a:r>
            <a:endParaRPr sz="395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48606" name="Google Shape;10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Calibri"/>
              <a:buNone/>
            </a:pPr>
            <a:r>
              <a:rPr lang="en-US" dirty="0">
                <a:solidFill>
                  <a:srgbClr val="FF0000"/>
                </a:solidFill>
              </a:rPr>
              <a:t>INTRODUCTION </a:t>
            </a:r>
            <a:endParaRPr lang="zh-CN" altLang="en-US" dirty="0"/>
          </a:p>
        </p:txBody>
      </p:sp>
      <p:sp>
        <p:nvSpPr>
          <p:cNvPr id="1048607" name="Google Shape;107;p15"/>
          <p:cNvSpPr txBox="1">
            <a:spLocks noGrp="1"/>
          </p:cNvSpPr>
          <p:nvPr>
            <p:ph type="body" idx="1"/>
          </p:nvPr>
        </p:nvSpPr>
        <p:spPr>
          <a:xfrm>
            <a:off x="-4374" y="1402578"/>
            <a:ext cx="9148374" cy="4953772"/>
          </a:xfrm>
          <a:prstGeom prst="rect">
            <a:avLst/>
          </a:prstGeom>
          <a:noFill/>
          <a:ln>
            <a:noFill/>
          </a:ln>
        </p:spPr>
        <p:txBody>
          <a:bodyPr spcFirstLastPara="1" wrap="square" lIns="91425" tIns="45700" rIns="91425" bIns="45700" anchor="ctr">
            <a:noAutofit/>
          </a:bodyPr>
          <a:lstStyle/>
          <a:p>
            <a:r>
              <a:rPr lang="en-US" sz="2400" dirty="0"/>
              <a:t>Python uses </a:t>
            </a:r>
            <a:r>
              <a:rPr lang="en-US" sz="2400" dirty="0" err="1"/>
              <a:t>Tkinter</a:t>
            </a:r>
            <a:r>
              <a:rPr lang="en-US" sz="2400" dirty="0"/>
              <a:t> (Tk=Tool kit; inter=interface) to create GUI (Graphical User Interface). GUI helps to create a display interface in windows which is being used to take input from users and displaying output. Inserting and accessing data is happening with the help of backend through SQLite3 connection.</a:t>
            </a:r>
            <a:endParaRPr lang="en-IN" sz="2400" dirty="0"/>
          </a:p>
          <a:p>
            <a:r>
              <a:rPr lang="en-US" sz="2400" dirty="0"/>
              <a:t>Applications such as adding Group, Event and Post, showing details of all the members, projects and clients, sending and receiving messages, showing bar chart, etc. have been done in Python as a frontend which is processed in backend with the help of SQL in SQLite database.</a:t>
            </a:r>
            <a:endParaRPr lang="en-IN" sz="2400" dirty="0"/>
          </a:p>
          <a:p>
            <a:r>
              <a:rPr lang="en-US" sz="2400" dirty="0"/>
              <a:t>The project contains entire information about the Group, Event, Post for each user. In the SQLite seven tables (User, Group, Event, Message, Post, Joins, Participate) have been created in the backend. </a:t>
            </a:r>
            <a:endParaRPr lang="en-IN" sz="2400" dirty="0"/>
          </a:p>
          <a:p>
            <a:pPr marL="571500" indent="-457200">
              <a:buNone/>
            </a:pPr>
            <a:endParaRPr lang="en-US" sz="2800" dirty="0"/>
          </a:p>
        </p:txBody>
      </p:sp>
      <p:sp>
        <p:nvSpPr>
          <p:cNvPr id="1048608" name="Google Shape;10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20-/10/2020</a:t>
            </a:r>
          </a:p>
        </p:txBody>
      </p:sp>
      <p:sp>
        <p:nvSpPr>
          <p:cNvPr id="1048609" name="Google Shape;10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Mini Project – 20CSE59</a:t>
            </a:r>
            <a:endParaRPr lang="zh-CN" altLang="en-US" dirty="0"/>
          </a:p>
        </p:txBody>
      </p:sp>
      <p:sp>
        <p:nvSpPr>
          <p:cNvPr id="1048610" name="Google Shape;11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048618" name="Google Shape;115;p16"/>
          <p:cNvSpPr txBox="1">
            <a:spLocks noGrp="1"/>
          </p:cNvSpPr>
          <p:nvPr>
            <p:ph type="title"/>
          </p:nvPr>
        </p:nvSpPr>
        <p:spPr>
          <a:xfrm>
            <a:off x="457200" y="26078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Calibri"/>
              <a:buNone/>
            </a:pPr>
            <a:r>
              <a:rPr lang="en-US" dirty="0">
                <a:solidFill>
                  <a:srgbClr val="FF0000"/>
                </a:solidFill>
              </a:rPr>
              <a:t>PROBLEM DEFINITION</a:t>
            </a:r>
            <a:endParaRPr lang="zh-CN" altLang="en-US" dirty="0"/>
          </a:p>
        </p:txBody>
      </p:sp>
      <p:sp>
        <p:nvSpPr>
          <p:cNvPr id="1048619" name="Google Shape;116;p16"/>
          <p:cNvSpPr txBox="1">
            <a:spLocks noGrp="1"/>
          </p:cNvSpPr>
          <p:nvPr>
            <p:ph type="body" idx="1"/>
          </p:nvPr>
        </p:nvSpPr>
        <p:spPr>
          <a:xfrm>
            <a:off x="457200" y="1204686"/>
            <a:ext cx="8229600" cy="5107624"/>
          </a:xfrm>
          <a:prstGeom prst="rect">
            <a:avLst/>
          </a:prstGeom>
          <a:noFill/>
          <a:ln>
            <a:noFill/>
          </a:ln>
        </p:spPr>
        <p:txBody>
          <a:bodyPr spcFirstLastPara="1" wrap="square" lIns="91425" tIns="45700" rIns="91425" bIns="45700" anchor="t">
            <a:noAutofit/>
          </a:bodyPr>
          <a:lstStyle/>
          <a:p>
            <a:r>
              <a:rPr lang="en-US" sz="2800" dirty="0"/>
              <a:t>Nowadays people are becoming socially active.</a:t>
            </a:r>
            <a:endParaRPr lang="en-IN" sz="2800" dirty="0"/>
          </a:p>
          <a:p>
            <a:r>
              <a:rPr lang="en-US" sz="2800" dirty="0"/>
              <a:t>To make them interact with each other this project will help.</a:t>
            </a:r>
          </a:p>
          <a:p>
            <a:r>
              <a:rPr lang="en-US" sz="2800" dirty="0"/>
              <a:t>It helps in creating a group for users, event and also people can post.</a:t>
            </a:r>
            <a:endParaRPr lang="en-IN" sz="2800" dirty="0"/>
          </a:p>
          <a:p>
            <a:r>
              <a:rPr lang="en-US" sz="2800" dirty="0"/>
              <a:t>It helps in online social networks by connecting a user’s profile with those of other individuals or groups.</a:t>
            </a:r>
          </a:p>
          <a:p>
            <a:r>
              <a:rPr lang="en-US" sz="2800" dirty="0"/>
              <a:t>Users can connect with their known ones.</a:t>
            </a:r>
            <a:endParaRPr lang="en-IN" sz="2800" dirty="0"/>
          </a:p>
          <a:p>
            <a:r>
              <a:rPr lang="en-US" sz="2800" dirty="0"/>
              <a:t>Users can chat and interact with other users.</a:t>
            </a:r>
            <a:endParaRPr lang="en-IN" sz="2800" dirty="0"/>
          </a:p>
          <a:p>
            <a:endParaRPr lang="en-IN" sz="2800" dirty="0"/>
          </a:p>
          <a:p>
            <a:pPr marL="114300" indent="0">
              <a:spcBef>
                <a:spcPts val="0"/>
              </a:spcBef>
              <a:buNone/>
            </a:pPr>
            <a:endParaRPr lang="en-US" sz="2800" dirty="0"/>
          </a:p>
          <a:p>
            <a:pPr algn="l">
              <a:lnSpc>
                <a:spcPct val="100000"/>
              </a:lnSpc>
              <a:spcBef>
                <a:spcPts val="0"/>
              </a:spcBef>
              <a:buNone/>
            </a:pPr>
            <a:endParaRPr lang="en-US" sz="2800" dirty="0"/>
          </a:p>
        </p:txBody>
      </p:sp>
      <p:sp>
        <p:nvSpPr>
          <p:cNvPr id="1048620" name="Google Shape;11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lang="en-US"/>
          </a:p>
        </p:txBody>
      </p:sp>
      <p:sp>
        <p:nvSpPr>
          <p:cNvPr id="1048621" name="Rectangle 2"/>
          <p:cNvSpPr/>
          <p:nvPr/>
        </p:nvSpPr>
        <p:spPr>
          <a:xfrm>
            <a:off x="571053" y="6399312"/>
            <a:ext cx="994511" cy="276999"/>
          </a:xfrm>
          <a:prstGeom prst="rect">
            <a:avLst/>
          </a:prstGeom>
        </p:spPr>
        <p:txBody>
          <a:bodyPr wrap="square">
            <a:spAutoFit/>
          </a:bodyPr>
          <a:lstStyle/>
          <a:p>
            <a:pPr lvl="0"/>
            <a:r>
              <a:rPr lang="en-US" sz="1200" dirty="0">
                <a:solidFill>
                  <a:schemeClr val="bg1">
                    <a:lumMod val="50000"/>
                  </a:schemeClr>
                </a:solidFill>
                <a:latin typeface="Calibri" panose="020F0502020204030204" pitchFamily="34" charset="0"/>
                <a:cs typeface="Calibri" panose="020F0502020204030204" pitchFamily="34" charset="0"/>
              </a:rPr>
              <a:t>20/10/2020</a:t>
            </a:r>
          </a:p>
        </p:txBody>
      </p:sp>
      <p:sp>
        <p:nvSpPr>
          <p:cNvPr id="1048622" name="Google Shape;10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r>
              <a:rPr lang="en-US" dirty="0"/>
              <a:t>Mini Project – 20CSE59</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dirty="0">
                <a:solidFill>
                  <a:srgbClr val="FF0000"/>
                </a:solidFill>
              </a:rPr>
              <a:t>OBJECTIVES</a:t>
            </a:r>
          </a:p>
        </p:txBody>
      </p:sp>
      <p:sp>
        <p:nvSpPr>
          <p:cNvPr id="1048627" name="Text Placeholder 2"/>
          <p:cNvSpPr>
            <a:spLocks noGrp="1"/>
          </p:cNvSpPr>
          <p:nvPr>
            <p:ph type="body" idx="1"/>
          </p:nvPr>
        </p:nvSpPr>
        <p:spPr>
          <a:xfrm>
            <a:off x="-2187" y="1184563"/>
            <a:ext cx="9103894" cy="5101025"/>
          </a:xfrm>
        </p:spPr>
        <p:txBody>
          <a:bodyPr/>
          <a:lstStyle/>
          <a:p>
            <a:r>
              <a:rPr lang="en-US" sz="2400" dirty="0"/>
              <a:t> To learn how to build and package Python modules for reusability.</a:t>
            </a:r>
            <a:endParaRPr lang="en-IN" sz="2400" dirty="0"/>
          </a:p>
          <a:p>
            <a:r>
              <a:rPr lang="en-US" sz="2400" dirty="0"/>
              <a:t> To learn how to design Object oriented programs.</a:t>
            </a:r>
            <a:endParaRPr lang="en-IN" sz="2400" dirty="0"/>
          </a:p>
          <a:p>
            <a:r>
              <a:rPr lang="en-US" sz="2400" dirty="0"/>
              <a:t> To learn how to use class inheritance in Python for reusability.</a:t>
            </a:r>
            <a:endParaRPr lang="en-IN" sz="2400" dirty="0"/>
          </a:p>
          <a:p>
            <a:r>
              <a:rPr lang="en-US" sz="2400" dirty="0"/>
              <a:t> To learn how to use exception handling in Python applications for error handling.</a:t>
            </a:r>
            <a:endParaRPr lang="en-IN" sz="2400" dirty="0"/>
          </a:p>
          <a:p>
            <a:r>
              <a:rPr lang="en-US" sz="2400" dirty="0"/>
              <a:t> To make better understanding of lists, tuples, dictionaries in Python programs.</a:t>
            </a:r>
            <a:endParaRPr lang="en-IN" sz="2400" dirty="0"/>
          </a:p>
          <a:p>
            <a:r>
              <a:rPr lang="en-US" sz="2400" dirty="0"/>
              <a:t> To understand why Python is a useful scripting language for developers.</a:t>
            </a:r>
          </a:p>
          <a:p>
            <a:r>
              <a:rPr lang="en-US" sz="2400" dirty="0"/>
              <a:t>To learn how to design and program Python applications. </a:t>
            </a:r>
            <a:endParaRPr lang="en-IN" sz="2400" dirty="0"/>
          </a:p>
          <a:p>
            <a:pPr lvl="2" indent="0">
              <a:buNone/>
            </a:pPr>
            <a:endParaRPr lang="en-US" dirty="0"/>
          </a:p>
        </p:txBody>
      </p:sp>
      <p:sp>
        <p:nvSpPr>
          <p:cNvPr id="1048628"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1048629" name="Rectangle 4"/>
          <p:cNvSpPr/>
          <p:nvPr/>
        </p:nvSpPr>
        <p:spPr>
          <a:xfrm>
            <a:off x="457200" y="6385023"/>
            <a:ext cx="931665" cy="276999"/>
          </a:xfrm>
          <a:prstGeom prst="rect">
            <a:avLst/>
          </a:prstGeom>
        </p:spPr>
        <p:txBody>
          <a:bodyPr wrap="none">
            <a:spAutoFit/>
          </a:bodyPr>
          <a:lstStyle/>
          <a:p>
            <a:pPr lvl="0"/>
            <a:r>
              <a:rPr lang="en-US" altLang="zh-CN" sz="1200" dirty="0">
                <a:solidFill>
                  <a:schemeClr val="bg1">
                    <a:lumMod val="50000"/>
                  </a:schemeClr>
                </a:solidFill>
                <a:latin typeface="Calibri" panose="020F0502020204030204" pitchFamily="34" charset="0"/>
                <a:cs typeface="Calibri" panose="020F0502020204030204" pitchFamily="34" charset="0"/>
              </a:rPr>
              <a:t>20/10/2020</a:t>
            </a:r>
            <a:endParaRPr lang="zh-CN" altLang="en-US" dirty="0"/>
          </a:p>
        </p:txBody>
      </p:sp>
      <p:sp>
        <p:nvSpPr>
          <p:cNvPr id="1048630" name="Google Shape;10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r>
              <a:rPr lang="en-US" dirty="0"/>
              <a:t>Mini Project – 20CSE59</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048633"/>
          <p:cNvSpPr>
            <a:spLocks noGrp="1"/>
          </p:cNvSpPr>
          <p:nvPr>
            <p:ph type="title"/>
          </p:nvPr>
        </p:nvSpPr>
        <p:spPr>
          <a:xfrm>
            <a:off x="457200" y="274638"/>
            <a:ext cx="8229600" cy="928913"/>
          </a:xfrm>
        </p:spPr>
        <p:txBody>
          <a:bodyPr/>
          <a:lstStyle/>
          <a:p>
            <a:r>
              <a:rPr lang="en-US" dirty="0">
                <a:solidFill>
                  <a:srgbClr val="FF0000"/>
                </a:solidFill>
              </a:rPr>
              <a:t>CONCEPTS IMPLEMENTED</a:t>
            </a:r>
            <a:endParaRPr lang="en-US" dirty="0"/>
          </a:p>
        </p:txBody>
      </p:sp>
      <p:sp>
        <p:nvSpPr>
          <p:cNvPr id="1048637" name="Text Placeholder 1048634"/>
          <p:cNvSpPr>
            <a:spLocks noGrp="1"/>
          </p:cNvSpPr>
          <p:nvPr>
            <p:ph type="body" idx="1"/>
          </p:nvPr>
        </p:nvSpPr>
        <p:spPr>
          <a:xfrm>
            <a:off x="613346" y="1352172"/>
            <a:ext cx="8073454" cy="5112362"/>
          </a:xfrm>
        </p:spPr>
        <p:txBody>
          <a:bodyPr anchor="t"/>
          <a:lstStyle/>
          <a:p>
            <a:pPr marL="571500" indent="-457200">
              <a:buSzPct val="83000"/>
              <a:buFont typeface="Wingdings" pitchFamily="2" charset="2"/>
              <a:buChar char="v"/>
            </a:pPr>
            <a:r>
              <a:rPr lang="en-US" dirty="0">
                <a:solidFill>
                  <a:srgbClr val="000000"/>
                </a:solidFill>
              </a:rPr>
              <a:t>FUNCTION</a:t>
            </a:r>
          </a:p>
          <a:p>
            <a:pPr marL="461963" indent="-457200">
              <a:buFont typeface="Wingdings" charset="2"/>
              <a:buChar char="¡"/>
            </a:pPr>
            <a:r>
              <a:rPr lang="en-US" dirty="0">
                <a:solidFill>
                  <a:srgbClr val="000000"/>
                </a:solidFill>
              </a:rPr>
              <a:t>A function is a block of code which only runs when it is called.</a:t>
            </a:r>
          </a:p>
          <a:p>
            <a:pPr marL="461963" indent="-457200">
              <a:buFont typeface="Wingdings" charset="2"/>
              <a:buChar char="¡"/>
            </a:pPr>
            <a:r>
              <a:rPr lang="en-US" dirty="0">
                <a:solidFill>
                  <a:srgbClr val="000000"/>
                </a:solidFill>
              </a:rPr>
              <a:t>We can pass data, known as parameters, into a function.</a:t>
            </a:r>
          </a:p>
          <a:p>
            <a:pPr marL="461963" indent="-457200">
              <a:buFont typeface="Wingdings" charset="2"/>
              <a:buChar char="¡"/>
            </a:pPr>
            <a:r>
              <a:rPr lang="en-US" dirty="0">
                <a:solidFill>
                  <a:srgbClr val="000000"/>
                </a:solidFill>
              </a:rPr>
              <a:t>"def" is the keyword used to define a function.</a:t>
            </a:r>
          </a:p>
          <a:p>
            <a:pPr marL="461963" indent="-457200">
              <a:buFont typeface="Wingdings" charset="2"/>
              <a:buChar char="¡"/>
            </a:pPr>
            <a:r>
              <a:rPr lang="en-US" dirty="0">
                <a:solidFill>
                  <a:srgbClr val="000000"/>
                </a:solidFill>
              </a:rPr>
              <a:t>A function can return the value</a:t>
            </a:r>
          </a:p>
          <a:p>
            <a:pPr marL="571500" indent="-457200">
              <a:buNone/>
            </a:pPr>
            <a:endParaRPr lang="en-US" dirty="0"/>
          </a:p>
        </p:txBody>
      </p:sp>
      <p:sp>
        <p:nvSpPr>
          <p:cNvPr id="1048638" name="Slide Number Placeholder 1048635"/>
          <p:cNvSpPr>
            <a:spLocks noGrp="1"/>
          </p:cNvSpPr>
          <p:nvPr>
            <p:ph type="sldNum" idx="12"/>
          </p:nvPr>
        </p:nvSpPr>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lang="en-US"/>
          </a:p>
        </p:txBody>
      </p:sp>
      <p:sp>
        <p:nvSpPr>
          <p:cNvPr id="1048639" name="Google Shape;10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r>
              <a:rPr lang="en-US" dirty="0"/>
              <a:t>Mini Project – 20CSE59</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ext Placeholder 1048638"/>
          <p:cNvSpPr>
            <a:spLocks noGrp="1"/>
          </p:cNvSpPr>
          <p:nvPr>
            <p:ph type="body" idx="1"/>
          </p:nvPr>
        </p:nvSpPr>
        <p:spPr>
          <a:xfrm>
            <a:off x="457200" y="995284"/>
            <a:ext cx="8229600" cy="5328030"/>
          </a:xfrm>
        </p:spPr>
        <p:txBody>
          <a:bodyPr/>
          <a:lstStyle/>
          <a:p>
            <a:pPr>
              <a:buNone/>
            </a:pPr>
            <a:endParaRPr lang="en-US" dirty="0"/>
          </a:p>
          <a:p>
            <a:pPr>
              <a:buNone/>
            </a:pPr>
            <a:endParaRPr lang="en-US" dirty="0"/>
          </a:p>
          <a:p>
            <a:pPr>
              <a:buNone/>
            </a:pPr>
            <a:endParaRPr lang="en-US" dirty="0"/>
          </a:p>
          <a:p>
            <a:pPr>
              <a:buNone/>
            </a:pPr>
            <a:r>
              <a:rPr lang="en-US" dirty="0"/>
              <a:t>      def </a:t>
            </a:r>
            <a:r>
              <a:rPr lang="en-US" dirty="0" err="1"/>
              <a:t>my_function</a:t>
            </a:r>
            <a:r>
              <a:rPr lang="en-US" dirty="0"/>
              <a:t>():   </a:t>
            </a:r>
            <a:r>
              <a:rPr lang="en-US" dirty="0">
                <a:solidFill>
                  <a:srgbClr val="6600CC"/>
                </a:solidFill>
              </a:rPr>
              <a:t>//creating a function</a:t>
            </a:r>
          </a:p>
          <a:p>
            <a:pPr>
              <a:buNone/>
            </a:pPr>
            <a:r>
              <a:rPr lang="en-US" dirty="0"/>
              <a:t>      print ("Hello, I am block of function code") </a:t>
            </a:r>
            <a:r>
              <a:rPr lang="en-US" dirty="0">
                <a:solidFill>
                  <a:srgbClr val="6600CC"/>
                </a:solidFill>
              </a:rPr>
              <a:t>                                                 //block  of code</a:t>
            </a:r>
          </a:p>
          <a:p>
            <a:endParaRPr lang="en-US" dirty="0">
              <a:solidFill>
                <a:srgbClr val="6600CC"/>
              </a:solidFill>
            </a:endParaRPr>
          </a:p>
          <a:p>
            <a:pPr>
              <a:buNone/>
            </a:pPr>
            <a:r>
              <a:rPr lang="en-US" dirty="0"/>
              <a:t>      </a:t>
            </a:r>
            <a:r>
              <a:rPr lang="en-US" dirty="0" err="1"/>
              <a:t>my_function</a:t>
            </a:r>
            <a:r>
              <a:rPr lang="en-US" dirty="0"/>
              <a:t>()</a:t>
            </a:r>
            <a:r>
              <a:rPr lang="en-US" dirty="0">
                <a:solidFill>
                  <a:srgbClr val="6600CC"/>
                </a:solidFill>
              </a:rPr>
              <a:t>             //calling function.          </a:t>
            </a:r>
          </a:p>
          <a:p>
            <a:pPr>
              <a:buNone/>
            </a:pPr>
            <a:r>
              <a:rPr lang="en-US" dirty="0"/>
              <a:t> </a:t>
            </a:r>
          </a:p>
          <a:p>
            <a:pPr>
              <a:buNone/>
            </a:pPr>
            <a:endParaRPr lang="en-US" dirty="0"/>
          </a:p>
          <a:p>
            <a:pPr>
              <a:buNone/>
            </a:pPr>
            <a:endParaRPr lang="en-US" dirty="0"/>
          </a:p>
        </p:txBody>
      </p:sp>
      <p:sp>
        <p:nvSpPr>
          <p:cNvPr id="1048641" name="Slide Number Placeholder 1048639"/>
          <p:cNvSpPr>
            <a:spLocks noGrp="1"/>
          </p:cNvSpPr>
          <p:nvPr>
            <p:ph type="sldNum" idx="12"/>
          </p:nvPr>
        </p:nvSpPr>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lang="en-US"/>
          </a:p>
        </p:txBody>
      </p:sp>
      <p:sp>
        <p:nvSpPr>
          <p:cNvPr id="1048642" name="TextBox 1048640"/>
          <p:cNvSpPr txBox="1"/>
          <p:nvPr/>
        </p:nvSpPr>
        <p:spPr>
          <a:xfrm>
            <a:off x="723900" y="1656337"/>
            <a:ext cx="8242914" cy="1815882"/>
          </a:xfrm>
          <a:prstGeom prst="rect">
            <a:avLst/>
          </a:prstGeom>
        </p:spPr>
        <p:txBody>
          <a:bodyPr wrap="square" rtlCol="0">
            <a:spAutoFit/>
          </a:bodyPr>
          <a:lstStyle/>
          <a:p>
            <a:pPr marL="461963" indent="-457200">
              <a:buFont typeface="Wingdings" pitchFamily="2" charset="2"/>
              <a:buChar char="v"/>
            </a:pPr>
            <a:r>
              <a:rPr lang="en-US" sz="2800" dirty="0"/>
              <a:t> SYNTAX FOR CREATING A FUNCTION</a:t>
            </a:r>
          </a:p>
          <a:p>
            <a:pPr marL="461963" indent="-457200">
              <a:buFont typeface="Wingdings" pitchFamily="2" charset="2"/>
              <a:buChar char="v"/>
            </a:pPr>
            <a:endParaRPr lang="en-US" sz="2800" dirty="0">
              <a:solidFill>
                <a:srgbClr val="000000"/>
              </a:solidFill>
              <a:latin typeface="Calibri" pitchFamily="34" charset="0"/>
              <a:cs typeface="Calibri" pitchFamily="34" charset="0"/>
            </a:endParaRPr>
          </a:p>
          <a:p>
            <a:pPr marL="461963" indent="-457200"/>
            <a:r>
              <a:rPr lang="en-US" sz="2800" dirty="0">
                <a:solidFill>
                  <a:srgbClr val="000000"/>
                </a:solidFill>
                <a:latin typeface="Calibri" pitchFamily="34" charset="0"/>
                <a:cs typeface="Calibri" pitchFamily="34" charset="0"/>
              </a:rPr>
              <a:t> </a:t>
            </a:r>
            <a:endParaRPr lang="en-US" sz="2800" dirty="0">
              <a:latin typeface="Calibri" pitchFamily="34" charset="0"/>
              <a:cs typeface="Calibri" pitchFamily="34" charset="0"/>
            </a:endParaRPr>
          </a:p>
          <a:p>
            <a:pPr marL="461963" indent="-457200"/>
            <a:endParaRPr lang="en-US" sz="2800" dirty="0">
              <a:solidFill>
                <a:srgbClr val="000000"/>
              </a:solidFill>
            </a:endParaRPr>
          </a:p>
        </p:txBody>
      </p:sp>
      <p:sp>
        <p:nvSpPr>
          <p:cNvPr id="1048643" name="Google Shape;109;p15"/>
          <p:cNvSpPr txBox="1">
            <a:spLocks noGrp="1"/>
          </p:cNvSpPr>
          <p:nvPr>
            <p:ph type="ftr" idx="11"/>
          </p:nvPr>
        </p:nvSpPr>
        <p:spPr>
          <a:xfrm>
            <a:off x="3105150" y="6356350"/>
            <a:ext cx="28956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r>
              <a:rPr lang="en-US" dirty="0"/>
              <a:t>Mini Project – 20CSE59</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lang="en-US"/>
          </a:p>
        </p:txBody>
      </p:sp>
      <p:sp>
        <p:nvSpPr>
          <p:cNvPr id="1048653" name="Google Shape;10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r>
              <a:rPr lang="en-US" dirty="0"/>
              <a:t>Mini Project – 20CSE59</a:t>
            </a:r>
            <a:endParaRPr lang="zh-CN" altLang="en-US" dirty="0"/>
          </a:p>
        </p:txBody>
      </p:sp>
      <p:sp>
        <p:nvSpPr>
          <p:cNvPr id="1048654" name="Text Placeholder 4"/>
          <p:cNvSpPr>
            <a:spLocks noGrp="1"/>
          </p:cNvSpPr>
          <p:nvPr>
            <p:ph type="body" idx="1"/>
          </p:nvPr>
        </p:nvSpPr>
        <p:spPr>
          <a:xfrm>
            <a:off x="457200" y="609600"/>
            <a:ext cx="8229600" cy="5516563"/>
          </a:xfrm>
        </p:spPr>
        <p:txBody>
          <a:bodyPr/>
          <a:lstStyle/>
          <a:p>
            <a:pPr>
              <a:buFont typeface="Wingdings" pitchFamily="2" charset="2"/>
              <a:buChar char="v"/>
            </a:pPr>
            <a:r>
              <a:rPr lang="en-US" dirty="0"/>
              <a:t>TKINTER</a:t>
            </a:r>
          </a:p>
          <a:p>
            <a:pPr>
              <a:buFont typeface="Wingdings" pitchFamily="2" charset="2"/>
              <a:buChar char="v"/>
            </a:pPr>
            <a:endParaRPr lang="en-US" dirty="0"/>
          </a:p>
          <a:p>
            <a:pPr marL="461963" indent="-457200">
              <a:buFont typeface="Wingdings" charset="2"/>
              <a:buChar char="¡"/>
            </a:pPr>
            <a:r>
              <a:rPr lang="en-US" dirty="0" err="1">
                <a:solidFill>
                  <a:srgbClr val="000000"/>
                </a:solidFill>
              </a:rPr>
              <a:t>Tkinter</a:t>
            </a:r>
            <a:r>
              <a:rPr lang="en-US" dirty="0">
                <a:solidFill>
                  <a:srgbClr val="000000"/>
                </a:solidFill>
              </a:rPr>
              <a:t> is the standard GUI library for Python. </a:t>
            </a:r>
          </a:p>
          <a:p>
            <a:pPr marL="461963" indent="-457200">
              <a:buFont typeface="Wingdings" charset="2"/>
              <a:buChar char="¡"/>
            </a:pPr>
            <a:r>
              <a:rPr lang="en-US" dirty="0">
                <a:solidFill>
                  <a:srgbClr val="000000"/>
                </a:solidFill>
              </a:rPr>
              <a:t>fast and easy way to create GUI applications. </a:t>
            </a:r>
          </a:p>
          <a:p>
            <a:pPr marL="461963" indent="-457200">
              <a:buFont typeface="Wingdings" charset="2"/>
              <a:buChar char="¡"/>
            </a:pPr>
            <a:r>
              <a:rPr lang="en-US" dirty="0">
                <a:solidFill>
                  <a:srgbClr val="000000"/>
                </a:solidFill>
              </a:rPr>
              <a:t>It is a powerful object-oriented interface to the </a:t>
            </a:r>
            <a:r>
              <a:rPr lang="en-US" dirty="0" err="1">
                <a:solidFill>
                  <a:srgbClr val="000000"/>
                </a:solidFill>
              </a:rPr>
              <a:t>Tk</a:t>
            </a:r>
            <a:r>
              <a:rPr lang="en-US" dirty="0">
                <a:solidFill>
                  <a:srgbClr val="000000"/>
                </a:solidFill>
              </a:rPr>
              <a:t> GUI toolkit. </a:t>
            </a:r>
          </a:p>
          <a:p>
            <a:pPr marL="461963" indent="-457200">
              <a:buFont typeface="Wingdings" charset="2"/>
              <a:buChar char="¡"/>
            </a:pPr>
            <a:r>
              <a:rPr lang="en-US" dirty="0">
                <a:solidFill>
                  <a:srgbClr val="000000"/>
                </a:solidFill>
              </a:rPr>
              <a:t>Import the </a:t>
            </a:r>
            <a:r>
              <a:rPr lang="en-US" dirty="0" err="1">
                <a:solidFill>
                  <a:srgbClr val="000000"/>
                </a:solidFill>
              </a:rPr>
              <a:t>Tkinter</a:t>
            </a:r>
            <a:r>
              <a:rPr lang="en-US" dirty="0">
                <a:solidFill>
                  <a:srgbClr val="000000"/>
                </a:solidFill>
              </a:rPr>
              <a:t> module.</a:t>
            </a:r>
          </a:p>
          <a:p>
            <a:pPr>
              <a:buNone/>
            </a:pP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ext Placeholder 2"/>
          <p:cNvSpPr>
            <a:spLocks noGrp="1"/>
          </p:cNvSpPr>
          <p:nvPr>
            <p:ph type="body" idx="1"/>
          </p:nvPr>
        </p:nvSpPr>
        <p:spPr>
          <a:xfrm>
            <a:off x="290351" y="369201"/>
            <a:ext cx="8396449" cy="5852212"/>
          </a:xfrm>
        </p:spPr>
        <p:txBody>
          <a:bodyPr anchor="t"/>
          <a:lstStyle/>
          <a:p>
            <a:pPr algn="just">
              <a:buFont typeface="Wingdings" pitchFamily="2" charset="2"/>
              <a:buChar char="v"/>
            </a:pPr>
            <a:r>
              <a:rPr lang="en-US" sz="2800" dirty="0">
                <a:solidFill>
                  <a:srgbClr val="000000"/>
                </a:solidFill>
              </a:rPr>
              <a:t>FRAMEWORK WIDGET</a:t>
            </a:r>
          </a:p>
          <a:p>
            <a:pPr marL="461963" indent="-457200">
              <a:buFont typeface="Wingdings" charset="2"/>
              <a:buChar char="ü"/>
            </a:pPr>
            <a:r>
              <a:rPr lang="en-US" sz="2800" dirty="0"/>
              <a:t>  </a:t>
            </a:r>
            <a:r>
              <a:rPr lang="en-US" sz="2800" dirty="0">
                <a:solidFill>
                  <a:srgbClr val="000000"/>
                </a:solidFill>
              </a:rPr>
              <a:t>Label - Display text on the screen</a:t>
            </a:r>
          </a:p>
          <a:p>
            <a:pPr marL="461963" indent="-457200">
              <a:buFont typeface="Wingdings" charset="2"/>
              <a:buChar char="ü"/>
            </a:pPr>
            <a:endParaRPr lang="en-US" sz="2800" dirty="0">
              <a:solidFill>
                <a:srgbClr val="000000"/>
              </a:solidFill>
            </a:endParaRPr>
          </a:p>
          <a:p>
            <a:pPr marL="461963" indent="-457200">
              <a:buFont typeface="Wingdings" charset="2"/>
              <a:buChar char="ü"/>
            </a:pPr>
            <a:r>
              <a:rPr lang="en-US" sz="2800" dirty="0">
                <a:solidFill>
                  <a:srgbClr val="000000"/>
                </a:solidFill>
              </a:rPr>
              <a:t>Button -	Contain text and can perform an action when clicked</a:t>
            </a:r>
          </a:p>
          <a:p>
            <a:pPr marL="461963" indent="-457200">
              <a:buFont typeface="Wingdings" charset="2"/>
              <a:buChar char="ü"/>
            </a:pPr>
            <a:endParaRPr lang="en-US" sz="2800" dirty="0">
              <a:solidFill>
                <a:srgbClr val="000000"/>
              </a:solidFill>
            </a:endParaRPr>
          </a:p>
          <a:p>
            <a:pPr marL="461963" indent="-457200">
              <a:buFont typeface="Wingdings" charset="2"/>
              <a:buChar char="ü"/>
            </a:pPr>
            <a:r>
              <a:rPr lang="en-US" sz="2800" dirty="0">
                <a:solidFill>
                  <a:srgbClr val="000000"/>
                </a:solidFill>
              </a:rPr>
              <a:t>Entry -	 Allows only a single line of text</a:t>
            </a:r>
          </a:p>
          <a:p>
            <a:pPr marL="461963" indent="-457200">
              <a:buFont typeface="Wingdings" charset="2"/>
              <a:buChar char="ü"/>
            </a:pPr>
            <a:endParaRPr lang="en-US" sz="2800" dirty="0">
              <a:solidFill>
                <a:srgbClr val="000000"/>
              </a:solidFill>
            </a:endParaRPr>
          </a:p>
          <a:p>
            <a:pPr marL="461963" indent="-457200">
              <a:buFont typeface="Wingdings" charset="2"/>
              <a:buChar char="ü"/>
            </a:pPr>
            <a:r>
              <a:rPr lang="en-US" sz="2800" dirty="0">
                <a:solidFill>
                  <a:srgbClr val="000000"/>
                </a:solidFill>
              </a:rPr>
              <a:t>Text	- Allows multiline text entry</a:t>
            </a:r>
          </a:p>
          <a:p>
            <a:pPr marL="461963" indent="-457200">
              <a:buFont typeface="Wingdings" charset="2"/>
              <a:buChar char="ü"/>
            </a:pPr>
            <a:endParaRPr lang="en-US" sz="2800" dirty="0">
              <a:solidFill>
                <a:srgbClr val="000000"/>
              </a:solidFill>
            </a:endParaRPr>
          </a:p>
          <a:p>
            <a:pPr marL="461963" indent="-457200">
              <a:buFont typeface="Wingdings" charset="2"/>
              <a:buChar char="ü"/>
            </a:pPr>
            <a:r>
              <a:rPr lang="en-US" sz="2800" dirty="0">
                <a:solidFill>
                  <a:srgbClr val="000000"/>
                </a:solidFill>
              </a:rPr>
              <a:t>Frame	 - rectangular region used to group related widgets or provide padding between widgets</a:t>
            </a:r>
          </a:p>
          <a:p>
            <a:pPr algn="just">
              <a:buNone/>
            </a:pPr>
            <a:endParaRPr lang="en-US" sz="2800" dirty="0"/>
          </a:p>
        </p:txBody>
      </p:sp>
      <p:sp>
        <p:nvSpPr>
          <p:cNvPr id="1048656"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lang="en-US"/>
          </a:p>
        </p:txBody>
      </p:sp>
      <p:sp>
        <p:nvSpPr>
          <p:cNvPr id="1048657" name="Google Shape;10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r>
              <a:rPr lang="en-US" dirty="0"/>
              <a:t>Mini Project – 20CSE59</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769</Words>
  <Application>Microsoft Office PowerPoint</Application>
  <PresentationFormat>On-screen Show (4:3)</PresentationFormat>
  <Paragraphs>111</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Noto Sans Symbols</vt:lpstr>
      <vt:lpstr>Wingdings</vt:lpstr>
      <vt:lpstr>Office Theme</vt:lpstr>
      <vt:lpstr>DEPARTMENT OF COMPUTER SCIENCE &amp; ENGINEERING</vt:lpstr>
      <vt:lpstr> Agenda</vt:lpstr>
      <vt:lpstr>INTRODUCTION </vt:lpstr>
      <vt:lpstr>PROBLEM DEFINITION</vt:lpstr>
      <vt:lpstr>OBJECTIVES</vt:lpstr>
      <vt:lpstr>CONCEPTS IMPLEMENTED</vt:lpstr>
      <vt:lpstr>PowerPoint Presentation</vt:lpstr>
      <vt:lpstr>PowerPoint Presentation</vt:lpstr>
      <vt:lpstr>PowerPoint Presentation</vt:lpstr>
      <vt:lpstr>ER DIAGRAM</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vyshnavi</dc:creator>
  <cp:lastModifiedBy>Seshadrinath Kotha</cp:lastModifiedBy>
  <cp:revision>14</cp:revision>
  <dcterms:created xsi:type="dcterms:W3CDTF">2020-08-06T11:46:48Z</dcterms:created>
  <dcterms:modified xsi:type="dcterms:W3CDTF">2020-10-22T06:01:22Z</dcterms:modified>
</cp:coreProperties>
</file>