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774"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nduru Narasimha" userId="bd3f5b018a89079d" providerId="LiveId" clId="{69F0B7B8-A48D-48FD-8D34-6509FC35AB36}"/>
    <pc:docChg chg="modSld">
      <pc:chgData name="Konduru Narasimha" userId="bd3f5b018a89079d" providerId="LiveId" clId="{69F0B7B8-A48D-48FD-8D34-6509FC35AB36}" dt="2024-03-30T14:42:22.571" v="0" actId="1076"/>
      <pc:docMkLst>
        <pc:docMk/>
      </pc:docMkLst>
      <pc:sldChg chg="modSp mod">
        <pc:chgData name="Konduru Narasimha" userId="bd3f5b018a89079d" providerId="LiveId" clId="{69F0B7B8-A48D-48FD-8D34-6509FC35AB36}" dt="2024-03-30T14:42:22.571" v="0" actId="1076"/>
        <pc:sldMkLst>
          <pc:docMk/>
          <pc:sldMk cId="0" sldId="265"/>
        </pc:sldMkLst>
        <pc:picChg chg="mod">
          <ac:chgData name="Konduru Narasimha" userId="bd3f5b018a89079d" providerId="LiveId" clId="{69F0B7B8-A48D-48FD-8D34-6509FC35AB36}" dt="2024-03-30T14:42:22.571" v="0" actId="1076"/>
          <ac:picMkLst>
            <pc:docMk/>
            <pc:sldMk cId="0" sldId="265"/>
            <ac:picMk id="13" creationId="{FEA2EDFA-59A4-12BC-EED8-7AFB8BE2180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17-09-2024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9/17/2024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9/17/2024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9/17/2024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9/17/2024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9/17/2024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US" sz="2400" dirty="0" smtClean="0"/>
              <a:t>: </a:t>
            </a:r>
            <a:r>
              <a:rPr lang="en-US" sz="2400" dirty="0" err="1" smtClean="0"/>
              <a:t>S.Sreeja</a:t>
            </a:r>
            <a:endParaRPr lang="en-US" sz="2400" dirty="0"/>
          </a:p>
          <a:p>
            <a:r>
              <a:rPr lang="en-US" sz="2400" dirty="0"/>
              <a:t>REGISTER NO</a:t>
            </a:r>
            <a:r>
              <a:rPr lang="en-US" sz="2400" dirty="0" smtClean="0"/>
              <a:t>: 312214914</a:t>
            </a:r>
            <a:endParaRPr lang="en-US" sz="2400" dirty="0"/>
          </a:p>
          <a:p>
            <a:r>
              <a:rPr lang="en-US" sz="2400" dirty="0"/>
              <a:t>DEPARTMENT</a:t>
            </a:r>
            <a:r>
              <a:rPr lang="en-US" sz="2400" dirty="0" smtClean="0"/>
              <a:t>: </a:t>
            </a:r>
            <a:r>
              <a:rPr lang="en-US" sz="2400" dirty="0" err="1" smtClean="0"/>
              <a:t>Bcom</a:t>
            </a:r>
            <a:r>
              <a:rPr lang="en-US" sz="2400" dirty="0" smtClean="0"/>
              <a:t>(CA)</a:t>
            </a:r>
            <a:endParaRPr lang="en-US" sz="2400" dirty="0"/>
          </a:p>
          <a:p>
            <a:r>
              <a:rPr lang="en-US" sz="2400" dirty="0" smtClean="0"/>
              <a:t>COLLEGE: </a:t>
            </a:r>
            <a:r>
              <a:rPr lang="en-US" sz="2400" dirty="0" err="1" smtClean="0"/>
              <a:t>Annai</a:t>
            </a:r>
            <a:r>
              <a:rPr lang="en-US" sz="2400" dirty="0" smtClean="0"/>
              <a:t> </a:t>
            </a:r>
            <a:r>
              <a:rPr lang="en-US" sz="2400" dirty="0" err="1" smtClean="0"/>
              <a:t>veilankannai’s</a:t>
            </a:r>
            <a:r>
              <a:rPr lang="en-US" sz="2400" dirty="0" smtClean="0"/>
              <a:t> college for women</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739774" y="1531762"/>
            <a:ext cx="5965825" cy="2506838"/>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wrap="square" lIns="0" tIns="0" rIns="0" bIns="0" rtlCol="0"/>
          <a:lstStyle/>
          <a:p>
            <a:r>
              <a:rPr lang="en-US" dirty="0"/>
              <a:t>Data Modeling </a:t>
            </a:r>
            <a:r>
              <a:rPr lang="en-US" dirty="0" err="1"/>
              <a:t>ExamplesER</a:t>
            </a:r>
            <a:r>
              <a:rPr lang="en-US" dirty="0"/>
              <a:t> (Entity-Relationship) Model. This model is based on the notion of real-world entities and relationships among them. ...Hierarchical Model. ...Network Model. ...Relational Model. ...Object-Oriented Database Model. ...Object-Relational Model</a:t>
            </a:r>
            <a:r>
              <a:rPr lang="en-US" dirty="0" smtClean="0"/>
              <a:t>.</a:t>
            </a:r>
          </a:p>
          <a:p>
            <a:endParaRPr lang="en-US" dirty="0"/>
          </a:p>
          <a:p>
            <a:r>
              <a:rPr lang="en-US" dirty="0"/>
              <a:t>An analytical data model represents a set of rules, that once applied to one or more tables in a database, creates a modified view of an existing table or a new table altogether. In other words, an analytical data model can be used repeatedly to transform raw data</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66875" y="1695450"/>
            <a:ext cx="5343526" cy="27241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p:cNvPicPr>
            <a:picLocks noChangeAspect="1"/>
          </p:cNvPicPr>
          <p:nvPr/>
        </p:nvPicPr>
        <p:blipFill>
          <a:blip r:embed="rId3"/>
          <a:stretch>
            <a:fillRect/>
          </a:stretch>
        </p:blipFill>
        <p:spPr>
          <a:xfrm>
            <a:off x="1636395" y="1447800"/>
            <a:ext cx="6745605" cy="470925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09600" y="457200"/>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609600" y="1720840"/>
            <a:ext cx="8534400" cy="2585323"/>
          </a:xfrm>
          <a:prstGeom prst="rect">
            <a:avLst/>
          </a:prstGeom>
        </p:spPr>
        <p:txBody>
          <a:bodyPr wrap="square">
            <a:spAutoFit/>
          </a:bodyPr>
          <a:lstStyle/>
          <a:p>
            <a:r>
              <a:rPr lang="en-IN" dirty="0" smtClean="0"/>
              <a:t> 1. Here </a:t>
            </a:r>
            <a:r>
              <a:rPr lang="en-IN" dirty="0"/>
              <a:t>are some tips for drawing conclusions from data: Know your data source, Define your question and hypothesis, Choose the right method and tool, Interpret the results and check for errors, and Communicate your findings and insights.  Data analysis can help you: make informed decisions, identify opportunities for improvement, drive innovation, and support or debunk previous studies</a:t>
            </a:r>
            <a:r>
              <a:rPr lang="en-IN" dirty="0" smtClean="0"/>
              <a:t>.</a:t>
            </a:r>
          </a:p>
          <a:p>
            <a:endParaRPr lang="en-IN" dirty="0"/>
          </a:p>
          <a:p>
            <a:r>
              <a:rPr lang="en-IN" dirty="0" smtClean="0"/>
              <a:t>2.  </a:t>
            </a:r>
            <a:r>
              <a:rPr lang="en-IN" dirty="0"/>
              <a:t>Making Informed Conclusions: Data analysis helps researchers draw meaningful and evidence-based conclusions from their research findings. It provides a quantitative basis for making claims and recommendations.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990599" y="1447800"/>
            <a:ext cx="7000875" cy="228600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pPr marL="800100" lvl="1" indent="-342900">
              <a:buFont typeface="+mj-lt"/>
              <a:buAutoNum type="arabicPeriod"/>
            </a:pPr>
            <a:r>
              <a:rPr lang="en-US" dirty="0"/>
              <a:t>Identify the </a:t>
            </a:r>
            <a:r>
              <a:rPr lang="en-US" dirty="0" err="1"/>
              <a:t>problem.Put</a:t>
            </a:r>
            <a:r>
              <a:rPr lang="en-US" dirty="0"/>
              <a:t> the problem into </a:t>
            </a:r>
            <a:r>
              <a:rPr lang="en-US" dirty="0" err="1"/>
              <a:t>context.Find</a:t>
            </a:r>
            <a:r>
              <a:rPr lang="en-US" dirty="0"/>
              <a:t> the root </a:t>
            </a:r>
            <a:r>
              <a:rPr lang="en-US" dirty="0" err="1"/>
              <a:t>cause.Describe</a:t>
            </a:r>
            <a:r>
              <a:rPr lang="en-US" dirty="0"/>
              <a:t> your ideal </a:t>
            </a:r>
            <a:r>
              <a:rPr lang="en-US" dirty="0" err="1"/>
              <a:t>outcome.Propose</a:t>
            </a:r>
            <a:r>
              <a:rPr lang="en-US" dirty="0"/>
              <a:t> a solution and outline its benefits</a:t>
            </a:r>
            <a:r>
              <a:rPr lang="en-US" dirty="0" smtClean="0"/>
              <a:t>.</a:t>
            </a:r>
          </a:p>
          <a:p>
            <a:pPr marL="800100" lvl="1" indent="-342900">
              <a:buFont typeface="+mj-lt"/>
              <a:buAutoNum type="arabicPeriod"/>
            </a:pPr>
            <a:endParaRPr lang="en-US" dirty="0"/>
          </a:p>
          <a:p>
            <a:pPr marL="800100" lvl="1" indent="-342900">
              <a:buFont typeface="+mj-lt"/>
              <a:buAutoNum type="arabicPeriod"/>
            </a:pPr>
            <a:r>
              <a:rPr lang="en-US" dirty="0"/>
              <a:t>The problem statement aims to highlight the pressing issue the research intends to address. It should be concise and to the point</a:t>
            </a:r>
            <a:r>
              <a:rPr lang="en-US" dirty="0" smtClean="0"/>
              <a:t>.</a:t>
            </a:r>
          </a:p>
          <a:p>
            <a:pPr marL="800100" lvl="1" indent="-342900">
              <a:buFont typeface="+mj-lt"/>
              <a:buAutoNum type="arabicPeriod"/>
            </a:pPr>
            <a:endParaRPr lang="en-US" dirty="0"/>
          </a:p>
          <a:p>
            <a:pPr marL="800100" lvl="1" indent="-342900">
              <a:buFont typeface="+mj-lt"/>
              <a:buAutoNum type="arabicPeriod"/>
            </a:pPr>
            <a:r>
              <a:rPr lang="en-US" dirty="0"/>
              <a:t>The problem statement aims to highlight the pressing issue the research intends to address. It should be concise and to the point</a:t>
            </a:r>
            <a:r>
              <a:rPr lang="en-US" dirty="0" smtClean="0"/>
              <a:t>.</a:t>
            </a:r>
          </a:p>
          <a:p>
            <a:pPr marL="800100" lvl="1" indent="-342900">
              <a:buFont typeface="+mj-lt"/>
              <a:buAutoNum type="arabicPeriod"/>
            </a:pPr>
            <a:endParaRPr lang="en-US" dirty="0"/>
          </a:p>
          <a:p>
            <a:pPr marL="800100" lvl="1" indent="-342900">
              <a:buFont typeface="+mj-lt"/>
              <a:buAutoNum type="arabicPeriod"/>
            </a:pPr>
            <a:endParaRPr lang="en-US" dirty="0" smtClean="0"/>
          </a:p>
          <a:p>
            <a:pPr marL="800100" lvl="1" indent="-342900">
              <a:buFont typeface="+mj-lt"/>
              <a:buAutoNum type="arabicPeriod"/>
            </a:pPr>
            <a:r>
              <a:rPr lang="en-US" dirty="0"/>
              <a:t>Data analysis is a process of finding answers to questions or solving problems using data. But before you can dive into the data, you need to have a clear problem statement that defines what you are trying to achieve, why it matters, and how you will measure success.</a:t>
            </a:r>
            <a:endParaRPr dirty="0"/>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rot="10800000" flipV="1">
            <a:off x="990600" y="2029011"/>
            <a:ext cx="5791200" cy="945297"/>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pPr marL="342900" indent="-342900">
              <a:buFont typeface="+mj-lt"/>
              <a:buAutoNum type="arabicPeriod"/>
            </a:pPr>
            <a:r>
              <a:rPr lang="en-US" dirty="0"/>
              <a:t>At their most basic level, data analytics projects involve using historical and present project data to enable efficient project delivery decisions. This includes the following: Descriptive analysis offers information in the most efficient way </a:t>
            </a:r>
            <a:r>
              <a:rPr lang="en-US" dirty="0" smtClean="0"/>
              <a:t>possible</a:t>
            </a:r>
          </a:p>
          <a:p>
            <a:pPr marL="342900" indent="-342900">
              <a:buFont typeface="+mj-lt"/>
              <a:buAutoNum type="arabicPeriod"/>
            </a:pPr>
            <a:endParaRPr lang="en-US" dirty="0"/>
          </a:p>
          <a:p>
            <a:pPr marL="342900" indent="-342900">
              <a:buFont typeface="+mj-lt"/>
              <a:buAutoNum type="arabicPeriod"/>
            </a:pPr>
            <a:r>
              <a:rPr lang="en-US" dirty="0"/>
              <a:t>Data analysis is a process for obtaining raw data, and subsequently converting it into information useful for decision-making by users. Data is collected and analyzed to answer questions, test hypotheses, or disprove theories</a:t>
            </a:r>
            <a:r>
              <a:rPr lang="en-US" dirty="0" smtClean="0"/>
              <a:t>.</a:t>
            </a:r>
          </a:p>
          <a:p>
            <a:pPr marL="342900" indent="-342900">
              <a:buFont typeface="+mj-lt"/>
              <a:buAutoNum type="arabicPeriod"/>
            </a:pPr>
            <a:endParaRPr lang="en-US" dirty="0"/>
          </a:p>
          <a:p>
            <a:pPr marL="342900" indent="-342900">
              <a:buFont typeface="+mj-lt"/>
              <a:buAutoNum type="arabicPeriod"/>
            </a:pPr>
            <a:r>
              <a:rPr lang="en-US" dirty="0"/>
              <a:t>Data summaries use descriptive (summary) statistics to present collected research data in a logical, meaningful, and efficient way. In most cases, data summaries do not make inferences about the data and its ability to prove </a:t>
            </a:r>
            <a:r>
              <a:rPr lang="en-US" dirty="0" smtClean="0"/>
              <a:t>.</a:t>
            </a:r>
            <a:endParaRPr dirty="0"/>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533400" y="1670663"/>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723900" y="1676400"/>
            <a:ext cx="8810625" cy="68580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r>
              <a:rPr lang="en-US" dirty="0"/>
              <a:t>End users are the people who use a product or service, and they can be the target of data analysis:  </a:t>
            </a:r>
            <a:r>
              <a:rPr lang="en-US" dirty="0" err="1"/>
              <a:t>DefinitionAn</a:t>
            </a:r>
            <a:r>
              <a:rPr lang="en-US" dirty="0"/>
              <a:t> end user is a person or entity that uses a product or service, and they are different from the customer who buys it.  </a:t>
            </a:r>
            <a:r>
              <a:rPr lang="en-US" dirty="0" err="1"/>
              <a:t>RoleEnd</a:t>
            </a:r>
            <a:r>
              <a:rPr lang="en-US" dirty="0"/>
              <a:t> users are often at the operational level of an organization, and they may be the ones who make the final decision to adopt a product or service.  </a:t>
            </a:r>
            <a:r>
              <a:rPr lang="en-US" dirty="0" err="1"/>
              <a:t>NeedsEnd</a:t>
            </a:r>
            <a:r>
              <a:rPr lang="en-US" dirty="0"/>
              <a:t> users can have different levels of technical expertise, so it's important to consider their needs and preferences when designing a product or service.  Data </a:t>
            </a:r>
            <a:r>
              <a:rPr lang="en-US" dirty="0" err="1"/>
              <a:t>analysisEnd</a:t>
            </a:r>
            <a:r>
              <a:rPr lang="en-US" dirty="0"/>
              <a:t> users can be empowered to participate in data analysis, which can help companies make data-driven decisions.  Data </a:t>
            </a:r>
            <a:r>
              <a:rPr lang="en-US" dirty="0" err="1"/>
              <a:t>analyticsData</a:t>
            </a:r>
            <a:r>
              <a:rPr lang="en-US" dirty="0"/>
              <a:t> analytics is the process of examining data to find trends and draw conclusions. It's used by many businesses, including those in retail, agriculture, banking, and government.</a:t>
            </a:r>
            <a:endParaRPr dirty="0"/>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4" name="object 4"/>
          <p:cNvSpPr/>
          <p:nvPr/>
        </p:nvSpPr>
        <p:spPr>
          <a:xfrm>
            <a:off x="3657600" y="1600200"/>
            <a:ext cx="2981325" cy="14287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r>
              <a:rPr lang="en-US" dirty="0"/>
              <a:t>Here are some ways that data analytics can strengthen a value </a:t>
            </a:r>
            <a:r>
              <a:rPr lang="en-US" dirty="0" err="1"/>
              <a:t>proposition:Identify</a:t>
            </a:r>
            <a:r>
              <a:rPr lang="en-US" dirty="0"/>
              <a:t> customer needs: Data analytics can help identify customer needs and pain </a:t>
            </a:r>
            <a:r>
              <a:rPr lang="en-US" dirty="0" err="1"/>
              <a:t>points.Validate</a:t>
            </a:r>
            <a:r>
              <a:rPr lang="en-US" dirty="0"/>
              <a:t> assumptions: Data analytics can help validate assumptions and </a:t>
            </a:r>
            <a:r>
              <a:rPr lang="en-US" dirty="0" err="1"/>
              <a:t>hypotheses.Demonstrate</a:t>
            </a:r>
            <a:r>
              <a:rPr lang="en-US" dirty="0"/>
              <a:t> value: Data analytics can help demonstrate a company's value and </a:t>
            </a:r>
            <a:r>
              <a:rPr lang="en-US" dirty="0" err="1"/>
              <a:t>impact.Optimize</a:t>
            </a:r>
            <a:r>
              <a:rPr lang="en-US" dirty="0"/>
              <a:t> messaging: Data analytics can help optimize a company's messaging and delivery.</a:t>
            </a:r>
            <a:endParaRPr dirty="0"/>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609600" y="1676400"/>
            <a:ext cx="4876800" cy="3970318"/>
          </a:xfrm>
          <a:prstGeom prst="rect">
            <a:avLst/>
          </a:prstGeom>
        </p:spPr>
        <p:txBody>
          <a:bodyPr wrap="square">
            <a:spAutoFit/>
          </a:bodyPr>
          <a:lstStyle/>
          <a:p>
            <a:pPr marL="342900" indent="-342900">
              <a:buFont typeface="+mj-lt"/>
              <a:buAutoNum type="arabicPeriod"/>
            </a:pPr>
            <a:r>
              <a:rPr lang="en-IN" dirty="0" smtClean="0"/>
              <a:t>Dataset </a:t>
            </a:r>
            <a:r>
              <a:rPr lang="en-IN" dirty="0" err="1" smtClean="0"/>
              <a:t>MeaningA</a:t>
            </a:r>
            <a:r>
              <a:rPr lang="en-IN" dirty="0" smtClean="0"/>
              <a:t> data set is an ordered collection of data. As we know, a collection of information obtained through observations, measurements, study, or analysis is referred to as data. It could include information such as facts, numbers, figures, names, or even basic descriptions of objects.</a:t>
            </a:r>
          </a:p>
          <a:p>
            <a:pPr marL="342900" indent="-342900">
              <a:buFont typeface="+mj-lt"/>
              <a:buAutoNum type="arabicPeriod"/>
            </a:pPr>
            <a:r>
              <a:rPr lang="en-US" dirty="0"/>
              <a:t>At a minimum, it should contain a list of every file in the data set and a brief description of the data included in each file. Ideally, there should be a detailed description of the data in each file including software used, data units (i.e. tabular columns, data records, etc.)</a:t>
            </a:r>
            <a:endParaRPr lang="en-IN" dirty="0" smtClean="0"/>
          </a:p>
          <a:p>
            <a:pPr marL="342900" indent="-342900">
              <a:buFont typeface="+mj-lt"/>
              <a:buAutoNum type="arabicPeriod"/>
            </a:pP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4" name="object 4"/>
          <p:cNvSpPr/>
          <p:nvPr/>
        </p:nvSpPr>
        <p:spPr>
          <a:xfrm>
            <a:off x="2895601" y="1678243"/>
            <a:ext cx="4094606" cy="302957"/>
          </a:xfrm>
          <a:custGeom>
            <a:avLst/>
            <a:gdLst/>
            <a:ahLst/>
            <a:cxnLst/>
            <a:rect l="l" t="t" r="r" b="b"/>
            <a:pathLst>
              <a:path w="314325" h="323850">
                <a:moveTo>
                  <a:pt x="314325" y="0"/>
                </a:moveTo>
                <a:lnTo>
                  <a:pt x="0" y="0"/>
                </a:lnTo>
                <a:lnTo>
                  <a:pt x="0" y="323850"/>
                </a:lnTo>
                <a:lnTo>
                  <a:pt x="314325" y="323850"/>
                </a:lnTo>
                <a:lnTo>
                  <a:pt x="314325" y="0"/>
                </a:lnTo>
                <a:close/>
              </a:path>
            </a:pathLst>
          </a:custGeom>
          <a:solidFill>
            <a:schemeClr val="bg1"/>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3550920" y="2209800"/>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2895601" y="1325635"/>
            <a:ext cx="3429000" cy="4524315"/>
          </a:xfrm>
          <a:prstGeom prst="rect">
            <a:avLst/>
          </a:prstGeom>
        </p:spPr>
        <p:txBody>
          <a:bodyPr wrap="square">
            <a:spAutoFit/>
          </a:bodyPr>
          <a:lstStyle/>
          <a:p>
            <a:r>
              <a:rPr lang="en-IN" dirty="0"/>
              <a:t>Data analytics can also help companies track which products and services are performing well and predict sales trends—and leverage this </a:t>
            </a:r>
            <a:r>
              <a:rPr lang="en-IN" dirty="0" smtClean="0"/>
              <a:t>qualitative</a:t>
            </a:r>
          </a:p>
          <a:p>
            <a:endParaRPr lang="en-US" dirty="0"/>
          </a:p>
          <a:p>
            <a:endParaRPr lang="en-IN" dirty="0" smtClean="0"/>
          </a:p>
          <a:p>
            <a:endParaRPr lang="en-US" dirty="0"/>
          </a:p>
          <a:p>
            <a:r>
              <a:rPr lang="en-US" dirty="0"/>
              <a:t>Data analytics helps you make better </a:t>
            </a:r>
            <a:r>
              <a:rPr lang="en-US" dirty="0" err="1"/>
              <a:t>decisionsWith</a:t>
            </a:r>
            <a:r>
              <a:rPr lang="en-US" dirty="0"/>
              <a:t> a data skill set, you'll be able to analyze social media engagement trends, customer buying </a:t>
            </a:r>
            <a:r>
              <a:rPr lang="en-US" dirty="0" err="1"/>
              <a:t>behaviour</a:t>
            </a:r>
            <a:r>
              <a:rPr lang="en-US" dirty="0"/>
              <a:t>, and demographic info to help reach your sales goals and better connect with your audience.</a:t>
            </a: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226</TotalTime>
  <Words>928</Words>
  <Application>Microsoft Office PowerPoint</Application>
  <PresentationFormat>Widescreen</PresentationFormat>
  <Paragraphs>69</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Hosur City Boy</cp:lastModifiedBy>
  <cp:revision>21</cp:revision>
  <dcterms:created xsi:type="dcterms:W3CDTF">2024-03-29T15:07:22Z</dcterms:created>
  <dcterms:modified xsi:type="dcterms:W3CDTF">2024-09-17T12:32:20Z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