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75" r:id="rId3"/>
    <p:sldMasterId id="2147483687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Bookman Old Style" panose="02050604050505020204" pitchFamily="18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ibre Franklin" pitchFamily="2" charset="0"/>
      <p:regular r:id="rId26"/>
      <p:bold r:id="rId27"/>
      <p:italic r:id="rId28"/>
      <p:boldItalic r:id="rId29"/>
    </p:embeddedFont>
    <p:embeddedFont>
      <p:font typeface="Pinyon Scrip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rQ27OmWGbfaShBegqNG5hps3P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23535-693A-4C71-B9DE-2406B226C824}" v="85" dt="2023-04-04T06:11:2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291145" y="3029751"/>
            <a:ext cx="2825496" cy="214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291145" y="1868285"/>
            <a:ext cx="2825496" cy="71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8340351" y="2726976"/>
            <a:ext cx="2727084" cy="139525"/>
          </a:xfrm>
          <a:custGeom>
            <a:avLst/>
            <a:gdLst/>
            <a:ahLst/>
            <a:cxnLst/>
            <a:rect l="l" t="t" r="r" b="b"/>
            <a:pathLst>
              <a:path w="2727084" h="139525" extrusionOk="0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itle Slide">
  <p:cSld name="Image and Title Slid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>
            <a:spLocks noGrp="1"/>
          </p:cNvSpPr>
          <p:nvPr>
            <p:ph type="pic" idx="2"/>
          </p:nvPr>
        </p:nvSpPr>
        <p:spPr>
          <a:xfrm>
            <a:off x="0" y="793750"/>
            <a:ext cx="12192000" cy="4900613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451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inyon Scrip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2013284" y="5878369"/>
            <a:ext cx="81654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534478" y="5342223"/>
            <a:ext cx="3123044" cy="139083"/>
          </a:xfrm>
          <a:custGeom>
            <a:avLst/>
            <a:gdLst/>
            <a:ahLst/>
            <a:cxnLst/>
            <a:rect l="l" t="t" r="r" b="b"/>
            <a:pathLst>
              <a:path w="3123043" h="139082" extrusionOk="0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Layout">
  <p:cSld name="Media Layou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013284" y="5868367"/>
            <a:ext cx="8165432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  <a:defRPr sz="1800" b="0" i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>
            <a:spLocks noGrp="1"/>
          </p:cNvSpPr>
          <p:nvPr>
            <p:ph type="media" idx="2"/>
          </p:nvPr>
        </p:nvSpPr>
        <p:spPr>
          <a:xfrm>
            <a:off x="829056" y="827052"/>
            <a:ext cx="10533888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 Cited Slide">
  <p:cSld name="Works Cited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1874838"/>
            <a:ext cx="10515600" cy="374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0" y="1583062"/>
            <a:ext cx="2736000" cy="1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Layout">
  <p:cSld name="Thanks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6774" b="-572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912235" y="4447556"/>
            <a:ext cx="4367531" cy="47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1037021" y="1663690"/>
            <a:ext cx="10117959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Pinyon Script"/>
              <a:buNone/>
              <a:defRPr sz="10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2"/>
          </p:nvPr>
        </p:nvSpPr>
        <p:spPr>
          <a:xfrm>
            <a:off x="3912235" y="4152286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3"/>
          </p:nvPr>
        </p:nvSpPr>
        <p:spPr>
          <a:xfrm>
            <a:off x="1050857" y="3264670"/>
            <a:ext cx="10090287" cy="60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0" i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>
            <a:off x="5711952" y="5004104"/>
            <a:ext cx="768096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400" y="2987075"/>
            <a:ext cx="4975200" cy="11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body" idx="4"/>
          </p:nvPr>
        </p:nvSpPr>
        <p:spPr>
          <a:xfrm>
            <a:off x="2895600" y="5423227"/>
            <a:ext cx="6400800" cy="47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5"/>
          </p:nvPr>
        </p:nvSpPr>
        <p:spPr>
          <a:xfrm>
            <a:off x="3912235" y="5121518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s Layout">
  <p:cSld name="1_Thanks Layou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912235" y="4447556"/>
            <a:ext cx="4367531" cy="47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037021" y="1663690"/>
            <a:ext cx="10117959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Pinyon Script"/>
              <a:buNone/>
              <a:defRPr sz="10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3"/>
          </p:nvPr>
        </p:nvSpPr>
        <p:spPr>
          <a:xfrm>
            <a:off x="3912235" y="4152286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4"/>
          </p:nvPr>
        </p:nvSpPr>
        <p:spPr>
          <a:xfrm>
            <a:off x="1050857" y="3264670"/>
            <a:ext cx="10090287" cy="60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0" i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88" name="Google Shape;188;p27"/>
          <p:cNvCxnSpPr/>
          <p:nvPr/>
        </p:nvCxnSpPr>
        <p:spPr>
          <a:xfrm>
            <a:off x="5711952" y="5004104"/>
            <a:ext cx="768096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7"/>
          <p:cNvSpPr txBox="1">
            <a:spLocks noGrp="1"/>
          </p:cNvSpPr>
          <p:nvPr>
            <p:ph type="body" idx="5"/>
          </p:nvPr>
        </p:nvSpPr>
        <p:spPr>
          <a:xfrm>
            <a:off x="3135722" y="5423227"/>
            <a:ext cx="5920556" cy="47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6"/>
          </p:nvPr>
        </p:nvSpPr>
        <p:spPr>
          <a:xfrm>
            <a:off x="3912235" y="5121518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1037021" y="2289328"/>
            <a:ext cx="10117959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Pinyon Script"/>
              <a:buNone/>
              <a:defRPr sz="10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400" y="3612713"/>
            <a:ext cx="4975200" cy="11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1037021" y="3890308"/>
            <a:ext cx="10117959" cy="60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0" i="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534478" y="1568994"/>
            <a:ext cx="3123044" cy="139083"/>
          </a:xfrm>
          <a:custGeom>
            <a:avLst/>
            <a:gdLst/>
            <a:ahLst/>
            <a:cxnLst/>
            <a:rect l="l" t="t" r="r" b="b"/>
            <a:pathLst>
              <a:path w="3123043" h="139082" extrusionOk="0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0" y="2483224"/>
            <a:ext cx="12192000" cy="34655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48942" b="-4894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838200" y="1882722"/>
            <a:ext cx="10515600" cy="46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2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12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12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/>
          <p:nvPr/>
        </p:nvSpPr>
        <p:spPr>
          <a:xfrm>
            <a:off x="4534478" y="1568994"/>
            <a:ext cx="3123044" cy="139083"/>
          </a:xfrm>
          <a:custGeom>
            <a:avLst/>
            <a:gdLst/>
            <a:ahLst/>
            <a:cxnLst/>
            <a:rect l="l" t="t" r="r" b="b"/>
            <a:pathLst>
              <a:path w="3123043" h="139082" extrusionOk="0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74839"/>
            <a:ext cx="10515600" cy="47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>
            <a:spLocks noGrp="1"/>
          </p:cNvSpPr>
          <p:nvPr>
            <p:ph type="pic" idx="2"/>
          </p:nvPr>
        </p:nvSpPr>
        <p:spPr>
          <a:xfrm>
            <a:off x="0" y="2483223"/>
            <a:ext cx="12192000" cy="34655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839788" y="1866900"/>
            <a:ext cx="5157787" cy="44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2"/>
          </p:nvPr>
        </p:nvSpPr>
        <p:spPr>
          <a:xfrm>
            <a:off x="839788" y="2488937"/>
            <a:ext cx="5157787" cy="34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3"/>
          </p:nvPr>
        </p:nvSpPr>
        <p:spPr>
          <a:xfrm>
            <a:off x="6172200" y="1866900"/>
            <a:ext cx="5183188" cy="44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4"/>
          </p:nvPr>
        </p:nvSpPr>
        <p:spPr>
          <a:xfrm>
            <a:off x="6172200" y="2488937"/>
            <a:ext cx="5183188" cy="34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1442364" y="2135538"/>
            <a:ext cx="2727084" cy="139525"/>
          </a:xfrm>
          <a:custGeom>
            <a:avLst/>
            <a:gdLst/>
            <a:ahLst/>
            <a:cxnLst/>
            <a:rect l="l" t="t" r="r" b="b"/>
            <a:pathLst>
              <a:path w="2727084" h="139525" extrusionOk="0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inyon Scrip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839788" y="2353200"/>
            <a:ext cx="3932237" cy="35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2"/>
          </p:nvPr>
        </p:nvSpPr>
        <p:spPr>
          <a:xfrm>
            <a:off x="5180012" y="908051"/>
            <a:ext cx="6172200" cy="495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1442364" y="2135538"/>
            <a:ext cx="2727084" cy="139525"/>
          </a:xfrm>
          <a:custGeom>
            <a:avLst/>
            <a:gdLst/>
            <a:ahLst/>
            <a:cxnLst/>
            <a:rect l="l" t="t" r="r" b="b"/>
            <a:pathLst>
              <a:path w="2727084" h="139525" extrusionOk="0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inyon Scrip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839788" y="2353200"/>
            <a:ext cx="3932237" cy="35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6" name="Google Shape;246;p34"/>
          <p:cNvSpPr>
            <a:spLocks noGrp="1"/>
          </p:cNvSpPr>
          <p:nvPr>
            <p:ph type="pic" idx="2"/>
          </p:nvPr>
        </p:nvSpPr>
        <p:spPr>
          <a:xfrm>
            <a:off x="5183188" y="908051"/>
            <a:ext cx="6172200" cy="495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nual">
  <p:cSld name="Manual">
    <p:bg>
      <p:bgPr>
        <a:solidFill>
          <a:srgbClr val="F7F0E3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679116" y="1815793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 b="1">
                <a:solidFill>
                  <a:schemeClr val="lt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2"/>
          </p:nvPr>
        </p:nvSpPr>
        <p:spPr>
          <a:xfrm>
            <a:off x="1394409" y="1920003"/>
            <a:ext cx="3103110" cy="103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 b="0">
                <a:solidFill>
                  <a:schemeClr val="dk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3"/>
          </p:nvPr>
        </p:nvSpPr>
        <p:spPr>
          <a:xfrm>
            <a:off x="4772516" y="1815793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 b="1">
                <a:solidFill>
                  <a:schemeClr val="lt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4"/>
          </p:nvPr>
        </p:nvSpPr>
        <p:spPr>
          <a:xfrm>
            <a:off x="5558149" y="1920003"/>
            <a:ext cx="2243918" cy="103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 b="0">
                <a:solidFill>
                  <a:schemeClr val="dk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5"/>
          </p:nvPr>
        </p:nvSpPr>
        <p:spPr>
          <a:xfrm>
            <a:off x="7858629" y="1833572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 b="1">
                <a:solidFill>
                  <a:schemeClr val="lt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6"/>
          </p:nvPr>
        </p:nvSpPr>
        <p:spPr>
          <a:xfrm>
            <a:off x="8644262" y="1937782"/>
            <a:ext cx="2959116" cy="103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 b="0">
                <a:solidFill>
                  <a:schemeClr val="dk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7"/>
          </p:nvPr>
        </p:nvSpPr>
        <p:spPr>
          <a:xfrm>
            <a:off x="891723" y="3007741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8"/>
          </p:nvPr>
        </p:nvSpPr>
        <p:spPr>
          <a:xfrm>
            <a:off x="2590348" y="3007741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9"/>
          </p:nvPr>
        </p:nvSpPr>
        <p:spPr>
          <a:xfrm>
            <a:off x="4794793" y="3007741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body" idx="13"/>
          </p:nvPr>
        </p:nvSpPr>
        <p:spPr>
          <a:xfrm>
            <a:off x="7876955" y="3006198"/>
            <a:ext cx="372642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4"/>
          </p:nvPr>
        </p:nvSpPr>
        <p:spPr>
          <a:xfrm>
            <a:off x="1657040" y="5751926"/>
            <a:ext cx="8877920" cy="47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>
                <a:solidFill>
                  <a:schemeClr val="accent3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5"/>
          </p:nvPr>
        </p:nvSpPr>
        <p:spPr>
          <a:xfrm>
            <a:off x="4794791" y="4974002"/>
            <a:ext cx="2599199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6"/>
          </p:nvPr>
        </p:nvSpPr>
        <p:spPr>
          <a:xfrm>
            <a:off x="7890713" y="4974002"/>
            <a:ext cx="371266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7"/>
          <p:cNvSpPr>
            <a:spLocks noGrp="1"/>
          </p:cNvSpPr>
          <p:nvPr>
            <p:ph type="pic" idx="17"/>
          </p:nvPr>
        </p:nvSpPr>
        <p:spPr>
          <a:xfrm>
            <a:off x="891723" y="3880614"/>
            <a:ext cx="1636776" cy="1618488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7"/>
          <p:cNvSpPr>
            <a:spLocks noGrp="1"/>
          </p:cNvSpPr>
          <p:nvPr>
            <p:ph type="pic" idx="18"/>
          </p:nvPr>
        </p:nvSpPr>
        <p:spPr>
          <a:xfrm>
            <a:off x="2590348" y="3880614"/>
            <a:ext cx="1636776" cy="1618488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37"/>
          <p:cNvSpPr>
            <a:spLocks noGrp="1"/>
          </p:cNvSpPr>
          <p:nvPr>
            <p:ph type="pic" idx="19"/>
          </p:nvPr>
        </p:nvSpPr>
        <p:spPr>
          <a:xfrm>
            <a:off x="4794792" y="3944782"/>
            <a:ext cx="2599199" cy="896112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7"/>
          <p:cNvSpPr>
            <a:spLocks noGrp="1"/>
          </p:cNvSpPr>
          <p:nvPr>
            <p:ph type="pic" idx="20"/>
          </p:nvPr>
        </p:nvSpPr>
        <p:spPr>
          <a:xfrm>
            <a:off x="7876955" y="3944782"/>
            <a:ext cx="2599200" cy="8964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2141220" y="558203"/>
            <a:ext cx="790956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sz="6000" b="0">
                <a:solidFill>
                  <a:schemeClr val="dk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8400" y="1568994"/>
            <a:ext cx="4975200" cy="11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Layout">
  <p:cSld name="Timeline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838200" y="1874838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0" y="1583062"/>
            <a:ext cx="2736000" cy="13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15"/>
          <p:cNvCxnSpPr/>
          <p:nvPr/>
        </p:nvCxnSpPr>
        <p:spPr>
          <a:xfrm>
            <a:off x="1003193" y="3429000"/>
            <a:ext cx="10735056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15"/>
          <p:cNvSpPr/>
          <p:nvPr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1006251" y="280975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3"/>
          </p:nvPr>
        </p:nvSpPr>
        <p:spPr>
          <a:xfrm>
            <a:off x="956944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4"/>
          </p:nvPr>
        </p:nvSpPr>
        <p:spPr>
          <a:xfrm>
            <a:off x="2688286" y="280975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5"/>
          </p:nvPr>
        </p:nvSpPr>
        <p:spPr>
          <a:xfrm>
            <a:off x="2638979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6"/>
          </p:nvPr>
        </p:nvSpPr>
        <p:spPr>
          <a:xfrm>
            <a:off x="4370321" y="280975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7"/>
          </p:nvPr>
        </p:nvSpPr>
        <p:spPr>
          <a:xfrm>
            <a:off x="4321014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8"/>
          </p:nvPr>
        </p:nvSpPr>
        <p:spPr>
          <a:xfrm>
            <a:off x="6052356" y="280975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9"/>
          </p:nvPr>
        </p:nvSpPr>
        <p:spPr>
          <a:xfrm>
            <a:off x="6003049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3"/>
          </p:nvPr>
        </p:nvSpPr>
        <p:spPr>
          <a:xfrm>
            <a:off x="7734391" y="280975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4"/>
          </p:nvPr>
        </p:nvSpPr>
        <p:spPr>
          <a:xfrm>
            <a:off x="7685084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5"/>
          </p:nvPr>
        </p:nvSpPr>
        <p:spPr>
          <a:xfrm>
            <a:off x="9416424" y="280975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6"/>
          </p:nvPr>
        </p:nvSpPr>
        <p:spPr>
          <a:xfrm>
            <a:off x="9367117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4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7"/>
          <p:cNvSpPr>
            <a:spLocks noGrp="1"/>
          </p:cNvSpPr>
          <p:nvPr>
            <p:ph type="pic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>
            <a:spLocks noGrp="1"/>
          </p:cNvSpPr>
          <p:nvPr>
            <p:ph type="title"/>
          </p:nvPr>
        </p:nvSpPr>
        <p:spPr>
          <a:xfrm rot="5400000">
            <a:off x="4000500" y="-3268662"/>
            <a:ext cx="1143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2" name="Google Shape;362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1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364" name="Google Shape;364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" name="Google Shape;365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1" name="Google Shape;371;p5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78" name="Google Shape;378;p51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5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5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Date">
  <p:cSld name="Title Slide with Dat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912235" y="5380844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037021" y="2289328"/>
            <a:ext cx="10117959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Pinyon Script"/>
              <a:buNone/>
              <a:defRPr sz="10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3912235" y="5034596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1050857" y="3890308"/>
            <a:ext cx="10090287" cy="60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0" i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5711952" y="5382082"/>
            <a:ext cx="768096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400" y="3612713"/>
            <a:ext cx="4975200" cy="11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4" name="Google Shape;394;p53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5" name="Google Shape;405;p5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0" name="Google Shape;410;p56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56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3" name="Google Shape;413;p56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6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8" name="Google Shape;418;p5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1" name="Google Shape;421;p5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912235" y="5380844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037021" y="2289328"/>
            <a:ext cx="10117959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Pinyon Script"/>
              <a:buNone/>
              <a:defRPr sz="10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3"/>
          </p:nvPr>
        </p:nvSpPr>
        <p:spPr>
          <a:xfrm>
            <a:off x="3912235" y="5034596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4"/>
          </p:nvPr>
        </p:nvSpPr>
        <p:spPr>
          <a:xfrm>
            <a:off x="1050857" y="3890308"/>
            <a:ext cx="10090287" cy="60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0" i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924536" y="922103"/>
            <a:ext cx="42579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663282" y="2384295"/>
            <a:ext cx="4519159" cy="6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474599" y="3173534"/>
            <a:ext cx="4707842" cy="258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059964" y="2076985"/>
            <a:ext cx="3123044" cy="139083"/>
          </a:xfrm>
          <a:custGeom>
            <a:avLst/>
            <a:gdLst/>
            <a:ahLst/>
            <a:cxnLst/>
            <a:rect l="l" t="t" r="r" b="b"/>
            <a:pathLst>
              <a:path w="3123043" h="139082" extrusionOk="0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18"/>
          <p:cNvSpPr>
            <a:spLocks noGrp="1"/>
          </p:cNvSpPr>
          <p:nvPr>
            <p:ph type="pic" idx="3"/>
          </p:nvPr>
        </p:nvSpPr>
        <p:spPr>
          <a:xfrm>
            <a:off x="911224" y="0"/>
            <a:ext cx="4626864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172027" y="3938140"/>
            <a:ext cx="4430485" cy="89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0" y="797608"/>
            <a:ext cx="12192000" cy="2843784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/>
        </p:nvSpPr>
        <p:spPr>
          <a:xfrm>
            <a:off x="1825747" y="4882453"/>
            <a:ext cx="3123044" cy="139083"/>
          </a:xfrm>
          <a:custGeom>
            <a:avLst/>
            <a:gdLst/>
            <a:ahLst/>
            <a:cxnLst/>
            <a:rect l="l" t="t" r="r" b="b"/>
            <a:pathLst>
              <a:path w="3123043" h="139082" extrusionOk="0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1172027" y="5192860"/>
            <a:ext cx="4430485" cy="6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3"/>
          </p:nvPr>
        </p:nvSpPr>
        <p:spPr>
          <a:xfrm>
            <a:off x="6474599" y="4064000"/>
            <a:ext cx="4545374" cy="16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ection Layout">
  <p:cSld name="Two Section Layou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2067340" y="2738211"/>
            <a:ext cx="4183650" cy="45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838201" y="2043790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3"/>
          </p:nvPr>
        </p:nvSpPr>
        <p:spPr>
          <a:xfrm>
            <a:off x="7534813" y="2738211"/>
            <a:ext cx="4183650" cy="45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4"/>
          </p:nvPr>
        </p:nvSpPr>
        <p:spPr>
          <a:xfrm>
            <a:off x="1159649" y="3428501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5"/>
          </p:nvPr>
        </p:nvSpPr>
        <p:spPr>
          <a:xfrm>
            <a:off x="6627121" y="3428501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534478" y="1718435"/>
            <a:ext cx="3123044" cy="139083"/>
          </a:xfrm>
          <a:custGeom>
            <a:avLst/>
            <a:gdLst/>
            <a:ahLst/>
            <a:cxnLst/>
            <a:rect l="l" t="t" r="r" b="b"/>
            <a:pathLst>
              <a:path w="3123043" h="139082" extrusionOk="0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38200" y="562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Layout">
  <p:cSld name="Chart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rgbClr val="F7F0E3"/>
          </a:solidFill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chart" idx="2"/>
          </p:nvPr>
        </p:nvSpPr>
        <p:spPr>
          <a:xfrm>
            <a:off x="6981371" y="1246188"/>
            <a:ext cx="4284663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949460" y="2168288"/>
            <a:ext cx="3123044" cy="139083"/>
          </a:xfrm>
          <a:custGeom>
            <a:avLst/>
            <a:gdLst/>
            <a:ahLst/>
            <a:cxnLst/>
            <a:rect l="l" t="t" r="r" b="b"/>
            <a:pathLst>
              <a:path w="3123043" h="139082" extrusionOk="0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925966" y="2478695"/>
            <a:ext cx="5170033" cy="7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957858" y="1289573"/>
            <a:ext cx="3106248" cy="7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3"/>
          </p:nvPr>
        </p:nvSpPr>
        <p:spPr>
          <a:xfrm>
            <a:off x="2030497" y="3408555"/>
            <a:ext cx="1597889" cy="48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"/>
          </p:nvPr>
        </p:nvSpPr>
        <p:spPr>
          <a:xfrm>
            <a:off x="2030498" y="37391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 i="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5"/>
          </p:nvPr>
        </p:nvSpPr>
        <p:spPr>
          <a:xfrm>
            <a:off x="2030522" y="4142228"/>
            <a:ext cx="1597889" cy="4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6"/>
          </p:nvPr>
        </p:nvSpPr>
        <p:spPr>
          <a:xfrm>
            <a:off x="2030523" y="447277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 i="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7"/>
          </p:nvPr>
        </p:nvSpPr>
        <p:spPr>
          <a:xfrm>
            <a:off x="3970011" y="3408555"/>
            <a:ext cx="1597889" cy="48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8"/>
          </p:nvPr>
        </p:nvSpPr>
        <p:spPr>
          <a:xfrm>
            <a:off x="3970012" y="37391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 i="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9"/>
          </p:nvPr>
        </p:nvSpPr>
        <p:spPr>
          <a:xfrm>
            <a:off x="3970036" y="4142228"/>
            <a:ext cx="1597889" cy="4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3"/>
          </p:nvPr>
        </p:nvSpPr>
        <p:spPr>
          <a:xfrm>
            <a:off x="3970037" y="4472779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 i="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4"/>
          </p:nvPr>
        </p:nvSpPr>
        <p:spPr>
          <a:xfrm>
            <a:off x="2030497" y="4875898"/>
            <a:ext cx="1597889" cy="4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5"/>
          </p:nvPr>
        </p:nvSpPr>
        <p:spPr>
          <a:xfrm>
            <a:off x="2030498" y="5206449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 i="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6"/>
          </p:nvPr>
        </p:nvSpPr>
        <p:spPr>
          <a:xfrm>
            <a:off x="3970037" y="4875898"/>
            <a:ext cx="1597889" cy="4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 b="0">
                <a:solidFill>
                  <a:schemeClr val="accent3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7"/>
          </p:nvPr>
        </p:nvSpPr>
        <p:spPr>
          <a:xfrm>
            <a:off x="3970037" y="5206449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 i="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0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inyon Script"/>
              <a:buNone/>
              <a:defRPr sz="6000" b="0" i="0" u="none" strike="noStrike" cap="none">
                <a:solidFill>
                  <a:schemeClr val="dk2"/>
                </a:solidFill>
                <a:latin typeface="Pinyon Script"/>
                <a:ea typeface="Pinyon Script"/>
                <a:cs typeface="Pinyon Script"/>
                <a:sym typeface="Pinyo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4" name="Google Shape;354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57" name="Google Shape;357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58" name="Google Shape;358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9" name="Google Shape;359;p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29" name="Google Shape;429;p1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"/>
          <p:cNvSpPr/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1" name="Google Shape;431;p1"/>
          <p:cNvSpPr txBox="1"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US" sz="3600">
                <a:solidFill>
                  <a:schemeClr val="lt1"/>
                </a:solidFill>
              </a:rPr>
              <a:t>Linear Regression and Exploratory Data Analysis</a:t>
            </a:r>
            <a:endParaRPr/>
          </a:p>
        </p:txBody>
      </p:sp>
      <p:sp>
        <p:nvSpPr>
          <p:cNvPr id="432" name="Google Shape;432;p1"/>
          <p:cNvSpPr txBox="1">
            <a:spLocks noGrp="1"/>
          </p:cNvSpPr>
          <p:nvPr>
            <p:ph type="subTitle" idx="1"/>
          </p:nvPr>
        </p:nvSpPr>
        <p:spPr>
          <a:xfrm>
            <a:off x="8127750" y="4608576"/>
            <a:ext cx="4448970" cy="77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GROUP –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SREEJA DACHARLA – S20200020256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DHARANI POKURI   - S20200020294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1600"/>
          </a:p>
        </p:txBody>
      </p:sp>
      <p:cxnSp>
        <p:nvCxnSpPr>
          <p:cNvPr id="433" name="Google Shape;433;p1"/>
          <p:cNvCxnSpPr/>
          <p:nvPr/>
        </p:nvCxnSpPr>
        <p:spPr>
          <a:xfrm>
            <a:off x="8176090" y="4508519"/>
            <a:ext cx="310896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" name="Google Shape;434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 Antiqua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Abstract</a:t>
            </a:r>
            <a:endParaRPr/>
          </a:p>
        </p:txBody>
      </p:sp>
      <p:sp>
        <p:nvSpPr>
          <p:cNvPr id="441" name="Google Shape;441;p2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2" name="Google Shape;442;p2"/>
          <p:cNvSpPr txBox="1"/>
          <p:nvPr/>
        </p:nvSpPr>
        <p:spPr>
          <a:xfrm>
            <a:off x="695400" y="1916828"/>
            <a:ext cx="11017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 combined cycle power plant(CCPP) dataset is considered to predict the net hourly electrical energy output of a Combined Cycle Power Plant by performing Linear Regression and Exploratory Data Analysis.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 Analysis and Structural Equation Modelling are performed under Exploratory Data Analysis.</a:t>
            </a:r>
            <a:endParaRPr sz="1800" b="0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dataset contains 9568 data points collected over 6 years, with hourly measurements of ambient variables and energy output when the plant was set to work with full load.</a:t>
            </a:r>
            <a:endParaRPr sz="18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Evaluating the accuracy of the predictive model using appropriate metrics and statistical tests.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 Antiqua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Problem Statement</a:t>
            </a:r>
            <a:endParaRPr/>
          </a:p>
        </p:txBody>
      </p:sp>
      <p:sp>
        <p:nvSpPr>
          <p:cNvPr id="448" name="Google Shape;448;p3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49" name="Google Shape;449;p3"/>
          <p:cNvSpPr txBox="1"/>
          <p:nvPr/>
        </p:nvSpPr>
        <p:spPr>
          <a:xfrm>
            <a:off x="623392" y="1844824"/>
            <a:ext cx="10801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investigate the relationship between hourly average ambient variables </a:t>
            </a:r>
            <a:endParaRPr/>
          </a:p>
          <a:p>
            <a:pPr marL="285750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    Temperature, </a:t>
            </a:r>
            <a:endParaRPr/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   Ambient Pressure, </a:t>
            </a:r>
            <a:endParaRPr/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   Relative Humidity, </a:t>
            </a:r>
            <a:endParaRPr/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  Exhaust Vacuum and the net hourly electrical energy output of a Combined Cycle Power Plant (CCPP). 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inyon Script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inyon Script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indent="-285750"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study aims to develop a predictive model using linear regression analysis to estimate the net hourly electrical energy output of the CCPP based on the ambient variables. 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indent="-285750"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Exploratory Data Analysis includes  Factor Analysis and Structural Equation Modelling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 Antiqua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Methodology</a:t>
            </a:r>
            <a:endParaRPr/>
          </a:p>
        </p:txBody>
      </p:sp>
      <p:sp>
        <p:nvSpPr>
          <p:cNvPr id="455" name="Google Shape;455;p4"/>
          <p:cNvSpPr txBox="1">
            <a:spLocks noGrp="1"/>
          </p:cNvSpPr>
          <p:nvPr>
            <p:ph type="body" idx="1"/>
          </p:nvPr>
        </p:nvSpPr>
        <p:spPr>
          <a:xfrm>
            <a:off x="838200" y="1874838"/>
            <a:ext cx="10502153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  A linear regression model is applied to the dataset, followed by factor analysis and concluding with Structural Equation modeling.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  <p:sp>
        <p:nvSpPr>
          <p:cNvPr id="456" name="Google Shape;456;p4"/>
          <p:cNvSpPr txBox="1">
            <a:spLocks noGrp="1"/>
          </p:cNvSpPr>
          <p:nvPr>
            <p:ph type="body" idx="2"/>
          </p:nvPr>
        </p:nvSpPr>
        <p:spPr>
          <a:xfrm>
            <a:off x="1271464" y="2868028"/>
            <a:ext cx="1080120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600">
                <a:latin typeface="Book Antiqua"/>
                <a:ea typeface="Book Antiqua"/>
                <a:cs typeface="Book Antiqua"/>
                <a:sym typeface="Book Antiqua"/>
              </a:rPr>
              <a:t>Data Set Analysis</a:t>
            </a:r>
            <a:endParaRPr/>
          </a:p>
        </p:txBody>
      </p:sp>
      <p:sp>
        <p:nvSpPr>
          <p:cNvPr id="457" name="Google Shape;457;p4"/>
          <p:cNvSpPr txBox="1">
            <a:spLocks noGrp="1"/>
          </p:cNvSpPr>
          <p:nvPr>
            <p:ph type="body" idx="3"/>
          </p:nvPr>
        </p:nvSpPr>
        <p:spPr>
          <a:xfrm>
            <a:off x="956944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Analysis of the dataset is done with the help of Box Plots, Histograms, and Correlation plots. </a:t>
            </a:r>
            <a:endParaRPr/>
          </a:p>
        </p:txBody>
      </p:sp>
      <p:sp>
        <p:nvSpPr>
          <p:cNvPr id="458" name="Google Shape;458;p4"/>
          <p:cNvSpPr txBox="1">
            <a:spLocks noGrp="1"/>
          </p:cNvSpPr>
          <p:nvPr>
            <p:ph type="body" idx="4"/>
          </p:nvPr>
        </p:nvSpPr>
        <p:spPr>
          <a:xfrm>
            <a:off x="2943610" y="286802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600">
                <a:latin typeface="Book Antiqua"/>
                <a:ea typeface="Book Antiqua"/>
                <a:cs typeface="Book Antiqua"/>
                <a:sym typeface="Book Antiqua"/>
              </a:rPr>
              <a:t>   Linear Regression</a:t>
            </a:r>
            <a:endParaRPr/>
          </a:p>
        </p:txBody>
      </p:sp>
      <p:sp>
        <p:nvSpPr>
          <p:cNvPr id="459" name="Google Shape;459;p4"/>
          <p:cNvSpPr txBox="1">
            <a:spLocks noGrp="1"/>
          </p:cNvSpPr>
          <p:nvPr>
            <p:ph type="body" idx="5"/>
          </p:nvPr>
        </p:nvSpPr>
        <p:spPr>
          <a:xfrm>
            <a:off x="2706010" y="3579013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Regression is performed between the response variable(EP) and regressors (AT, V, AP, RH)</a:t>
            </a:r>
            <a:endParaRPr/>
          </a:p>
        </p:txBody>
      </p:sp>
      <p:sp>
        <p:nvSpPr>
          <p:cNvPr id="460" name="Google Shape;460;p4"/>
          <p:cNvSpPr txBox="1">
            <a:spLocks noGrp="1"/>
          </p:cNvSpPr>
          <p:nvPr>
            <p:ph type="body" idx="6"/>
          </p:nvPr>
        </p:nvSpPr>
        <p:spPr>
          <a:xfrm>
            <a:off x="4649891" y="286802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600">
                <a:latin typeface="Book Antiqua"/>
                <a:ea typeface="Book Antiqua"/>
                <a:cs typeface="Book Antiqua"/>
                <a:sym typeface="Book Antiqua"/>
              </a:rPr>
              <a:t>    Cross Validation</a:t>
            </a:r>
            <a:endParaRPr/>
          </a:p>
        </p:txBody>
      </p:sp>
      <p:sp>
        <p:nvSpPr>
          <p:cNvPr id="461" name="Google Shape;461;p4"/>
          <p:cNvSpPr txBox="1">
            <a:spLocks noGrp="1"/>
          </p:cNvSpPr>
          <p:nvPr>
            <p:ph type="body" idx="7"/>
          </p:nvPr>
        </p:nvSpPr>
        <p:spPr>
          <a:xfrm>
            <a:off x="4442688" y="3556021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The dataset is split into two parts where one acts as test data and the other as train data and vice versa.</a:t>
            </a:r>
            <a:endParaRPr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8"/>
          </p:nvPr>
        </p:nvSpPr>
        <p:spPr>
          <a:xfrm>
            <a:off x="6331924" y="2868027"/>
            <a:ext cx="1171388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>
                <a:latin typeface="Book Antiqua"/>
                <a:ea typeface="Book Antiqua"/>
                <a:cs typeface="Book Antiqua"/>
                <a:sym typeface="Book Antiqua"/>
              </a:rPr>
              <a:t>   Factor Analysis</a:t>
            </a:r>
            <a:endParaRPr/>
          </a:p>
        </p:txBody>
      </p:sp>
      <p:sp>
        <p:nvSpPr>
          <p:cNvPr id="463" name="Google Shape;463;p4"/>
          <p:cNvSpPr txBox="1">
            <a:spLocks noGrp="1"/>
          </p:cNvSpPr>
          <p:nvPr>
            <p:ph type="body" idx="9"/>
          </p:nvPr>
        </p:nvSpPr>
        <p:spPr>
          <a:xfrm>
            <a:off x="6145394" y="3525362"/>
            <a:ext cx="1646589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The dimensionality of the data is reduced by performing factor analysis. </a:t>
            </a:r>
            <a:endParaRPr/>
          </a:p>
        </p:txBody>
      </p:sp>
      <p:sp>
        <p:nvSpPr>
          <p:cNvPr id="464" name="Google Shape;464;p4"/>
          <p:cNvSpPr txBox="1">
            <a:spLocks noGrp="1"/>
          </p:cNvSpPr>
          <p:nvPr>
            <p:ph type="body" idx="13"/>
          </p:nvPr>
        </p:nvSpPr>
        <p:spPr>
          <a:xfrm>
            <a:off x="7887413" y="2625806"/>
            <a:ext cx="1241929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>
                <a:latin typeface="Book Antiqua"/>
                <a:ea typeface="Book Antiqua"/>
                <a:cs typeface="Book Antiqua"/>
                <a:sym typeface="Book Antiqua"/>
              </a:rPr>
              <a:t>Structural Equation Modelling</a:t>
            </a:r>
            <a:endParaRPr/>
          </a:p>
        </p:txBody>
      </p:sp>
      <p:sp>
        <p:nvSpPr>
          <p:cNvPr id="465" name="Google Shape;465;p4"/>
          <p:cNvSpPr txBox="1">
            <a:spLocks noGrp="1"/>
          </p:cNvSpPr>
          <p:nvPr>
            <p:ph type="body" idx="14"/>
          </p:nvPr>
        </p:nvSpPr>
        <p:spPr>
          <a:xfrm>
            <a:off x="7887413" y="3530681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SEM is a combination of Multiple Linear Regression and Factor Analysis </a:t>
            </a:r>
            <a:endParaRPr/>
          </a:p>
        </p:txBody>
      </p:sp>
      <p:sp>
        <p:nvSpPr>
          <p:cNvPr id="466" name="Google Shape;466;p4"/>
          <p:cNvSpPr txBox="1">
            <a:spLocks noGrp="1"/>
          </p:cNvSpPr>
          <p:nvPr>
            <p:ph type="body" idx="15"/>
          </p:nvPr>
        </p:nvSpPr>
        <p:spPr>
          <a:xfrm>
            <a:off x="9673803" y="2854469"/>
            <a:ext cx="1747787" cy="48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>
                <a:latin typeface="Book Antiqua"/>
                <a:ea typeface="Book Antiqua"/>
                <a:cs typeface="Book Antiqua"/>
                <a:sym typeface="Book Antiqua"/>
              </a:rPr>
              <a:t>Interpretation of  Results</a:t>
            </a:r>
            <a:endParaRPr/>
          </a:p>
        </p:txBody>
      </p:sp>
      <p:sp>
        <p:nvSpPr>
          <p:cNvPr id="467" name="Google Shape;467;p4"/>
          <p:cNvSpPr txBox="1">
            <a:spLocks noGrp="1"/>
          </p:cNvSpPr>
          <p:nvPr>
            <p:ph type="body" idx="16"/>
          </p:nvPr>
        </p:nvSpPr>
        <p:spPr>
          <a:xfrm>
            <a:off x="9775002" y="3519091"/>
            <a:ext cx="1646588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Different statistical tests and measures are used to analyze the goodness of Fit.</a:t>
            </a:r>
            <a:endParaRPr/>
          </a:p>
        </p:txBody>
      </p:sp>
      <p:sp>
        <p:nvSpPr>
          <p:cNvPr id="469" name="Google Shape;469;p4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 Antiqua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Linear Regression</a:t>
            </a:r>
            <a:endParaRPr/>
          </a:p>
        </p:txBody>
      </p:sp>
      <p:sp>
        <p:nvSpPr>
          <p:cNvPr id="475" name="Google Shape;475;p5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76" name="Google Shape;476;p5"/>
          <p:cNvSpPr txBox="1"/>
          <p:nvPr/>
        </p:nvSpPr>
        <p:spPr>
          <a:xfrm>
            <a:off x="551384" y="1988840"/>
            <a:ext cx="10358663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Assumption Tests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Error Normality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Homoscedasticity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Multi Collinearity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Auto Correlation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Regression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Regression with Cross Validation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Metrics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R2-Score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Summary using OLS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cxnSp>
        <p:nvCxnSpPr>
          <p:cNvPr id="477" name="Google Shape;477;p5"/>
          <p:cNvCxnSpPr/>
          <p:nvPr/>
        </p:nvCxnSpPr>
        <p:spPr>
          <a:xfrm>
            <a:off x="983432" y="2348880"/>
            <a:ext cx="0" cy="10081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8" name="Google Shape;478;p5"/>
          <p:cNvCxnSpPr/>
          <p:nvPr/>
        </p:nvCxnSpPr>
        <p:spPr>
          <a:xfrm>
            <a:off x="983432" y="2564904"/>
            <a:ext cx="17281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9" name="Google Shape;479;p5"/>
          <p:cNvCxnSpPr/>
          <p:nvPr/>
        </p:nvCxnSpPr>
        <p:spPr>
          <a:xfrm>
            <a:off x="983432" y="2780928"/>
            <a:ext cx="187220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0" name="Google Shape;480;p5"/>
          <p:cNvCxnSpPr/>
          <p:nvPr/>
        </p:nvCxnSpPr>
        <p:spPr>
          <a:xfrm>
            <a:off x="983432" y="3068960"/>
            <a:ext cx="187220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1" name="Google Shape;481;p5"/>
          <p:cNvCxnSpPr/>
          <p:nvPr/>
        </p:nvCxnSpPr>
        <p:spPr>
          <a:xfrm>
            <a:off x="983432" y="3356992"/>
            <a:ext cx="187220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2" name="Google Shape;482;p5"/>
          <p:cNvCxnSpPr/>
          <p:nvPr/>
        </p:nvCxnSpPr>
        <p:spPr>
          <a:xfrm>
            <a:off x="983432" y="4941168"/>
            <a:ext cx="0" cy="5040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3" name="Google Shape;483;p5"/>
          <p:cNvCxnSpPr/>
          <p:nvPr/>
        </p:nvCxnSpPr>
        <p:spPr>
          <a:xfrm>
            <a:off x="983432" y="5177898"/>
            <a:ext cx="11161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4" name="Google Shape;484;p5"/>
          <p:cNvCxnSpPr/>
          <p:nvPr/>
        </p:nvCxnSpPr>
        <p:spPr>
          <a:xfrm>
            <a:off x="983432" y="5445224"/>
            <a:ext cx="22322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85" name="Google Shape;485;p5"/>
          <p:cNvPicPr preferRelativeResize="0"/>
          <p:nvPr/>
        </p:nvPicPr>
        <p:blipFill rotWithShape="1">
          <a:blip r:embed="rId3">
            <a:alphaModFix/>
          </a:blip>
          <a:srcRect l="4325" t="54700" r="67467" b="9401"/>
          <a:stretch/>
        </p:blipFill>
        <p:spPr>
          <a:xfrm>
            <a:off x="7248128" y="2276874"/>
            <a:ext cx="3357245" cy="29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 Antiqua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Factor Analysis</a:t>
            </a:r>
            <a:endParaRPr/>
          </a:p>
        </p:txBody>
      </p:sp>
      <p:sp>
        <p:nvSpPr>
          <p:cNvPr id="491" name="Google Shape;491;p6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92" name="Google Shape;492;p6"/>
          <p:cNvSpPr txBox="1"/>
          <p:nvPr/>
        </p:nvSpPr>
        <p:spPr>
          <a:xfrm>
            <a:off x="551384" y="1988840"/>
            <a:ext cx="10358663" cy="41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Reduction Techniques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Bartletts Sphericity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Screw Plot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Factor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Regression with final factors and CV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cxnSp>
        <p:nvCxnSpPr>
          <p:cNvPr id="493" name="Google Shape;493;p6"/>
          <p:cNvCxnSpPr/>
          <p:nvPr/>
        </p:nvCxnSpPr>
        <p:spPr>
          <a:xfrm>
            <a:off x="983432" y="2348880"/>
            <a:ext cx="0" cy="4697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4" name="Google Shape;494;p6"/>
          <p:cNvCxnSpPr/>
          <p:nvPr/>
        </p:nvCxnSpPr>
        <p:spPr>
          <a:xfrm>
            <a:off x="983432" y="2564904"/>
            <a:ext cx="23042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5" name="Google Shape;495;p6"/>
          <p:cNvCxnSpPr/>
          <p:nvPr/>
        </p:nvCxnSpPr>
        <p:spPr>
          <a:xfrm>
            <a:off x="983432" y="2818656"/>
            <a:ext cx="10081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96" name="Google Shape;496;p6"/>
          <p:cNvPicPr preferRelativeResize="0"/>
          <p:nvPr/>
        </p:nvPicPr>
        <p:blipFill rotWithShape="1">
          <a:blip r:embed="rId3">
            <a:alphaModFix/>
          </a:blip>
          <a:srcRect l="4487" t="41518" r="67147" b="22364"/>
          <a:stretch/>
        </p:blipFill>
        <p:spPr>
          <a:xfrm>
            <a:off x="3719736" y="1988840"/>
            <a:ext cx="3059320" cy="188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/>
          <p:cNvPicPr preferRelativeResize="0"/>
          <p:nvPr/>
        </p:nvPicPr>
        <p:blipFill rotWithShape="1">
          <a:blip r:embed="rId4">
            <a:alphaModFix/>
          </a:blip>
          <a:srcRect l="5607" t="42450" r="61698" b="14038"/>
          <a:stretch/>
        </p:blipFill>
        <p:spPr>
          <a:xfrm>
            <a:off x="6960096" y="3212976"/>
            <a:ext cx="3576320" cy="268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Book Antiqua"/>
              <a:buNone/>
            </a:pPr>
            <a:r>
              <a:rPr lang="en-US" sz="4400">
                <a:latin typeface="Book Antiqua"/>
                <a:ea typeface="Book Antiqua"/>
                <a:cs typeface="Book Antiqua"/>
                <a:sym typeface="Book Antiqua"/>
              </a:rPr>
              <a:t>Structural Equation Modelling</a:t>
            </a:r>
            <a:endParaRPr/>
          </a:p>
        </p:txBody>
      </p:sp>
      <p:sp>
        <p:nvSpPr>
          <p:cNvPr id="503" name="Google Shape;503;p7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04" name="Google Shape;504;p7"/>
          <p:cNvSpPr txBox="1"/>
          <p:nvPr/>
        </p:nvSpPr>
        <p:spPr>
          <a:xfrm>
            <a:off x="551384" y="1988840"/>
            <a:ext cx="10358663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Parameter Extraction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Goodness of Fit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Visualization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pic>
        <p:nvPicPr>
          <p:cNvPr id="505" name="Google Shape;505;p7"/>
          <p:cNvPicPr preferRelativeResize="0"/>
          <p:nvPr/>
        </p:nvPicPr>
        <p:blipFill rotWithShape="1">
          <a:blip r:embed="rId3">
            <a:alphaModFix/>
          </a:blip>
          <a:srcRect l="69391" t="26133" b="41434"/>
          <a:stretch/>
        </p:blipFill>
        <p:spPr>
          <a:xfrm>
            <a:off x="5231904" y="2348880"/>
            <a:ext cx="4176464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"/>
          <p:cNvSpPr txBox="1"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Book Antiqua"/>
              <a:buNone/>
            </a:pPr>
            <a:r>
              <a:rPr lang="en-US" sz="4400">
                <a:latin typeface="Book Antiqua"/>
                <a:ea typeface="Book Antiqua"/>
                <a:cs typeface="Book Antiqua"/>
                <a:sym typeface="Book Antiqua"/>
              </a:rPr>
              <a:t>Conclusion</a:t>
            </a:r>
            <a:endParaRPr/>
          </a:p>
        </p:txBody>
      </p:sp>
      <p:sp>
        <p:nvSpPr>
          <p:cNvPr id="511" name="Google Shape;511;p8"/>
          <p:cNvSpPr txBox="1">
            <a:spLocks noGrp="1"/>
          </p:cNvSpPr>
          <p:nvPr>
            <p:ph type="sldNum" idx="12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12" name="Google Shape;512;p8"/>
          <p:cNvSpPr txBox="1"/>
          <p:nvPr/>
        </p:nvSpPr>
        <p:spPr>
          <a:xfrm>
            <a:off x="551384" y="1988840"/>
            <a:ext cx="10358663" cy="46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subjected to different models throughout the analysis. Starting with Linear regression, followed by factor analysis, and finally Structural Equation modeling.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 b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factor analysis, the data size is reduced to half which reduces the storage space while the accuracy drop is only by 5% which is acceptable.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 b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 provides us with an overall analysis rather than a window of the analysis like linear regression or Factor analysis does. In a way, SEM includes the analysis done by both linear regression and factor analysis.</a:t>
            </a:r>
            <a:endParaRPr sz="1800" b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12469-6B7C-4975-C6CB-A60B998A7C40}"/>
              </a:ext>
            </a:extLst>
          </p:cNvPr>
          <p:cNvSpPr txBox="1"/>
          <p:nvPr/>
        </p:nvSpPr>
        <p:spPr>
          <a:xfrm>
            <a:off x="9011440" y="5566913"/>
            <a:ext cx="3596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000000"/>
      </a:dk1>
      <a:lt1>
        <a:srgbClr val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1_RetrospectVTI</vt:lpstr>
      <vt:lpstr>Office Theme</vt:lpstr>
      <vt:lpstr>Office Theme</vt:lpstr>
      <vt:lpstr>1_RetrospectVTI</vt:lpstr>
      <vt:lpstr>Linear Regression and Exploratory Data Analysis</vt:lpstr>
      <vt:lpstr>Abstract</vt:lpstr>
      <vt:lpstr>Problem Statement</vt:lpstr>
      <vt:lpstr>Methodology</vt:lpstr>
      <vt:lpstr>Linear Regression</vt:lpstr>
      <vt:lpstr>Factor Analysis</vt:lpstr>
      <vt:lpstr>Structural Equation Modelling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Exploratory Data Analysis</dc:title>
  <cp:revision>20</cp:revision>
  <dcterms:created xsi:type="dcterms:W3CDTF">2023-04-01T05:27:06Z</dcterms:created>
  <dcterms:modified xsi:type="dcterms:W3CDTF">2023-04-04T06:13:00Z</dcterms:modified>
</cp:coreProperties>
</file>