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61" r:id="rId4"/>
    <p:sldId id="262" r:id="rId5"/>
    <p:sldId id="263" r:id="rId6"/>
    <p:sldId id="264" r:id="rId7"/>
    <p:sldId id="265" r:id="rId8"/>
    <p:sldId id="266"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99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t>6/6/2023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D8FADD-6202-4527-A926-D42CDB9819F7}" type="datetime1">
              <a:rPr lang="en-US" smtClean="0"/>
              <a:t>6/6/2023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6ABFAD-102A-4B04-ABB2-230A8C1C7AF1}" type="datetime1">
              <a:rPr lang="en-US" smtClean="0"/>
              <a:t>6/6/2023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EE4F76-CFCD-4DBF-BCDE-390366D33731}" type="datetime1">
              <a:rPr lang="en-US" smtClean="0"/>
              <a:t>6/6/2023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3A438B-353E-4C33-B434-197AEABDC4F2}" type="datetime1">
              <a:rPr lang="en-US" smtClean="0"/>
              <a:t>6/6/2023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189231-F571-469A-91A9-E7737FABA7E9}" type="datetime1">
              <a:rPr lang="en-US" smtClean="0"/>
              <a:t>6/6/2023</a:t>
            </a:fld>
            <a:endParaRPr lang="en-US"/>
          </a:p>
        </p:txBody>
      </p:sp>
      <p:sp>
        <p:nvSpPr>
          <p:cNvPr id="5" name="Footer Placeholder 4"/>
          <p:cNvSpPr>
            <a:spLocks noGrp="1"/>
          </p:cNvSpPr>
          <p:nvPr>
            <p:ph type="ftr" sz="quarter" idx="11"/>
          </p:nvPr>
        </p:nvSpPr>
        <p:spPr/>
        <p:txBody>
          <a:bodyPr/>
          <a:lstStyle/>
          <a:p>
            <a:r>
              <a:rPr lang="en-US"/>
              <a:t>© Edunet Foundation. All rights reserved.</a:t>
            </a:r>
          </a:p>
        </p:txBody>
      </p:sp>
      <p:sp>
        <p:nvSpPr>
          <p:cNvPr id="6" name="Slide Number Placeholder 5"/>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45B47F-C42C-4E6F-AB73-530F46A47C50}" type="datetime1">
              <a:rPr lang="en-US" smtClean="0"/>
              <a:t>6/6/2023</a:t>
            </a:fld>
            <a:endParaRPr lang="en-US"/>
          </a:p>
        </p:txBody>
      </p:sp>
      <p:sp>
        <p:nvSpPr>
          <p:cNvPr id="6" name="Footer Placeholder 5"/>
          <p:cNvSpPr>
            <a:spLocks noGrp="1"/>
          </p:cNvSpPr>
          <p:nvPr>
            <p:ph type="ftr" sz="quarter" idx="11"/>
          </p:nvPr>
        </p:nvSpPr>
        <p:spPr/>
        <p:txBody>
          <a:bodyPr/>
          <a:lstStyle/>
          <a:p>
            <a:r>
              <a:rPr lang="en-US"/>
              <a:t>© Edunet Foundation. All rights reserved.</a:t>
            </a:r>
          </a:p>
        </p:txBody>
      </p:sp>
      <p:sp>
        <p:nvSpPr>
          <p:cNvPr id="7" name="Slide Number Placeholder 6"/>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409137-C597-451C-AA5B-0CA6CCA56DF3}" type="datetime1">
              <a:rPr lang="en-US" smtClean="0"/>
              <a:t>6/6/2023</a:t>
            </a:fld>
            <a:endParaRPr lang="en-US"/>
          </a:p>
        </p:txBody>
      </p:sp>
      <p:sp>
        <p:nvSpPr>
          <p:cNvPr id="8" name="Footer Placeholder 7"/>
          <p:cNvSpPr>
            <a:spLocks noGrp="1"/>
          </p:cNvSpPr>
          <p:nvPr>
            <p:ph type="ftr" sz="quarter" idx="11"/>
          </p:nvPr>
        </p:nvSpPr>
        <p:spPr/>
        <p:txBody>
          <a:bodyPr/>
          <a:lstStyle/>
          <a:p>
            <a:r>
              <a:rPr lang="en-US"/>
              <a:t>© Edunet Foundation. All rights reserved.</a:t>
            </a:r>
          </a:p>
        </p:txBody>
      </p:sp>
      <p:sp>
        <p:nvSpPr>
          <p:cNvPr id="9" name="Slide Number Placeholder 8"/>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92B6CF-B624-449C-A6BA-FAB3DB1042C2}" type="datetime1">
              <a:rPr lang="en-US" smtClean="0"/>
              <a:t>6/6/2023</a:t>
            </a:fld>
            <a:endParaRPr lang="en-US"/>
          </a:p>
        </p:txBody>
      </p:sp>
      <p:sp>
        <p:nvSpPr>
          <p:cNvPr id="4" name="Footer Placeholder 3"/>
          <p:cNvSpPr>
            <a:spLocks noGrp="1"/>
          </p:cNvSpPr>
          <p:nvPr>
            <p:ph type="ftr" sz="quarter" idx="11"/>
          </p:nvPr>
        </p:nvSpPr>
        <p:spPr/>
        <p:txBody>
          <a:bodyPr/>
          <a:lstStyle/>
          <a:p>
            <a:r>
              <a:rPr lang="en-US"/>
              <a:t>© Edunet Foundation. All rights reserved.</a:t>
            </a:r>
          </a:p>
        </p:txBody>
      </p:sp>
      <p:sp>
        <p:nvSpPr>
          <p:cNvPr id="5" name="Slide Number Placeholder 4"/>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EA0EB-845D-4CA1-885D-6F096FD81E39}" type="datetime1">
              <a:rPr lang="en-US" smtClean="0"/>
              <a:t>6/6/2023</a:t>
            </a:fld>
            <a:endParaRPr lang="en-US"/>
          </a:p>
        </p:txBody>
      </p:sp>
      <p:sp>
        <p:nvSpPr>
          <p:cNvPr id="3" name="Footer Placeholder 2"/>
          <p:cNvSpPr>
            <a:spLocks noGrp="1"/>
          </p:cNvSpPr>
          <p:nvPr>
            <p:ph type="ftr" sz="quarter" idx="11"/>
          </p:nvPr>
        </p:nvSpPr>
        <p:spPr/>
        <p:txBody>
          <a:bodyPr/>
          <a:lstStyle/>
          <a:p>
            <a:r>
              <a:rPr lang="en-US"/>
              <a:t>© Edunet Foundation. All rights reserved.</a:t>
            </a:r>
          </a:p>
        </p:txBody>
      </p:sp>
      <p:sp>
        <p:nvSpPr>
          <p:cNvPr id="4" name="Slide Number Placeholder 3"/>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586C9-C8D5-4804-B4A7-343C05555BF9}" type="datetime1">
              <a:rPr lang="en-US" smtClean="0"/>
              <a:t>6/6/2023</a:t>
            </a:fld>
            <a:endParaRPr lang="en-US"/>
          </a:p>
        </p:txBody>
      </p:sp>
      <p:sp>
        <p:nvSpPr>
          <p:cNvPr id="6" name="Footer Placeholder 5"/>
          <p:cNvSpPr>
            <a:spLocks noGrp="1"/>
          </p:cNvSpPr>
          <p:nvPr>
            <p:ph type="ftr" sz="quarter" idx="11"/>
          </p:nvPr>
        </p:nvSpPr>
        <p:spPr/>
        <p:txBody>
          <a:bodyPr/>
          <a:lstStyle/>
          <a:p>
            <a:r>
              <a:rPr lang="en-US"/>
              <a:t>© Edunet Foundation. All rights reserved.</a:t>
            </a:r>
          </a:p>
        </p:txBody>
      </p:sp>
      <p:sp>
        <p:nvSpPr>
          <p:cNvPr id="7" name="Slide Number Placeholder 6"/>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78801E-C1A2-4C46-B404-CC030D4B77C7}" type="datetime1">
              <a:rPr lang="en-US" smtClean="0"/>
              <a:t>6/6/2023</a:t>
            </a:fld>
            <a:endParaRPr lang="en-US"/>
          </a:p>
        </p:txBody>
      </p:sp>
      <p:sp>
        <p:nvSpPr>
          <p:cNvPr id="6" name="Footer Placeholder 5"/>
          <p:cNvSpPr>
            <a:spLocks noGrp="1"/>
          </p:cNvSpPr>
          <p:nvPr>
            <p:ph type="ftr" sz="quarter" idx="11"/>
          </p:nvPr>
        </p:nvSpPr>
        <p:spPr/>
        <p:txBody>
          <a:bodyPr/>
          <a:lstStyle/>
          <a:p>
            <a:r>
              <a:rPr lang="en-US"/>
              <a:t>© Edunet Foundation. All rights reserved.</a:t>
            </a:r>
          </a:p>
        </p:txBody>
      </p:sp>
      <p:sp>
        <p:nvSpPr>
          <p:cNvPr id="7" name="Slide Number Placeholder 6"/>
          <p:cNvSpPr>
            <a:spLocks noGrp="1"/>
          </p:cNvSpPr>
          <p:nvPr>
            <p:ph type="sldNum" sz="quarter" idx="12"/>
          </p:nvPr>
        </p:nvSpPr>
        <p:spPr/>
        <p:txBody>
          <a:bodyPr/>
          <a:lstStyle/>
          <a:p>
            <a:fld id="{89A9F5DF-CAFA-4BBF-9B0F-449F8538136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t>6/6/2023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r>
              <a:rPr lang="en-US" sz="3600" b="1" dirty="0">
                <a:solidFill>
                  <a:schemeClr val="accent1"/>
                </a:solidFill>
                <a:latin typeface="Arial" panose="020B0604020202020204" pitchFamily="34" charset="0"/>
                <a:cs typeface="Arial" panose="020B0604020202020204" pitchFamily="34" charset="0"/>
              </a:rPr>
              <a:t>CLASSIFICATION OF MALARIA INFECTED CELLS USING MACHINE LEARNING</a:t>
            </a: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anose="020B0604020202020204" pitchFamily="34" charset="0"/>
                <a:cs typeface="Arial" panose="020B0604020202020204" pitchFamily="34" charset="0"/>
              </a:rPr>
              <a:t>TS- WEB TRACK </a:t>
            </a:r>
          </a:p>
        </p:txBody>
      </p:sp>
      <p:sp>
        <p:nvSpPr>
          <p:cNvPr id="4" name="TextBox 3"/>
          <p:cNvSpPr txBox="1"/>
          <p:nvPr/>
        </p:nvSpPr>
        <p:spPr>
          <a:xfrm>
            <a:off x="1723871" y="3252865"/>
            <a:ext cx="9039066" cy="1938020"/>
          </a:xfrm>
          <a:prstGeom prst="rect">
            <a:avLst/>
          </a:prstGeom>
          <a:noFill/>
        </p:spPr>
        <p:txBody>
          <a:bodyPr wrap="square" rtlCol="0">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marL="457200" indent="-457200">
              <a:buAutoNum type="arabicPeriod"/>
            </a:pPr>
            <a:r>
              <a:rPr lang="en-US" sz="2000" b="1" dirty="0">
                <a:solidFill>
                  <a:schemeClr val="accent1">
                    <a:lumMod val="75000"/>
                  </a:schemeClr>
                </a:solidFill>
                <a:latin typeface="Arial" panose="020B0604020202020204" pitchFamily="34" charset="0"/>
                <a:cs typeface="Arial" panose="020B0604020202020204" pitchFamily="34" charset="0"/>
              </a:rPr>
              <a:t>Miss Sreeja</a:t>
            </a:r>
          </a:p>
          <a:p>
            <a:pPr marL="457200" indent="-457200">
              <a:buAutoNum type="arabicPeriod"/>
            </a:pPr>
            <a:r>
              <a:rPr lang="en-US" sz="2000" b="1" dirty="0">
                <a:solidFill>
                  <a:schemeClr val="accent1">
                    <a:lumMod val="75000"/>
                  </a:schemeClr>
                </a:solidFill>
                <a:latin typeface="Arial" panose="020B0604020202020204" pitchFamily="34" charset="0"/>
                <a:cs typeface="Arial" panose="020B0604020202020204" pitchFamily="34" charset="0"/>
              </a:rPr>
              <a:t>Miss Lakshmi Pravallika</a:t>
            </a:r>
          </a:p>
          <a:p>
            <a:pPr marL="457200" indent="-457200">
              <a:buAutoNum type="arabicPeriod"/>
            </a:pPr>
            <a:r>
              <a:rPr lang="en-US" sz="2000" b="1" dirty="0">
                <a:solidFill>
                  <a:schemeClr val="accent1">
                    <a:lumMod val="75000"/>
                  </a:schemeClr>
                </a:solidFill>
                <a:latin typeface="Arial" panose="020B0604020202020204" pitchFamily="34" charset="0"/>
                <a:cs typeface="Arial" panose="020B0604020202020204" pitchFamily="34" charset="0"/>
              </a:rPr>
              <a:t>Miss Sai Prasanna</a:t>
            </a:r>
          </a:p>
          <a:p>
            <a:pPr marL="457200" indent="-457200">
              <a:buAutoNum type="arabicPeriod"/>
            </a:pPr>
            <a:r>
              <a:rPr lang="en-IN" altLang="en-US" sz="2000" b="1" dirty="0">
                <a:solidFill>
                  <a:schemeClr val="accent1">
                    <a:lumMod val="75000"/>
                  </a:schemeClr>
                </a:solidFill>
                <a:latin typeface="Arial" panose="020B0604020202020204" pitchFamily="34" charset="0"/>
                <a:cs typeface="Arial" panose="020B0604020202020204" pitchFamily="34" charset="0"/>
              </a:rPr>
              <a:t>Miss Mani Varsha</a:t>
            </a:r>
          </a:p>
          <a:p>
            <a:pPr marL="457200" indent="-457200">
              <a:buAutoNum type="arabicPeriod"/>
            </a:pPr>
            <a:r>
              <a:rPr lang="en-IN" altLang="en-US" sz="2000" b="1" dirty="0">
                <a:solidFill>
                  <a:schemeClr val="accent1">
                    <a:lumMod val="75000"/>
                  </a:schemeClr>
                </a:solidFill>
                <a:latin typeface="Arial" panose="020B0604020202020204" pitchFamily="34" charset="0"/>
                <a:cs typeface="Arial" panose="020B0604020202020204" pitchFamily="34" charset="0"/>
              </a:rPr>
              <a:t>Miss Nandini</a:t>
            </a:r>
            <a:r>
              <a:rPr lang="en-US" sz="2000" b="1" dirty="0">
                <a:solidFill>
                  <a:schemeClr val="accent1">
                    <a:lumMod val="75000"/>
                  </a:schemeClr>
                </a:solidFill>
                <a:latin typeface="Arial" panose="020B0604020202020204" pitchFamily="34" charset="0"/>
                <a:cs typeface="Arial" panose="020B0604020202020204" pitchFamily="34" charset="0"/>
              </a:rPr>
              <a:t> </a:t>
            </a:r>
          </a:p>
        </p:txBody>
      </p:sp>
      <p:sp>
        <p:nvSpPr>
          <p:cNvPr id="5" name="TextBox 4"/>
          <p:cNvSpPr txBox="1"/>
          <p:nvPr/>
        </p:nvSpPr>
        <p:spPr>
          <a:xfrm>
            <a:off x="1678902" y="5186598"/>
            <a:ext cx="8259580" cy="706755"/>
          </a:xfrm>
          <a:prstGeom prst="rect">
            <a:avLst/>
          </a:prstGeom>
          <a:noFill/>
        </p:spPr>
        <p:txBody>
          <a:bodyPr wrap="square" rtlCol="0">
            <a:spAutoFit/>
          </a:bodyPr>
          <a:lstStyle/>
          <a:p>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pitchFamily="34" charset="0"/>
                <a:cs typeface="Arial" panose="020B0604020202020204" pitchFamily="34" charset="0"/>
              </a:rPr>
              <a:t>Guided By: </a:t>
            </a:r>
            <a:r>
              <a:rPr lang="en-US" sz="2000" b="1" dirty="0" err="1">
                <a:solidFill>
                  <a:schemeClr val="accent1">
                    <a:lumMod val="75000"/>
                  </a:schemeClr>
                </a:solidFill>
                <a:latin typeface="Arial" panose="020B0604020202020204" pitchFamily="34" charset="0"/>
                <a:cs typeface="Arial" panose="020B0604020202020204" pitchFamily="34" charset="0"/>
              </a:rPr>
              <a:t>Poovaragavan</a:t>
            </a:r>
            <a:r>
              <a:rPr lang="en-US" sz="2000" b="1" dirty="0">
                <a:solidFill>
                  <a:schemeClr val="accent1">
                    <a:lumMod val="75000"/>
                  </a:schemeClr>
                </a:solidFill>
                <a:latin typeface="Arial" panose="020B0604020202020204" pitchFamily="34" charset="0"/>
                <a:cs typeface="Arial" panose="020B0604020202020204" pitchFamily="34" charset="0"/>
              </a:rPr>
              <a:t> </a:t>
            </a:r>
            <a:r>
              <a:rPr lang="en-US" sz="2000" b="1" dirty="0" err="1">
                <a:solidFill>
                  <a:schemeClr val="accent1">
                    <a:lumMod val="75000"/>
                  </a:schemeClr>
                </a:solidFill>
                <a:latin typeface="Arial" panose="020B0604020202020204" pitchFamily="34" charset="0"/>
                <a:cs typeface="Arial" panose="020B0604020202020204" pitchFamily="34" charset="0"/>
              </a:rPr>
              <a:t>velumani</a:t>
            </a:r>
            <a:endParaRPr lang="en-US" sz="2000" b="1" dirty="0">
              <a:solidFill>
                <a:schemeClr val="accent1">
                  <a:lumMod val="75000"/>
                </a:schemeClr>
              </a:solidFill>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panose="020B0604020202020204"/>
                <a:ea typeface="+mn-lt"/>
                <a:cs typeface="Arial" panose="020B0604020202020204"/>
              </a:rPr>
              <a:t>Abstract     </a:t>
            </a:r>
            <a:endParaRPr lang="en-US" dirty="0">
              <a:latin typeface="Arial" panose="020B0604020202020204"/>
              <a:cs typeface="Arial" panose="020B0604020202020204"/>
            </a:endParaRPr>
          </a:p>
          <a:p>
            <a:r>
              <a:rPr lang="en-US" sz="2000" b="1" dirty="0">
                <a:latin typeface="Arial" panose="020B0604020202020204"/>
                <a:ea typeface="+mn-lt"/>
                <a:cs typeface="Arial" panose="020B0604020202020204"/>
              </a:rPr>
              <a:t>Problem Statement </a:t>
            </a:r>
            <a:endParaRPr lang="en-US" dirty="0">
              <a:latin typeface="Arial" panose="020B0604020202020204"/>
              <a:cs typeface="Arial" panose="020B0604020202020204"/>
            </a:endParaRPr>
          </a:p>
          <a:p>
            <a:r>
              <a:rPr lang="en-US" sz="2000" b="1" dirty="0">
                <a:latin typeface="Arial" panose="020B0604020202020204"/>
                <a:ea typeface="+mn-lt"/>
                <a:cs typeface="Arial" panose="020B0604020202020204"/>
              </a:rPr>
              <a:t>Aims , Objective &amp; Proposed System/Solution</a:t>
            </a:r>
            <a:endParaRPr lang="en-US" dirty="0">
              <a:latin typeface="Arial" panose="020B0604020202020204"/>
              <a:cs typeface="Arial" panose="020B0604020202020204"/>
            </a:endParaRPr>
          </a:p>
          <a:p>
            <a:r>
              <a:rPr lang="en-US" sz="2000" b="1" dirty="0">
                <a:latin typeface="Arial" panose="020B0604020202020204"/>
                <a:ea typeface="+mn-lt"/>
                <a:cs typeface="Arial" panose="020B0604020202020204"/>
              </a:rPr>
              <a:t>System Design </a:t>
            </a:r>
            <a:endParaRPr lang="en-US" sz="2000" b="1" dirty="0">
              <a:latin typeface="Arial" panose="020B0604020202020204"/>
              <a:cs typeface="Arial" panose="020B0604020202020204"/>
            </a:endParaRPr>
          </a:p>
          <a:p>
            <a:r>
              <a:rPr lang="en-US" sz="2000" b="1" dirty="0">
                <a:latin typeface="Arial" panose="020B0604020202020204"/>
                <a:ea typeface="+mn-lt"/>
                <a:cs typeface="+mn-lt"/>
              </a:rPr>
              <a:t>System Development Approach(Technology Used) </a:t>
            </a:r>
            <a:endParaRPr lang="en-US" dirty="0">
              <a:latin typeface="Arial" panose="020B0604020202020204"/>
              <a:ea typeface="+mn-lt"/>
              <a:cs typeface="+mn-lt"/>
            </a:endParaRPr>
          </a:p>
          <a:p>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r>
              <a:rPr lang="en-US" sz="2000" b="1" dirty="0">
                <a:latin typeface="Arial" panose="020B0604020202020204"/>
                <a:ea typeface="+mn-lt"/>
                <a:cs typeface="Arial" panose="020B0604020202020204"/>
              </a:rPr>
              <a:t>Future Scope</a:t>
            </a:r>
            <a:endParaRPr lang="en-US" dirty="0">
              <a:latin typeface="Arial" panose="020B0604020202020204"/>
              <a:cs typeface="Arial" panose="020B0604020202020204"/>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p:cNvSpPr>
            <a:spLocks noGrp="1"/>
          </p:cNvSpPr>
          <p:nvPr>
            <p:ph type="subTitle" idx="1"/>
          </p:nvPr>
        </p:nvSpPr>
        <p:spPr>
          <a:xfrm>
            <a:off x="614597" y="1447800"/>
            <a:ext cx="11152682" cy="5027951"/>
          </a:xfrm>
        </p:spPr>
        <p:txBody>
          <a:bodyPr>
            <a:normAutofit/>
          </a:bodyPr>
          <a:lstStyle/>
          <a:p>
            <a:pPr algn="l"/>
            <a:endParaRPr lang="en-US" sz="2000" dirty="0"/>
          </a:p>
          <a:p>
            <a:pPr algn="l"/>
            <a:r>
              <a:rPr lang="en-US" sz="2000" dirty="0"/>
              <a:t>	</a:t>
            </a:r>
            <a:r>
              <a:rPr lang="en-US" dirty="0"/>
              <a:t>The detection of malaria infection using infected cells is a critical aspect of early diagnosis and treatment of the disease. One approach to detecting malaria is the examination of blood samples under a microscope to Identify the presence of infected red blood cells. However, this method can be time-consuming and subject to human error. </a:t>
            </a:r>
          </a:p>
          <a:p>
            <a:pPr algn="l"/>
            <a:r>
              <a:rPr lang="en-US" dirty="0"/>
              <a:t>	Recently, advances in image analysis and machine learning have led to the development of new methods for the automated detection of infected cells. One such method is the use of Convolutional Neural Networks (CNNs) to classify infected cells based on microscopic images. CNNs are deep learning algorithms that are particularly well-suited to image classification tasks and have been shown to achieve high accuracy in detecting malaria infected cells</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p:cNvSpPr>
            <a:spLocks noGrp="1"/>
          </p:cNvSpPr>
          <p:nvPr>
            <p:ph type="subTitle" idx="1"/>
          </p:nvPr>
        </p:nvSpPr>
        <p:spPr>
          <a:xfrm>
            <a:off x="614597" y="2110153"/>
            <a:ext cx="11152682" cy="4365598"/>
          </a:xfrm>
        </p:spPr>
        <p:txBody>
          <a:bodyPr>
            <a:normAutofit lnSpcReduction="10000"/>
          </a:bodyPr>
          <a:lstStyle/>
          <a:p>
            <a:pPr algn="l"/>
            <a:endParaRPr lang="en-US" sz="2000" dirty="0"/>
          </a:p>
          <a:p>
            <a:pPr algn="l">
              <a:buFont typeface="Arial" panose="020B0604020202020204" pitchFamily="34" charset="0"/>
            </a:pPr>
            <a:r>
              <a:rPr lang="en-US" dirty="0">
                <a:sym typeface="+mn-ea"/>
              </a:rPr>
              <a:t>●</a:t>
            </a:r>
            <a:r>
              <a:rPr lang="en-US" dirty="0"/>
              <a:t>Malaria is a serious and potentially life-threatening disease caused by parasites of the </a:t>
            </a:r>
            <a:r>
              <a:rPr lang="en-IN" altLang="en-US" dirty="0"/>
              <a:t>     </a:t>
            </a:r>
            <a:r>
              <a:rPr lang="en-US" dirty="0"/>
              <a:t>genus Plasmodium that are transmitted to humans through the bite of infected mosquitoes. </a:t>
            </a:r>
          </a:p>
          <a:p>
            <a:pPr algn="l"/>
            <a:r>
              <a:rPr lang="en-US" dirty="0"/>
              <a:t>● The disease affects millions of people globally, primarily in developing countries, and is a leading cause of death and illness.</a:t>
            </a:r>
          </a:p>
          <a:p>
            <a:pPr algn="l"/>
            <a:r>
              <a:rPr lang="en-US" dirty="0"/>
              <a:t>● Symptoms of malaria include fever, chills, headache, muscle aches, and fatigue. Early diagnosis and treatment are critical to preventing the progression of the disease and avoiding serious complications. </a:t>
            </a:r>
          </a:p>
          <a:p>
            <a:pPr algn="l"/>
            <a:r>
              <a:rPr lang="en-US" dirty="0"/>
              <a:t>● Current control measures include the use of insecticide-treated bed nets, antimalarial drugs, and preventative measures to reduce mosquito populations. However, despite these efforts, malaria continues to be a major public health challenge</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p:cNvSpPr>
            <a:spLocks noGrp="1"/>
          </p:cNvSpPr>
          <p:nvPr>
            <p:ph type="subTitle" idx="1"/>
          </p:nvPr>
        </p:nvSpPr>
        <p:spPr>
          <a:xfrm>
            <a:off x="614597" y="2110153"/>
            <a:ext cx="11152682" cy="4365598"/>
          </a:xfrm>
        </p:spPr>
        <p:txBody>
          <a:bodyPr>
            <a:normAutofit fontScale="92500"/>
          </a:bodyPr>
          <a:lstStyle/>
          <a:p>
            <a:pPr algn="l">
              <a:buFont typeface="Arial" panose="020B0604020202020204" pitchFamily="34" charset="0"/>
              <a:buChar char="•"/>
            </a:pPr>
            <a:r>
              <a:rPr lang="en-US" sz="3600" dirty="0"/>
              <a:t>The primary goal of this research is to develop an ML model that can diagnose whether a person is healthy or infected with malaria. The models are developed using thin blood smear images. A classifier that successfully performs the recognition of infected cells can add great value to traditional medical methods of malaria identification and treatment. Furthermore, computer-aided detection and diagnosis in medical imaging offers a beneficial second opinion to the doctors and assists them in the screening process.</a:t>
            </a:r>
            <a:endParaRPr lang="en-IN" sz="3600" dirty="0"/>
          </a:p>
          <a:p>
            <a:pPr algn="l">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p:cNvSpPr>
            <a:spLocks noGrp="1"/>
          </p:cNvSpPr>
          <p:nvPr>
            <p:ph type="subTitle" idx="1"/>
          </p:nvPr>
        </p:nvSpPr>
        <p:spPr>
          <a:xfrm>
            <a:off x="614597" y="2110153"/>
            <a:ext cx="11152682" cy="4365598"/>
          </a:xfrm>
        </p:spPr>
        <p:txBody>
          <a:bodyPr>
            <a:normAutofit/>
          </a:bodyPr>
          <a:lstStyle/>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085" y="2110105"/>
            <a:ext cx="9250930" cy="304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a:ea typeface="+mj-lt"/>
                <a:cs typeface="Arial" panose="020B0604020202020204"/>
              </a:rPr>
              <a:t>System Deployment Approach</a:t>
            </a:r>
            <a:endParaRPr lang="en-US" sz="4400" dirty="0">
              <a:solidFill>
                <a:schemeClr val="accent1"/>
              </a:solidFill>
              <a:latin typeface="Calibri Light" panose="020F0302020204030204"/>
              <a:cs typeface="Calibri Light" panose="020F0302020204030204"/>
            </a:endParaRPr>
          </a:p>
        </p:txBody>
      </p:sp>
      <p:sp>
        <p:nvSpPr>
          <p:cNvPr id="6" name="Subtitle 5"/>
          <p:cNvSpPr>
            <a:spLocks noGrp="1"/>
          </p:cNvSpPr>
          <p:nvPr>
            <p:ph type="subTitle" idx="1"/>
          </p:nvPr>
        </p:nvSpPr>
        <p:spPr>
          <a:xfrm>
            <a:off x="401237" y="1956907"/>
            <a:ext cx="11152682" cy="4365598"/>
          </a:xfrm>
        </p:spPr>
        <p:txBody>
          <a:bodyPr>
            <a:normAutofit/>
          </a:bodyPr>
          <a:lstStyle/>
          <a:p>
            <a:pPr algn="just">
              <a:buFont typeface="+mj-lt"/>
              <a:buAutoNum type="arabicPeriod"/>
            </a:pPr>
            <a:r>
              <a:rPr lang="en-US" b="0" i="0" dirty="0">
                <a:solidFill>
                  <a:srgbClr val="333333"/>
                </a:solidFill>
                <a:effectLst/>
                <a:latin typeface="Arial" panose="020B0604020202020204" pitchFamily="34" charset="0"/>
              </a:rPr>
              <a:t>Programming Language: Python, HTML, CSS, JS</a:t>
            </a:r>
          </a:p>
          <a:p>
            <a:pPr algn="just">
              <a:buFont typeface="+mj-lt"/>
              <a:buAutoNum type="arabicPeriod"/>
            </a:pPr>
            <a:r>
              <a:rPr lang="en-US" b="0" i="0" dirty="0">
                <a:solidFill>
                  <a:srgbClr val="333333"/>
                </a:solidFill>
                <a:effectLst/>
                <a:latin typeface="Arial" panose="020B0604020202020204" pitchFamily="34" charset="0"/>
              </a:rPr>
              <a:t>Hardware: 4GB RAM (At least)</a:t>
            </a:r>
          </a:p>
          <a:p>
            <a:pPr algn="just">
              <a:buFont typeface="+mj-lt"/>
              <a:buAutoNum type="arabicPeriod"/>
            </a:pPr>
            <a:r>
              <a:rPr lang="en-US" b="0" i="0" dirty="0">
                <a:solidFill>
                  <a:srgbClr val="333333"/>
                </a:solidFill>
                <a:effectLst/>
                <a:latin typeface="Arial" panose="020B0604020202020204" pitchFamily="34" charset="0"/>
              </a:rPr>
              <a:t>250 GB of Hard Disk Space (At least), 1 GB of VRAM (At least)</a:t>
            </a:r>
          </a:p>
          <a:p>
            <a:pPr algn="just">
              <a:buFont typeface="+mj-lt"/>
              <a:buAutoNum type="arabicPeriod"/>
            </a:pPr>
            <a:r>
              <a:rPr lang="en-US" b="0" i="0" dirty="0">
                <a:solidFill>
                  <a:srgbClr val="333333"/>
                </a:solidFill>
                <a:effectLst/>
                <a:latin typeface="Arial" panose="020B0604020202020204" pitchFamily="34" charset="0"/>
              </a:rPr>
              <a:t>Software: Windows 7 or later, Ubuntu, Mac OS X or later</a:t>
            </a:r>
          </a:p>
          <a:p>
            <a:pPr algn="just">
              <a:buFont typeface="+mj-lt"/>
              <a:buAutoNum type="arabicPeriod"/>
            </a:pPr>
            <a:r>
              <a:rPr lang="en-US" b="0" i="0" dirty="0">
                <a:solidFill>
                  <a:srgbClr val="333333"/>
                </a:solidFill>
                <a:effectLst/>
                <a:latin typeface="Arial" panose="020B0604020202020204" pitchFamily="34" charset="0"/>
              </a:rPr>
              <a:t>Technologies Used: Convolutional Neural Network, Tensor Flow, Google </a:t>
            </a:r>
            <a:r>
              <a:rPr lang="en-US" b="0" i="0" dirty="0" err="1">
                <a:solidFill>
                  <a:srgbClr val="333333"/>
                </a:solidFill>
                <a:effectLst/>
                <a:latin typeface="Arial" panose="020B0604020202020204" pitchFamily="34" charset="0"/>
              </a:rPr>
              <a:t>Colab</a:t>
            </a:r>
            <a:r>
              <a:rPr lang="en-US" b="0" i="0" dirty="0">
                <a:solidFill>
                  <a:srgbClr val="333333"/>
                </a:solidFill>
                <a:effectLst/>
                <a:latin typeface="Arial" panose="020B0604020202020204" pitchFamily="34" charset="0"/>
              </a:rPr>
              <a:t>, Digital Image Processing.</a:t>
            </a:r>
          </a:p>
          <a:p>
            <a:pPr algn="l">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541330"/>
            <a:ext cx="6553200" cy="1781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6" name="Subtitle 5"/>
          <p:cNvSpPr>
            <a:spLocks noGrp="1"/>
          </p:cNvSpPr>
          <p:nvPr>
            <p:ph type="subTitle" idx="1"/>
          </p:nvPr>
        </p:nvSpPr>
        <p:spPr>
          <a:xfrm>
            <a:off x="614597" y="2110153"/>
            <a:ext cx="11152682" cy="4365598"/>
          </a:xfrm>
        </p:spPr>
        <p:txBody>
          <a:bodyPr>
            <a:normAutofit/>
          </a:bodyPr>
          <a:lstStyle/>
          <a:p>
            <a:pPr algn="l">
              <a:buFont typeface="Arial" panose="020B0604020202020204" pitchFamily="34" charset="0"/>
              <a:buChar char="•"/>
            </a:pPr>
            <a:r>
              <a:rPr lang="en-US" b="0" i="0" dirty="0">
                <a:solidFill>
                  <a:srgbClr val="444444"/>
                </a:solidFill>
                <a:effectLst/>
                <a:latin typeface="Arial" panose="020B0604020202020204" pitchFamily="34" charset="0"/>
              </a:rPr>
              <a:t>We employ ten-fold verification throughout the data set to train and test our CNN model, with 90% of the pictures being used for training and 10% being used for testing. 90% of the photos in model training are isolated from the actual training set, with the remaining 10% </a:t>
            </a:r>
            <a:r>
              <a:rPr lang="en-US" b="0" i="0" dirty="0" err="1">
                <a:solidFill>
                  <a:srgbClr val="444444"/>
                </a:solidFill>
                <a:effectLst/>
                <a:latin typeface="Arial" panose="020B0604020202020204" pitchFamily="34" charset="0"/>
              </a:rPr>
              <a:t>utilised</a:t>
            </a:r>
            <a:r>
              <a:rPr lang="en-US" b="0" i="0" dirty="0">
                <a:solidFill>
                  <a:srgbClr val="444444"/>
                </a:solidFill>
                <a:effectLst/>
                <a:latin typeface="Arial" panose="020B0604020202020204" pitchFamily="34" charset="0"/>
              </a:rPr>
              <a:t> for back distribution validation.</a:t>
            </a:r>
          </a:p>
          <a:p>
            <a:pPr algn="l">
              <a:buFont typeface="Arial" panose="020B0604020202020204" pitchFamily="34" charset="0"/>
              <a:buChar char="•"/>
            </a:pPr>
            <a:r>
              <a:rPr lang="en-US" b="0" i="0" dirty="0">
                <a:solidFill>
                  <a:srgbClr val="444444"/>
                </a:solidFill>
                <a:effectLst/>
                <a:latin typeface="Arial" panose="020B0604020202020204" pitchFamily="34" charset="0"/>
              </a:rPr>
              <a:t> In addition to ten times the verification, performance test requirements include average accuracy, sensitivity, accuracy, accuracy, F1 score, and the Matthews correlation coefficient. To learn transfer, a pre-trained </a:t>
            </a:r>
            <a:r>
              <a:rPr lang="en-US" b="0" i="0" dirty="0" err="1">
                <a:solidFill>
                  <a:srgbClr val="444444"/>
                </a:solidFill>
                <a:effectLst/>
                <a:latin typeface="Arial" panose="020B0604020202020204" pitchFamily="34" charset="0"/>
              </a:rPr>
              <a:t>AlexNet</a:t>
            </a:r>
            <a:r>
              <a:rPr lang="en-US" b="0" i="0" dirty="0">
                <a:solidFill>
                  <a:srgbClr val="444444"/>
                </a:solidFill>
                <a:effectLst/>
                <a:latin typeface="Arial" panose="020B0604020202020204" pitchFamily="34" charset="0"/>
              </a:rPr>
              <a:t> based on the CIFAR-100 data set is employed as an outlet. Connected to a typical SVM separator so we can compare transfer readings to our CNN model.</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684</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CLASSIFICATION OF MALARIA INFECTED CELLS USING MACHINE LEARNING</vt:lpstr>
      <vt:lpstr>OUTLINE</vt:lpstr>
      <vt:lpstr>Abstract</vt:lpstr>
      <vt:lpstr>Problem Statement</vt:lpstr>
      <vt:lpstr>Proposed Solution</vt:lpstr>
      <vt:lpstr>System Architecture</vt:lpstr>
      <vt:lpstr>System Deployment Approach</vt:lpstr>
      <vt:lpstr>Algorithm &amp; 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Mungani Sravani</cp:lastModifiedBy>
  <cp:revision>47</cp:revision>
  <dcterms:created xsi:type="dcterms:W3CDTF">2021-04-26T07:43:00Z</dcterms:created>
  <dcterms:modified xsi:type="dcterms:W3CDTF">2023-06-06T02:05:53Z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C5994EE59C704FEF8143B2639260523E</vt:lpwstr>
  </property>
  <property fmtid="{D5CDD505-2E9C-101B-9397-08002B2CF9AE}" pid="3" name="KSOProductBuildVer">
    <vt:lpwstr>1033-11.2.0.11219</vt:lpwstr>
  </property>
</Properties>
</file>