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4EDF6-3862-A74E-BBB6-25FD020AF3DB}" type="datetimeFigureOut">
              <a:rPr lang="en-US" smtClean="0"/>
              <a:t>5/13/20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1ADAB-51F1-C74D-A6B5-24F625F861C4}" type="slidenum">
              <a:rPr lang="en-US" smtClean="0"/>
              <a:t>‹#›</a:t>
            </a:fld>
            <a:endParaRPr lang="en-US"/>
          </a:p>
        </p:txBody>
      </p:sp>
    </p:spTree>
    <p:extLst>
      <p:ext uri="{BB962C8B-B14F-4D97-AF65-F5344CB8AC3E}">
        <p14:creationId xmlns:p14="http://schemas.microsoft.com/office/powerpoint/2010/main" val="334108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D1ADAB-51F1-C74D-A6B5-24F625F861C4}" type="slidenum">
              <a:rPr lang="en-US" smtClean="0"/>
              <a:t>5</a:t>
            </a:fld>
            <a:endParaRPr lang="en-US"/>
          </a:p>
        </p:txBody>
      </p:sp>
    </p:spTree>
    <p:extLst>
      <p:ext uri="{BB962C8B-B14F-4D97-AF65-F5344CB8AC3E}">
        <p14:creationId xmlns:p14="http://schemas.microsoft.com/office/powerpoint/2010/main" val="738556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D74A91-12BC-F34A-A737-1135724297AA}" type="datetimeFigureOut">
              <a:rPr lang="en-US" smtClean="0"/>
              <a:t>5/12/20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A87B0-5936-4849-9B9B-FCFCC474BFBC}" type="slidenum">
              <a:rPr lang="en-US" smtClean="0"/>
              <a:t>‹#›</a:t>
            </a:fld>
            <a:endParaRPr lang="en-US"/>
          </a:p>
        </p:txBody>
      </p:sp>
    </p:spTree>
    <p:extLst>
      <p:ext uri="{BB962C8B-B14F-4D97-AF65-F5344CB8AC3E}">
        <p14:creationId xmlns:p14="http://schemas.microsoft.com/office/powerpoint/2010/main" val="1941788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74A91-12BC-F34A-A737-1135724297AA}" type="datetimeFigureOut">
              <a:rPr lang="en-US" smtClean="0"/>
              <a:t>5/12/20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A87B0-5936-4849-9B9B-FCFCC474BFBC}" type="slidenum">
              <a:rPr lang="en-US" smtClean="0"/>
              <a:t>‹#›</a:t>
            </a:fld>
            <a:endParaRPr lang="en-US"/>
          </a:p>
        </p:txBody>
      </p:sp>
    </p:spTree>
    <p:extLst>
      <p:ext uri="{BB962C8B-B14F-4D97-AF65-F5344CB8AC3E}">
        <p14:creationId xmlns:p14="http://schemas.microsoft.com/office/powerpoint/2010/main" val="354072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74A91-12BC-F34A-A737-1135724297AA}" type="datetimeFigureOut">
              <a:rPr lang="en-US" smtClean="0"/>
              <a:t>5/12/20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A87B0-5936-4849-9B9B-FCFCC474BFBC}" type="slidenum">
              <a:rPr lang="en-US" smtClean="0"/>
              <a:t>‹#›</a:t>
            </a:fld>
            <a:endParaRPr lang="en-US"/>
          </a:p>
        </p:txBody>
      </p:sp>
    </p:spTree>
    <p:extLst>
      <p:ext uri="{BB962C8B-B14F-4D97-AF65-F5344CB8AC3E}">
        <p14:creationId xmlns:p14="http://schemas.microsoft.com/office/powerpoint/2010/main" val="2687592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74A91-12BC-F34A-A737-1135724297AA}" type="datetimeFigureOut">
              <a:rPr lang="en-US" smtClean="0"/>
              <a:t>5/12/20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A87B0-5936-4849-9B9B-FCFCC474BFBC}" type="slidenum">
              <a:rPr lang="en-US" smtClean="0"/>
              <a:t>‹#›</a:t>
            </a:fld>
            <a:endParaRPr lang="en-US"/>
          </a:p>
        </p:txBody>
      </p:sp>
    </p:spTree>
    <p:extLst>
      <p:ext uri="{BB962C8B-B14F-4D97-AF65-F5344CB8AC3E}">
        <p14:creationId xmlns:p14="http://schemas.microsoft.com/office/powerpoint/2010/main" val="3024990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74A91-12BC-F34A-A737-1135724297AA}" type="datetimeFigureOut">
              <a:rPr lang="en-US" smtClean="0"/>
              <a:t>5/12/20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A87B0-5936-4849-9B9B-FCFCC474BFBC}" type="slidenum">
              <a:rPr lang="en-US" smtClean="0"/>
              <a:t>‹#›</a:t>
            </a:fld>
            <a:endParaRPr lang="en-US"/>
          </a:p>
        </p:txBody>
      </p:sp>
    </p:spTree>
    <p:extLst>
      <p:ext uri="{BB962C8B-B14F-4D97-AF65-F5344CB8AC3E}">
        <p14:creationId xmlns:p14="http://schemas.microsoft.com/office/powerpoint/2010/main" val="196488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D74A91-12BC-F34A-A737-1135724297AA}" type="datetimeFigureOut">
              <a:rPr lang="en-US" smtClean="0"/>
              <a:t>5/12/20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A87B0-5936-4849-9B9B-FCFCC474BFBC}" type="slidenum">
              <a:rPr lang="en-US" smtClean="0"/>
              <a:t>‹#›</a:t>
            </a:fld>
            <a:endParaRPr lang="en-US"/>
          </a:p>
        </p:txBody>
      </p:sp>
    </p:spTree>
    <p:extLst>
      <p:ext uri="{BB962C8B-B14F-4D97-AF65-F5344CB8AC3E}">
        <p14:creationId xmlns:p14="http://schemas.microsoft.com/office/powerpoint/2010/main" val="357794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D74A91-12BC-F34A-A737-1135724297AA}" type="datetimeFigureOut">
              <a:rPr lang="en-US" smtClean="0"/>
              <a:t>5/12/20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8A87B0-5936-4849-9B9B-FCFCC474BFBC}" type="slidenum">
              <a:rPr lang="en-US" smtClean="0"/>
              <a:t>‹#›</a:t>
            </a:fld>
            <a:endParaRPr lang="en-US"/>
          </a:p>
        </p:txBody>
      </p:sp>
    </p:spTree>
    <p:extLst>
      <p:ext uri="{BB962C8B-B14F-4D97-AF65-F5344CB8AC3E}">
        <p14:creationId xmlns:p14="http://schemas.microsoft.com/office/powerpoint/2010/main" val="140537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D74A91-12BC-F34A-A737-1135724297AA}" type="datetimeFigureOut">
              <a:rPr lang="en-US" smtClean="0"/>
              <a:t>5/12/20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8A87B0-5936-4849-9B9B-FCFCC474BFBC}" type="slidenum">
              <a:rPr lang="en-US" smtClean="0"/>
              <a:t>‹#›</a:t>
            </a:fld>
            <a:endParaRPr lang="en-US"/>
          </a:p>
        </p:txBody>
      </p:sp>
    </p:spTree>
    <p:extLst>
      <p:ext uri="{BB962C8B-B14F-4D97-AF65-F5344CB8AC3E}">
        <p14:creationId xmlns:p14="http://schemas.microsoft.com/office/powerpoint/2010/main" val="2116418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74A91-12BC-F34A-A737-1135724297AA}" type="datetimeFigureOut">
              <a:rPr lang="en-US" smtClean="0"/>
              <a:t>5/12/20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8A87B0-5936-4849-9B9B-FCFCC474BFBC}" type="slidenum">
              <a:rPr lang="en-US" smtClean="0"/>
              <a:t>‹#›</a:t>
            </a:fld>
            <a:endParaRPr lang="en-US"/>
          </a:p>
        </p:txBody>
      </p:sp>
    </p:spTree>
    <p:extLst>
      <p:ext uri="{BB962C8B-B14F-4D97-AF65-F5344CB8AC3E}">
        <p14:creationId xmlns:p14="http://schemas.microsoft.com/office/powerpoint/2010/main" val="412215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74A91-12BC-F34A-A737-1135724297AA}" type="datetimeFigureOut">
              <a:rPr lang="en-US" smtClean="0"/>
              <a:t>5/12/20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A87B0-5936-4849-9B9B-FCFCC474BFBC}" type="slidenum">
              <a:rPr lang="en-US" smtClean="0"/>
              <a:t>‹#›</a:t>
            </a:fld>
            <a:endParaRPr lang="en-US"/>
          </a:p>
        </p:txBody>
      </p:sp>
    </p:spTree>
    <p:extLst>
      <p:ext uri="{BB962C8B-B14F-4D97-AF65-F5344CB8AC3E}">
        <p14:creationId xmlns:p14="http://schemas.microsoft.com/office/powerpoint/2010/main" val="70003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74A91-12BC-F34A-A737-1135724297AA}" type="datetimeFigureOut">
              <a:rPr lang="en-US" smtClean="0"/>
              <a:t>5/12/20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A87B0-5936-4849-9B9B-FCFCC474BFBC}" type="slidenum">
              <a:rPr lang="en-US" smtClean="0"/>
              <a:t>‹#›</a:t>
            </a:fld>
            <a:endParaRPr lang="en-US"/>
          </a:p>
        </p:txBody>
      </p:sp>
    </p:spTree>
    <p:extLst>
      <p:ext uri="{BB962C8B-B14F-4D97-AF65-F5344CB8AC3E}">
        <p14:creationId xmlns:p14="http://schemas.microsoft.com/office/powerpoint/2010/main" val="409453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74A91-12BC-F34A-A737-1135724297AA}" type="datetimeFigureOut">
              <a:rPr lang="en-US" smtClean="0"/>
              <a:t>5/12/20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A87B0-5936-4849-9B9B-FCFCC474BFBC}" type="slidenum">
              <a:rPr lang="en-US" smtClean="0"/>
              <a:t>‹#›</a:t>
            </a:fld>
            <a:endParaRPr lang="en-US"/>
          </a:p>
        </p:txBody>
      </p:sp>
    </p:spTree>
    <p:extLst>
      <p:ext uri="{BB962C8B-B14F-4D97-AF65-F5344CB8AC3E}">
        <p14:creationId xmlns:p14="http://schemas.microsoft.com/office/powerpoint/2010/main" val="48237009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martgrid.gov/the_smart_grid/smart_grid.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A61D-2F18-824B-9DBE-A26DB795F72C}"/>
              </a:ext>
            </a:extLst>
          </p:cNvPr>
          <p:cNvSpPr>
            <a:spLocks noGrp="1"/>
          </p:cNvSpPr>
          <p:nvPr>
            <p:ph type="ctrTitle"/>
          </p:nvPr>
        </p:nvSpPr>
        <p:spPr>
          <a:xfrm>
            <a:off x="408432" y="1062735"/>
            <a:ext cx="11375136" cy="2193227"/>
          </a:xfrm>
        </p:spPr>
        <p:txBody>
          <a:bodyPr/>
          <a:lstStyle/>
          <a:p>
            <a:r>
              <a:rPr lang="en-US" b="1" dirty="0"/>
              <a:t>A Brief Survey of Anomaly Detection in Smart Grid</a:t>
            </a:r>
          </a:p>
        </p:txBody>
      </p:sp>
      <p:sp>
        <p:nvSpPr>
          <p:cNvPr id="3" name="Subtitle 2">
            <a:extLst>
              <a:ext uri="{FF2B5EF4-FFF2-40B4-BE49-F238E27FC236}">
                <a16:creationId xmlns:a16="http://schemas.microsoft.com/office/drawing/2014/main" id="{0ED58CD5-2B75-7740-BDA5-A51E3786B134}"/>
              </a:ext>
            </a:extLst>
          </p:cNvPr>
          <p:cNvSpPr>
            <a:spLocks noGrp="1"/>
          </p:cNvSpPr>
          <p:nvPr>
            <p:ph type="subTitle" idx="1"/>
          </p:nvPr>
        </p:nvSpPr>
        <p:spPr>
          <a:xfrm>
            <a:off x="1524000" y="4139503"/>
            <a:ext cx="9144000" cy="1655762"/>
          </a:xfrm>
        </p:spPr>
        <p:txBody>
          <a:bodyPr/>
          <a:lstStyle/>
          <a:p>
            <a:r>
              <a:rPr lang="en-US" dirty="0"/>
              <a:t>							Sreeja Matturu</a:t>
            </a:r>
          </a:p>
          <a:p>
            <a:r>
              <a:rPr lang="en-US" dirty="0"/>
              <a:t>							  Hasan Al-Qudah</a:t>
            </a:r>
          </a:p>
        </p:txBody>
      </p:sp>
    </p:spTree>
    <p:extLst>
      <p:ext uri="{BB962C8B-B14F-4D97-AF65-F5344CB8AC3E}">
        <p14:creationId xmlns:p14="http://schemas.microsoft.com/office/powerpoint/2010/main" val="111591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51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DA81-5BDA-274D-94CF-9F1D0EFFFB6D}"/>
              </a:ext>
            </a:extLst>
          </p:cNvPr>
          <p:cNvSpPr>
            <a:spLocks noGrp="1"/>
          </p:cNvSpPr>
          <p:nvPr>
            <p:ph type="title"/>
          </p:nvPr>
        </p:nvSpPr>
        <p:spPr/>
        <p:txBody>
          <a:bodyPr/>
          <a:lstStyle/>
          <a:p>
            <a:pPr algn="ctr"/>
            <a:r>
              <a:rPr lang="en-US" b="1" dirty="0"/>
              <a:t>Proposed Anomaly Detection Techniques</a:t>
            </a:r>
          </a:p>
        </p:txBody>
      </p:sp>
      <p:sp>
        <p:nvSpPr>
          <p:cNvPr id="3" name="Content Placeholder 2">
            <a:extLst>
              <a:ext uri="{FF2B5EF4-FFF2-40B4-BE49-F238E27FC236}">
                <a16:creationId xmlns:a16="http://schemas.microsoft.com/office/drawing/2014/main" id="{1FDCEE83-9122-5445-AFE5-5FA03BBFA23C}"/>
              </a:ext>
            </a:extLst>
          </p:cNvPr>
          <p:cNvSpPr>
            <a:spLocks noGrp="1"/>
          </p:cNvSpPr>
          <p:nvPr>
            <p:ph idx="1"/>
          </p:nvPr>
        </p:nvSpPr>
        <p:spPr>
          <a:xfrm>
            <a:off x="838200" y="1690688"/>
            <a:ext cx="10515600" cy="4944028"/>
          </a:xfrm>
        </p:spPr>
        <p:txBody>
          <a:bodyPr>
            <a:normAutofit/>
          </a:bodyPr>
          <a:lstStyle/>
          <a:p>
            <a:pPr marL="0" indent="0" algn="just">
              <a:lnSpc>
                <a:spcPct val="150000"/>
              </a:lnSpc>
              <a:buNone/>
            </a:pPr>
            <a:r>
              <a:rPr lang="en-US" sz="2600" b="1" dirty="0"/>
              <a:t>Physical Attacks</a:t>
            </a:r>
          </a:p>
          <a:p>
            <a:pPr algn="just">
              <a:lnSpc>
                <a:spcPct val="150000"/>
              </a:lnSpc>
            </a:pPr>
            <a:r>
              <a:rPr lang="en-US" sz="2000" dirty="0"/>
              <a:t>Anomalous power consumption attack patterns - wavelet transform, variance fractal dimension and artificial neural network.</a:t>
            </a:r>
          </a:p>
          <a:p>
            <a:pPr algn="just">
              <a:lnSpc>
                <a:spcPct val="150000"/>
              </a:lnSpc>
            </a:pPr>
            <a:r>
              <a:rPr lang="en-US" sz="2000" dirty="0"/>
              <a:t>Power fluctuations - Map Reduce Paradigm.</a:t>
            </a:r>
          </a:p>
          <a:p>
            <a:pPr algn="just">
              <a:lnSpc>
                <a:spcPct val="150000"/>
              </a:lnSpc>
            </a:pPr>
            <a:r>
              <a:rPr lang="en-US" sz="2000" dirty="0"/>
              <a:t>Detecting electric faults in a power distribution grid - power line modems.</a:t>
            </a:r>
          </a:p>
          <a:p>
            <a:pPr algn="just">
              <a:lnSpc>
                <a:spcPct val="150000"/>
              </a:lnSpc>
            </a:pPr>
            <a:r>
              <a:rPr lang="en-US" sz="2000" dirty="0"/>
              <a:t>An IoT based Distributed Anomaly Detection - operation energy consumption</a:t>
            </a:r>
          </a:p>
          <a:p>
            <a:pPr algn="just">
              <a:lnSpc>
                <a:spcPct val="150000"/>
              </a:lnSpc>
            </a:pPr>
            <a:r>
              <a:rPr lang="en-US" sz="2000" dirty="0"/>
              <a:t>Detecting the occurrence of anomalous events and abnormal conditions at both lateral and customer levels using an anomaly detection method based on network hierarchical structure and smart meter data</a:t>
            </a:r>
          </a:p>
        </p:txBody>
      </p:sp>
    </p:spTree>
    <p:extLst>
      <p:ext uri="{BB962C8B-B14F-4D97-AF65-F5344CB8AC3E}">
        <p14:creationId xmlns:p14="http://schemas.microsoft.com/office/powerpoint/2010/main" val="3188856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9881-BE14-4E4D-994C-361C3716BF32}"/>
              </a:ext>
            </a:extLst>
          </p:cNvPr>
          <p:cNvSpPr>
            <a:spLocks noGrp="1"/>
          </p:cNvSpPr>
          <p:nvPr>
            <p:ph type="title"/>
          </p:nvPr>
        </p:nvSpPr>
        <p:spPr/>
        <p:txBody>
          <a:bodyPr/>
          <a:lstStyle/>
          <a:p>
            <a:pPr algn="ctr"/>
            <a:r>
              <a:rPr lang="en-US" b="1" dirty="0"/>
              <a:t>Detecting Integrity Cyber Attacks</a:t>
            </a:r>
          </a:p>
        </p:txBody>
      </p:sp>
      <p:sp>
        <p:nvSpPr>
          <p:cNvPr id="3" name="Content Placeholder 2">
            <a:extLst>
              <a:ext uri="{FF2B5EF4-FFF2-40B4-BE49-F238E27FC236}">
                <a16:creationId xmlns:a16="http://schemas.microsoft.com/office/drawing/2014/main" id="{31F131F4-1BD1-E544-9DC6-494DEF9F90C6}"/>
              </a:ext>
            </a:extLst>
          </p:cNvPr>
          <p:cNvSpPr>
            <a:spLocks noGrp="1"/>
          </p:cNvSpPr>
          <p:nvPr>
            <p:ph idx="1"/>
          </p:nvPr>
        </p:nvSpPr>
        <p:spPr>
          <a:xfrm>
            <a:off x="838200" y="1825625"/>
            <a:ext cx="10515600" cy="4667250"/>
          </a:xfrm>
        </p:spPr>
        <p:txBody>
          <a:bodyPr>
            <a:normAutofit lnSpcReduction="10000"/>
          </a:bodyPr>
          <a:lstStyle/>
          <a:p>
            <a:pPr marL="0" indent="0" algn="just">
              <a:buNone/>
            </a:pPr>
            <a:r>
              <a:rPr lang="en-US" sz="2600" b="1" dirty="0"/>
              <a:t>False Data Injection Attack</a:t>
            </a:r>
          </a:p>
          <a:p>
            <a:pPr algn="just">
              <a:lnSpc>
                <a:spcPct val="150000"/>
              </a:lnSpc>
            </a:pPr>
            <a:r>
              <a:rPr lang="en-US" sz="2000" dirty="0"/>
              <a:t>Semi- supervised approach based on mixture Gaussian Distribution for detecting the false data injection.</a:t>
            </a:r>
          </a:p>
          <a:p>
            <a:pPr algn="just">
              <a:lnSpc>
                <a:spcPct val="150000"/>
              </a:lnSpc>
            </a:pPr>
            <a:r>
              <a:rPr lang="en-US" sz="2000" dirty="0"/>
              <a:t>Machine learning techniques Bad Data Detection (BDD) and Distributed Support Vector Machine (SVM) to detect the stealth false data detection.</a:t>
            </a:r>
          </a:p>
          <a:p>
            <a:pPr algn="just">
              <a:lnSpc>
                <a:spcPct val="150000"/>
              </a:lnSpc>
            </a:pPr>
            <a:r>
              <a:rPr lang="en-US" sz="2000" dirty="0"/>
              <a:t>Maximum Likelihood estimation, a powerful statistical tool to detect stealthy false data injection attacks.</a:t>
            </a:r>
          </a:p>
          <a:p>
            <a:pPr algn="just">
              <a:lnSpc>
                <a:spcPct val="150000"/>
              </a:lnSpc>
            </a:pPr>
            <a:r>
              <a:rPr lang="en-US" sz="2000" dirty="0"/>
              <a:t>S-Estimator based extended Kalman Filter for detecting the topology errors and cyber attacks.</a:t>
            </a:r>
          </a:p>
          <a:p>
            <a:pPr algn="just">
              <a:lnSpc>
                <a:spcPct val="150000"/>
              </a:lnSpc>
            </a:pPr>
            <a:r>
              <a:rPr lang="en-US" sz="2000" dirty="0"/>
              <a:t>Adaptive Markov Strategy for detecting the false voltage injection attacks in smart grid.</a:t>
            </a:r>
          </a:p>
          <a:p>
            <a:pPr algn="just"/>
            <a:endParaRPr lang="en-US" sz="1800" dirty="0"/>
          </a:p>
        </p:txBody>
      </p:sp>
    </p:spTree>
    <p:extLst>
      <p:ext uri="{BB962C8B-B14F-4D97-AF65-F5344CB8AC3E}">
        <p14:creationId xmlns:p14="http://schemas.microsoft.com/office/powerpoint/2010/main" val="227657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A53E-DF0B-A04C-985E-521C05C8461B}"/>
              </a:ext>
            </a:extLst>
          </p:cNvPr>
          <p:cNvSpPr>
            <a:spLocks noGrp="1"/>
          </p:cNvSpPr>
          <p:nvPr>
            <p:ph type="title"/>
          </p:nvPr>
        </p:nvSpPr>
        <p:spPr/>
        <p:txBody>
          <a:bodyPr/>
          <a:lstStyle/>
          <a:p>
            <a:pPr algn="ctr"/>
            <a:r>
              <a:rPr lang="en-US" b="1" dirty="0"/>
              <a:t>Detecting Data Falsification Strategies</a:t>
            </a:r>
          </a:p>
        </p:txBody>
      </p:sp>
      <p:sp>
        <p:nvSpPr>
          <p:cNvPr id="3" name="Content Placeholder 2">
            <a:extLst>
              <a:ext uri="{FF2B5EF4-FFF2-40B4-BE49-F238E27FC236}">
                <a16:creationId xmlns:a16="http://schemas.microsoft.com/office/drawing/2014/main" id="{DDBE5E2E-9A0A-B542-A5B6-B5B1CA651D36}"/>
              </a:ext>
            </a:extLst>
          </p:cNvPr>
          <p:cNvSpPr>
            <a:spLocks noGrp="1"/>
          </p:cNvSpPr>
          <p:nvPr>
            <p:ph idx="1"/>
          </p:nvPr>
        </p:nvSpPr>
        <p:spPr/>
        <p:txBody>
          <a:bodyPr/>
          <a:lstStyle/>
          <a:p>
            <a:pPr algn="just"/>
            <a:r>
              <a:rPr lang="en-US" sz="2200" dirty="0"/>
              <a:t>Statistical based anomaly detection technique to identify the additive and deductive attacks in Advance Metering Infrastructure (AMI).</a:t>
            </a:r>
          </a:p>
          <a:p>
            <a:pPr algn="just"/>
            <a:endParaRPr lang="en-US" sz="2200" dirty="0"/>
          </a:p>
          <a:p>
            <a:pPr algn="just"/>
            <a:r>
              <a:rPr lang="en-US" sz="2200" dirty="0"/>
              <a:t>Proposed technique was implemented based on a trust model called Kullback-Leibler divergence.</a:t>
            </a:r>
          </a:p>
          <a:p>
            <a:pPr algn="just"/>
            <a:endParaRPr lang="en-US" sz="2200" dirty="0"/>
          </a:p>
          <a:p>
            <a:pPr algn="just"/>
            <a:r>
              <a:rPr lang="en-US" sz="2200" dirty="0"/>
              <a:t>For detecting the camouflage and conflict strategies, a generalized linear model based on Weibull function-based kernel trick is used for accurate classification.</a:t>
            </a:r>
          </a:p>
          <a:p>
            <a:pPr algn="just"/>
            <a:endParaRPr lang="en-US" sz="2200" dirty="0"/>
          </a:p>
          <a:p>
            <a:pPr algn="just"/>
            <a:r>
              <a:rPr lang="en-US" sz="2200" dirty="0"/>
              <a:t>For detecting the malicious attacks which disrupts the daily operations, a rapid anomaly detection is proposed based on light-weighted pattern matching technique.</a:t>
            </a:r>
          </a:p>
        </p:txBody>
      </p:sp>
    </p:spTree>
    <p:extLst>
      <p:ext uri="{BB962C8B-B14F-4D97-AF65-F5344CB8AC3E}">
        <p14:creationId xmlns:p14="http://schemas.microsoft.com/office/powerpoint/2010/main" val="2234716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D6A5-8B75-6142-960D-FD2D6A9750BE}"/>
              </a:ext>
            </a:extLst>
          </p:cNvPr>
          <p:cNvSpPr>
            <a:spLocks noGrp="1"/>
          </p:cNvSpPr>
          <p:nvPr>
            <p:ph type="title"/>
          </p:nvPr>
        </p:nvSpPr>
        <p:spPr/>
        <p:txBody>
          <a:bodyPr/>
          <a:lstStyle/>
          <a:p>
            <a:pPr algn="ctr"/>
            <a:r>
              <a:rPr lang="en-US" dirty="0"/>
              <a:t>Detecting Availability Target Attacks</a:t>
            </a:r>
          </a:p>
        </p:txBody>
      </p:sp>
      <p:sp>
        <p:nvSpPr>
          <p:cNvPr id="3" name="Content Placeholder 2">
            <a:extLst>
              <a:ext uri="{FF2B5EF4-FFF2-40B4-BE49-F238E27FC236}">
                <a16:creationId xmlns:a16="http://schemas.microsoft.com/office/drawing/2014/main" id="{384BDBCD-5AB6-794C-A1E0-F6D4F5180406}"/>
              </a:ext>
            </a:extLst>
          </p:cNvPr>
          <p:cNvSpPr>
            <a:spLocks noGrp="1"/>
          </p:cNvSpPr>
          <p:nvPr>
            <p:ph idx="1"/>
          </p:nvPr>
        </p:nvSpPr>
        <p:spPr/>
        <p:txBody>
          <a:bodyPr>
            <a:normAutofit fontScale="92500" lnSpcReduction="10000"/>
          </a:bodyPr>
          <a:lstStyle/>
          <a:p>
            <a:pPr marL="0" indent="0" algn="just">
              <a:lnSpc>
                <a:spcPct val="150000"/>
              </a:lnSpc>
              <a:buNone/>
            </a:pPr>
            <a:r>
              <a:rPr lang="en-US" b="1" dirty="0"/>
              <a:t>Denial-of-Service</a:t>
            </a:r>
          </a:p>
          <a:p>
            <a:pPr algn="just">
              <a:lnSpc>
                <a:spcPct val="150000"/>
              </a:lnSpc>
            </a:pPr>
            <a:r>
              <a:rPr lang="en-US" sz="2200" dirty="0"/>
              <a:t>Anomaly detection using K-Means clustering algorithm to detect flooding attacks which mainly leads to Denial-of-Service attacks in Home Area Network.</a:t>
            </a:r>
          </a:p>
          <a:p>
            <a:pPr algn="just">
              <a:lnSpc>
                <a:spcPct val="150000"/>
              </a:lnSpc>
            </a:pPr>
            <a:r>
              <a:rPr lang="en-US" sz="2200" dirty="0"/>
              <a:t>A delay-resilient cyber-physical control framework for Denial-of-Service and communication latency issues in a smart grid.</a:t>
            </a:r>
          </a:p>
          <a:p>
            <a:pPr marL="0" indent="0" algn="just">
              <a:lnSpc>
                <a:spcPct val="150000"/>
              </a:lnSpc>
              <a:buNone/>
            </a:pPr>
            <a:r>
              <a:rPr lang="en-US" b="1" dirty="0"/>
              <a:t>Distributed Denial-of-Service</a:t>
            </a:r>
          </a:p>
          <a:p>
            <a:pPr algn="just">
              <a:lnSpc>
                <a:spcPct val="150000"/>
              </a:lnSpc>
            </a:pPr>
            <a:r>
              <a:rPr lang="en-US" sz="2200" dirty="0"/>
              <a:t>DDoS detection in Advance Metering Infrastructure using honeypot game strategy to analyze the interaction between the attackers and the defenders.</a:t>
            </a:r>
          </a:p>
        </p:txBody>
      </p:sp>
    </p:spTree>
    <p:extLst>
      <p:ext uri="{BB962C8B-B14F-4D97-AF65-F5344CB8AC3E}">
        <p14:creationId xmlns:p14="http://schemas.microsoft.com/office/powerpoint/2010/main" val="1350880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5255-157C-AD4E-9900-9DDD3057E434}"/>
              </a:ext>
            </a:extLst>
          </p:cNvPr>
          <p:cNvSpPr>
            <a:spLocks noGrp="1"/>
          </p:cNvSpPr>
          <p:nvPr>
            <p:ph type="title"/>
          </p:nvPr>
        </p:nvSpPr>
        <p:spPr>
          <a:xfrm>
            <a:off x="838200" y="64144"/>
            <a:ext cx="10515600" cy="1325563"/>
          </a:xfrm>
        </p:spPr>
        <p:txBody>
          <a:bodyPr/>
          <a:lstStyle/>
          <a:p>
            <a:pPr algn="ctr"/>
            <a:r>
              <a:rPr lang="en-US" b="1" dirty="0"/>
              <a:t>Lessons Learned</a:t>
            </a:r>
          </a:p>
        </p:txBody>
      </p:sp>
      <p:sp>
        <p:nvSpPr>
          <p:cNvPr id="3" name="Content Placeholder 2">
            <a:extLst>
              <a:ext uri="{FF2B5EF4-FFF2-40B4-BE49-F238E27FC236}">
                <a16:creationId xmlns:a16="http://schemas.microsoft.com/office/drawing/2014/main" id="{B0E2E913-9F85-FA44-B0BD-015CEB37C859}"/>
              </a:ext>
            </a:extLst>
          </p:cNvPr>
          <p:cNvSpPr>
            <a:spLocks noGrp="1"/>
          </p:cNvSpPr>
          <p:nvPr>
            <p:ph idx="1"/>
          </p:nvPr>
        </p:nvSpPr>
        <p:spPr>
          <a:xfrm>
            <a:off x="838200" y="1169580"/>
            <a:ext cx="10515600" cy="5497033"/>
          </a:xfrm>
        </p:spPr>
        <p:txBody>
          <a:bodyPr>
            <a:noAutofit/>
          </a:bodyPr>
          <a:lstStyle/>
          <a:p>
            <a:pPr algn="just">
              <a:lnSpc>
                <a:spcPct val="150000"/>
              </a:lnSpc>
            </a:pPr>
            <a:r>
              <a:rPr lang="en-US" sz="1850" dirty="0"/>
              <a:t>Smart Grid is the most efficient technology for transmitting the electricity by making a two-way communication in 21</a:t>
            </a:r>
            <a:r>
              <a:rPr lang="en-US" sz="1850" baseline="30000" dirty="0"/>
              <a:t>st</a:t>
            </a:r>
            <a:r>
              <a:rPr lang="en-US" sz="1850" dirty="0"/>
              <a:t> century.</a:t>
            </a:r>
          </a:p>
          <a:p>
            <a:pPr algn="just">
              <a:lnSpc>
                <a:spcPct val="150000"/>
              </a:lnSpc>
            </a:pPr>
            <a:r>
              <a:rPr lang="en-US" sz="1850" dirty="0"/>
              <a:t>It is becoming more and more efficient by improving its standard with the smart technologies like smart meters, smart homes, etc. where the data that is produced by these devices are monitored by smart grid devices like PMU’s and SCADA systems.</a:t>
            </a:r>
          </a:p>
          <a:p>
            <a:pPr algn="just">
              <a:lnSpc>
                <a:spcPct val="150000"/>
              </a:lnSpc>
            </a:pPr>
            <a:r>
              <a:rPr lang="en-US" sz="1850" dirty="0"/>
              <a:t>Even though it has lot of positive points when compared to the traditional system, smart grid always prone to different attacks like cyber attacks and physical attacks which can cause huge loss to the entire system.</a:t>
            </a:r>
          </a:p>
          <a:p>
            <a:pPr algn="just">
              <a:lnSpc>
                <a:spcPct val="150000"/>
              </a:lnSpc>
            </a:pPr>
            <a:r>
              <a:rPr lang="en-US" sz="1850" dirty="0"/>
              <a:t>We came to know about different types of attacks and the techniques that were implemented to detect these threats.</a:t>
            </a:r>
          </a:p>
          <a:p>
            <a:pPr algn="just">
              <a:lnSpc>
                <a:spcPct val="150000"/>
              </a:lnSpc>
            </a:pPr>
            <a:r>
              <a:rPr lang="en-US" sz="1850" dirty="0"/>
              <a:t>We came across many number of techniques and frameworks that were developed and still a lot of research is going on.</a:t>
            </a:r>
          </a:p>
        </p:txBody>
      </p:sp>
    </p:spTree>
    <p:extLst>
      <p:ext uri="{BB962C8B-B14F-4D97-AF65-F5344CB8AC3E}">
        <p14:creationId xmlns:p14="http://schemas.microsoft.com/office/powerpoint/2010/main" val="1929502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5A56-5B07-F84B-ABB6-C4A267C96FF9}"/>
              </a:ext>
            </a:extLst>
          </p:cNvPr>
          <p:cNvSpPr>
            <a:spLocks noGrp="1"/>
          </p:cNvSpPr>
          <p:nvPr>
            <p:ph type="title"/>
          </p:nvPr>
        </p:nvSpPr>
        <p:spPr/>
        <p:txBody>
          <a:bodyPr/>
          <a:lstStyle/>
          <a:p>
            <a:pPr algn="ctr"/>
            <a:r>
              <a:rPr lang="en-US" b="1" dirty="0"/>
              <a:t>Conclusion and Future Work</a:t>
            </a:r>
          </a:p>
        </p:txBody>
      </p:sp>
      <p:sp>
        <p:nvSpPr>
          <p:cNvPr id="3" name="Content Placeholder 2">
            <a:extLst>
              <a:ext uri="{FF2B5EF4-FFF2-40B4-BE49-F238E27FC236}">
                <a16:creationId xmlns:a16="http://schemas.microsoft.com/office/drawing/2014/main" id="{909D625C-D8D3-B546-BC4D-161C854366D6}"/>
              </a:ext>
            </a:extLst>
          </p:cNvPr>
          <p:cNvSpPr>
            <a:spLocks noGrp="1"/>
          </p:cNvSpPr>
          <p:nvPr>
            <p:ph idx="1"/>
          </p:nvPr>
        </p:nvSpPr>
        <p:spPr/>
        <p:txBody>
          <a:bodyPr>
            <a:normAutofit lnSpcReduction="10000"/>
          </a:bodyPr>
          <a:lstStyle/>
          <a:p>
            <a:pPr algn="just">
              <a:lnSpc>
                <a:spcPct val="150000"/>
              </a:lnSpc>
            </a:pPr>
            <a:r>
              <a:rPr lang="en-US" sz="2200" dirty="0"/>
              <a:t>In this presentation, we described about what is smart grid and how it works efficiently for transmitting the electricity.</a:t>
            </a:r>
          </a:p>
          <a:p>
            <a:pPr algn="just">
              <a:lnSpc>
                <a:spcPct val="150000"/>
              </a:lnSpc>
            </a:pPr>
            <a:r>
              <a:rPr lang="en-US" sz="2200" dirty="0"/>
              <a:t>Different types of cyber attacks and physical attacks are discussed.</a:t>
            </a:r>
          </a:p>
          <a:p>
            <a:pPr algn="just">
              <a:lnSpc>
                <a:spcPct val="150000"/>
              </a:lnSpc>
            </a:pPr>
            <a:r>
              <a:rPr lang="en-US" sz="2200" dirty="0"/>
              <a:t>We discussed about the research on various anomaly detection techniques for detecting the attacks within the smart grid.</a:t>
            </a:r>
          </a:p>
          <a:p>
            <a:pPr algn="just">
              <a:lnSpc>
                <a:spcPct val="150000"/>
              </a:lnSpc>
            </a:pPr>
            <a:r>
              <a:rPr lang="en-US" sz="2200" dirty="0"/>
              <a:t>For future work, we want to explore more on anomaly detection techniques that were implemented on detecting the cyber-physical attack, which contains both cyber attacks as well as physical attacks.</a:t>
            </a:r>
          </a:p>
        </p:txBody>
      </p:sp>
    </p:spTree>
    <p:extLst>
      <p:ext uri="{BB962C8B-B14F-4D97-AF65-F5344CB8AC3E}">
        <p14:creationId xmlns:p14="http://schemas.microsoft.com/office/powerpoint/2010/main" val="1839660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6D759C29-5637-344E-A256-E5B23F8DE50E}"/>
              </a:ext>
            </a:extLst>
          </p:cNvPr>
          <p:cNvPicPr>
            <a:picLocks noChangeAspect="1"/>
          </p:cNvPicPr>
          <p:nvPr/>
        </p:nvPicPr>
        <p:blipFill rotWithShape="1">
          <a:blip r:embed="rId2"/>
          <a:srcRect t="3067" b="12664"/>
          <a:stretch/>
        </p:blipFill>
        <p:spPr>
          <a:xfrm>
            <a:off x="20" y="10"/>
            <a:ext cx="12191980" cy="6857990"/>
          </a:xfrm>
          <a:prstGeom prst="rect">
            <a:avLst/>
          </a:prstGeom>
        </p:spPr>
      </p:pic>
    </p:spTree>
    <p:extLst>
      <p:ext uri="{BB962C8B-B14F-4D97-AF65-F5344CB8AC3E}">
        <p14:creationId xmlns:p14="http://schemas.microsoft.com/office/powerpoint/2010/main" val="235584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14D0-0830-7F4E-828D-FF877D9337D5}"/>
              </a:ext>
            </a:extLst>
          </p:cNvPr>
          <p:cNvSpPr>
            <a:spLocks noGrp="1"/>
          </p:cNvSpPr>
          <p:nvPr>
            <p:ph type="title"/>
          </p:nvPr>
        </p:nvSpPr>
        <p:spPr/>
        <p:txBody>
          <a:bodyPr/>
          <a:lstStyle/>
          <a:p>
            <a:pPr algn="ctr"/>
            <a:r>
              <a:rPr lang="en-US" b="1" dirty="0"/>
              <a:t>List of Contents</a:t>
            </a:r>
          </a:p>
        </p:txBody>
      </p:sp>
      <p:sp>
        <p:nvSpPr>
          <p:cNvPr id="3" name="Content Placeholder 2">
            <a:extLst>
              <a:ext uri="{FF2B5EF4-FFF2-40B4-BE49-F238E27FC236}">
                <a16:creationId xmlns:a16="http://schemas.microsoft.com/office/drawing/2014/main" id="{A8D427DB-078C-5A46-BEAF-FB9E319F810F}"/>
              </a:ext>
            </a:extLst>
          </p:cNvPr>
          <p:cNvSpPr>
            <a:spLocks noGrp="1"/>
          </p:cNvSpPr>
          <p:nvPr>
            <p:ph idx="1"/>
          </p:nvPr>
        </p:nvSpPr>
        <p:spPr>
          <a:xfrm>
            <a:off x="838200" y="1690687"/>
            <a:ext cx="10515600" cy="4699479"/>
          </a:xfrm>
        </p:spPr>
        <p:txBody>
          <a:bodyPr>
            <a:noAutofit/>
          </a:bodyPr>
          <a:lstStyle/>
          <a:p>
            <a:pPr algn="just">
              <a:lnSpc>
                <a:spcPct val="170000"/>
              </a:lnSpc>
            </a:pPr>
            <a:r>
              <a:rPr lang="en-US" sz="1800" dirty="0"/>
              <a:t>Introduction about Smart Grid</a:t>
            </a:r>
          </a:p>
          <a:p>
            <a:pPr algn="just">
              <a:lnSpc>
                <a:spcPct val="170000"/>
              </a:lnSpc>
            </a:pPr>
            <a:r>
              <a:rPr lang="en-US" sz="1800" dirty="0"/>
              <a:t>Why Anomaly Detection in Smart Grid</a:t>
            </a:r>
          </a:p>
          <a:p>
            <a:pPr algn="just">
              <a:lnSpc>
                <a:spcPct val="170000"/>
              </a:lnSpc>
            </a:pPr>
            <a:r>
              <a:rPr lang="en-US" sz="1800" dirty="0"/>
              <a:t>Types of Anomalies</a:t>
            </a:r>
          </a:p>
          <a:p>
            <a:pPr algn="just">
              <a:lnSpc>
                <a:spcPct val="170000"/>
              </a:lnSpc>
            </a:pPr>
            <a:r>
              <a:rPr lang="en-US" sz="1800" dirty="0"/>
              <a:t>Security Objectives and Challenges</a:t>
            </a:r>
          </a:p>
          <a:p>
            <a:pPr algn="just">
              <a:lnSpc>
                <a:spcPct val="170000"/>
              </a:lnSpc>
            </a:pPr>
            <a:r>
              <a:rPr lang="en-US" sz="1800" dirty="0"/>
              <a:t>Types of Attacks in Smart Grid</a:t>
            </a:r>
          </a:p>
          <a:p>
            <a:pPr algn="just">
              <a:lnSpc>
                <a:spcPct val="170000"/>
              </a:lnSpc>
            </a:pPr>
            <a:r>
              <a:rPr lang="en-US" sz="1800" dirty="0"/>
              <a:t>Proposed Anomaly Detection Techniques</a:t>
            </a:r>
          </a:p>
          <a:p>
            <a:pPr algn="just">
              <a:lnSpc>
                <a:spcPct val="170000"/>
              </a:lnSpc>
            </a:pPr>
            <a:r>
              <a:rPr lang="en-US" sz="1800" dirty="0"/>
              <a:t>Lessons Learned</a:t>
            </a:r>
          </a:p>
          <a:p>
            <a:pPr algn="just">
              <a:lnSpc>
                <a:spcPct val="170000"/>
              </a:lnSpc>
            </a:pPr>
            <a:r>
              <a:rPr lang="en-US" sz="1800" dirty="0"/>
              <a:t>Conclusion and Future Work</a:t>
            </a:r>
          </a:p>
        </p:txBody>
      </p:sp>
    </p:spTree>
    <p:extLst>
      <p:ext uri="{BB962C8B-B14F-4D97-AF65-F5344CB8AC3E}">
        <p14:creationId xmlns:p14="http://schemas.microsoft.com/office/powerpoint/2010/main" val="332447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894C-138F-B34B-815F-E15F9376F50B}"/>
              </a:ext>
            </a:extLst>
          </p:cNvPr>
          <p:cNvSpPr>
            <a:spLocks noGrp="1"/>
          </p:cNvSpPr>
          <p:nvPr>
            <p:ph type="title"/>
          </p:nvPr>
        </p:nvSpPr>
        <p:spPr/>
        <p:txBody>
          <a:bodyPr/>
          <a:lstStyle/>
          <a:p>
            <a:pPr algn="ctr"/>
            <a:r>
              <a:rPr lang="en-US" b="1" dirty="0"/>
              <a:t>What is Smart Grid?</a:t>
            </a:r>
          </a:p>
        </p:txBody>
      </p:sp>
      <p:sp>
        <p:nvSpPr>
          <p:cNvPr id="3" name="Content Placeholder 2">
            <a:extLst>
              <a:ext uri="{FF2B5EF4-FFF2-40B4-BE49-F238E27FC236}">
                <a16:creationId xmlns:a16="http://schemas.microsoft.com/office/drawing/2014/main" id="{1CA89457-A60B-CC40-B827-7ECFE2CDB22E}"/>
              </a:ext>
            </a:extLst>
          </p:cNvPr>
          <p:cNvSpPr>
            <a:spLocks noGrp="1"/>
          </p:cNvSpPr>
          <p:nvPr>
            <p:ph idx="1"/>
          </p:nvPr>
        </p:nvSpPr>
        <p:spPr/>
        <p:txBody>
          <a:bodyPr>
            <a:normAutofit/>
          </a:bodyPr>
          <a:lstStyle/>
          <a:p>
            <a:pPr algn="just">
              <a:lnSpc>
                <a:spcPct val="150000"/>
              </a:lnSpc>
            </a:pPr>
            <a:r>
              <a:rPr lang="en-US" sz="2200" dirty="0"/>
              <a:t>"The grid," refers to the electric grid, a network of transmission lines, substations, transformers and more that deliver electricity from the power plant to your home or business. </a:t>
            </a:r>
          </a:p>
          <a:p>
            <a:pPr algn="just">
              <a:lnSpc>
                <a:spcPct val="150000"/>
              </a:lnSpc>
            </a:pPr>
            <a:r>
              <a:rPr lang="en-US" sz="2200" dirty="0"/>
              <a:t>In short, the digital technology that allows for two-way communication between the utility and its customers, and the sensing along the transmission lines is what makes the grid smart.</a:t>
            </a:r>
          </a:p>
          <a:p>
            <a:pPr algn="just">
              <a:lnSpc>
                <a:spcPct val="150000"/>
              </a:lnSpc>
            </a:pPr>
            <a:endParaRPr lang="en-US" sz="2200" dirty="0"/>
          </a:p>
          <a:p>
            <a:pPr marL="0" indent="0" algn="just">
              <a:lnSpc>
                <a:spcPct val="150000"/>
              </a:lnSpc>
              <a:buNone/>
            </a:pPr>
            <a:r>
              <a:rPr lang="en-US" sz="1600" dirty="0">
                <a:hlinkClick r:id="rId2"/>
              </a:rPr>
              <a:t>https://www.smartgrid.gov/the_smart_grid/smart_grid.html</a:t>
            </a:r>
            <a:endParaRPr lang="en-US" sz="1600" dirty="0"/>
          </a:p>
        </p:txBody>
      </p:sp>
    </p:spTree>
    <p:extLst>
      <p:ext uri="{BB962C8B-B14F-4D97-AF65-F5344CB8AC3E}">
        <p14:creationId xmlns:p14="http://schemas.microsoft.com/office/powerpoint/2010/main" val="1247570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22BE-AB62-8549-90CE-B4D1E708C2E9}"/>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4800" b="1" kern="1200" dirty="0">
                <a:solidFill>
                  <a:schemeClr val="tx1"/>
                </a:solidFill>
                <a:latin typeface="+mj-lt"/>
                <a:ea typeface="+mj-ea"/>
                <a:cs typeface="+mj-cs"/>
              </a:rPr>
              <a:t>Smart Grid Operation</a:t>
            </a:r>
          </a:p>
        </p:txBody>
      </p:sp>
      <p:pic>
        <p:nvPicPr>
          <p:cNvPr id="5" name="SlowShorttermAcouchi-mobile.mp4" descr="SlowShorttermAcouchi-mobile.mp4">
            <a:hlinkClick r:id="" action="ppaction://media"/>
            <a:extLst>
              <a:ext uri="{FF2B5EF4-FFF2-40B4-BE49-F238E27FC236}">
                <a16:creationId xmlns:a16="http://schemas.microsoft.com/office/drawing/2014/main" id="{DD1EA37E-1A7D-D846-BA66-F44DB92CBAEE}"/>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421529" y="1335164"/>
            <a:ext cx="9348938" cy="4440746"/>
          </a:xfrm>
          <a:prstGeom prst="rect">
            <a:avLst/>
          </a:prstGeom>
          <a:ln>
            <a:solidFill>
              <a:schemeClr val="accent1"/>
            </a:solidFill>
          </a:ln>
        </p:spPr>
      </p:pic>
    </p:spTree>
    <p:extLst>
      <p:ext uri="{BB962C8B-B14F-4D97-AF65-F5344CB8AC3E}">
        <p14:creationId xmlns:p14="http://schemas.microsoft.com/office/powerpoint/2010/main" val="37901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2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A6B8-A17F-C241-A093-693E8703F026}"/>
              </a:ext>
            </a:extLst>
          </p:cNvPr>
          <p:cNvSpPr>
            <a:spLocks noGrp="1"/>
          </p:cNvSpPr>
          <p:nvPr>
            <p:ph type="title"/>
          </p:nvPr>
        </p:nvSpPr>
        <p:spPr>
          <a:xfrm>
            <a:off x="838199" y="50801"/>
            <a:ext cx="10515600" cy="1325563"/>
          </a:xfrm>
        </p:spPr>
        <p:txBody>
          <a:bodyPr/>
          <a:lstStyle/>
          <a:p>
            <a:pPr algn="ctr"/>
            <a:r>
              <a:rPr lang="en-US" b="1" dirty="0"/>
              <a:t>Smart Grid Architecture</a:t>
            </a:r>
          </a:p>
        </p:txBody>
      </p:sp>
      <p:pic>
        <p:nvPicPr>
          <p:cNvPr id="4" name="Picture 3" descr="A close up of a map&#10;&#10;Description automatically generated">
            <a:extLst>
              <a:ext uri="{FF2B5EF4-FFF2-40B4-BE49-F238E27FC236}">
                <a16:creationId xmlns:a16="http://schemas.microsoft.com/office/drawing/2014/main" id="{CBD2149A-88F5-1545-860C-A2EAF27D8FF9}"/>
              </a:ext>
            </a:extLst>
          </p:cNvPr>
          <p:cNvPicPr>
            <a:picLocks noChangeAspect="1"/>
          </p:cNvPicPr>
          <p:nvPr/>
        </p:nvPicPr>
        <p:blipFill>
          <a:blip r:embed="rId3"/>
          <a:stretch>
            <a:fillRect/>
          </a:stretch>
        </p:blipFill>
        <p:spPr>
          <a:xfrm>
            <a:off x="838199" y="1057275"/>
            <a:ext cx="10515599" cy="5435599"/>
          </a:xfrm>
          <a:prstGeom prst="rect">
            <a:avLst/>
          </a:prstGeom>
        </p:spPr>
      </p:pic>
      <p:sp>
        <p:nvSpPr>
          <p:cNvPr id="6" name="TextBox 5">
            <a:extLst>
              <a:ext uri="{FF2B5EF4-FFF2-40B4-BE49-F238E27FC236}">
                <a16:creationId xmlns:a16="http://schemas.microsoft.com/office/drawing/2014/main" id="{F46FF351-FF5B-0945-AA52-77530724E487}"/>
              </a:ext>
            </a:extLst>
          </p:cNvPr>
          <p:cNvSpPr txBox="1"/>
          <p:nvPr/>
        </p:nvSpPr>
        <p:spPr>
          <a:xfrm>
            <a:off x="2009554" y="6530200"/>
            <a:ext cx="12064409" cy="276999"/>
          </a:xfrm>
          <a:prstGeom prst="rect">
            <a:avLst/>
          </a:prstGeom>
          <a:noFill/>
        </p:spPr>
        <p:txBody>
          <a:bodyPr wrap="square" rtlCol="0">
            <a:spAutoFit/>
          </a:bodyPr>
          <a:lstStyle/>
          <a:p>
            <a:r>
              <a:rPr lang="en-US" sz="1200" dirty="0"/>
              <a:t>Mustafa, Mustafa A.. (2015). Smart Grid Security: Protecting Users’ Privacy in Smart Grid Applications. 10.13140/RG.2.2.21284.12169. </a:t>
            </a:r>
          </a:p>
        </p:txBody>
      </p:sp>
    </p:spTree>
    <p:extLst>
      <p:ext uri="{BB962C8B-B14F-4D97-AF65-F5344CB8AC3E}">
        <p14:creationId xmlns:p14="http://schemas.microsoft.com/office/powerpoint/2010/main" val="276355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D4319-6B5D-B348-AD5A-D1DD6DC576EE}"/>
              </a:ext>
            </a:extLst>
          </p:cNvPr>
          <p:cNvSpPr>
            <a:spLocks noGrp="1"/>
          </p:cNvSpPr>
          <p:nvPr>
            <p:ph type="title"/>
          </p:nvPr>
        </p:nvSpPr>
        <p:spPr/>
        <p:txBody>
          <a:bodyPr/>
          <a:lstStyle/>
          <a:p>
            <a:pPr algn="ctr"/>
            <a:r>
              <a:rPr lang="en-US" b="1" dirty="0"/>
              <a:t>Why Anomaly Detection in Smart Grid?</a:t>
            </a:r>
          </a:p>
        </p:txBody>
      </p:sp>
      <p:sp>
        <p:nvSpPr>
          <p:cNvPr id="3" name="Content Placeholder 2">
            <a:extLst>
              <a:ext uri="{FF2B5EF4-FFF2-40B4-BE49-F238E27FC236}">
                <a16:creationId xmlns:a16="http://schemas.microsoft.com/office/drawing/2014/main" id="{664B1380-5C31-EC4C-8BBB-678D7ED72B0D}"/>
              </a:ext>
            </a:extLst>
          </p:cNvPr>
          <p:cNvSpPr>
            <a:spLocks noGrp="1"/>
          </p:cNvSpPr>
          <p:nvPr>
            <p:ph idx="1"/>
          </p:nvPr>
        </p:nvSpPr>
        <p:spPr/>
        <p:txBody>
          <a:bodyPr>
            <a:normAutofit/>
          </a:bodyPr>
          <a:lstStyle/>
          <a:p>
            <a:pPr algn="just">
              <a:lnSpc>
                <a:spcPct val="150000"/>
              </a:lnSpc>
            </a:pPr>
            <a:r>
              <a:rPr lang="en-US" sz="2200" dirty="0"/>
              <a:t>Ability to acquire the data about electricity usage every micro-second.</a:t>
            </a:r>
          </a:p>
          <a:p>
            <a:pPr algn="just">
              <a:lnSpc>
                <a:spcPct val="150000"/>
              </a:lnSpc>
            </a:pPr>
            <a:r>
              <a:rPr lang="en-US" sz="2200" dirty="0"/>
              <a:t>Whatever the data is produced may not be the clean data as it may have some irregularities.</a:t>
            </a:r>
          </a:p>
          <a:p>
            <a:pPr algn="just">
              <a:lnSpc>
                <a:spcPct val="150000"/>
              </a:lnSpc>
            </a:pPr>
            <a:r>
              <a:rPr lang="en-US" sz="2200" dirty="0"/>
              <a:t>Data irregularities are potentially caused by some accidental errors or malicious attacks.</a:t>
            </a:r>
          </a:p>
          <a:p>
            <a:pPr algn="just">
              <a:lnSpc>
                <a:spcPct val="150000"/>
              </a:lnSpc>
            </a:pPr>
            <a:r>
              <a:rPr lang="en-US" sz="2200" dirty="0"/>
              <a:t>These kind of errors might lead to deliver wrong information and makes wrong decision on the system.</a:t>
            </a:r>
          </a:p>
          <a:p>
            <a:pPr algn="just">
              <a:lnSpc>
                <a:spcPct val="150000"/>
              </a:lnSpc>
            </a:pPr>
            <a:endParaRPr lang="en-US" sz="2200" dirty="0"/>
          </a:p>
        </p:txBody>
      </p:sp>
    </p:spTree>
    <p:extLst>
      <p:ext uri="{BB962C8B-B14F-4D97-AF65-F5344CB8AC3E}">
        <p14:creationId xmlns:p14="http://schemas.microsoft.com/office/powerpoint/2010/main" val="3297150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BAD9-F56C-BE49-BA29-A7DB075D72C7}"/>
              </a:ext>
            </a:extLst>
          </p:cNvPr>
          <p:cNvSpPr>
            <a:spLocks noGrp="1"/>
          </p:cNvSpPr>
          <p:nvPr>
            <p:ph type="title"/>
          </p:nvPr>
        </p:nvSpPr>
        <p:spPr/>
        <p:txBody>
          <a:bodyPr/>
          <a:lstStyle/>
          <a:p>
            <a:pPr algn="ctr"/>
            <a:r>
              <a:rPr lang="en-US" b="1" dirty="0"/>
              <a:t>Types of Anomalies</a:t>
            </a:r>
          </a:p>
        </p:txBody>
      </p:sp>
      <p:sp>
        <p:nvSpPr>
          <p:cNvPr id="4" name="Content Placeholder 3">
            <a:extLst>
              <a:ext uri="{FF2B5EF4-FFF2-40B4-BE49-F238E27FC236}">
                <a16:creationId xmlns:a16="http://schemas.microsoft.com/office/drawing/2014/main" id="{7D1269BA-873F-384E-A407-6BBFFBD51CF2}"/>
              </a:ext>
            </a:extLst>
          </p:cNvPr>
          <p:cNvSpPr>
            <a:spLocks noGrp="1"/>
          </p:cNvSpPr>
          <p:nvPr>
            <p:ph idx="1"/>
          </p:nvPr>
        </p:nvSpPr>
        <p:spPr/>
        <p:txBody>
          <a:bodyPr/>
          <a:lstStyle/>
          <a:p>
            <a:r>
              <a:rPr lang="en-US" dirty="0"/>
              <a:t>Point Anomalies</a:t>
            </a:r>
          </a:p>
          <a:p>
            <a:pPr marL="0" indent="0">
              <a:buNone/>
            </a:pPr>
            <a:endParaRPr lang="en-US" dirty="0"/>
          </a:p>
          <a:p>
            <a:r>
              <a:rPr lang="en-US" dirty="0"/>
              <a:t>Contextual Anomalies</a:t>
            </a:r>
          </a:p>
          <a:p>
            <a:pPr marL="0" indent="0">
              <a:buNone/>
            </a:pPr>
            <a:endParaRPr lang="en-US" dirty="0"/>
          </a:p>
          <a:p>
            <a:r>
              <a:rPr lang="en-US" dirty="0"/>
              <a:t>Collective Anomalies</a:t>
            </a:r>
          </a:p>
        </p:txBody>
      </p:sp>
    </p:spTree>
    <p:extLst>
      <p:ext uri="{BB962C8B-B14F-4D97-AF65-F5344CB8AC3E}">
        <p14:creationId xmlns:p14="http://schemas.microsoft.com/office/powerpoint/2010/main" val="180481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1AA3-FC57-7E47-A0EE-8AE61CF06A40}"/>
              </a:ext>
            </a:extLst>
          </p:cNvPr>
          <p:cNvSpPr>
            <a:spLocks noGrp="1"/>
          </p:cNvSpPr>
          <p:nvPr>
            <p:ph type="title"/>
          </p:nvPr>
        </p:nvSpPr>
        <p:spPr/>
        <p:txBody>
          <a:bodyPr/>
          <a:lstStyle/>
          <a:p>
            <a:pPr algn="ctr"/>
            <a:r>
              <a:rPr lang="en-US" b="1" dirty="0"/>
              <a:t>Security Objectives</a:t>
            </a:r>
          </a:p>
        </p:txBody>
      </p:sp>
      <p:sp>
        <p:nvSpPr>
          <p:cNvPr id="6" name="Content Placeholder 5">
            <a:extLst>
              <a:ext uri="{FF2B5EF4-FFF2-40B4-BE49-F238E27FC236}">
                <a16:creationId xmlns:a16="http://schemas.microsoft.com/office/drawing/2014/main" id="{B9A764AE-7F65-F34B-9B22-B93415C739A3}"/>
              </a:ext>
            </a:extLst>
          </p:cNvPr>
          <p:cNvSpPr>
            <a:spLocks noGrp="1"/>
          </p:cNvSpPr>
          <p:nvPr>
            <p:ph idx="1"/>
          </p:nvPr>
        </p:nvSpPr>
        <p:spPr/>
        <p:txBody>
          <a:bodyPr>
            <a:normAutofit/>
          </a:bodyPr>
          <a:lstStyle/>
          <a:p>
            <a:pPr algn="just">
              <a:lnSpc>
                <a:spcPct val="150000"/>
              </a:lnSpc>
            </a:pPr>
            <a:r>
              <a:rPr lang="en-US" sz="2200" dirty="0"/>
              <a:t>Confidentiality</a:t>
            </a:r>
          </a:p>
          <a:p>
            <a:pPr algn="just">
              <a:lnSpc>
                <a:spcPct val="150000"/>
              </a:lnSpc>
            </a:pPr>
            <a:r>
              <a:rPr lang="en-US" sz="2200" dirty="0"/>
              <a:t>Integrity</a:t>
            </a:r>
          </a:p>
          <a:p>
            <a:pPr algn="just">
              <a:lnSpc>
                <a:spcPct val="150000"/>
              </a:lnSpc>
            </a:pPr>
            <a:r>
              <a:rPr lang="en-US" sz="2200" dirty="0"/>
              <a:t>Availability</a:t>
            </a:r>
          </a:p>
          <a:p>
            <a:pPr algn="just">
              <a:lnSpc>
                <a:spcPct val="150000"/>
              </a:lnSpc>
            </a:pPr>
            <a:r>
              <a:rPr lang="en-US" sz="2200" dirty="0"/>
              <a:t>Authentication</a:t>
            </a:r>
          </a:p>
          <a:p>
            <a:pPr algn="just">
              <a:lnSpc>
                <a:spcPct val="150000"/>
              </a:lnSpc>
            </a:pPr>
            <a:r>
              <a:rPr lang="en-US" sz="2200" dirty="0"/>
              <a:t>Authorization</a:t>
            </a:r>
          </a:p>
          <a:p>
            <a:pPr algn="just">
              <a:lnSpc>
                <a:spcPct val="150000"/>
              </a:lnSpc>
            </a:pPr>
            <a:r>
              <a:rPr lang="en-US" sz="2200" dirty="0"/>
              <a:t>Non-Repudiation</a:t>
            </a:r>
          </a:p>
        </p:txBody>
      </p:sp>
    </p:spTree>
    <p:extLst>
      <p:ext uri="{BB962C8B-B14F-4D97-AF65-F5344CB8AC3E}">
        <p14:creationId xmlns:p14="http://schemas.microsoft.com/office/powerpoint/2010/main" val="2987613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597BC-C039-194B-9DDC-31B2EBABB338}"/>
              </a:ext>
            </a:extLst>
          </p:cNvPr>
          <p:cNvSpPr>
            <a:spLocks noGrp="1"/>
          </p:cNvSpPr>
          <p:nvPr>
            <p:ph type="title"/>
          </p:nvPr>
        </p:nvSpPr>
        <p:spPr/>
        <p:txBody>
          <a:bodyPr/>
          <a:lstStyle/>
          <a:p>
            <a:pPr algn="ctr"/>
            <a:r>
              <a:rPr lang="en-US" b="1" dirty="0"/>
              <a:t>Security Challenges</a:t>
            </a:r>
          </a:p>
        </p:txBody>
      </p:sp>
      <p:sp>
        <p:nvSpPr>
          <p:cNvPr id="3" name="Content Placeholder 2">
            <a:extLst>
              <a:ext uri="{FF2B5EF4-FFF2-40B4-BE49-F238E27FC236}">
                <a16:creationId xmlns:a16="http://schemas.microsoft.com/office/drawing/2014/main" id="{E32F277A-EFD7-7046-90CF-C93F0A27D44B}"/>
              </a:ext>
            </a:extLst>
          </p:cNvPr>
          <p:cNvSpPr>
            <a:spLocks noGrp="1"/>
          </p:cNvSpPr>
          <p:nvPr>
            <p:ph idx="1"/>
          </p:nvPr>
        </p:nvSpPr>
        <p:spPr/>
        <p:txBody>
          <a:bodyPr/>
          <a:lstStyle/>
          <a:p>
            <a:r>
              <a:rPr lang="en-US" dirty="0"/>
              <a:t>Privacy</a:t>
            </a:r>
          </a:p>
          <a:p>
            <a:endParaRPr lang="en-US" dirty="0"/>
          </a:p>
          <a:p>
            <a:r>
              <a:rPr lang="en-US" dirty="0"/>
              <a:t>Connectivity</a:t>
            </a:r>
          </a:p>
          <a:p>
            <a:endParaRPr lang="en-US" dirty="0"/>
          </a:p>
          <a:p>
            <a:r>
              <a:rPr lang="en-US" dirty="0"/>
              <a:t>Trust</a:t>
            </a:r>
          </a:p>
          <a:p>
            <a:endParaRPr lang="en-US" dirty="0"/>
          </a:p>
          <a:p>
            <a:r>
              <a:rPr lang="en-US" dirty="0"/>
              <a:t>Software Vulnerabilities</a:t>
            </a:r>
          </a:p>
        </p:txBody>
      </p:sp>
    </p:spTree>
    <p:extLst>
      <p:ext uri="{BB962C8B-B14F-4D97-AF65-F5344CB8AC3E}">
        <p14:creationId xmlns:p14="http://schemas.microsoft.com/office/powerpoint/2010/main" val="15917184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837</Words>
  <Application>Microsoft Macintosh PowerPoint</Application>
  <PresentationFormat>Widescreen</PresentationFormat>
  <Paragraphs>86</Paragraphs>
  <Slides>17</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 Brief Survey of Anomaly Detection in Smart Grid</vt:lpstr>
      <vt:lpstr>List of Contents</vt:lpstr>
      <vt:lpstr>What is Smart Grid?</vt:lpstr>
      <vt:lpstr>Smart Grid Operation</vt:lpstr>
      <vt:lpstr>Smart Grid Architecture</vt:lpstr>
      <vt:lpstr>Why Anomaly Detection in Smart Grid?</vt:lpstr>
      <vt:lpstr>Types of Anomalies</vt:lpstr>
      <vt:lpstr>Security Objectives</vt:lpstr>
      <vt:lpstr>Security Challenges</vt:lpstr>
      <vt:lpstr>PowerPoint Presentation</vt:lpstr>
      <vt:lpstr>Proposed Anomaly Detection Techniques</vt:lpstr>
      <vt:lpstr>Detecting Integrity Cyber Attacks</vt:lpstr>
      <vt:lpstr>Detecting Data Falsification Strategies</vt:lpstr>
      <vt:lpstr>Detecting Availability Target Attacks</vt:lpstr>
      <vt:lpstr>Lessons Learned</vt:lpstr>
      <vt:lpstr>Conclusion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Survey of Anomaly Detection in Smart Grid</dc:title>
  <dc:creator>srija.matturu888@gmail.com</dc:creator>
  <cp:lastModifiedBy>srija.matturu888@gmail.com</cp:lastModifiedBy>
  <cp:revision>5</cp:revision>
  <dcterms:created xsi:type="dcterms:W3CDTF">2020-05-13T18:03:19Z</dcterms:created>
  <dcterms:modified xsi:type="dcterms:W3CDTF">2020-05-13T18:58:46Z</dcterms:modified>
</cp:coreProperties>
</file>