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B0F0E-9A47-B84E-8767-DF365686EE8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6253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B0F0E-9A47-B84E-8767-DF365686EE8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400639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B0F0E-9A47-B84E-8767-DF365686EE8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29432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B0F0E-9A47-B84E-8767-DF365686EE8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150017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B0F0E-9A47-B84E-8767-DF365686EE8C}"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209017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B0F0E-9A47-B84E-8767-DF365686EE8C}"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4578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B0F0E-9A47-B84E-8767-DF365686EE8C}"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63422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B0F0E-9A47-B84E-8767-DF365686EE8C}"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12711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B0F0E-9A47-B84E-8767-DF365686EE8C}"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368677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B0F0E-9A47-B84E-8767-DF365686EE8C}"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13619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B0F0E-9A47-B84E-8767-DF365686EE8C}"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EB577-A656-9240-8842-B92B927C6E55}" type="slidenum">
              <a:rPr lang="en-US" smtClean="0"/>
              <a:t>‹#›</a:t>
            </a:fld>
            <a:endParaRPr lang="en-US"/>
          </a:p>
        </p:txBody>
      </p:sp>
    </p:spTree>
    <p:extLst>
      <p:ext uri="{BB962C8B-B14F-4D97-AF65-F5344CB8AC3E}">
        <p14:creationId xmlns:p14="http://schemas.microsoft.com/office/powerpoint/2010/main" val="228476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B0F0E-9A47-B84E-8767-DF365686EE8C}" type="datetimeFigureOut">
              <a:rPr lang="en-US" smtClean="0"/>
              <a:t>9/28/20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EB577-A656-9240-8842-B92B927C6E55}" type="slidenum">
              <a:rPr lang="en-US" smtClean="0"/>
              <a:t>‹#›</a:t>
            </a:fld>
            <a:endParaRPr lang="en-US"/>
          </a:p>
        </p:txBody>
      </p:sp>
    </p:spTree>
    <p:extLst>
      <p:ext uri="{BB962C8B-B14F-4D97-AF65-F5344CB8AC3E}">
        <p14:creationId xmlns:p14="http://schemas.microsoft.com/office/powerpoint/2010/main" val="1129839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3AB3-9CEE-EA4F-AFBF-EEE648F9A8DF}"/>
              </a:ext>
            </a:extLst>
          </p:cNvPr>
          <p:cNvSpPr>
            <a:spLocks noGrp="1"/>
          </p:cNvSpPr>
          <p:nvPr>
            <p:ph type="ctrTitle"/>
          </p:nvPr>
        </p:nvSpPr>
        <p:spPr/>
        <p:txBody>
          <a:bodyPr/>
          <a:lstStyle/>
          <a:p>
            <a:r>
              <a:rPr lang="en-US" b="1" dirty="0"/>
              <a:t>Applied Data Science Capstone</a:t>
            </a:r>
          </a:p>
        </p:txBody>
      </p:sp>
      <p:sp>
        <p:nvSpPr>
          <p:cNvPr id="3" name="Subtitle 2">
            <a:extLst>
              <a:ext uri="{FF2B5EF4-FFF2-40B4-BE49-F238E27FC236}">
                <a16:creationId xmlns:a16="http://schemas.microsoft.com/office/drawing/2014/main" id="{886D0E86-ECDD-DF41-929A-0398ACA7F8C6}"/>
              </a:ext>
            </a:extLst>
          </p:cNvPr>
          <p:cNvSpPr>
            <a:spLocks noGrp="1"/>
          </p:cNvSpPr>
          <p:nvPr>
            <p:ph type="subTitle" idx="1"/>
          </p:nvPr>
        </p:nvSpPr>
        <p:spPr/>
        <p:txBody>
          <a:bodyPr>
            <a:normAutofit/>
          </a:bodyPr>
          <a:lstStyle/>
          <a:p>
            <a:r>
              <a:rPr lang="en-US" sz="3600" dirty="0"/>
              <a:t>Predicting Car Accident Severity</a:t>
            </a:r>
          </a:p>
          <a:p>
            <a:pPr algn="r"/>
            <a:endParaRPr lang="en-US" dirty="0"/>
          </a:p>
          <a:p>
            <a:pPr algn="r"/>
            <a:r>
              <a:rPr lang="en-US" dirty="0"/>
              <a:t>Sreeja Matturu</a:t>
            </a:r>
          </a:p>
        </p:txBody>
      </p:sp>
    </p:spTree>
    <p:extLst>
      <p:ext uri="{BB962C8B-B14F-4D97-AF65-F5344CB8AC3E}">
        <p14:creationId xmlns:p14="http://schemas.microsoft.com/office/powerpoint/2010/main" val="128833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AF01-C248-984F-826B-B0117173ED54}"/>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68E19B1F-AAC1-A741-8425-F09DD0C637B7}"/>
              </a:ext>
            </a:extLst>
          </p:cNvPr>
          <p:cNvSpPr>
            <a:spLocks noGrp="1"/>
          </p:cNvSpPr>
          <p:nvPr>
            <p:ph idx="1"/>
          </p:nvPr>
        </p:nvSpPr>
        <p:spPr/>
        <p:txBody>
          <a:bodyPr/>
          <a:lstStyle/>
          <a:p>
            <a:pPr algn="just"/>
            <a:r>
              <a:rPr lang="en-US" dirty="0"/>
              <a:t>Road accidents are one of the major categories where more than 38,000 people were dying due to many factors. </a:t>
            </a:r>
          </a:p>
          <a:p>
            <a:pPr algn="just"/>
            <a:endParaRPr lang="en-US" dirty="0"/>
          </a:p>
          <a:p>
            <a:pPr algn="just"/>
            <a:r>
              <a:rPr lang="en-US" dirty="0"/>
              <a:t>The main problem behind these road accidents in Seattle or any other city in the US is that the people do not know about the road conditions or sudden weather changes across some areas which are hard to predict </a:t>
            </a:r>
          </a:p>
        </p:txBody>
      </p:sp>
    </p:spTree>
    <p:extLst>
      <p:ext uri="{BB962C8B-B14F-4D97-AF65-F5344CB8AC3E}">
        <p14:creationId xmlns:p14="http://schemas.microsoft.com/office/powerpoint/2010/main" val="38570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414D-9A3D-AA4C-936C-34B0E5F7622B}"/>
              </a:ext>
            </a:extLst>
          </p:cNvPr>
          <p:cNvSpPr>
            <a:spLocks noGrp="1"/>
          </p:cNvSpPr>
          <p:nvPr>
            <p:ph type="title"/>
          </p:nvPr>
        </p:nvSpPr>
        <p:spPr/>
        <p:txBody>
          <a:bodyPr/>
          <a:lstStyle/>
          <a:p>
            <a:r>
              <a:rPr lang="en-US" b="1" dirty="0"/>
              <a:t>Problem</a:t>
            </a:r>
          </a:p>
        </p:txBody>
      </p:sp>
      <p:sp>
        <p:nvSpPr>
          <p:cNvPr id="3" name="Content Placeholder 2">
            <a:extLst>
              <a:ext uri="{FF2B5EF4-FFF2-40B4-BE49-F238E27FC236}">
                <a16:creationId xmlns:a16="http://schemas.microsoft.com/office/drawing/2014/main" id="{342335D2-F0B3-5449-9F2B-0542758F914C}"/>
              </a:ext>
            </a:extLst>
          </p:cNvPr>
          <p:cNvSpPr>
            <a:spLocks noGrp="1"/>
          </p:cNvSpPr>
          <p:nvPr>
            <p:ph idx="1"/>
          </p:nvPr>
        </p:nvSpPr>
        <p:spPr/>
        <p:txBody>
          <a:bodyPr/>
          <a:lstStyle/>
          <a:p>
            <a:pPr algn="just"/>
            <a:endParaRPr lang="en-US" dirty="0"/>
          </a:p>
          <a:p>
            <a:pPr algn="just"/>
            <a:endParaRPr lang="en-US" dirty="0"/>
          </a:p>
          <a:p>
            <a:pPr algn="just"/>
            <a:r>
              <a:rPr lang="en-US" dirty="0"/>
              <a:t>Building a model to predict the car accident severity using machine learning techniques. This model will help the professional drivers, commuters to reduce the impact of the major car accidents.</a:t>
            </a:r>
          </a:p>
        </p:txBody>
      </p:sp>
    </p:spTree>
    <p:extLst>
      <p:ext uri="{BB962C8B-B14F-4D97-AF65-F5344CB8AC3E}">
        <p14:creationId xmlns:p14="http://schemas.microsoft.com/office/powerpoint/2010/main" val="98104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8764-8756-5246-B35A-63B47B1EB6A1}"/>
              </a:ext>
            </a:extLst>
          </p:cNvPr>
          <p:cNvSpPr>
            <a:spLocks noGrp="1"/>
          </p:cNvSpPr>
          <p:nvPr>
            <p:ph type="title"/>
          </p:nvPr>
        </p:nvSpPr>
        <p:spPr/>
        <p:txBody>
          <a:bodyPr/>
          <a:lstStyle/>
          <a:p>
            <a:r>
              <a:rPr lang="en-US" b="1" dirty="0"/>
              <a:t>Data Collection</a:t>
            </a:r>
          </a:p>
        </p:txBody>
      </p:sp>
      <p:sp>
        <p:nvSpPr>
          <p:cNvPr id="3" name="Content Placeholder 2">
            <a:extLst>
              <a:ext uri="{FF2B5EF4-FFF2-40B4-BE49-F238E27FC236}">
                <a16:creationId xmlns:a16="http://schemas.microsoft.com/office/drawing/2014/main" id="{308AEB6D-9409-1945-BFF8-8A0D45E2F9F9}"/>
              </a:ext>
            </a:extLst>
          </p:cNvPr>
          <p:cNvSpPr>
            <a:spLocks noGrp="1"/>
          </p:cNvSpPr>
          <p:nvPr>
            <p:ph idx="1"/>
          </p:nvPr>
        </p:nvSpPr>
        <p:spPr/>
        <p:txBody>
          <a:bodyPr/>
          <a:lstStyle/>
          <a:p>
            <a:pPr algn="just"/>
            <a:r>
              <a:rPr lang="en-US" dirty="0"/>
              <a:t>Data set called Data-</a:t>
            </a:r>
            <a:r>
              <a:rPr lang="en-US" dirty="0" err="1"/>
              <a:t>Collisions.csv</a:t>
            </a:r>
            <a:r>
              <a:rPr lang="en-US" dirty="0"/>
              <a:t> was collected from Kaggle.</a:t>
            </a:r>
          </a:p>
          <a:p>
            <a:pPr algn="just"/>
            <a:endParaRPr lang="en-US" dirty="0"/>
          </a:p>
          <a:p>
            <a:pPr algn="just"/>
            <a:r>
              <a:rPr lang="en-US" dirty="0"/>
              <a:t>Contains the information about Seattle car accidents information.</a:t>
            </a:r>
          </a:p>
          <a:p>
            <a:pPr algn="just"/>
            <a:endParaRPr lang="en-US" dirty="0"/>
          </a:p>
          <a:p>
            <a:pPr algn="just"/>
            <a:r>
              <a:rPr lang="en-US" dirty="0"/>
              <a:t>More than 190k rows and 37 columns.</a:t>
            </a:r>
          </a:p>
          <a:p>
            <a:pPr algn="just"/>
            <a:endParaRPr lang="en-US" dirty="0"/>
          </a:p>
        </p:txBody>
      </p:sp>
    </p:spTree>
    <p:extLst>
      <p:ext uri="{BB962C8B-B14F-4D97-AF65-F5344CB8AC3E}">
        <p14:creationId xmlns:p14="http://schemas.microsoft.com/office/powerpoint/2010/main" val="33829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EEC6-1ABC-D346-AB8E-8BAFC0BCF864}"/>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582940BD-AE5E-D246-8255-4F839269454E}"/>
              </a:ext>
            </a:extLst>
          </p:cNvPr>
          <p:cNvSpPr>
            <a:spLocks noGrp="1"/>
          </p:cNvSpPr>
          <p:nvPr>
            <p:ph idx="1"/>
          </p:nvPr>
        </p:nvSpPr>
        <p:spPr/>
        <p:txBody>
          <a:bodyPr>
            <a:normAutofit fontScale="77500" lnSpcReduction="20000"/>
          </a:bodyPr>
          <a:lstStyle/>
          <a:p>
            <a:r>
              <a:rPr lang="en-US" dirty="0"/>
              <a:t>Collision </a:t>
            </a:r>
          </a:p>
          <a:p>
            <a:r>
              <a:rPr lang="en-US" dirty="0"/>
              <a:t>address type  </a:t>
            </a:r>
          </a:p>
          <a:p>
            <a:r>
              <a:rPr lang="en-US" dirty="0"/>
              <a:t>The total number of people involved in the collision </a:t>
            </a:r>
          </a:p>
          <a:p>
            <a:r>
              <a:rPr lang="en-US" dirty="0"/>
              <a:t>The number of vehicles involved in the collision. </a:t>
            </a:r>
          </a:p>
          <a:p>
            <a:r>
              <a:rPr lang="en-US" dirty="0"/>
              <a:t>The date of the incident.  </a:t>
            </a:r>
          </a:p>
          <a:p>
            <a:r>
              <a:rPr lang="en-US" dirty="0"/>
              <a:t>The date and time of the incident.  </a:t>
            </a:r>
          </a:p>
          <a:p>
            <a:r>
              <a:rPr lang="en-US" dirty="0"/>
              <a:t>Category of junction at which collision took place.  </a:t>
            </a:r>
          </a:p>
          <a:p>
            <a:r>
              <a:rPr lang="en-US" dirty="0"/>
              <a:t>Whether or not collision was due to inattention </a:t>
            </a:r>
          </a:p>
          <a:p>
            <a:r>
              <a:rPr lang="en-US" dirty="0"/>
              <a:t>The weather condition  </a:t>
            </a:r>
          </a:p>
          <a:p>
            <a:r>
              <a:rPr lang="en-US" dirty="0"/>
              <a:t>The condition of the road </a:t>
            </a:r>
          </a:p>
          <a:p>
            <a:r>
              <a:rPr lang="en-US" dirty="0"/>
              <a:t>The light condition </a:t>
            </a:r>
          </a:p>
          <a:p>
            <a:r>
              <a:rPr lang="en-US" dirty="0"/>
              <a:t>Whether or not speeding was a factor in the collision</a:t>
            </a:r>
          </a:p>
        </p:txBody>
      </p:sp>
    </p:spTree>
    <p:extLst>
      <p:ext uri="{BB962C8B-B14F-4D97-AF65-F5344CB8AC3E}">
        <p14:creationId xmlns:p14="http://schemas.microsoft.com/office/powerpoint/2010/main" val="17780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84DB-03E5-114D-86AF-F111589A1E37}"/>
              </a:ext>
            </a:extLst>
          </p:cNvPr>
          <p:cNvSpPr>
            <a:spLocks noGrp="1"/>
          </p:cNvSpPr>
          <p:nvPr>
            <p:ph type="title"/>
          </p:nvPr>
        </p:nvSpPr>
        <p:spPr/>
        <p:txBody>
          <a:bodyPr/>
          <a:lstStyle/>
          <a:p>
            <a:r>
              <a:rPr lang="en-US" b="1" dirty="0"/>
              <a:t>Machine Learning Techniques Used</a:t>
            </a:r>
          </a:p>
        </p:txBody>
      </p:sp>
      <p:sp>
        <p:nvSpPr>
          <p:cNvPr id="3" name="Content Placeholder 2">
            <a:extLst>
              <a:ext uri="{FF2B5EF4-FFF2-40B4-BE49-F238E27FC236}">
                <a16:creationId xmlns:a16="http://schemas.microsoft.com/office/drawing/2014/main" id="{1C12DB19-1A95-1E42-B72F-EF2886469393}"/>
              </a:ext>
            </a:extLst>
          </p:cNvPr>
          <p:cNvSpPr>
            <a:spLocks noGrp="1"/>
          </p:cNvSpPr>
          <p:nvPr>
            <p:ph idx="1"/>
          </p:nvPr>
        </p:nvSpPr>
        <p:spPr/>
        <p:txBody>
          <a:bodyPr/>
          <a:lstStyle/>
          <a:p>
            <a:endParaRPr lang="en-US" dirty="0"/>
          </a:p>
          <a:p>
            <a:r>
              <a:rPr lang="en-US" dirty="0"/>
              <a:t>K – Nearest Neighbor</a:t>
            </a:r>
          </a:p>
          <a:p>
            <a:r>
              <a:rPr lang="en-US" dirty="0"/>
              <a:t>Decision Tree</a:t>
            </a:r>
          </a:p>
          <a:p>
            <a:r>
              <a:rPr lang="en-US" dirty="0"/>
              <a:t>Logistic Regression</a:t>
            </a:r>
          </a:p>
        </p:txBody>
      </p:sp>
    </p:spTree>
    <p:extLst>
      <p:ext uri="{BB962C8B-B14F-4D97-AF65-F5344CB8AC3E}">
        <p14:creationId xmlns:p14="http://schemas.microsoft.com/office/powerpoint/2010/main" val="1667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D9A8-37F6-1143-96FB-A1573F761508}"/>
              </a:ext>
            </a:extLst>
          </p:cNvPr>
          <p:cNvSpPr>
            <a:spLocks noGrp="1"/>
          </p:cNvSpPr>
          <p:nvPr>
            <p:ph type="title"/>
          </p:nvPr>
        </p:nvSpPr>
        <p:spPr/>
        <p:txBody>
          <a:bodyPr/>
          <a:lstStyle/>
          <a:p>
            <a:r>
              <a:rPr lang="en-US" b="1" dirty="0"/>
              <a:t>Evaluation Metrics</a:t>
            </a:r>
          </a:p>
        </p:txBody>
      </p:sp>
      <p:sp>
        <p:nvSpPr>
          <p:cNvPr id="3" name="Content Placeholder 2">
            <a:extLst>
              <a:ext uri="{FF2B5EF4-FFF2-40B4-BE49-F238E27FC236}">
                <a16:creationId xmlns:a16="http://schemas.microsoft.com/office/drawing/2014/main" id="{BF83B580-F073-1045-BDD6-EFBA0D531925}"/>
              </a:ext>
            </a:extLst>
          </p:cNvPr>
          <p:cNvSpPr>
            <a:spLocks noGrp="1"/>
          </p:cNvSpPr>
          <p:nvPr>
            <p:ph idx="1"/>
          </p:nvPr>
        </p:nvSpPr>
        <p:spPr/>
        <p:txBody>
          <a:bodyPr/>
          <a:lstStyle/>
          <a:p>
            <a:endParaRPr lang="en-US" dirty="0"/>
          </a:p>
          <a:p>
            <a:endParaRPr lang="en-US" dirty="0"/>
          </a:p>
          <a:p>
            <a:r>
              <a:rPr lang="en-US" dirty="0"/>
              <a:t>Jaccard index</a:t>
            </a:r>
          </a:p>
          <a:p>
            <a:r>
              <a:rPr lang="en-US" dirty="0"/>
              <a:t>F1- Score</a:t>
            </a:r>
          </a:p>
          <a:p>
            <a:r>
              <a:rPr lang="en-US" dirty="0" err="1"/>
              <a:t>LogLoss</a:t>
            </a:r>
            <a:endParaRPr lang="en-US" dirty="0"/>
          </a:p>
        </p:txBody>
      </p:sp>
    </p:spTree>
    <p:extLst>
      <p:ext uri="{BB962C8B-B14F-4D97-AF65-F5344CB8AC3E}">
        <p14:creationId xmlns:p14="http://schemas.microsoft.com/office/powerpoint/2010/main" val="372388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9D63B-5DAE-B74C-AF91-62D4790E7067}"/>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b="1"/>
              <a:t>Results</a:t>
            </a:r>
          </a:p>
        </p:txBody>
      </p:sp>
      <p:pic>
        <p:nvPicPr>
          <p:cNvPr id="5" name="Content Placeholder 4" descr="Table&#10;&#10;Description automatically generated">
            <a:extLst>
              <a:ext uri="{FF2B5EF4-FFF2-40B4-BE49-F238E27FC236}">
                <a16:creationId xmlns:a16="http://schemas.microsoft.com/office/drawing/2014/main" id="{7FA23C36-CA03-8B45-840A-3ED2AED7849B}"/>
              </a:ext>
            </a:extLst>
          </p:cNvPr>
          <p:cNvPicPr>
            <a:picLocks noGrp="1" noChangeAspect="1"/>
          </p:cNvPicPr>
          <p:nvPr>
            <p:ph idx="1"/>
          </p:nvPr>
        </p:nvPicPr>
        <p:blipFill rotWithShape="1">
          <a:blip r:embed="rId2"/>
          <a:srcRect r="5510" b="-1"/>
          <a:stretch/>
        </p:blipFill>
        <p:spPr>
          <a:xfrm>
            <a:off x="838200" y="1690688"/>
            <a:ext cx="10512547" cy="4450303"/>
          </a:xfrm>
          <a:prstGeom prst="rect">
            <a:avLst/>
          </a:prstGeom>
        </p:spPr>
      </p:pic>
    </p:spTree>
    <p:extLst>
      <p:ext uri="{BB962C8B-B14F-4D97-AF65-F5344CB8AC3E}">
        <p14:creationId xmlns:p14="http://schemas.microsoft.com/office/powerpoint/2010/main" val="318025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D8CB-F1B2-884B-B4E1-2EE73D8810E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88CA275E-FB1B-FB46-B489-EE8B7FDBB1DC}"/>
              </a:ext>
            </a:extLst>
          </p:cNvPr>
          <p:cNvSpPr>
            <a:spLocks noGrp="1"/>
          </p:cNvSpPr>
          <p:nvPr>
            <p:ph idx="1"/>
          </p:nvPr>
        </p:nvSpPr>
        <p:spPr/>
        <p:txBody>
          <a:bodyPr/>
          <a:lstStyle/>
          <a:p>
            <a:pPr algn="just"/>
            <a:r>
              <a:rPr lang="en-US" dirty="0"/>
              <a:t>Among the machine learning techniques used, Decision Tree performed the best.</a:t>
            </a:r>
          </a:p>
          <a:p>
            <a:pPr algn="just"/>
            <a:endParaRPr lang="en-US" dirty="0"/>
          </a:p>
          <a:p>
            <a:pPr algn="just"/>
            <a:r>
              <a:rPr lang="en-US" dirty="0"/>
              <a:t>Based on the evaluation metrics, it cannot be used to predict the car accident severity.</a:t>
            </a:r>
          </a:p>
          <a:p>
            <a:pPr algn="just"/>
            <a:endParaRPr lang="en-US" dirty="0"/>
          </a:p>
          <a:p>
            <a:pPr algn="just"/>
            <a:r>
              <a:rPr lang="en-US" dirty="0"/>
              <a:t>But the skate holders can make informed decision.</a:t>
            </a:r>
          </a:p>
        </p:txBody>
      </p:sp>
    </p:spTree>
    <p:extLst>
      <p:ext uri="{BB962C8B-B14F-4D97-AF65-F5344CB8AC3E}">
        <p14:creationId xmlns:p14="http://schemas.microsoft.com/office/powerpoint/2010/main" val="2209908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7</TotalTime>
  <Words>269</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Applied Data Science Capstone</vt:lpstr>
      <vt:lpstr>Introduction</vt:lpstr>
      <vt:lpstr>Problem</vt:lpstr>
      <vt:lpstr>Data Collection</vt:lpstr>
      <vt:lpstr>Feature Selection</vt:lpstr>
      <vt:lpstr>Machine Learning Techniques Used</vt:lpstr>
      <vt:lpstr>Evaluation Metrics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srija.matturu888@gmail.com</dc:creator>
  <cp:lastModifiedBy>srija.matturu888@gmail.com</cp:lastModifiedBy>
  <cp:revision>1</cp:revision>
  <dcterms:created xsi:type="dcterms:W3CDTF">2020-09-28T22:40:01Z</dcterms:created>
  <dcterms:modified xsi:type="dcterms:W3CDTF">2020-09-28T22:47:14Z</dcterms:modified>
</cp:coreProperties>
</file>