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61" r:id="rId5"/>
    <p:sldId id="284" r:id="rId6"/>
    <p:sldId id="259" r:id="rId7"/>
    <p:sldId id="285" r:id="rId8"/>
    <p:sldId id="267" r:id="rId9"/>
    <p:sldId id="268" r:id="rId10"/>
    <p:sldId id="262" r:id="rId11"/>
    <p:sldId id="263" r:id="rId12"/>
    <p:sldId id="264" r:id="rId13"/>
    <p:sldId id="265" r:id="rId14"/>
    <p:sldId id="266" r:id="rId15"/>
    <p:sldId id="273" r:id="rId16"/>
    <p:sldId id="274" r:id="rId17"/>
    <p:sldId id="275" r:id="rId18"/>
    <p:sldId id="276" r:id="rId19"/>
    <p:sldId id="272" r:id="rId20"/>
    <p:sldId id="281" r:id="rId21"/>
    <p:sldId id="271"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296"/>
  </p:normalViewPr>
  <p:slideViewPr>
    <p:cSldViewPr snapToGrid="0" snapToObjects="1">
      <p:cViewPr varScale="1">
        <p:scale>
          <a:sx n="111" d="100"/>
          <a:sy n="111" d="100"/>
        </p:scale>
        <p:origin x="5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6AF8FF-F008-464B-9558-1FD297D87EB1}"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406685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AF8FF-F008-464B-9558-1FD297D87EB1}"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2050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AF8FF-F008-464B-9558-1FD297D87EB1}"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24319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AF8FF-F008-464B-9558-1FD297D87EB1}"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302055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AF8FF-F008-464B-9558-1FD297D87EB1}"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211869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6AF8FF-F008-464B-9558-1FD297D87EB1}" type="datetimeFigureOut">
              <a:rPr lang="en-US" smtClean="0"/>
              <a:t>8/5/20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286825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6AF8FF-F008-464B-9558-1FD297D87EB1}" type="datetimeFigureOut">
              <a:rPr lang="en-US" smtClean="0"/>
              <a:t>8/5/20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35116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6AF8FF-F008-464B-9558-1FD297D87EB1}" type="datetimeFigureOut">
              <a:rPr lang="en-US" smtClean="0"/>
              <a:t>8/5/20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352429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AF8FF-F008-464B-9558-1FD297D87EB1}" type="datetimeFigureOut">
              <a:rPr lang="en-US" smtClean="0"/>
              <a:t>8/5/20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3337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6AF8FF-F008-464B-9558-1FD297D87EB1}" type="datetimeFigureOut">
              <a:rPr lang="en-US" smtClean="0"/>
              <a:t>8/5/20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179345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6AF8FF-F008-464B-9558-1FD297D87EB1}" type="datetimeFigureOut">
              <a:rPr lang="en-US" smtClean="0"/>
              <a:t>8/5/20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DC6DB-062F-5D49-BEEE-F4C15D5DDB3F}" type="slidenum">
              <a:rPr lang="en-US" smtClean="0"/>
              <a:t>‹#›</a:t>
            </a:fld>
            <a:endParaRPr lang="en-US"/>
          </a:p>
        </p:txBody>
      </p:sp>
    </p:spTree>
    <p:extLst>
      <p:ext uri="{BB962C8B-B14F-4D97-AF65-F5344CB8AC3E}">
        <p14:creationId xmlns:p14="http://schemas.microsoft.com/office/powerpoint/2010/main" val="224562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AF8FF-F008-464B-9558-1FD297D87EB1}" type="datetimeFigureOut">
              <a:rPr lang="en-US" smtClean="0"/>
              <a:t>8/5/20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DC6DB-062F-5D49-BEEE-F4C15D5DDB3F}" type="slidenum">
              <a:rPr lang="en-US" smtClean="0"/>
              <a:t>‹#›</a:t>
            </a:fld>
            <a:endParaRPr lang="en-US"/>
          </a:p>
        </p:txBody>
      </p:sp>
    </p:spTree>
    <p:extLst>
      <p:ext uri="{BB962C8B-B14F-4D97-AF65-F5344CB8AC3E}">
        <p14:creationId xmlns:p14="http://schemas.microsoft.com/office/powerpoint/2010/main" val="164494309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3C7F-931F-1E48-AC3B-F4915A84BC53}"/>
              </a:ext>
            </a:extLst>
          </p:cNvPr>
          <p:cNvSpPr>
            <a:spLocks noGrp="1"/>
          </p:cNvSpPr>
          <p:nvPr>
            <p:ph type="ctrTitle"/>
          </p:nvPr>
        </p:nvSpPr>
        <p:spPr/>
        <p:txBody>
          <a:bodyPr>
            <a:normAutofit fontScale="90000"/>
          </a:bodyPr>
          <a:lstStyle/>
          <a:p>
            <a:r>
              <a:rPr lang="en-US" sz="4400" b="1" dirty="0"/>
              <a:t>PERFORMING STATISTICAL TESTS TO EVALUATE STUDENT PERFORMANCE USING ONLINE INTERACTIVE TOOL (ZyBooks)</a:t>
            </a:r>
          </a:p>
        </p:txBody>
      </p:sp>
      <p:sp>
        <p:nvSpPr>
          <p:cNvPr id="3" name="Subtitle 2">
            <a:extLst>
              <a:ext uri="{FF2B5EF4-FFF2-40B4-BE49-F238E27FC236}">
                <a16:creationId xmlns:a16="http://schemas.microsoft.com/office/drawing/2014/main" id="{4CC98D13-750D-A049-9904-159849C993F7}"/>
              </a:ext>
            </a:extLst>
          </p:cNvPr>
          <p:cNvSpPr>
            <a:spLocks noGrp="1"/>
          </p:cNvSpPr>
          <p:nvPr>
            <p:ph type="subTitle" idx="1"/>
          </p:nvPr>
        </p:nvSpPr>
        <p:spPr>
          <a:xfrm>
            <a:off x="1524000" y="4442010"/>
            <a:ext cx="9144000" cy="1655762"/>
          </a:xfrm>
        </p:spPr>
        <p:txBody>
          <a:bodyPr/>
          <a:lstStyle/>
          <a:p>
            <a:pPr algn="r"/>
            <a:r>
              <a:rPr lang="en-US" dirty="0"/>
              <a:t>By Sreeja Matturu</a:t>
            </a:r>
          </a:p>
          <a:p>
            <a:pPr algn="r"/>
            <a:r>
              <a:rPr lang="en-US" dirty="0"/>
              <a:t>Project Advisor: Dr. Inna V. Pivkina</a:t>
            </a:r>
          </a:p>
        </p:txBody>
      </p:sp>
    </p:spTree>
    <p:extLst>
      <p:ext uri="{BB962C8B-B14F-4D97-AF65-F5344CB8AC3E}">
        <p14:creationId xmlns:p14="http://schemas.microsoft.com/office/powerpoint/2010/main" val="4269554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7243-C91E-664F-950F-EDBCDCE83387}"/>
              </a:ext>
            </a:extLst>
          </p:cNvPr>
          <p:cNvSpPr>
            <a:spLocks noGrp="1"/>
          </p:cNvSpPr>
          <p:nvPr>
            <p:ph type="title"/>
          </p:nvPr>
        </p:nvSpPr>
        <p:spPr/>
        <p:txBody>
          <a:bodyPr/>
          <a:lstStyle/>
          <a:p>
            <a:pPr algn="ctr"/>
            <a:r>
              <a:rPr lang="en-US" b="1" dirty="0"/>
              <a:t>STATISTICAL TESTS</a:t>
            </a:r>
          </a:p>
        </p:txBody>
      </p:sp>
      <p:sp>
        <p:nvSpPr>
          <p:cNvPr id="3" name="Content Placeholder 2">
            <a:extLst>
              <a:ext uri="{FF2B5EF4-FFF2-40B4-BE49-F238E27FC236}">
                <a16:creationId xmlns:a16="http://schemas.microsoft.com/office/drawing/2014/main" id="{4A5DD2D3-15AA-9F4D-97FD-2262321FD8F0}"/>
              </a:ext>
            </a:extLst>
          </p:cNvPr>
          <p:cNvSpPr>
            <a:spLocks noGrp="1"/>
          </p:cNvSpPr>
          <p:nvPr>
            <p:ph idx="1"/>
          </p:nvPr>
        </p:nvSpPr>
        <p:spPr/>
        <p:txBody>
          <a:bodyPr>
            <a:normAutofit/>
          </a:bodyPr>
          <a:lstStyle/>
          <a:p>
            <a:pPr algn="just"/>
            <a:r>
              <a:rPr lang="en-US" sz="2600" dirty="0"/>
              <a:t>Two types of hypothesis</a:t>
            </a:r>
          </a:p>
          <a:p>
            <a:pPr algn="just"/>
            <a:endParaRPr lang="en-US" dirty="0"/>
          </a:p>
          <a:p>
            <a:pPr lvl="1" algn="just"/>
            <a:r>
              <a:rPr lang="en-US" b="1" dirty="0"/>
              <a:t>Null Hypothesis </a:t>
            </a:r>
            <a:r>
              <a:rPr lang="en-US" dirty="0"/>
              <a:t>– General statement determining no difference between the means of two variables.</a:t>
            </a:r>
          </a:p>
          <a:p>
            <a:pPr lvl="1" algn="just"/>
            <a:r>
              <a:rPr lang="en-US" b="1" dirty="0"/>
              <a:t>Alternate Hypothesis </a:t>
            </a:r>
            <a:r>
              <a:rPr lang="en-US" dirty="0"/>
              <a:t>– Quite opposite to null hypothesis, determining that there is a difference between the means of two variables.</a:t>
            </a:r>
          </a:p>
          <a:p>
            <a:pPr lvl="1" algn="just"/>
            <a:endParaRPr lang="en-US" dirty="0"/>
          </a:p>
          <a:p>
            <a:pPr algn="just"/>
            <a:r>
              <a:rPr lang="en-US" sz="2600" dirty="0"/>
              <a:t>4 types of Statistical tests were performed. F-Test for Two Sample Variances, t-Test: Two-Sample Assuming Unequal Variances, t-Test: Two-Sample Assuming Equal Variances, t-Test: Paired Two-Sample for Means</a:t>
            </a:r>
          </a:p>
        </p:txBody>
      </p:sp>
    </p:spTree>
    <p:extLst>
      <p:ext uri="{BB962C8B-B14F-4D97-AF65-F5344CB8AC3E}">
        <p14:creationId xmlns:p14="http://schemas.microsoft.com/office/powerpoint/2010/main" val="11012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9CF9B3-1D89-7F45-BF37-7134319424E7}"/>
              </a:ext>
            </a:extLst>
          </p:cNvPr>
          <p:cNvSpPr>
            <a:spLocks noGrp="1"/>
          </p:cNvSpPr>
          <p:nvPr>
            <p:ph idx="1"/>
          </p:nvPr>
        </p:nvSpPr>
        <p:spPr>
          <a:xfrm>
            <a:off x="838200" y="642973"/>
            <a:ext cx="10515600" cy="4351338"/>
          </a:xfrm>
        </p:spPr>
        <p:txBody>
          <a:bodyPr/>
          <a:lstStyle/>
          <a:p>
            <a:r>
              <a:rPr lang="en-US" dirty="0"/>
              <a:t>F-Test for Two Sample Variances:</a:t>
            </a:r>
          </a:p>
          <a:p>
            <a:endParaRPr lang="en-US" dirty="0"/>
          </a:p>
          <a:p>
            <a:endParaRPr lang="en-US" dirty="0"/>
          </a:p>
        </p:txBody>
      </p:sp>
      <p:graphicFrame>
        <p:nvGraphicFramePr>
          <p:cNvPr id="4" name="Table 3">
            <a:extLst>
              <a:ext uri="{FF2B5EF4-FFF2-40B4-BE49-F238E27FC236}">
                <a16:creationId xmlns:a16="http://schemas.microsoft.com/office/drawing/2014/main" id="{A0F1C83E-4DC0-D147-861D-822187DF06D9}"/>
              </a:ext>
            </a:extLst>
          </p:cNvPr>
          <p:cNvGraphicFramePr>
            <a:graphicFrameLocks noGrp="1"/>
          </p:cNvGraphicFramePr>
          <p:nvPr>
            <p:extLst>
              <p:ext uri="{D42A27DB-BD31-4B8C-83A1-F6EECF244321}">
                <p14:modId xmlns:p14="http://schemas.microsoft.com/office/powerpoint/2010/main" val="1774191117"/>
              </p:ext>
            </p:extLst>
          </p:nvPr>
        </p:nvGraphicFramePr>
        <p:xfrm>
          <a:off x="838200" y="1511199"/>
          <a:ext cx="10515600" cy="4040056"/>
        </p:xfrm>
        <a:graphic>
          <a:graphicData uri="http://schemas.openxmlformats.org/drawingml/2006/table">
            <a:tbl>
              <a:tblPr>
                <a:tableStyleId>{5940675A-B579-460E-94D1-54222C63F5DA}</a:tableStyleId>
              </a:tblPr>
              <a:tblGrid>
                <a:gridCol w="3505200">
                  <a:extLst>
                    <a:ext uri="{9D8B030D-6E8A-4147-A177-3AD203B41FA5}">
                      <a16:colId xmlns:a16="http://schemas.microsoft.com/office/drawing/2014/main" val="1916394337"/>
                    </a:ext>
                  </a:extLst>
                </a:gridCol>
                <a:gridCol w="3505200">
                  <a:extLst>
                    <a:ext uri="{9D8B030D-6E8A-4147-A177-3AD203B41FA5}">
                      <a16:colId xmlns:a16="http://schemas.microsoft.com/office/drawing/2014/main" val="51077945"/>
                    </a:ext>
                  </a:extLst>
                </a:gridCol>
                <a:gridCol w="3505200">
                  <a:extLst>
                    <a:ext uri="{9D8B030D-6E8A-4147-A177-3AD203B41FA5}">
                      <a16:colId xmlns:a16="http://schemas.microsoft.com/office/drawing/2014/main" val="3183480006"/>
                    </a:ext>
                  </a:extLst>
                </a:gridCol>
              </a:tblGrid>
              <a:tr h="552814">
                <a:tc>
                  <a:txBody>
                    <a:bodyPr/>
                    <a:lstStyle/>
                    <a:p>
                      <a:endParaRPr lang="en-US" sz="2400" dirty="0">
                        <a:effectLst/>
                      </a:endParaRPr>
                    </a:p>
                  </a:txBody>
                  <a:tcPr anchor="ctr"/>
                </a:tc>
                <a:tc>
                  <a:txBody>
                    <a:bodyPr/>
                    <a:lstStyle/>
                    <a:p>
                      <a:r>
                        <a:rPr lang="en-US" sz="2400">
                          <a:effectLst/>
                        </a:rPr>
                        <a:t>Variable 1</a:t>
                      </a:r>
                    </a:p>
                  </a:txBody>
                  <a:tcPr anchor="ctr"/>
                </a:tc>
                <a:tc>
                  <a:txBody>
                    <a:bodyPr/>
                    <a:lstStyle/>
                    <a:p>
                      <a:r>
                        <a:rPr lang="en-US" sz="2400">
                          <a:effectLst/>
                        </a:rPr>
                        <a:t>Variable 2</a:t>
                      </a:r>
                    </a:p>
                  </a:txBody>
                  <a:tcPr anchor="ctr"/>
                </a:tc>
                <a:extLst>
                  <a:ext uri="{0D108BD9-81ED-4DB2-BD59-A6C34878D82A}">
                    <a16:rowId xmlns:a16="http://schemas.microsoft.com/office/drawing/2014/main" val="3336738470"/>
                  </a:ext>
                </a:extLst>
              </a:tr>
              <a:tr h="414611">
                <a:tc>
                  <a:txBody>
                    <a:bodyPr/>
                    <a:lstStyle/>
                    <a:p>
                      <a:r>
                        <a:rPr lang="en-US" sz="2400">
                          <a:effectLst/>
                        </a:rPr>
                        <a:t>Mean</a:t>
                      </a:r>
                    </a:p>
                  </a:txBody>
                  <a:tcPr anchor="ctr"/>
                </a:tc>
                <a:tc>
                  <a:txBody>
                    <a:bodyPr/>
                    <a:lstStyle/>
                    <a:p>
                      <a:r>
                        <a:rPr lang="en-US" sz="2400">
                          <a:effectLst/>
                        </a:rPr>
                        <a:t>84.8708</a:t>
                      </a:r>
                    </a:p>
                  </a:txBody>
                  <a:tcPr anchor="ctr"/>
                </a:tc>
                <a:tc>
                  <a:txBody>
                    <a:bodyPr/>
                    <a:lstStyle/>
                    <a:p>
                      <a:r>
                        <a:rPr lang="en-US" sz="2400">
                          <a:effectLst/>
                        </a:rPr>
                        <a:t>76.40166667</a:t>
                      </a:r>
                    </a:p>
                  </a:txBody>
                  <a:tcPr anchor="ctr"/>
                </a:tc>
                <a:extLst>
                  <a:ext uri="{0D108BD9-81ED-4DB2-BD59-A6C34878D82A}">
                    <a16:rowId xmlns:a16="http://schemas.microsoft.com/office/drawing/2014/main" val="1224864162"/>
                  </a:ext>
                </a:extLst>
              </a:tr>
              <a:tr h="414611">
                <a:tc>
                  <a:txBody>
                    <a:bodyPr/>
                    <a:lstStyle/>
                    <a:p>
                      <a:r>
                        <a:rPr lang="en-US" sz="2400">
                          <a:effectLst/>
                        </a:rPr>
                        <a:t>Variance</a:t>
                      </a:r>
                    </a:p>
                  </a:txBody>
                  <a:tcPr anchor="ctr"/>
                </a:tc>
                <a:tc>
                  <a:txBody>
                    <a:bodyPr/>
                    <a:lstStyle/>
                    <a:p>
                      <a:r>
                        <a:rPr lang="en-US" sz="2400">
                          <a:effectLst/>
                        </a:rPr>
                        <a:t>70.20509933</a:t>
                      </a:r>
                    </a:p>
                  </a:txBody>
                  <a:tcPr anchor="ctr"/>
                </a:tc>
                <a:tc>
                  <a:txBody>
                    <a:bodyPr/>
                    <a:lstStyle/>
                    <a:p>
                      <a:r>
                        <a:rPr lang="en-US" sz="2400">
                          <a:effectLst/>
                        </a:rPr>
                        <a:t>166.4687088</a:t>
                      </a:r>
                    </a:p>
                  </a:txBody>
                  <a:tcPr anchor="ctr"/>
                </a:tc>
                <a:extLst>
                  <a:ext uri="{0D108BD9-81ED-4DB2-BD59-A6C34878D82A}">
                    <a16:rowId xmlns:a16="http://schemas.microsoft.com/office/drawing/2014/main" val="3107880770"/>
                  </a:ext>
                </a:extLst>
              </a:tr>
              <a:tr h="414611">
                <a:tc>
                  <a:txBody>
                    <a:bodyPr/>
                    <a:lstStyle/>
                    <a:p>
                      <a:r>
                        <a:rPr lang="en-US" sz="2400">
                          <a:effectLst/>
                        </a:rPr>
                        <a:t>Observations</a:t>
                      </a:r>
                    </a:p>
                  </a:txBody>
                  <a:tcPr anchor="ctr"/>
                </a:tc>
                <a:tc>
                  <a:txBody>
                    <a:bodyPr/>
                    <a:lstStyle/>
                    <a:p>
                      <a:r>
                        <a:rPr lang="en-US" sz="2400">
                          <a:effectLst/>
                        </a:rPr>
                        <a:t>25</a:t>
                      </a:r>
                    </a:p>
                  </a:txBody>
                  <a:tcPr anchor="ctr"/>
                </a:tc>
                <a:tc>
                  <a:txBody>
                    <a:bodyPr/>
                    <a:lstStyle/>
                    <a:p>
                      <a:r>
                        <a:rPr lang="en-US" sz="2400">
                          <a:effectLst/>
                        </a:rPr>
                        <a:t>18</a:t>
                      </a:r>
                    </a:p>
                  </a:txBody>
                  <a:tcPr anchor="ctr"/>
                </a:tc>
                <a:extLst>
                  <a:ext uri="{0D108BD9-81ED-4DB2-BD59-A6C34878D82A}">
                    <a16:rowId xmlns:a16="http://schemas.microsoft.com/office/drawing/2014/main" val="1304920410"/>
                  </a:ext>
                </a:extLst>
              </a:tr>
              <a:tr h="414611">
                <a:tc>
                  <a:txBody>
                    <a:bodyPr/>
                    <a:lstStyle/>
                    <a:p>
                      <a:r>
                        <a:rPr lang="en-US" sz="2400">
                          <a:effectLst/>
                        </a:rPr>
                        <a:t>df</a:t>
                      </a:r>
                    </a:p>
                  </a:txBody>
                  <a:tcPr anchor="ctr"/>
                </a:tc>
                <a:tc>
                  <a:txBody>
                    <a:bodyPr/>
                    <a:lstStyle/>
                    <a:p>
                      <a:r>
                        <a:rPr lang="en-US" sz="2400">
                          <a:effectLst/>
                        </a:rPr>
                        <a:t>24</a:t>
                      </a:r>
                    </a:p>
                  </a:txBody>
                  <a:tcPr anchor="ctr"/>
                </a:tc>
                <a:tc>
                  <a:txBody>
                    <a:bodyPr/>
                    <a:lstStyle/>
                    <a:p>
                      <a:r>
                        <a:rPr lang="en-US" sz="2400">
                          <a:effectLst/>
                        </a:rPr>
                        <a:t>17</a:t>
                      </a:r>
                    </a:p>
                  </a:txBody>
                  <a:tcPr anchor="ctr"/>
                </a:tc>
                <a:extLst>
                  <a:ext uri="{0D108BD9-81ED-4DB2-BD59-A6C34878D82A}">
                    <a16:rowId xmlns:a16="http://schemas.microsoft.com/office/drawing/2014/main" val="2469498310"/>
                  </a:ext>
                </a:extLst>
              </a:tr>
              <a:tr h="552814">
                <a:tc>
                  <a:txBody>
                    <a:bodyPr/>
                    <a:lstStyle/>
                    <a:p>
                      <a:r>
                        <a:rPr lang="en-US" sz="2400">
                          <a:effectLst/>
                        </a:rPr>
                        <a:t>F</a:t>
                      </a:r>
                    </a:p>
                  </a:txBody>
                  <a:tcPr anchor="ctr"/>
                </a:tc>
                <a:tc>
                  <a:txBody>
                    <a:bodyPr/>
                    <a:lstStyle/>
                    <a:p>
                      <a:r>
                        <a:rPr lang="en-US" sz="2400">
                          <a:effectLst/>
                        </a:rPr>
                        <a:t>0.421731506</a:t>
                      </a:r>
                    </a:p>
                  </a:txBody>
                  <a:tcPr anchor="ctr"/>
                </a:tc>
                <a:tc>
                  <a:txBody>
                    <a:bodyPr/>
                    <a:lstStyle/>
                    <a:p>
                      <a:endParaRPr lang="en-US" sz="2400">
                        <a:effectLst/>
                      </a:endParaRPr>
                    </a:p>
                  </a:txBody>
                  <a:tcPr anchor="ctr"/>
                </a:tc>
                <a:extLst>
                  <a:ext uri="{0D108BD9-81ED-4DB2-BD59-A6C34878D82A}">
                    <a16:rowId xmlns:a16="http://schemas.microsoft.com/office/drawing/2014/main" val="2112074605"/>
                  </a:ext>
                </a:extLst>
              </a:tr>
              <a:tr h="552814">
                <a:tc>
                  <a:txBody>
                    <a:bodyPr/>
                    <a:lstStyle/>
                    <a:p>
                      <a:r>
                        <a:rPr lang="en-US" sz="2400">
                          <a:effectLst/>
                        </a:rPr>
                        <a:t>P(F&lt;=f) one-tail</a:t>
                      </a:r>
                    </a:p>
                  </a:txBody>
                  <a:tcPr anchor="ctr"/>
                </a:tc>
                <a:tc>
                  <a:txBody>
                    <a:bodyPr/>
                    <a:lstStyle/>
                    <a:p>
                      <a:r>
                        <a:rPr lang="en-US" sz="2400">
                          <a:effectLst/>
                        </a:rPr>
                        <a:t>0.025842799</a:t>
                      </a:r>
                    </a:p>
                  </a:txBody>
                  <a:tcPr anchor="ctr"/>
                </a:tc>
                <a:tc>
                  <a:txBody>
                    <a:bodyPr/>
                    <a:lstStyle/>
                    <a:p>
                      <a:endParaRPr lang="en-US" sz="2400">
                        <a:effectLst/>
                      </a:endParaRPr>
                    </a:p>
                  </a:txBody>
                  <a:tcPr anchor="ctr"/>
                </a:tc>
                <a:extLst>
                  <a:ext uri="{0D108BD9-81ED-4DB2-BD59-A6C34878D82A}">
                    <a16:rowId xmlns:a16="http://schemas.microsoft.com/office/drawing/2014/main" val="4055031435"/>
                  </a:ext>
                </a:extLst>
              </a:tr>
              <a:tr h="552814">
                <a:tc>
                  <a:txBody>
                    <a:bodyPr/>
                    <a:lstStyle/>
                    <a:p>
                      <a:r>
                        <a:rPr lang="en-US" sz="2400" dirty="0">
                          <a:effectLst/>
                        </a:rPr>
                        <a:t>F Critical one-tail</a:t>
                      </a:r>
                    </a:p>
                  </a:txBody>
                  <a:tcPr anchor="ctr"/>
                </a:tc>
                <a:tc>
                  <a:txBody>
                    <a:bodyPr/>
                    <a:lstStyle/>
                    <a:p>
                      <a:r>
                        <a:rPr lang="en-US" sz="2400">
                          <a:effectLst/>
                        </a:rPr>
                        <a:t>0.483025528</a:t>
                      </a:r>
                    </a:p>
                  </a:txBody>
                  <a:tcPr anchor="ctr"/>
                </a:tc>
                <a:tc>
                  <a:txBody>
                    <a:bodyPr/>
                    <a:lstStyle/>
                    <a:p>
                      <a:endParaRPr lang="en-US" sz="2400" dirty="0">
                        <a:effectLst/>
                      </a:endParaRPr>
                    </a:p>
                  </a:txBody>
                  <a:tcPr anchor="ctr"/>
                </a:tc>
                <a:extLst>
                  <a:ext uri="{0D108BD9-81ED-4DB2-BD59-A6C34878D82A}">
                    <a16:rowId xmlns:a16="http://schemas.microsoft.com/office/drawing/2014/main" val="3663082473"/>
                  </a:ext>
                </a:extLst>
              </a:tr>
            </a:tbl>
          </a:graphicData>
        </a:graphic>
      </p:graphicFrame>
    </p:spTree>
    <p:extLst>
      <p:ext uri="{BB962C8B-B14F-4D97-AF65-F5344CB8AC3E}">
        <p14:creationId xmlns:p14="http://schemas.microsoft.com/office/powerpoint/2010/main" val="200068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F7BC1-4997-0E44-B153-3BFF3B9518EC}"/>
              </a:ext>
            </a:extLst>
          </p:cNvPr>
          <p:cNvSpPr>
            <a:spLocks noGrp="1"/>
          </p:cNvSpPr>
          <p:nvPr>
            <p:ph idx="1"/>
          </p:nvPr>
        </p:nvSpPr>
        <p:spPr>
          <a:xfrm>
            <a:off x="838200" y="448646"/>
            <a:ext cx="10515600" cy="4351338"/>
          </a:xfrm>
        </p:spPr>
        <p:txBody>
          <a:bodyPr/>
          <a:lstStyle/>
          <a:p>
            <a:r>
              <a:rPr lang="en-US" dirty="0"/>
              <a:t>t-Test: Two-Sample Assuming Unequal Variances:</a:t>
            </a:r>
          </a:p>
          <a:p>
            <a:endParaRPr lang="en-US" dirty="0"/>
          </a:p>
          <a:p>
            <a:endParaRPr lang="en-US" dirty="0"/>
          </a:p>
        </p:txBody>
      </p:sp>
      <p:graphicFrame>
        <p:nvGraphicFramePr>
          <p:cNvPr id="4" name="Table 3">
            <a:extLst>
              <a:ext uri="{FF2B5EF4-FFF2-40B4-BE49-F238E27FC236}">
                <a16:creationId xmlns:a16="http://schemas.microsoft.com/office/drawing/2014/main" id="{51CA6688-C594-F145-92C6-9DC1A249D6CE}"/>
              </a:ext>
            </a:extLst>
          </p:cNvPr>
          <p:cNvGraphicFramePr>
            <a:graphicFrameLocks noGrp="1"/>
          </p:cNvGraphicFramePr>
          <p:nvPr/>
        </p:nvGraphicFramePr>
        <p:xfrm>
          <a:off x="838200" y="3544094"/>
          <a:ext cx="10515600" cy="914400"/>
        </p:xfrm>
        <a:graphic>
          <a:graphicData uri="http://schemas.openxmlformats.org/drawingml/2006/table">
            <a:tbl>
              <a:tblPr/>
              <a:tblGrid>
                <a:gridCol w="3505200">
                  <a:extLst>
                    <a:ext uri="{9D8B030D-6E8A-4147-A177-3AD203B41FA5}">
                      <a16:colId xmlns:a16="http://schemas.microsoft.com/office/drawing/2014/main" val="67151883"/>
                    </a:ext>
                  </a:extLst>
                </a:gridCol>
                <a:gridCol w="3505200">
                  <a:extLst>
                    <a:ext uri="{9D8B030D-6E8A-4147-A177-3AD203B41FA5}">
                      <a16:colId xmlns:a16="http://schemas.microsoft.com/office/drawing/2014/main" val="1099792330"/>
                    </a:ext>
                  </a:extLst>
                </a:gridCol>
                <a:gridCol w="3505200">
                  <a:extLst>
                    <a:ext uri="{9D8B030D-6E8A-4147-A177-3AD203B41FA5}">
                      <a16:colId xmlns:a16="http://schemas.microsoft.com/office/drawing/2014/main" val="1632051752"/>
                    </a:ext>
                  </a:extLst>
                </a:gridCol>
              </a:tblGrid>
              <a:tr h="0">
                <a:tc>
                  <a:txBody>
                    <a:bodyPr/>
                    <a:lstStyle/>
                    <a:p>
                      <a:endParaRPr lang="en-US">
                        <a:effectLst/>
                      </a:endParaRPr>
                    </a:p>
                  </a:txBody>
                  <a:tcPr anchor="ctr">
                    <a:lnL>
                      <a:noFill/>
                    </a:lnL>
                    <a:lnR>
                      <a:noFill/>
                    </a:lnR>
                    <a:lnT>
                      <a:noFill/>
                    </a:lnT>
                    <a:lnB>
                      <a:noFill/>
                    </a:lnB>
                  </a:tcPr>
                </a:tc>
                <a:tc>
                  <a:txBody>
                    <a:bodyPr/>
                    <a:lstStyle/>
                    <a:p>
                      <a:r>
                        <a:rPr lang="en-US" sz="1200" b="0" i="1">
                          <a:solidFill>
                            <a:srgbClr val="000000"/>
                          </a:solidFill>
                          <a:effectLst/>
                          <a:latin typeface="Calibri" panose="020F0502020204030204" pitchFamily="34" charset="0"/>
                        </a:rPr>
                        <a:t>Variable</a:t>
                      </a:r>
                      <a:r>
                        <a:rPr lang="en-US" sz="1200" b="0" i="0">
                          <a:solidFill>
                            <a:srgbClr val="000000"/>
                          </a:solidFill>
                          <a:effectLst/>
                          <a:latin typeface="Helvetica" pitchFamily="2" charset="0"/>
                        </a:rPr>
                        <a:t> </a:t>
                      </a:r>
                      <a:r>
                        <a:rPr lang="en-US" sz="1200" b="0" i="1">
                          <a:solidFill>
                            <a:srgbClr val="000000"/>
                          </a:solidFill>
                          <a:effectLst/>
                          <a:latin typeface="Calibri" panose="020F0502020204030204" pitchFamily="34" charset="0"/>
                        </a:rPr>
                        <a:t>1</a:t>
                      </a:r>
                      <a:endParaRPr lang="en-US">
                        <a:effectLst/>
                      </a:endParaRPr>
                    </a:p>
                  </a:txBody>
                  <a:tcPr anchor="ctr">
                    <a:lnL>
                      <a:noFill/>
                    </a:lnL>
                    <a:lnR>
                      <a:noFill/>
                    </a:lnR>
                    <a:lnT>
                      <a:noFill/>
                    </a:lnT>
                    <a:lnB>
                      <a:noFill/>
                    </a:lnB>
                  </a:tcPr>
                </a:tc>
                <a:tc>
                  <a:txBody>
                    <a:bodyPr/>
                    <a:lstStyle/>
                    <a:p>
                      <a:r>
                        <a:rPr lang="en-US" sz="1200" b="0" i="1">
                          <a:solidFill>
                            <a:srgbClr val="000000"/>
                          </a:solidFill>
                          <a:effectLst/>
                          <a:latin typeface="Calibri" panose="020F0502020204030204" pitchFamily="34" charset="0"/>
                        </a:rPr>
                        <a:t>Variable</a:t>
                      </a:r>
                      <a:r>
                        <a:rPr lang="en-US" sz="1200" b="0" i="0">
                          <a:solidFill>
                            <a:srgbClr val="000000"/>
                          </a:solidFill>
                          <a:effectLst/>
                          <a:latin typeface="Helvetica" pitchFamily="2" charset="0"/>
                        </a:rPr>
                        <a:t> </a:t>
                      </a:r>
                      <a:r>
                        <a:rPr lang="en-US" sz="1200" b="0" i="1">
                          <a:solidFill>
                            <a:srgbClr val="000000"/>
                          </a:solidFill>
                          <a:effectLst/>
                          <a:latin typeface="Calibri" panose="020F0502020204030204" pitchFamily="34" charset="0"/>
                        </a:rPr>
                        <a:t>2</a:t>
                      </a:r>
                      <a:endParaRPr lang="en-US">
                        <a:effectLst/>
                      </a:endParaRPr>
                    </a:p>
                  </a:txBody>
                  <a:tcPr anchor="ctr">
                    <a:lnL>
                      <a:noFill/>
                    </a:lnL>
                    <a:lnR>
                      <a:noFill/>
                    </a:lnR>
                    <a:lnT>
                      <a:noFill/>
                    </a:lnT>
                    <a:lnB>
                      <a:noFill/>
                    </a:lnB>
                  </a:tcPr>
                </a:tc>
                <a:extLst>
                  <a:ext uri="{0D108BD9-81ED-4DB2-BD59-A6C34878D82A}">
                    <a16:rowId xmlns:a16="http://schemas.microsoft.com/office/drawing/2014/main" val="3153834385"/>
                  </a:ext>
                </a:extLst>
              </a:tr>
              <a:tr h="0">
                <a:tc>
                  <a:txBody>
                    <a:bodyPr/>
                    <a:lstStyle/>
                    <a:p>
                      <a:r>
                        <a:rPr lang="en-US" sz="1200" b="0" i="0">
                          <a:solidFill>
                            <a:srgbClr val="000000"/>
                          </a:solidFill>
                          <a:effectLst/>
                          <a:latin typeface="Calibri" panose="020F0502020204030204" pitchFamily="34" charset="0"/>
                        </a:rPr>
                        <a:t>Mean</a:t>
                      </a:r>
                      <a:endParaRPr lang="en-US">
                        <a:effectLst/>
                      </a:endParaRPr>
                    </a:p>
                  </a:txBody>
                  <a:tcPr anchor="ctr">
                    <a:lnL>
                      <a:noFill/>
                    </a:lnL>
                    <a:lnR>
                      <a:noFill/>
                    </a:lnR>
                    <a:lnT>
                      <a:noFill/>
                    </a:lnT>
                    <a:lnB>
                      <a:noFill/>
                    </a:lnB>
                  </a:tcPr>
                </a:tc>
                <a:tc>
                  <a:txBody>
                    <a:bodyPr/>
                    <a:lstStyle/>
                    <a:p>
                      <a:r>
                        <a:rPr lang="en-US" sz="1200" b="0" i="0">
                          <a:solidFill>
                            <a:srgbClr val="000000"/>
                          </a:solidFill>
                          <a:effectLst/>
                          <a:latin typeface="Calibri" panose="020F0502020204030204" pitchFamily="34" charset="0"/>
                        </a:rPr>
                        <a:t>98.302</a:t>
                      </a:r>
                      <a:endParaRPr lang="en-US">
                        <a:effectLst/>
                      </a:endParaRPr>
                    </a:p>
                  </a:txBody>
                  <a:tcPr anchor="ctr">
                    <a:lnL>
                      <a:noFill/>
                    </a:lnL>
                    <a:lnR>
                      <a:noFill/>
                    </a:lnR>
                    <a:lnT>
                      <a:noFill/>
                    </a:lnT>
                    <a:lnB>
                      <a:noFill/>
                    </a:lnB>
                  </a:tcPr>
                </a:tc>
                <a:tc>
                  <a:txBody>
                    <a:bodyPr/>
                    <a:lstStyle/>
                    <a:p>
                      <a:r>
                        <a:rPr lang="en-US" sz="1200" b="0" i="0">
                          <a:solidFill>
                            <a:srgbClr val="000000"/>
                          </a:solidFill>
                          <a:effectLst/>
                          <a:latin typeface="Calibri" panose="020F0502020204030204" pitchFamily="34" charset="0"/>
                        </a:rPr>
                        <a:t>87.16944444</a:t>
                      </a:r>
                      <a:endParaRPr lang="en-US">
                        <a:effectLst/>
                      </a:endParaRPr>
                    </a:p>
                  </a:txBody>
                  <a:tcPr anchor="ctr">
                    <a:lnL>
                      <a:noFill/>
                    </a:lnL>
                    <a:lnR>
                      <a:noFill/>
                    </a:lnR>
                    <a:lnT>
                      <a:noFill/>
                    </a:lnT>
                    <a:lnB>
                      <a:noFill/>
                    </a:lnB>
                  </a:tcPr>
                </a:tc>
                <a:extLst>
                  <a:ext uri="{0D108BD9-81ED-4DB2-BD59-A6C34878D82A}">
                    <a16:rowId xmlns:a16="http://schemas.microsoft.com/office/drawing/2014/main" val="1953087714"/>
                  </a:ext>
                </a:extLst>
              </a:tr>
              <a:tr h="0">
                <a:tc>
                  <a:txBody>
                    <a:bodyPr/>
                    <a:lstStyle/>
                    <a:p>
                      <a:r>
                        <a:rPr lang="en-US" sz="1200" b="0" i="0">
                          <a:solidFill>
                            <a:srgbClr val="000000"/>
                          </a:solidFill>
                          <a:effectLst/>
                          <a:latin typeface="Calibri" panose="020F0502020204030204" pitchFamily="34" charset="0"/>
                        </a:rPr>
                        <a:t>Variance</a:t>
                      </a:r>
                      <a:endParaRPr lang="en-US">
                        <a:effectLst/>
                      </a:endParaRPr>
                    </a:p>
                  </a:txBody>
                  <a:tcPr anchor="ctr">
                    <a:lnL>
                      <a:noFill/>
                    </a:lnL>
                    <a:lnR>
                      <a:noFill/>
                    </a:lnR>
                    <a:lnT>
                      <a:noFill/>
                    </a:lnT>
                    <a:lnB>
                      <a:noFill/>
                    </a:lnB>
                  </a:tcPr>
                </a:tc>
                <a:tc>
                  <a:txBody>
                    <a:bodyPr/>
                    <a:lstStyle/>
                    <a:p>
                      <a:r>
                        <a:rPr lang="en-US" sz="1200" b="0" i="0">
                          <a:solidFill>
                            <a:srgbClr val="000000"/>
                          </a:solidFill>
                          <a:effectLst/>
                          <a:latin typeface="Calibri" panose="020F0502020204030204" pitchFamily="34" charset="0"/>
                        </a:rPr>
                        <a:t>13.968875</a:t>
                      </a:r>
                      <a:endParaRPr lang="en-US">
                        <a:effectLst/>
                      </a:endParaRPr>
                    </a:p>
                  </a:txBody>
                  <a:tcPr anchor="ctr">
                    <a:lnL>
                      <a:noFill/>
                    </a:lnL>
                    <a:lnR>
                      <a:noFill/>
                    </a:lnR>
                    <a:lnT>
                      <a:noFill/>
                    </a:lnT>
                    <a:lnB>
                      <a:noFill/>
                    </a:lnB>
                  </a:tcPr>
                </a:tc>
                <a:tc>
                  <a:txBody>
                    <a:bodyPr/>
                    <a:lstStyle/>
                    <a:p>
                      <a:r>
                        <a:rPr lang="en-US" sz="1200" b="0" i="0">
                          <a:solidFill>
                            <a:srgbClr val="000000"/>
                          </a:solidFill>
                          <a:effectLst/>
                          <a:latin typeface="Calibri" panose="020F0502020204030204" pitchFamily="34" charset="0"/>
                        </a:rPr>
                        <a:t>410.6689232</a:t>
                      </a:r>
                      <a:endParaRPr lang="en-US">
                        <a:effectLst/>
                      </a:endParaRPr>
                    </a:p>
                  </a:txBody>
                  <a:tcPr anchor="ctr">
                    <a:lnL>
                      <a:noFill/>
                    </a:lnL>
                    <a:lnR>
                      <a:noFill/>
                    </a:lnR>
                    <a:lnT>
                      <a:noFill/>
                    </a:lnT>
                    <a:lnB>
                      <a:noFill/>
                    </a:lnB>
                  </a:tcPr>
                </a:tc>
                <a:extLst>
                  <a:ext uri="{0D108BD9-81ED-4DB2-BD59-A6C34878D82A}">
                    <a16:rowId xmlns:a16="http://schemas.microsoft.com/office/drawing/2014/main" val="1135819039"/>
                  </a:ext>
                </a:extLst>
              </a:tr>
            </a:tbl>
          </a:graphicData>
        </a:graphic>
      </p:graphicFrame>
      <p:graphicFrame>
        <p:nvGraphicFramePr>
          <p:cNvPr id="9" name="Table 8">
            <a:extLst>
              <a:ext uri="{FF2B5EF4-FFF2-40B4-BE49-F238E27FC236}">
                <a16:creationId xmlns:a16="http://schemas.microsoft.com/office/drawing/2014/main" id="{3CFA00A0-CC3D-4E47-AD09-BF5B8BBFA141}"/>
              </a:ext>
            </a:extLst>
          </p:cNvPr>
          <p:cNvGraphicFramePr>
            <a:graphicFrameLocks noGrp="1"/>
          </p:cNvGraphicFramePr>
          <p:nvPr>
            <p:extLst>
              <p:ext uri="{D42A27DB-BD31-4B8C-83A1-F6EECF244321}">
                <p14:modId xmlns:p14="http://schemas.microsoft.com/office/powerpoint/2010/main" val="3282554190"/>
              </p:ext>
            </p:extLst>
          </p:nvPr>
        </p:nvGraphicFramePr>
        <p:xfrm>
          <a:off x="1029586" y="1490908"/>
          <a:ext cx="10132828" cy="4309234"/>
        </p:xfrm>
        <a:graphic>
          <a:graphicData uri="http://schemas.openxmlformats.org/drawingml/2006/table">
            <a:tbl>
              <a:tblPr>
                <a:tableStyleId>{5940675A-B579-460E-94D1-54222C63F5DA}</a:tableStyleId>
              </a:tblPr>
              <a:tblGrid>
                <a:gridCol w="3039848">
                  <a:extLst>
                    <a:ext uri="{9D8B030D-6E8A-4147-A177-3AD203B41FA5}">
                      <a16:colId xmlns:a16="http://schemas.microsoft.com/office/drawing/2014/main" val="2014001013"/>
                    </a:ext>
                  </a:extLst>
                </a:gridCol>
                <a:gridCol w="3534132">
                  <a:extLst>
                    <a:ext uri="{9D8B030D-6E8A-4147-A177-3AD203B41FA5}">
                      <a16:colId xmlns:a16="http://schemas.microsoft.com/office/drawing/2014/main" val="2571106292"/>
                    </a:ext>
                  </a:extLst>
                </a:gridCol>
                <a:gridCol w="3558848">
                  <a:extLst>
                    <a:ext uri="{9D8B030D-6E8A-4147-A177-3AD203B41FA5}">
                      <a16:colId xmlns:a16="http://schemas.microsoft.com/office/drawing/2014/main" val="573156743"/>
                    </a:ext>
                  </a:extLst>
                </a:gridCol>
              </a:tblGrid>
              <a:tr h="366719">
                <a:tc>
                  <a:txBody>
                    <a:bodyPr/>
                    <a:lstStyle/>
                    <a:p>
                      <a:pPr algn="ctr" fontAlgn="b"/>
                      <a:r>
                        <a:rPr lang="en-US" sz="2000" u="none" strike="noStrike">
                          <a:effectLst/>
                        </a:rPr>
                        <a:t> </a:t>
                      </a:r>
                      <a:endParaRPr lang="en-US" sz="20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Variable 1</a:t>
                      </a:r>
                      <a:endParaRPr lang="en-US" sz="20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Variable 2</a:t>
                      </a:r>
                      <a:endParaRPr lang="en-US" sz="20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8092515"/>
                  </a:ext>
                </a:extLst>
              </a:tr>
              <a:tr h="366719">
                <a:tc>
                  <a:txBody>
                    <a:bodyPr/>
                    <a:lstStyle/>
                    <a:p>
                      <a:pPr algn="l" fontAlgn="b"/>
                      <a:r>
                        <a:rPr lang="en-US" sz="2000" u="none" strike="noStrike">
                          <a:effectLst/>
                        </a:rPr>
                        <a:t>Mean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84.8708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76.40166667</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9375853"/>
                  </a:ext>
                </a:extLst>
              </a:tr>
              <a:tr h="366719">
                <a:tc>
                  <a:txBody>
                    <a:bodyPr/>
                    <a:lstStyle/>
                    <a:p>
                      <a:pPr algn="l" fontAlgn="b"/>
                      <a:r>
                        <a:rPr lang="en-US" sz="2000" u="none" strike="noStrike">
                          <a:effectLst/>
                        </a:rPr>
                        <a:t>Variance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70.20509933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166.4687088</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4598305"/>
                  </a:ext>
                </a:extLst>
              </a:tr>
              <a:tr h="366719">
                <a:tc>
                  <a:txBody>
                    <a:bodyPr/>
                    <a:lstStyle/>
                    <a:p>
                      <a:pPr algn="l" fontAlgn="b"/>
                      <a:r>
                        <a:rPr lang="en-US" sz="2000" u="none" strike="noStrike">
                          <a:effectLst/>
                        </a:rPr>
                        <a:t>Observations</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18</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482547"/>
                  </a:ext>
                </a:extLst>
              </a:tr>
              <a:tr h="333913">
                <a:tc>
                  <a:txBody>
                    <a:bodyPr/>
                    <a:lstStyle/>
                    <a:p>
                      <a:pPr algn="l" fontAlgn="b"/>
                      <a:r>
                        <a:rPr lang="en-US" sz="2000" u="none" strike="noStrike">
                          <a:effectLst/>
                        </a:rPr>
                        <a:t>Hypothesized Mean Difference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0100316"/>
                  </a:ext>
                </a:extLst>
              </a:tr>
              <a:tr h="366719">
                <a:tc>
                  <a:txBody>
                    <a:bodyPr/>
                    <a:lstStyle/>
                    <a:p>
                      <a:pPr algn="l" fontAlgn="b"/>
                      <a:r>
                        <a:rPr lang="en-US" sz="2000" u="none" strike="noStrike">
                          <a:effectLst/>
                        </a:rPr>
                        <a:t>df</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0999688"/>
                  </a:ext>
                </a:extLst>
              </a:tr>
              <a:tr h="366719">
                <a:tc>
                  <a:txBody>
                    <a:bodyPr/>
                    <a:lstStyle/>
                    <a:p>
                      <a:pPr algn="l" fontAlgn="b"/>
                      <a:r>
                        <a:rPr lang="en-US" sz="2000" u="none" strike="noStrike">
                          <a:effectLst/>
                        </a:rPr>
                        <a:t>t Stat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2.439096399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4865364"/>
                  </a:ext>
                </a:extLst>
              </a:tr>
              <a:tr h="366719">
                <a:tc>
                  <a:txBody>
                    <a:bodyPr/>
                    <a:lstStyle/>
                    <a:p>
                      <a:pPr algn="l" fontAlgn="b"/>
                      <a:r>
                        <a:rPr lang="en-US" sz="2000" u="none" strike="noStrike">
                          <a:effectLst/>
                        </a:rPr>
                        <a:t>P(T&lt;=t) one-tail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0.010788789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6854182"/>
                  </a:ext>
                </a:extLst>
              </a:tr>
              <a:tr h="366719">
                <a:tc>
                  <a:txBody>
                    <a:bodyPr/>
                    <a:lstStyle/>
                    <a:p>
                      <a:pPr algn="l" fontAlgn="b"/>
                      <a:r>
                        <a:rPr lang="en-US" sz="2000" u="none" strike="noStrike">
                          <a:effectLst/>
                        </a:rPr>
                        <a:t>t Critical one-tail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1.703288446</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5745729"/>
                  </a:ext>
                </a:extLst>
              </a:tr>
              <a:tr h="366719">
                <a:tc>
                  <a:txBody>
                    <a:bodyPr/>
                    <a:lstStyle/>
                    <a:p>
                      <a:pPr algn="l" fontAlgn="b"/>
                      <a:r>
                        <a:rPr lang="en-US" sz="2000" u="none" strike="noStrike">
                          <a:effectLst/>
                        </a:rPr>
                        <a:t>P(T&lt;=t) two-tail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0.021577579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6244036"/>
                  </a:ext>
                </a:extLst>
              </a:tr>
              <a:tr h="389638">
                <a:tc>
                  <a:txBody>
                    <a:bodyPr/>
                    <a:lstStyle/>
                    <a:p>
                      <a:pPr algn="l" fontAlgn="b"/>
                      <a:r>
                        <a:rPr lang="en-US" sz="2000" u="none" strike="noStrike">
                          <a:effectLst/>
                        </a:rPr>
                        <a:t>t Critical two-tail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2.051830516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4839898"/>
                  </a:ext>
                </a:extLst>
              </a:tr>
            </a:tbl>
          </a:graphicData>
        </a:graphic>
      </p:graphicFrame>
    </p:spTree>
    <p:extLst>
      <p:ext uri="{BB962C8B-B14F-4D97-AF65-F5344CB8AC3E}">
        <p14:creationId xmlns:p14="http://schemas.microsoft.com/office/powerpoint/2010/main" val="111314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01394-DE79-9E48-AC3C-0570946258C3}"/>
              </a:ext>
            </a:extLst>
          </p:cNvPr>
          <p:cNvSpPr>
            <a:spLocks noGrp="1"/>
          </p:cNvSpPr>
          <p:nvPr>
            <p:ph idx="1"/>
          </p:nvPr>
        </p:nvSpPr>
        <p:spPr>
          <a:xfrm>
            <a:off x="935665" y="551688"/>
            <a:ext cx="10515600" cy="4351338"/>
          </a:xfrm>
        </p:spPr>
        <p:txBody>
          <a:bodyPr/>
          <a:lstStyle/>
          <a:p>
            <a:r>
              <a:rPr lang="en-US" dirty="0"/>
              <a:t>t-Test: Two-Sample Assuming Equal Variances:</a:t>
            </a:r>
          </a:p>
        </p:txBody>
      </p:sp>
      <p:graphicFrame>
        <p:nvGraphicFramePr>
          <p:cNvPr id="5" name="Table 4">
            <a:extLst>
              <a:ext uri="{FF2B5EF4-FFF2-40B4-BE49-F238E27FC236}">
                <a16:creationId xmlns:a16="http://schemas.microsoft.com/office/drawing/2014/main" id="{6FAD52E6-6B08-914D-BB5C-DB4E543F8856}"/>
              </a:ext>
            </a:extLst>
          </p:cNvPr>
          <p:cNvGraphicFramePr>
            <a:graphicFrameLocks noGrp="1"/>
          </p:cNvGraphicFramePr>
          <p:nvPr>
            <p:extLst>
              <p:ext uri="{D42A27DB-BD31-4B8C-83A1-F6EECF244321}">
                <p14:modId xmlns:p14="http://schemas.microsoft.com/office/powerpoint/2010/main" val="2332639953"/>
              </p:ext>
            </p:extLst>
          </p:nvPr>
        </p:nvGraphicFramePr>
        <p:xfrm>
          <a:off x="1135912" y="1472007"/>
          <a:ext cx="9920176" cy="3913985"/>
        </p:xfrm>
        <a:graphic>
          <a:graphicData uri="http://schemas.openxmlformats.org/drawingml/2006/table">
            <a:tbl>
              <a:tblPr>
                <a:tableStyleId>{5940675A-B579-460E-94D1-54222C63F5DA}</a:tableStyleId>
              </a:tblPr>
              <a:tblGrid>
                <a:gridCol w="3335076">
                  <a:extLst>
                    <a:ext uri="{9D8B030D-6E8A-4147-A177-3AD203B41FA5}">
                      <a16:colId xmlns:a16="http://schemas.microsoft.com/office/drawing/2014/main" val="3165150758"/>
                    </a:ext>
                  </a:extLst>
                </a:gridCol>
                <a:gridCol w="2770115">
                  <a:extLst>
                    <a:ext uri="{9D8B030D-6E8A-4147-A177-3AD203B41FA5}">
                      <a16:colId xmlns:a16="http://schemas.microsoft.com/office/drawing/2014/main" val="4246181928"/>
                    </a:ext>
                  </a:extLst>
                </a:gridCol>
                <a:gridCol w="3814985">
                  <a:extLst>
                    <a:ext uri="{9D8B030D-6E8A-4147-A177-3AD203B41FA5}">
                      <a16:colId xmlns:a16="http://schemas.microsoft.com/office/drawing/2014/main" val="2902863324"/>
                    </a:ext>
                  </a:extLst>
                </a:gridCol>
              </a:tblGrid>
              <a:tr h="317641">
                <a:tc>
                  <a:txBody>
                    <a:bodyPr/>
                    <a:lstStyle/>
                    <a:p>
                      <a:pPr algn="ctr" fontAlgn="b"/>
                      <a:r>
                        <a:rPr lang="en-US" sz="2000" u="none" strike="noStrike">
                          <a:effectLst/>
                        </a:rPr>
                        <a:t> </a:t>
                      </a:r>
                      <a:endParaRPr lang="en-US" sz="20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Variable 1</a:t>
                      </a:r>
                      <a:endParaRPr lang="en-US" sz="20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Variable 2</a:t>
                      </a:r>
                      <a:endParaRPr lang="en-US" sz="20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9406451"/>
                  </a:ext>
                </a:extLst>
              </a:tr>
              <a:tr h="317641">
                <a:tc>
                  <a:txBody>
                    <a:bodyPr/>
                    <a:lstStyle/>
                    <a:p>
                      <a:pPr algn="l" fontAlgn="b"/>
                      <a:r>
                        <a:rPr lang="en-US" sz="2000" u="none" strike="noStrike">
                          <a:effectLst/>
                        </a:rPr>
                        <a:t>Mean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86.89809524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75.10227273</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7284226"/>
                  </a:ext>
                </a:extLst>
              </a:tr>
              <a:tr h="317641">
                <a:tc>
                  <a:txBody>
                    <a:bodyPr/>
                    <a:lstStyle/>
                    <a:p>
                      <a:pPr algn="l" fontAlgn="b"/>
                      <a:r>
                        <a:rPr lang="en-US" sz="2000" u="none" strike="noStrike">
                          <a:effectLst/>
                        </a:rPr>
                        <a:t>Variance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342.0407062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480.8507517</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3765095"/>
                  </a:ext>
                </a:extLst>
              </a:tr>
              <a:tr h="317641">
                <a:tc>
                  <a:txBody>
                    <a:bodyPr/>
                    <a:lstStyle/>
                    <a:p>
                      <a:pPr algn="l" fontAlgn="b"/>
                      <a:r>
                        <a:rPr lang="en-US" sz="2000" u="none" strike="noStrike">
                          <a:effectLst/>
                        </a:rPr>
                        <a:t>Observations</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22</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3173639"/>
                  </a:ext>
                </a:extLst>
              </a:tr>
              <a:tr h="317641">
                <a:tc>
                  <a:txBody>
                    <a:bodyPr/>
                    <a:lstStyle/>
                    <a:p>
                      <a:pPr algn="l" fontAlgn="b"/>
                      <a:r>
                        <a:rPr lang="en-US" sz="2000" u="none" strike="noStrike">
                          <a:effectLst/>
                        </a:rPr>
                        <a:t>Pooled Variance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413.1385344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7703377"/>
                  </a:ext>
                </a:extLst>
              </a:tr>
              <a:tr h="400082">
                <a:tc>
                  <a:txBody>
                    <a:bodyPr/>
                    <a:lstStyle/>
                    <a:p>
                      <a:pPr algn="l" fontAlgn="b"/>
                      <a:r>
                        <a:rPr lang="en-US" sz="2000" u="none" strike="noStrike">
                          <a:effectLst/>
                        </a:rPr>
                        <a:t>Hypothesized Mean Difference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8009363"/>
                  </a:ext>
                </a:extLst>
              </a:tr>
              <a:tr h="317641">
                <a:tc>
                  <a:txBody>
                    <a:bodyPr/>
                    <a:lstStyle/>
                    <a:p>
                      <a:pPr algn="l" fontAlgn="b"/>
                      <a:r>
                        <a:rPr lang="en-US" sz="2000" u="none" strike="noStrike">
                          <a:effectLst/>
                        </a:rPr>
                        <a:t>df</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8284439"/>
                  </a:ext>
                </a:extLst>
              </a:tr>
              <a:tr h="317641">
                <a:tc>
                  <a:txBody>
                    <a:bodyPr/>
                    <a:lstStyle/>
                    <a:p>
                      <a:pPr algn="l" fontAlgn="b"/>
                      <a:r>
                        <a:rPr lang="en-US" sz="2000" u="none" strike="noStrike">
                          <a:effectLst/>
                        </a:rPr>
                        <a:t>t Stat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1.902248003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4450892"/>
                  </a:ext>
                </a:extLst>
              </a:tr>
              <a:tr h="317641">
                <a:tc>
                  <a:txBody>
                    <a:bodyPr/>
                    <a:lstStyle/>
                    <a:p>
                      <a:pPr algn="l" fontAlgn="b"/>
                      <a:r>
                        <a:rPr lang="en-US" sz="2000" u="none" strike="noStrike">
                          <a:effectLst/>
                        </a:rPr>
                        <a:t>P(T&lt;=t) one-tail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0.032089646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4086367"/>
                  </a:ext>
                </a:extLst>
              </a:tr>
              <a:tr h="317641">
                <a:tc>
                  <a:txBody>
                    <a:bodyPr/>
                    <a:lstStyle/>
                    <a:p>
                      <a:pPr algn="l" fontAlgn="b"/>
                      <a:r>
                        <a:rPr lang="en-US" sz="2000" u="none" strike="noStrike">
                          <a:effectLst/>
                        </a:rPr>
                        <a:t>t Critical one-tail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1.682878002</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2366007"/>
                  </a:ext>
                </a:extLst>
              </a:tr>
              <a:tr h="317641">
                <a:tc>
                  <a:txBody>
                    <a:bodyPr/>
                    <a:lstStyle/>
                    <a:p>
                      <a:pPr algn="l" fontAlgn="b"/>
                      <a:r>
                        <a:rPr lang="en-US" sz="2000" u="none" strike="noStrike">
                          <a:effectLst/>
                        </a:rPr>
                        <a:t>P(T&lt;=t) two-tail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0.064179293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3244230"/>
                  </a:ext>
                </a:extLst>
              </a:tr>
              <a:tr h="337493">
                <a:tc>
                  <a:txBody>
                    <a:bodyPr/>
                    <a:lstStyle/>
                    <a:p>
                      <a:pPr algn="l" fontAlgn="b"/>
                      <a:r>
                        <a:rPr lang="en-US" sz="2000" u="none" strike="noStrike">
                          <a:effectLst/>
                        </a:rPr>
                        <a:t>t Critical two-tail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2.01954097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4917312"/>
                  </a:ext>
                </a:extLst>
              </a:tr>
            </a:tbl>
          </a:graphicData>
        </a:graphic>
      </p:graphicFrame>
    </p:spTree>
    <p:extLst>
      <p:ext uri="{BB962C8B-B14F-4D97-AF65-F5344CB8AC3E}">
        <p14:creationId xmlns:p14="http://schemas.microsoft.com/office/powerpoint/2010/main" val="401133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00F00-273D-BF4F-918E-16DAC31CBA61}"/>
              </a:ext>
            </a:extLst>
          </p:cNvPr>
          <p:cNvSpPr>
            <a:spLocks noGrp="1"/>
          </p:cNvSpPr>
          <p:nvPr>
            <p:ph idx="1"/>
          </p:nvPr>
        </p:nvSpPr>
        <p:spPr>
          <a:xfrm>
            <a:off x="838200" y="514032"/>
            <a:ext cx="10515600" cy="4351338"/>
          </a:xfrm>
        </p:spPr>
        <p:txBody>
          <a:bodyPr/>
          <a:lstStyle/>
          <a:p>
            <a:r>
              <a:rPr lang="en-US" dirty="0"/>
              <a:t>t-Test: Paired Two-Sample for Means:</a:t>
            </a:r>
          </a:p>
          <a:p>
            <a:endParaRPr lang="en-US" dirty="0"/>
          </a:p>
        </p:txBody>
      </p:sp>
      <p:graphicFrame>
        <p:nvGraphicFramePr>
          <p:cNvPr id="6" name="Table 5">
            <a:extLst>
              <a:ext uri="{FF2B5EF4-FFF2-40B4-BE49-F238E27FC236}">
                <a16:creationId xmlns:a16="http://schemas.microsoft.com/office/drawing/2014/main" id="{B20B0FEB-4941-4044-A9DF-89893B96D230}"/>
              </a:ext>
            </a:extLst>
          </p:cNvPr>
          <p:cNvGraphicFramePr>
            <a:graphicFrameLocks noGrp="1"/>
          </p:cNvGraphicFramePr>
          <p:nvPr>
            <p:extLst>
              <p:ext uri="{D42A27DB-BD31-4B8C-83A1-F6EECF244321}">
                <p14:modId xmlns:p14="http://schemas.microsoft.com/office/powerpoint/2010/main" val="1501431776"/>
              </p:ext>
            </p:extLst>
          </p:nvPr>
        </p:nvGraphicFramePr>
        <p:xfrm>
          <a:off x="977309" y="1527413"/>
          <a:ext cx="10237381" cy="3803174"/>
        </p:xfrm>
        <a:graphic>
          <a:graphicData uri="http://schemas.openxmlformats.org/drawingml/2006/table">
            <a:tbl>
              <a:tblPr>
                <a:tableStyleId>{5940675A-B579-460E-94D1-54222C63F5DA}</a:tableStyleId>
              </a:tblPr>
              <a:tblGrid>
                <a:gridCol w="3652140">
                  <a:extLst>
                    <a:ext uri="{9D8B030D-6E8A-4147-A177-3AD203B41FA5}">
                      <a16:colId xmlns:a16="http://schemas.microsoft.com/office/drawing/2014/main" val="1491831492"/>
                    </a:ext>
                  </a:extLst>
                </a:gridCol>
                <a:gridCol w="3360253">
                  <a:extLst>
                    <a:ext uri="{9D8B030D-6E8A-4147-A177-3AD203B41FA5}">
                      <a16:colId xmlns:a16="http://schemas.microsoft.com/office/drawing/2014/main" val="1019295224"/>
                    </a:ext>
                  </a:extLst>
                </a:gridCol>
                <a:gridCol w="3224988">
                  <a:extLst>
                    <a:ext uri="{9D8B030D-6E8A-4147-A177-3AD203B41FA5}">
                      <a16:colId xmlns:a16="http://schemas.microsoft.com/office/drawing/2014/main" val="4159192154"/>
                    </a:ext>
                  </a:extLst>
                </a:gridCol>
              </a:tblGrid>
              <a:tr h="315289">
                <a:tc>
                  <a:txBody>
                    <a:bodyPr/>
                    <a:lstStyle/>
                    <a:p>
                      <a:pPr algn="ctr" fontAlgn="b"/>
                      <a:r>
                        <a:rPr lang="en-US" sz="2000" u="none" strike="noStrike" dirty="0">
                          <a:effectLst/>
                        </a:rPr>
                        <a:t> </a:t>
                      </a:r>
                      <a:endParaRPr lang="en-US" sz="2000" b="0"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Variable 1</a:t>
                      </a:r>
                      <a:endParaRPr lang="en-US" sz="20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Variable 2</a:t>
                      </a:r>
                      <a:endParaRPr lang="en-US" sz="20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910879"/>
                  </a:ext>
                </a:extLst>
              </a:tr>
              <a:tr h="315289">
                <a:tc>
                  <a:txBody>
                    <a:bodyPr/>
                    <a:lstStyle/>
                    <a:p>
                      <a:pPr algn="l" fontAlgn="b"/>
                      <a:r>
                        <a:rPr lang="en-US" sz="2000" u="none" strike="noStrike">
                          <a:effectLst/>
                        </a:rPr>
                        <a:t>Mean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70.69767442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62.8372093</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724114"/>
                  </a:ext>
                </a:extLst>
              </a:tr>
              <a:tr h="315289">
                <a:tc>
                  <a:txBody>
                    <a:bodyPr/>
                    <a:lstStyle/>
                    <a:p>
                      <a:pPr algn="l" fontAlgn="b"/>
                      <a:r>
                        <a:rPr lang="en-US" sz="2000" u="none" strike="noStrike">
                          <a:effectLst/>
                        </a:rPr>
                        <a:t>Variance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371.9302326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238.3181063</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5653131"/>
                  </a:ext>
                </a:extLst>
              </a:tr>
              <a:tr h="315289">
                <a:tc>
                  <a:txBody>
                    <a:bodyPr/>
                    <a:lstStyle/>
                    <a:p>
                      <a:pPr algn="l" fontAlgn="b"/>
                      <a:r>
                        <a:rPr lang="en-US" sz="2000" u="none" strike="noStrike">
                          <a:effectLst/>
                        </a:rPr>
                        <a:t>Observations</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43</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1226271"/>
                  </a:ext>
                </a:extLst>
              </a:tr>
              <a:tr h="315289">
                <a:tc>
                  <a:txBody>
                    <a:bodyPr/>
                    <a:lstStyle/>
                    <a:p>
                      <a:pPr algn="l" fontAlgn="b"/>
                      <a:r>
                        <a:rPr lang="en-US" sz="2000" u="none" strike="noStrike">
                          <a:effectLst/>
                        </a:rPr>
                        <a:t>Pearson Correlation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0.516613975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9667757"/>
                  </a:ext>
                </a:extLst>
              </a:tr>
              <a:tr h="315289">
                <a:tc>
                  <a:txBody>
                    <a:bodyPr/>
                    <a:lstStyle/>
                    <a:p>
                      <a:pPr algn="l" fontAlgn="b"/>
                      <a:r>
                        <a:rPr lang="en-US" sz="2000" u="none" strike="noStrike">
                          <a:effectLst/>
                        </a:rPr>
                        <a:t>Hypothesized Mean Difference</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8137601"/>
                  </a:ext>
                </a:extLst>
              </a:tr>
              <a:tr h="315289">
                <a:tc>
                  <a:txBody>
                    <a:bodyPr/>
                    <a:lstStyle/>
                    <a:p>
                      <a:pPr algn="l" fontAlgn="b"/>
                      <a:r>
                        <a:rPr lang="en-US" sz="2000" u="none" strike="noStrike">
                          <a:effectLst/>
                        </a:rPr>
                        <a:t>df</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036724"/>
                  </a:ext>
                </a:extLst>
              </a:tr>
              <a:tr h="315289">
                <a:tc>
                  <a:txBody>
                    <a:bodyPr/>
                    <a:lstStyle/>
                    <a:p>
                      <a:pPr algn="l" fontAlgn="b"/>
                      <a:r>
                        <a:rPr lang="en-US" sz="2000" u="none" strike="noStrike">
                          <a:effectLst/>
                        </a:rPr>
                        <a:t>t Stat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2.962941106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2655135"/>
                  </a:ext>
                </a:extLst>
              </a:tr>
              <a:tr h="315289">
                <a:tc>
                  <a:txBody>
                    <a:bodyPr/>
                    <a:lstStyle/>
                    <a:p>
                      <a:pPr algn="l" fontAlgn="b"/>
                      <a:r>
                        <a:rPr lang="en-US" sz="2000" u="none" strike="noStrike">
                          <a:effectLst/>
                        </a:rPr>
                        <a:t>P(T&lt;=t) one-tail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0.002500139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089600"/>
                  </a:ext>
                </a:extLst>
              </a:tr>
              <a:tr h="315289">
                <a:tc>
                  <a:txBody>
                    <a:bodyPr/>
                    <a:lstStyle/>
                    <a:p>
                      <a:pPr algn="l" fontAlgn="b"/>
                      <a:r>
                        <a:rPr lang="en-US" sz="2000" u="none" strike="noStrike">
                          <a:effectLst/>
                        </a:rPr>
                        <a:t>t Critical one-tail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1.681952357</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835994"/>
                  </a:ext>
                </a:extLst>
              </a:tr>
              <a:tr h="315289">
                <a:tc>
                  <a:txBody>
                    <a:bodyPr/>
                    <a:lstStyle/>
                    <a:p>
                      <a:pPr algn="l" fontAlgn="b"/>
                      <a:r>
                        <a:rPr lang="en-US" sz="2000" u="none" strike="noStrike">
                          <a:effectLst/>
                        </a:rPr>
                        <a:t>P(T&lt;=t) two-tail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0.005000277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3637788"/>
                  </a:ext>
                </a:extLst>
              </a:tr>
              <a:tr h="334995">
                <a:tc>
                  <a:txBody>
                    <a:bodyPr/>
                    <a:lstStyle/>
                    <a:p>
                      <a:pPr algn="l" fontAlgn="b"/>
                      <a:r>
                        <a:rPr lang="en-US" sz="2000" u="none" strike="noStrike">
                          <a:effectLst/>
                        </a:rPr>
                        <a:t>t Critical two-tail</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2.018081703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383800"/>
                  </a:ext>
                </a:extLst>
              </a:tr>
            </a:tbl>
          </a:graphicData>
        </a:graphic>
      </p:graphicFrame>
    </p:spTree>
    <p:extLst>
      <p:ext uri="{BB962C8B-B14F-4D97-AF65-F5344CB8AC3E}">
        <p14:creationId xmlns:p14="http://schemas.microsoft.com/office/powerpoint/2010/main" val="107201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83265ED-0F0B-6C48-9125-36D120B059D4}"/>
              </a:ext>
            </a:extLst>
          </p:cNvPr>
          <p:cNvGraphicFramePr>
            <a:graphicFrameLocks noGrp="1"/>
          </p:cNvGraphicFramePr>
          <p:nvPr>
            <p:ph idx="1"/>
            <p:extLst>
              <p:ext uri="{D42A27DB-BD31-4B8C-83A1-F6EECF244321}">
                <p14:modId xmlns:p14="http://schemas.microsoft.com/office/powerpoint/2010/main" val="1419567123"/>
              </p:ext>
            </p:extLst>
          </p:nvPr>
        </p:nvGraphicFramePr>
        <p:xfrm>
          <a:off x="1838322" y="1690688"/>
          <a:ext cx="8144775" cy="3884058"/>
        </p:xfrm>
        <a:graphic>
          <a:graphicData uri="http://schemas.openxmlformats.org/drawingml/2006/table">
            <a:tbl>
              <a:tblPr firstRow="1" bandRow="1">
                <a:tableStyleId>{5940675A-B579-460E-94D1-54222C63F5DA}</a:tableStyleId>
              </a:tblPr>
              <a:tblGrid>
                <a:gridCol w="2583071">
                  <a:extLst>
                    <a:ext uri="{9D8B030D-6E8A-4147-A177-3AD203B41FA5}">
                      <a16:colId xmlns:a16="http://schemas.microsoft.com/office/drawing/2014/main" val="222925409"/>
                    </a:ext>
                  </a:extLst>
                </a:gridCol>
                <a:gridCol w="2764715">
                  <a:extLst>
                    <a:ext uri="{9D8B030D-6E8A-4147-A177-3AD203B41FA5}">
                      <a16:colId xmlns:a16="http://schemas.microsoft.com/office/drawing/2014/main" val="3460302356"/>
                    </a:ext>
                  </a:extLst>
                </a:gridCol>
                <a:gridCol w="2796989">
                  <a:extLst>
                    <a:ext uri="{9D8B030D-6E8A-4147-A177-3AD203B41FA5}">
                      <a16:colId xmlns:a16="http://schemas.microsoft.com/office/drawing/2014/main" val="329983539"/>
                    </a:ext>
                  </a:extLst>
                </a:gridCol>
              </a:tblGrid>
              <a:tr h="431562">
                <a:tc>
                  <a:txBody>
                    <a:bodyPr/>
                    <a:lstStyle/>
                    <a:p>
                      <a:pPr algn="ctr"/>
                      <a:r>
                        <a:rPr lang="en-US" sz="2200" b="1" dirty="0"/>
                        <a:t>Grade Categories</a:t>
                      </a:r>
                    </a:p>
                  </a:txBody>
                  <a:tcPr/>
                </a:tc>
                <a:tc>
                  <a:txBody>
                    <a:bodyPr/>
                    <a:lstStyle/>
                    <a:p>
                      <a:pPr algn="ctr"/>
                      <a:r>
                        <a:rPr lang="en-US" sz="2200" b="1" dirty="0"/>
                        <a:t>Two Categories</a:t>
                      </a:r>
                    </a:p>
                  </a:txBody>
                  <a:tcPr/>
                </a:tc>
                <a:tc>
                  <a:txBody>
                    <a:bodyPr/>
                    <a:lstStyle/>
                    <a:p>
                      <a:pPr algn="ctr"/>
                      <a:r>
                        <a:rPr lang="en-US" sz="2200" b="1" dirty="0"/>
                        <a:t>Three Categories</a:t>
                      </a:r>
                    </a:p>
                  </a:txBody>
                  <a:tcPr/>
                </a:tc>
                <a:extLst>
                  <a:ext uri="{0D108BD9-81ED-4DB2-BD59-A6C34878D82A}">
                    <a16:rowId xmlns:a16="http://schemas.microsoft.com/office/drawing/2014/main" val="3276390253"/>
                  </a:ext>
                </a:extLst>
              </a:tr>
              <a:tr h="431562">
                <a:tc>
                  <a:txBody>
                    <a:bodyPr/>
                    <a:lstStyle/>
                    <a:p>
                      <a:pPr algn="ctr"/>
                      <a:r>
                        <a:rPr lang="en-US" sz="1800" dirty="0">
                          <a:effectLst/>
                        </a:rPr>
                        <a:t>Participation Activities</a:t>
                      </a:r>
                    </a:p>
                  </a:txBody>
                  <a:tcPr anchor="ctr"/>
                </a:tc>
                <a:tc>
                  <a:txBody>
                    <a:bodyPr/>
                    <a:lstStyle/>
                    <a:p>
                      <a:pPr algn="ctr"/>
                      <a:r>
                        <a:rPr lang="en-US" dirty="0"/>
                        <a:t>Significant</a:t>
                      </a:r>
                    </a:p>
                  </a:txBody>
                  <a:tcPr/>
                </a:tc>
                <a:tc>
                  <a:txBody>
                    <a:bodyPr/>
                    <a:lstStyle/>
                    <a:p>
                      <a:pPr algn="ctr"/>
                      <a:r>
                        <a:rPr lang="en-US" sz="1800" dirty="0">
                          <a:effectLst/>
                        </a:rPr>
                        <a:t>Significant</a:t>
                      </a:r>
                    </a:p>
                  </a:txBody>
                  <a:tcPr anchor="ctr"/>
                </a:tc>
                <a:extLst>
                  <a:ext uri="{0D108BD9-81ED-4DB2-BD59-A6C34878D82A}">
                    <a16:rowId xmlns:a16="http://schemas.microsoft.com/office/drawing/2014/main" val="3150323568"/>
                  </a:ext>
                </a:extLst>
              </a:tr>
              <a:tr h="431562">
                <a:tc>
                  <a:txBody>
                    <a:bodyPr/>
                    <a:lstStyle/>
                    <a:p>
                      <a:pPr algn="ctr"/>
                      <a:r>
                        <a:rPr lang="en-US" sz="1800" dirty="0">
                          <a:effectLst/>
                        </a:rPr>
                        <a:t>Challenge Activities</a:t>
                      </a:r>
                    </a:p>
                  </a:txBody>
                  <a:tcPr anchor="ctr"/>
                </a:tc>
                <a:tc>
                  <a:txBody>
                    <a:bodyPr/>
                    <a:lstStyle/>
                    <a:p>
                      <a:pPr algn="ctr"/>
                      <a:r>
                        <a:rPr lang="en-US" dirty="0"/>
                        <a:t>Non-significant</a:t>
                      </a:r>
                    </a:p>
                  </a:txBody>
                  <a:tcPr/>
                </a:tc>
                <a:tc>
                  <a:txBody>
                    <a:bodyPr/>
                    <a:lstStyle/>
                    <a:p>
                      <a:pPr algn="ctr"/>
                      <a:r>
                        <a:rPr lang="en-US" sz="1800" dirty="0">
                          <a:effectLst/>
                        </a:rPr>
                        <a:t>Significant</a:t>
                      </a:r>
                    </a:p>
                  </a:txBody>
                  <a:tcPr anchor="ctr"/>
                </a:tc>
                <a:extLst>
                  <a:ext uri="{0D108BD9-81ED-4DB2-BD59-A6C34878D82A}">
                    <a16:rowId xmlns:a16="http://schemas.microsoft.com/office/drawing/2014/main" val="2534623802"/>
                  </a:ext>
                </a:extLst>
              </a:tr>
              <a:tr h="431562">
                <a:tc>
                  <a:txBody>
                    <a:bodyPr/>
                    <a:lstStyle/>
                    <a:p>
                      <a:pPr algn="ctr"/>
                      <a:r>
                        <a:rPr lang="en-US" sz="1800" dirty="0">
                          <a:effectLst/>
                        </a:rPr>
                        <a:t>Lab Assignments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Significant</a:t>
                      </a:r>
                    </a:p>
                  </a:txBody>
                  <a:tcPr/>
                </a:tc>
                <a:tc>
                  <a:txBody>
                    <a:bodyPr/>
                    <a:lstStyle/>
                    <a:p>
                      <a:pPr algn="ctr"/>
                      <a:r>
                        <a:rPr lang="en-US" sz="1800" dirty="0">
                          <a:effectLst/>
                        </a:rPr>
                        <a:t>Significant</a:t>
                      </a:r>
                    </a:p>
                  </a:txBody>
                  <a:tcPr anchor="ctr"/>
                </a:tc>
                <a:extLst>
                  <a:ext uri="{0D108BD9-81ED-4DB2-BD59-A6C34878D82A}">
                    <a16:rowId xmlns:a16="http://schemas.microsoft.com/office/drawing/2014/main" val="294207132"/>
                  </a:ext>
                </a:extLst>
              </a:tr>
              <a:tr h="431562">
                <a:tc>
                  <a:txBody>
                    <a:bodyPr/>
                    <a:lstStyle/>
                    <a:p>
                      <a:pPr algn="ctr"/>
                      <a:r>
                        <a:rPr lang="en-US" sz="1800" dirty="0">
                          <a:effectLst/>
                        </a:rPr>
                        <a:t>Attendance</a:t>
                      </a:r>
                    </a:p>
                  </a:txBody>
                  <a:tcPr anchor="ctr"/>
                </a:tc>
                <a:tc>
                  <a:txBody>
                    <a:bodyPr/>
                    <a:lstStyle/>
                    <a:p>
                      <a:pPr algn="ctr"/>
                      <a:r>
                        <a:rPr lang="en-US" dirty="0"/>
                        <a:t>Non-significant</a:t>
                      </a:r>
                    </a:p>
                  </a:txBody>
                  <a:tcPr/>
                </a:tc>
                <a:tc>
                  <a:txBody>
                    <a:bodyPr/>
                    <a:lstStyle/>
                    <a:p>
                      <a:pPr algn="ctr"/>
                      <a:r>
                        <a:rPr lang="en-US" sz="1800" dirty="0">
                          <a:effectLst/>
                        </a:rPr>
                        <a:t>Non-Significant</a:t>
                      </a:r>
                    </a:p>
                  </a:txBody>
                  <a:tcPr anchor="ctr"/>
                </a:tc>
                <a:extLst>
                  <a:ext uri="{0D108BD9-81ED-4DB2-BD59-A6C34878D82A}">
                    <a16:rowId xmlns:a16="http://schemas.microsoft.com/office/drawing/2014/main" val="1154920832"/>
                  </a:ext>
                </a:extLst>
              </a:tr>
              <a:tr h="431562">
                <a:tc>
                  <a:txBody>
                    <a:bodyPr/>
                    <a:lstStyle/>
                    <a:p>
                      <a:pPr algn="ctr"/>
                      <a:r>
                        <a:rPr lang="en-US" sz="1800" dirty="0">
                          <a:effectLst/>
                        </a:rPr>
                        <a:t>Midterm 1</a:t>
                      </a:r>
                    </a:p>
                  </a:txBody>
                  <a:tcPr anchor="ctr"/>
                </a:tc>
                <a:tc>
                  <a:txBody>
                    <a:bodyPr/>
                    <a:lstStyle/>
                    <a:p>
                      <a:pPr algn="ctr"/>
                      <a:r>
                        <a:rPr lang="en-US" dirty="0"/>
                        <a:t>Non-significant</a:t>
                      </a:r>
                    </a:p>
                  </a:txBody>
                  <a:tcPr/>
                </a:tc>
                <a:tc>
                  <a:txBody>
                    <a:bodyPr/>
                    <a:lstStyle/>
                    <a:p>
                      <a:pPr algn="ctr"/>
                      <a:r>
                        <a:rPr lang="en-US" sz="1800" dirty="0">
                          <a:effectLst/>
                        </a:rPr>
                        <a:t>Non-Significant</a:t>
                      </a:r>
                    </a:p>
                  </a:txBody>
                  <a:tcPr anchor="ctr"/>
                </a:tc>
                <a:extLst>
                  <a:ext uri="{0D108BD9-81ED-4DB2-BD59-A6C34878D82A}">
                    <a16:rowId xmlns:a16="http://schemas.microsoft.com/office/drawing/2014/main" val="3835843761"/>
                  </a:ext>
                </a:extLst>
              </a:tr>
              <a:tr h="431562">
                <a:tc>
                  <a:txBody>
                    <a:bodyPr/>
                    <a:lstStyle/>
                    <a:p>
                      <a:pPr algn="ctr"/>
                      <a:r>
                        <a:rPr lang="en-US" dirty="0"/>
                        <a:t>Midterm 2</a:t>
                      </a:r>
                    </a:p>
                  </a:txBody>
                  <a:tcPr/>
                </a:tc>
                <a:tc>
                  <a:txBody>
                    <a:bodyPr/>
                    <a:lstStyle/>
                    <a:p>
                      <a:pPr algn="ctr"/>
                      <a:r>
                        <a:rPr lang="en-US" dirty="0"/>
                        <a:t>Non-significant</a:t>
                      </a:r>
                    </a:p>
                  </a:txBody>
                  <a:tcPr/>
                </a:tc>
                <a:tc>
                  <a:txBody>
                    <a:bodyPr/>
                    <a:lstStyle/>
                    <a:p>
                      <a:pPr algn="ctr"/>
                      <a:r>
                        <a:rPr lang="en-US" sz="1800" dirty="0">
                          <a:effectLst/>
                        </a:rPr>
                        <a:t>Non-Significant</a:t>
                      </a:r>
                    </a:p>
                  </a:txBody>
                  <a:tcPr anchor="ctr"/>
                </a:tc>
                <a:extLst>
                  <a:ext uri="{0D108BD9-81ED-4DB2-BD59-A6C34878D82A}">
                    <a16:rowId xmlns:a16="http://schemas.microsoft.com/office/drawing/2014/main" val="3440464086"/>
                  </a:ext>
                </a:extLst>
              </a:tr>
              <a:tr h="431562">
                <a:tc>
                  <a:txBody>
                    <a:bodyPr/>
                    <a:lstStyle/>
                    <a:p>
                      <a:pPr algn="ctr"/>
                      <a:r>
                        <a:rPr lang="en-US" dirty="0"/>
                        <a:t>Final Exam</a:t>
                      </a:r>
                    </a:p>
                  </a:txBody>
                  <a:tcPr/>
                </a:tc>
                <a:tc>
                  <a:txBody>
                    <a:bodyPr/>
                    <a:lstStyle/>
                    <a:p>
                      <a:pPr algn="ctr"/>
                      <a:r>
                        <a:rPr lang="en-US" dirty="0"/>
                        <a:t>Non-significant</a:t>
                      </a:r>
                    </a:p>
                  </a:txBody>
                  <a:tcPr/>
                </a:tc>
                <a:tc>
                  <a:txBody>
                    <a:bodyPr/>
                    <a:lstStyle/>
                    <a:p>
                      <a:pPr algn="ctr"/>
                      <a:r>
                        <a:rPr lang="en-US" sz="1800" dirty="0">
                          <a:effectLst/>
                        </a:rPr>
                        <a:t>Significant</a:t>
                      </a:r>
                    </a:p>
                  </a:txBody>
                  <a:tcPr anchor="ctr"/>
                </a:tc>
                <a:extLst>
                  <a:ext uri="{0D108BD9-81ED-4DB2-BD59-A6C34878D82A}">
                    <a16:rowId xmlns:a16="http://schemas.microsoft.com/office/drawing/2014/main" val="2418921410"/>
                  </a:ext>
                </a:extLst>
              </a:tr>
              <a:tr h="431562">
                <a:tc>
                  <a:txBody>
                    <a:bodyPr/>
                    <a:lstStyle/>
                    <a:p>
                      <a:pPr algn="ctr"/>
                      <a:r>
                        <a:rPr lang="en-US" dirty="0"/>
                        <a:t>Overall Grade</a:t>
                      </a:r>
                    </a:p>
                  </a:txBody>
                  <a:tcPr/>
                </a:tc>
                <a:tc>
                  <a:txBody>
                    <a:bodyPr/>
                    <a:lstStyle/>
                    <a:p>
                      <a:pPr algn="ctr"/>
                      <a:r>
                        <a:rPr lang="en-US" dirty="0"/>
                        <a:t>Significant</a:t>
                      </a:r>
                    </a:p>
                  </a:txBody>
                  <a:tcPr/>
                </a:tc>
                <a:tc>
                  <a:txBody>
                    <a:bodyPr/>
                    <a:lstStyle/>
                    <a:p>
                      <a:pPr algn="ctr"/>
                      <a:r>
                        <a:rPr lang="en-US" sz="1800" dirty="0">
                          <a:effectLst/>
                        </a:rPr>
                        <a:t>Significant</a:t>
                      </a:r>
                    </a:p>
                  </a:txBody>
                  <a:tcPr anchor="ctr"/>
                </a:tc>
                <a:extLst>
                  <a:ext uri="{0D108BD9-81ED-4DB2-BD59-A6C34878D82A}">
                    <a16:rowId xmlns:a16="http://schemas.microsoft.com/office/drawing/2014/main" val="4020843921"/>
                  </a:ext>
                </a:extLst>
              </a:tr>
            </a:tbl>
          </a:graphicData>
        </a:graphic>
      </p:graphicFrame>
      <p:sp>
        <p:nvSpPr>
          <p:cNvPr id="3" name="Title 2">
            <a:extLst>
              <a:ext uri="{FF2B5EF4-FFF2-40B4-BE49-F238E27FC236}">
                <a16:creationId xmlns:a16="http://schemas.microsoft.com/office/drawing/2014/main" id="{4FA2DEF7-9619-E745-B1D1-EBA6EA70FFDA}"/>
              </a:ext>
            </a:extLst>
          </p:cNvPr>
          <p:cNvSpPr>
            <a:spLocks noGrp="1"/>
          </p:cNvSpPr>
          <p:nvPr>
            <p:ph type="title"/>
          </p:nvPr>
        </p:nvSpPr>
        <p:spPr/>
        <p:txBody>
          <a:bodyPr>
            <a:normAutofit/>
          </a:bodyPr>
          <a:lstStyle/>
          <a:p>
            <a:pPr algn="just"/>
            <a:r>
              <a:rPr lang="en-US" sz="3600" b="1" dirty="0"/>
              <a:t>Results of the students who tend to finish their participation activities early.</a:t>
            </a:r>
          </a:p>
        </p:txBody>
      </p:sp>
      <p:sp>
        <p:nvSpPr>
          <p:cNvPr id="6" name="TextBox 5">
            <a:extLst>
              <a:ext uri="{FF2B5EF4-FFF2-40B4-BE49-F238E27FC236}">
                <a16:creationId xmlns:a16="http://schemas.microsoft.com/office/drawing/2014/main" id="{207BF6FF-1C66-6F47-AFA5-CF2E8DB2AD0D}"/>
              </a:ext>
            </a:extLst>
          </p:cNvPr>
          <p:cNvSpPr txBox="1"/>
          <p:nvPr/>
        </p:nvSpPr>
        <p:spPr>
          <a:xfrm>
            <a:off x="104152" y="5910674"/>
            <a:ext cx="12237581" cy="400110"/>
          </a:xfrm>
          <a:prstGeom prst="rect">
            <a:avLst/>
          </a:prstGeom>
          <a:noFill/>
        </p:spPr>
        <p:txBody>
          <a:bodyPr wrap="none" rtlCol="0">
            <a:spAutoFit/>
          </a:bodyPr>
          <a:lstStyle/>
          <a:p>
            <a:pPr algn="just"/>
            <a:r>
              <a:rPr lang="en-US" sz="2000" dirty="0"/>
              <a:t>Students who tend to finish the PA early performed better in PA, CA, lab assignments, attendance and overall grade.</a:t>
            </a:r>
          </a:p>
        </p:txBody>
      </p:sp>
    </p:spTree>
    <p:extLst>
      <p:ext uri="{BB962C8B-B14F-4D97-AF65-F5344CB8AC3E}">
        <p14:creationId xmlns:p14="http://schemas.microsoft.com/office/powerpoint/2010/main" val="288207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1EE1C-D5CE-5140-9E70-750E9BF270D7}"/>
              </a:ext>
            </a:extLst>
          </p:cNvPr>
          <p:cNvSpPr>
            <a:spLocks noGrp="1"/>
          </p:cNvSpPr>
          <p:nvPr>
            <p:ph idx="1"/>
          </p:nvPr>
        </p:nvSpPr>
        <p:spPr>
          <a:xfrm>
            <a:off x="838200" y="405616"/>
            <a:ext cx="10515600" cy="6360944"/>
          </a:xfrm>
        </p:spPr>
        <p:txBody>
          <a:bodyPr/>
          <a:lstStyle/>
          <a:p>
            <a:pPr marL="0" indent="0" algn="just">
              <a:buNone/>
            </a:pPr>
            <a:r>
              <a:rPr lang="en-US" sz="3600" b="1" dirty="0">
                <a:latin typeface="+mj-lt"/>
              </a:rPr>
              <a:t>Results of the students based on the length of time taken to do the participation activities</a:t>
            </a:r>
          </a:p>
          <a:p>
            <a:pPr algn="just"/>
            <a:endParaRPr lang="en-US" dirty="0"/>
          </a:p>
        </p:txBody>
      </p:sp>
      <p:graphicFrame>
        <p:nvGraphicFramePr>
          <p:cNvPr id="7" name="Table 6">
            <a:extLst>
              <a:ext uri="{FF2B5EF4-FFF2-40B4-BE49-F238E27FC236}">
                <a16:creationId xmlns:a16="http://schemas.microsoft.com/office/drawing/2014/main" id="{C4E4721D-93AF-D041-A007-D24F84703D98}"/>
              </a:ext>
            </a:extLst>
          </p:cNvPr>
          <p:cNvGraphicFramePr>
            <a:graphicFrameLocks noGrp="1"/>
          </p:cNvGraphicFramePr>
          <p:nvPr>
            <p:extLst>
              <p:ext uri="{D42A27DB-BD31-4B8C-83A1-F6EECF244321}">
                <p14:modId xmlns:p14="http://schemas.microsoft.com/office/powerpoint/2010/main" val="3832916873"/>
              </p:ext>
            </p:extLst>
          </p:nvPr>
        </p:nvGraphicFramePr>
        <p:xfrm>
          <a:off x="1312433" y="1635363"/>
          <a:ext cx="8993393" cy="3587274"/>
        </p:xfrm>
        <a:graphic>
          <a:graphicData uri="http://schemas.openxmlformats.org/drawingml/2006/table">
            <a:tbl>
              <a:tblPr>
                <a:tableStyleId>{5940675A-B579-460E-94D1-54222C63F5DA}</a:tableStyleId>
              </a:tblPr>
              <a:tblGrid>
                <a:gridCol w="3260419">
                  <a:extLst>
                    <a:ext uri="{9D8B030D-6E8A-4147-A177-3AD203B41FA5}">
                      <a16:colId xmlns:a16="http://schemas.microsoft.com/office/drawing/2014/main" val="3392789583"/>
                    </a:ext>
                  </a:extLst>
                </a:gridCol>
                <a:gridCol w="3088709">
                  <a:extLst>
                    <a:ext uri="{9D8B030D-6E8A-4147-A177-3AD203B41FA5}">
                      <a16:colId xmlns:a16="http://schemas.microsoft.com/office/drawing/2014/main" val="4277598021"/>
                    </a:ext>
                  </a:extLst>
                </a:gridCol>
                <a:gridCol w="2644265">
                  <a:extLst>
                    <a:ext uri="{9D8B030D-6E8A-4147-A177-3AD203B41FA5}">
                      <a16:colId xmlns:a16="http://schemas.microsoft.com/office/drawing/2014/main" val="3733567672"/>
                    </a:ext>
                  </a:extLst>
                </a:gridCol>
              </a:tblGrid>
              <a:tr h="456562">
                <a:tc>
                  <a:txBody>
                    <a:bodyPr/>
                    <a:lstStyle/>
                    <a:p>
                      <a:pPr algn="ctr"/>
                      <a:r>
                        <a:rPr lang="en-US" sz="2200" b="1" dirty="0"/>
                        <a:t>Grade Categories</a:t>
                      </a:r>
                    </a:p>
                  </a:txBody>
                  <a:tcPr/>
                </a:tc>
                <a:tc>
                  <a:txBody>
                    <a:bodyPr/>
                    <a:lstStyle/>
                    <a:p>
                      <a:pPr algn="ctr"/>
                      <a:r>
                        <a:rPr lang="en-US" sz="2200" b="1" dirty="0"/>
                        <a:t>Two Categories</a:t>
                      </a:r>
                    </a:p>
                  </a:txBody>
                  <a:tcPr/>
                </a:tc>
                <a:tc>
                  <a:txBody>
                    <a:bodyPr/>
                    <a:lstStyle/>
                    <a:p>
                      <a:pPr algn="ctr"/>
                      <a:r>
                        <a:rPr lang="en-US" sz="2200" b="1" dirty="0"/>
                        <a:t>Three Categories</a:t>
                      </a:r>
                    </a:p>
                  </a:txBody>
                  <a:tcPr/>
                </a:tc>
                <a:extLst>
                  <a:ext uri="{0D108BD9-81ED-4DB2-BD59-A6C34878D82A}">
                    <a16:rowId xmlns:a16="http://schemas.microsoft.com/office/drawing/2014/main" val="879971516"/>
                  </a:ext>
                </a:extLst>
              </a:tr>
              <a:tr h="391339">
                <a:tc>
                  <a:txBody>
                    <a:bodyPr/>
                    <a:lstStyle/>
                    <a:p>
                      <a:pPr algn="ctr"/>
                      <a:r>
                        <a:rPr lang="en-US" sz="1800" dirty="0">
                          <a:effectLst/>
                        </a:rPr>
                        <a:t>Participation Activities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Non-Significant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Non-Significant</a:t>
                      </a:r>
                    </a:p>
                  </a:txBody>
                  <a:tcPr anchor="ctr"/>
                </a:tc>
                <a:extLst>
                  <a:ext uri="{0D108BD9-81ED-4DB2-BD59-A6C34878D82A}">
                    <a16:rowId xmlns:a16="http://schemas.microsoft.com/office/drawing/2014/main" val="1542983452"/>
                  </a:ext>
                </a:extLst>
              </a:tr>
              <a:tr h="391339">
                <a:tc>
                  <a:txBody>
                    <a:bodyPr/>
                    <a:lstStyle/>
                    <a:p>
                      <a:pPr algn="ctr"/>
                      <a:r>
                        <a:rPr lang="en-US" sz="1800" dirty="0">
                          <a:effectLst/>
                        </a:rPr>
                        <a:t>Challenge Activities</a:t>
                      </a:r>
                    </a:p>
                  </a:txBody>
                  <a:tcPr anchor="ctr"/>
                </a:tc>
                <a:tc>
                  <a:txBody>
                    <a:bodyPr/>
                    <a:lstStyle/>
                    <a:p>
                      <a:pPr algn="ctr"/>
                      <a:r>
                        <a:rPr lang="en-US" sz="1800" dirty="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4229799612"/>
                  </a:ext>
                </a:extLst>
              </a:tr>
              <a:tr h="391339">
                <a:tc>
                  <a:txBody>
                    <a:bodyPr/>
                    <a:lstStyle/>
                    <a:p>
                      <a:pPr algn="ctr"/>
                      <a:r>
                        <a:rPr lang="en-US" sz="1800">
                          <a:effectLst/>
                        </a:rPr>
                        <a:t>Attendance</a:t>
                      </a:r>
                    </a:p>
                  </a:txBody>
                  <a:tcPr anchor="ctr"/>
                </a:tc>
                <a:tc>
                  <a:txBody>
                    <a:bodyPr/>
                    <a:lstStyle/>
                    <a:p>
                      <a:pPr algn="ctr"/>
                      <a:r>
                        <a:rPr lang="en-US" sz="1800" dirty="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3278271472"/>
                  </a:ext>
                </a:extLst>
              </a:tr>
              <a:tr h="391339">
                <a:tc>
                  <a:txBody>
                    <a:bodyPr/>
                    <a:lstStyle/>
                    <a:p>
                      <a:pPr algn="ctr"/>
                      <a:r>
                        <a:rPr lang="en-US" sz="1800">
                          <a:effectLst/>
                        </a:rPr>
                        <a:t>Lab Assignments</a:t>
                      </a:r>
                    </a:p>
                  </a:txBody>
                  <a:tcPr anchor="ctr"/>
                </a:tc>
                <a:tc>
                  <a:txBody>
                    <a:bodyPr/>
                    <a:lstStyle/>
                    <a:p>
                      <a:pPr algn="ctr"/>
                      <a:r>
                        <a:rPr lang="en-US" sz="1800" dirty="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1140843778"/>
                  </a:ext>
                </a:extLst>
              </a:tr>
              <a:tr h="391339">
                <a:tc>
                  <a:txBody>
                    <a:bodyPr/>
                    <a:lstStyle/>
                    <a:p>
                      <a:pPr algn="ctr"/>
                      <a:r>
                        <a:rPr lang="en-US" sz="1800">
                          <a:effectLst/>
                        </a:rPr>
                        <a:t>First Midterm</a:t>
                      </a:r>
                    </a:p>
                  </a:txBody>
                  <a:tcPr anchor="ctr"/>
                </a:tc>
                <a:tc>
                  <a:txBody>
                    <a:bodyPr/>
                    <a:lstStyle/>
                    <a:p>
                      <a:pPr algn="ctr"/>
                      <a:r>
                        <a:rPr lang="en-US" sz="1800" dirty="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3708532420"/>
                  </a:ext>
                </a:extLst>
              </a:tr>
              <a:tr h="391339">
                <a:tc>
                  <a:txBody>
                    <a:bodyPr/>
                    <a:lstStyle/>
                    <a:p>
                      <a:pPr algn="ctr"/>
                      <a:r>
                        <a:rPr lang="en-US" sz="1800">
                          <a:effectLst/>
                        </a:rPr>
                        <a:t>Second Midterm</a:t>
                      </a:r>
                    </a:p>
                  </a:txBody>
                  <a:tcPr anchor="ctr"/>
                </a:tc>
                <a:tc>
                  <a:txBody>
                    <a:bodyPr/>
                    <a:lstStyle/>
                    <a:p>
                      <a:pPr algn="ctr"/>
                      <a:r>
                        <a:rPr lang="en-US" sz="1800" dirty="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274239638"/>
                  </a:ext>
                </a:extLst>
              </a:tr>
              <a:tr h="391339">
                <a:tc>
                  <a:txBody>
                    <a:bodyPr/>
                    <a:lstStyle/>
                    <a:p>
                      <a:pPr algn="ctr"/>
                      <a:r>
                        <a:rPr lang="en-US" sz="1800">
                          <a:effectLst/>
                        </a:rPr>
                        <a:t>Final Exam</a:t>
                      </a:r>
                    </a:p>
                  </a:txBody>
                  <a:tcPr anchor="ctr"/>
                </a:tc>
                <a:tc>
                  <a:txBody>
                    <a:bodyPr/>
                    <a:lstStyle/>
                    <a:p>
                      <a:pPr algn="ctr"/>
                      <a:r>
                        <a:rPr lang="en-US" sz="1800" dirty="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4041416173"/>
                  </a:ext>
                </a:extLst>
              </a:tr>
              <a:tr h="391339">
                <a:tc>
                  <a:txBody>
                    <a:bodyPr/>
                    <a:lstStyle/>
                    <a:p>
                      <a:pPr algn="ctr"/>
                      <a:r>
                        <a:rPr lang="en-US" sz="1800" dirty="0">
                          <a:effectLst/>
                        </a:rPr>
                        <a:t>Overall Grade</a:t>
                      </a:r>
                    </a:p>
                  </a:txBody>
                  <a:tcPr anchor="ctr"/>
                </a:tc>
                <a:tc>
                  <a:txBody>
                    <a:bodyPr/>
                    <a:lstStyle/>
                    <a:p>
                      <a:pPr algn="ctr"/>
                      <a:r>
                        <a:rPr lang="en-US" sz="1800" dirty="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1833168315"/>
                  </a:ext>
                </a:extLst>
              </a:tr>
            </a:tbl>
          </a:graphicData>
        </a:graphic>
      </p:graphicFrame>
      <p:sp>
        <p:nvSpPr>
          <p:cNvPr id="2" name="TextBox 1">
            <a:extLst>
              <a:ext uri="{FF2B5EF4-FFF2-40B4-BE49-F238E27FC236}">
                <a16:creationId xmlns:a16="http://schemas.microsoft.com/office/drawing/2014/main" id="{88E70E15-DA06-B74E-B254-A67E36BC8730}"/>
              </a:ext>
            </a:extLst>
          </p:cNvPr>
          <p:cNvSpPr txBox="1"/>
          <p:nvPr/>
        </p:nvSpPr>
        <p:spPr>
          <a:xfrm>
            <a:off x="624581" y="5690371"/>
            <a:ext cx="10612008" cy="400110"/>
          </a:xfrm>
          <a:prstGeom prst="rect">
            <a:avLst/>
          </a:prstGeom>
          <a:noFill/>
        </p:spPr>
        <p:txBody>
          <a:bodyPr wrap="none" rtlCol="0">
            <a:spAutoFit/>
          </a:bodyPr>
          <a:lstStyle/>
          <a:p>
            <a:r>
              <a:rPr lang="en-US" sz="2000" dirty="0"/>
              <a:t>No Significant Difference found between the students who took more time to do the PA vs. less time.</a:t>
            </a:r>
          </a:p>
        </p:txBody>
      </p:sp>
    </p:spTree>
    <p:extLst>
      <p:ext uri="{BB962C8B-B14F-4D97-AF65-F5344CB8AC3E}">
        <p14:creationId xmlns:p14="http://schemas.microsoft.com/office/powerpoint/2010/main" val="118310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6FF03E4-123D-FF47-9C85-C2DDE2E27E2C}"/>
              </a:ext>
            </a:extLst>
          </p:cNvPr>
          <p:cNvGraphicFramePr>
            <a:graphicFrameLocks noGrp="1"/>
          </p:cNvGraphicFramePr>
          <p:nvPr>
            <p:extLst>
              <p:ext uri="{D42A27DB-BD31-4B8C-83A1-F6EECF244321}">
                <p14:modId xmlns:p14="http://schemas.microsoft.com/office/powerpoint/2010/main" val="2789400104"/>
              </p:ext>
            </p:extLst>
          </p:nvPr>
        </p:nvGraphicFramePr>
        <p:xfrm>
          <a:off x="2394906" y="1776369"/>
          <a:ext cx="7402188" cy="3588858"/>
        </p:xfrm>
        <a:graphic>
          <a:graphicData uri="http://schemas.openxmlformats.org/drawingml/2006/table">
            <a:tbl>
              <a:tblPr>
                <a:tableStyleId>{5940675A-B579-460E-94D1-54222C63F5DA}</a:tableStyleId>
              </a:tblPr>
              <a:tblGrid>
                <a:gridCol w="2407363">
                  <a:extLst>
                    <a:ext uri="{9D8B030D-6E8A-4147-A177-3AD203B41FA5}">
                      <a16:colId xmlns:a16="http://schemas.microsoft.com/office/drawing/2014/main" val="3035876010"/>
                    </a:ext>
                  </a:extLst>
                </a:gridCol>
                <a:gridCol w="2398956">
                  <a:extLst>
                    <a:ext uri="{9D8B030D-6E8A-4147-A177-3AD203B41FA5}">
                      <a16:colId xmlns:a16="http://schemas.microsoft.com/office/drawing/2014/main" val="3388319446"/>
                    </a:ext>
                  </a:extLst>
                </a:gridCol>
                <a:gridCol w="2595869">
                  <a:extLst>
                    <a:ext uri="{9D8B030D-6E8A-4147-A177-3AD203B41FA5}">
                      <a16:colId xmlns:a16="http://schemas.microsoft.com/office/drawing/2014/main" val="957288341"/>
                    </a:ext>
                  </a:extLst>
                </a:gridCol>
              </a:tblGrid>
              <a:tr h="512694">
                <a:tc>
                  <a:txBody>
                    <a:bodyPr/>
                    <a:lstStyle/>
                    <a:p>
                      <a:pPr algn="ctr"/>
                      <a:r>
                        <a:rPr lang="en-US" sz="2200" b="1">
                          <a:effectLst/>
                        </a:rPr>
                        <a:t>Grade categories</a:t>
                      </a:r>
                    </a:p>
                  </a:txBody>
                  <a:tcPr anchor="ctr"/>
                </a:tc>
                <a:tc>
                  <a:txBody>
                    <a:bodyPr/>
                    <a:lstStyle/>
                    <a:p>
                      <a:pPr algn="ctr"/>
                      <a:r>
                        <a:rPr lang="en-US" sz="2200" b="1" dirty="0">
                          <a:effectLst/>
                        </a:rPr>
                        <a:t>Two Categories</a:t>
                      </a:r>
                    </a:p>
                  </a:txBody>
                  <a:tcPr anchor="ctr"/>
                </a:tc>
                <a:tc>
                  <a:txBody>
                    <a:bodyPr/>
                    <a:lstStyle/>
                    <a:p>
                      <a:pPr algn="ctr"/>
                      <a:r>
                        <a:rPr lang="en-US" sz="2200" b="1" dirty="0">
                          <a:effectLst/>
                        </a:rPr>
                        <a:t>Three Categories</a:t>
                      </a:r>
                    </a:p>
                  </a:txBody>
                  <a:tcPr anchor="ctr"/>
                </a:tc>
                <a:extLst>
                  <a:ext uri="{0D108BD9-81ED-4DB2-BD59-A6C34878D82A}">
                    <a16:rowId xmlns:a16="http://schemas.microsoft.com/office/drawing/2014/main" val="506689494"/>
                  </a:ext>
                </a:extLst>
              </a:tr>
              <a:tr h="439452">
                <a:tc>
                  <a:txBody>
                    <a:bodyPr/>
                    <a:lstStyle/>
                    <a:p>
                      <a:pPr algn="ctr"/>
                      <a:r>
                        <a:rPr lang="en-US" sz="1800">
                          <a:effectLst/>
                        </a:rPr>
                        <a:t>Challenge Activities</a:t>
                      </a:r>
                    </a:p>
                  </a:txBody>
                  <a:tcPr anchor="ctr"/>
                </a:tc>
                <a:tc>
                  <a:txBody>
                    <a:bodyPr/>
                    <a:lstStyle/>
                    <a:p>
                      <a:pPr algn="ctr"/>
                      <a:r>
                        <a:rPr lang="en-US" sz="1800" dirty="0">
                          <a:effectLst/>
                        </a:rPr>
                        <a:t>Significant</a:t>
                      </a:r>
                    </a:p>
                  </a:txBody>
                  <a:tcPr anchor="ctr"/>
                </a:tc>
                <a:tc>
                  <a:txBody>
                    <a:bodyPr/>
                    <a:lstStyle/>
                    <a:p>
                      <a:pPr algn="ctr"/>
                      <a:r>
                        <a:rPr lang="en-US" sz="1800" dirty="0">
                          <a:effectLst/>
                        </a:rPr>
                        <a:t>Significant</a:t>
                      </a:r>
                    </a:p>
                  </a:txBody>
                  <a:tcPr anchor="ctr"/>
                </a:tc>
                <a:extLst>
                  <a:ext uri="{0D108BD9-81ED-4DB2-BD59-A6C34878D82A}">
                    <a16:rowId xmlns:a16="http://schemas.microsoft.com/office/drawing/2014/main" val="2967859510"/>
                  </a:ext>
                </a:extLst>
              </a:tr>
              <a:tr h="439452">
                <a:tc>
                  <a:txBody>
                    <a:bodyPr/>
                    <a:lstStyle/>
                    <a:p>
                      <a:pPr algn="ctr"/>
                      <a:r>
                        <a:rPr lang="en-US" sz="1800">
                          <a:effectLst/>
                        </a:rPr>
                        <a:t>Attendance</a:t>
                      </a:r>
                    </a:p>
                  </a:txBody>
                  <a:tcPr anchor="ctr"/>
                </a:tc>
                <a:tc>
                  <a:txBody>
                    <a:bodyPr/>
                    <a:lstStyle/>
                    <a:p>
                      <a:pPr algn="ctr"/>
                      <a:r>
                        <a:rPr lang="en-US" sz="180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2371702331"/>
                  </a:ext>
                </a:extLst>
              </a:tr>
              <a:tr h="439452">
                <a:tc>
                  <a:txBody>
                    <a:bodyPr/>
                    <a:lstStyle/>
                    <a:p>
                      <a:pPr algn="ctr"/>
                      <a:r>
                        <a:rPr lang="en-US" sz="1800" dirty="0">
                          <a:effectLst/>
                        </a:rPr>
                        <a:t>Lab Assignments</a:t>
                      </a:r>
                    </a:p>
                  </a:txBody>
                  <a:tcPr anchor="ctr"/>
                </a:tc>
                <a:tc>
                  <a:txBody>
                    <a:bodyPr/>
                    <a:lstStyle/>
                    <a:p>
                      <a:pPr algn="ctr"/>
                      <a:r>
                        <a:rPr lang="en-US" sz="1800">
                          <a:effectLst/>
                        </a:rPr>
                        <a:t>Non-Significant</a:t>
                      </a:r>
                    </a:p>
                  </a:txBody>
                  <a:tcPr anchor="ctr"/>
                </a:tc>
                <a:tc>
                  <a:txBody>
                    <a:bodyPr/>
                    <a:lstStyle/>
                    <a:p>
                      <a:pPr algn="ctr"/>
                      <a:r>
                        <a:rPr lang="en-US" sz="1800" dirty="0">
                          <a:effectLst/>
                        </a:rPr>
                        <a:t>Significant</a:t>
                      </a:r>
                    </a:p>
                  </a:txBody>
                  <a:tcPr anchor="ctr"/>
                </a:tc>
                <a:extLst>
                  <a:ext uri="{0D108BD9-81ED-4DB2-BD59-A6C34878D82A}">
                    <a16:rowId xmlns:a16="http://schemas.microsoft.com/office/drawing/2014/main" val="914915011"/>
                  </a:ext>
                </a:extLst>
              </a:tr>
              <a:tr h="439452">
                <a:tc>
                  <a:txBody>
                    <a:bodyPr/>
                    <a:lstStyle/>
                    <a:p>
                      <a:pPr algn="ctr"/>
                      <a:r>
                        <a:rPr lang="en-US" sz="1800">
                          <a:effectLst/>
                        </a:rPr>
                        <a:t>First Midterm</a:t>
                      </a:r>
                    </a:p>
                  </a:txBody>
                  <a:tcPr anchor="ctr"/>
                </a:tc>
                <a:tc>
                  <a:txBody>
                    <a:bodyPr/>
                    <a:lstStyle/>
                    <a:p>
                      <a:pPr algn="ctr"/>
                      <a:r>
                        <a:rPr lang="en-US" sz="180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1803389991"/>
                  </a:ext>
                </a:extLst>
              </a:tr>
              <a:tr h="439452">
                <a:tc>
                  <a:txBody>
                    <a:bodyPr/>
                    <a:lstStyle/>
                    <a:p>
                      <a:pPr algn="ctr"/>
                      <a:r>
                        <a:rPr lang="en-US" sz="1800">
                          <a:effectLst/>
                        </a:rPr>
                        <a:t>Second Midterm</a:t>
                      </a:r>
                    </a:p>
                  </a:txBody>
                  <a:tcPr anchor="ctr"/>
                </a:tc>
                <a:tc>
                  <a:txBody>
                    <a:bodyPr/>
                    <a:lstStyle/>
                    <a:p>
                      <a:pPr algn="ctr"/>
                      <a:r>
                        <a:rPr lang="en-US" sz="180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2716416278"/>
                  </a:ext>
                </a:extLst>
              </a:tr>
              <a:tr h="439452">
                <a:tc>
                  <a:txBody>
                    <a:bodyPr/>
                    <a:lstStyle/>
                    <a:p>
                      <a:pPr algn="ctr"/>
                      <a:r>
                        <a:rPr lang="en-US" sz="1800">
                          <a:effectLst/>
                        </a:rPr>
                        <a:t>Final Exam</a:t>
                      </a:r>
                    </a:p>
                  </a:txBody>
                  <a:tcPr anchor="ctr"/>
                </a:tc>
                <a:tc>
                  <a:txBody>
                    <a:bodyPr/>
                    <a:lstStyle/>
                    <a:p>
                      <a:pPr algn="ctr"/>
                      <a:r>
                        <a:rPr lang="en-US" sz="180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212695675"/>
                  </a:ext>
                </a:extLst>
              </a:tr>
              <a:tr h="439452">
                <a:tc>
                  <a:txBody>
                    <a:bodyPr/>
                    <a:lstStyle/>
                    <a:p>
                      <a:pPr algn="ctr"/>
                      <a:r>
                        <a:rPr lang="en-US" sz="1800">
                          <a:effectLst/>
                        </a:rPr>
                        <a:t>Overall Grade</a:t>
                      </a:r>
                    </a:p>
                  </a:txBody>
                  <a:tcPr anchor="ctr"/>
                </a:tc>
                <a:tc>
                  <a:txBody>
                    <a:bodyPr/>
                    <a:lstStyle/>
                    <a:p>
                      <a:pPr algn="ctr"/>
                      <a:r>
                        <a:rPr lang="en-US" sz="1800" dirty="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2518130939"/>
                  </a:ext>
                </a:extLst>
              </a:tr>
            </a:tbl>
          </a:graphicData>
        </a:graphic>
      </p:graphicFrame>
      <p:sp>
        <p:nvSpPr>
          <p:cNvPr id="6" name="Title 5">
            <a:extLst>
              <a:ext uri="{FF2B5EF4-FFF2-40B4-BE49-F238E27FC236}">
                <a16:creationId xmlns:a16="http://schemas.microsoft.com/office/drawing/2014/main" id="{EAF38CA8-4D30-FD4F-B673-36843F1B5D38}"/>
              </a:ext>
            </a:extLst>
          </p:cNvPr>
          <p:cNvSpPr>
            <a:spLocks noGrp="1"/>
          </p:cNvSpPr>
          <p:nvPr>
            <p:ph type="title"/>
          </p:nvPr>
        </p:nvSpPr>
        <p:spPr/>
        <p:txBody>
          <a:bodyPr/>
          <a:lstStyle/>
          <a:p>
            <a:r>
              <a:rPr lang="en-US" b="1" dirty="0"/>
              <a:t>Results of the students who tend to start the challenge activities early</a:t>
            </a:r>
          </a:p>
        </p:txBody>
      </p:sp>
      <p:sp>
        <p:nvSpPr>
          <p:cNvPr id="9" name="TextBox 8">
            <a:extLst>
              <a:ext uri="{FF2B5EF4-FFF2-40B4-BE49-F238E27FC236}">
                <a16:creationId xmlns:a16="http://schemas.microsoft.com/office/drawing/2014/main" id="{9BE924B2-E896-6240-9EC8-8911BCDC8A65}"/>
              </a:ext>
            </a:extLst>
          </p:cNvPr>
          <p:cNvSpPr txBox="1"/>
          <p:nvPr/>
        </p:nvSpPr>
        <p:spPr>
          <a:xfrm>
            <a:off x="1547671" y="5867643"/>
            <a:ext cx="9096657" cy="400110"/>
          </a:xfrm>
          <a:prstGeom prst="rect">
            <a:avLst/>
          </a:prstGeom>
          <a:noFill/>
        </p:spPr>
        <p:txBody>
          <a:bodyPr wrap="none" rtlCol="0">
            <a:spAutoFit/>
          </a:bodyPr>
          <a:lstStyle/>
          <a:p>
            <a:pPr algn="just"/>
            <a:r>
              <a:rPr lang="en-US" sz="2000" dirty="0"/>
              <a:t>Students who tend to finish the CA early performed better in CA and lab assignments.</a:t>
            </a:r>
          </a:p>
        </p:txBody>
      </p:sp>
    </p:spTree>
    <p:extLst>
      <p:ext uri="{BB962C8B-B14F-4D97-AF65-F5344CB8AC3E}">
        <p14:creationId xmlns:p14="http://schemas.microsoft.com/office/powerpoint/2010/main" val="126786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247D5-E6A7-1944-AD86-A9D2A79A3CAE}"/>
              </a:ext>
            </a:extLst>
          </p:cNvPr>
          <p:cNvSpPr>
            <a:spLocks noGrp="1"/>
          </p:cNvSpPr>
          <p:nvPr>
            <p:ph idx="1"/>
          </p:nvPr>
        </p:nvSpPr>
        <p:spPr>
          <a:xfrm>
            <a:off x="948558" y="446686"/>
            <a:ext cx="10515600" cy="6201539"/>
          </a:xfrm>
        </p:spPr>
        <p:txBody>
          <a:bodyPr/>
          <a:lstStyle/>
          <a:p>
            <a:pPr marL="0" indent="0" algn="just">
              <a:buNone/>
            </a:pPr>
            <a:r>
              <a:rPr lang="en-US" sz="3600" b="1" dirty="0">
                <a:latin typeface="+mj-lt"/>
              </a:rPr>
              <a:t>Results of the students who tend to start the lab assignments early</a:t>
            </a:r>
          </a:p>
          <a:p>
            <a:pPr algn="just"/>
            <a:endParaRPr lang="en-US" dirty="0"/>
          </a:p>
          <a:p>
            <a:endParaRPr lang="en-US" dirty="0"/>
          </a:p>
        </p:txBody>
      </p:sp>
      <p:graphicFrame>
        <p:nvGraphicFramePr>
          <p:cNvPr id="5" name="Table 4">
            <a:extLst>
              <a:ext uri="{FF2B5EF4-FFF2-40B4-BE49-F238E27FC236}">
                <a16:creationId xmlns:a16="http://schemas.microsoft.com/office/drawing/2014/main" id="{3B4B9558-4516-1249-ABB6-9C905BA0D0FE}"/>
              </a:ext>
            </a:extLst>
          </p:cNvPr>
          <p:cNvGraphicFramePr>
            <a:graphicFrameLocks noGrp="1"/>
          </p:cNvGraphicFramePr>
          <p:nvPr>
            <p:extLst>
              <p:ext uri="{D42A27DB-BD31-4B8C-83A1-F6EECF244321}">
                <p14:modId xmlns:p14="http://schemas.microsoft.com/office/powerpoint/2010/main" val="3820761819"/>
              </p:ext>
            </p:extLst>
          </p:nvPr>
        </p:nvGraphicFramePr>
        <p:xfrm>
          <a:off x="1208689" y="1743930"/>
          <a:ext cx="9995337" cy="3370139"/>
        </p:xfrm>
        <a:graphic>
          <a:graphicData uri="http://schemas.openxmlformats.org/drawingml/2006/table">
            <a:tbl>
              <a:tblPr>
                <a:tableStyleId>{5940675A-B579-460E-94D1-54222C63F5DA}</a:tableStyleId>
              </a:tblPr>
              <a:tblGrid>
                <a:gridCol w="3331779">
                  <a:extLst>
                    <a:ext uri="{9D8B030D-6E8A-4147-A177-3AD203B41FA5}">
                      <a16:colId xmlns:a16="http://schemas.microsoft.com/office/drawing/2014/main" val="2329295440"/>
                    </a:ext>
                  </a:extLst>
                </a:gridCol>
                <a:gridCol w="3331779">
                  <a:extLst>
                    <a:ext uri="{9D8B030D-6E8A-4147-A177-3AD203B41FA5}">
                      <a16:colId xmlns:a16="http://schemas.microsoft.com/office/drawing/2014/main" val="518784663"/>
                    </a:ext>
                  </a:extLst>
                </a:gridCol>
                <a:gridCol w="3331779">
                  <a:extLst>
                    <a:ext uri="{9D8B030D-6E8A-4147-A177-3AD203B41FA5}">
                      <a16:colId xmlns:a16="http://schemas.microsoft.com/office/drawing/2014/main" val="3426301948"/>
                    </a:ext>
                  </a:extLst>
                </a:gridCol>
              </a:tblGrid>
              <a:tr h="548627">
                <a:tc>
                  <a:txBody>
                    <a:bodyPr/>
                    <a:lstStyle/>
                    <a:p>
                      <a:pPr algn="ctr"/>
                      <a:r>
                        <a:rPr lang="en-US" sz="2200" b="1" dirty="0">
                          <a:effectLst/>
                        </a:rPr>
                        <a:t>Grade categories</a:t>
                      </a:r>
                    </a:p>
                  </a:txBody>
                  <a:tcPr anchor="ctr"/>
                </a:tc>
                <a:tc>
                  <a:txBody>
                    <a:bodyPr/>
                    <a:lstStyle/>
                    <a:p>
                      <a:pPr algn="ctr"/>
                      <a:r>
                        <a:rPr lang="en-US" sz="2200" b="1" dirty="0">
                          <a:effectLst/>
                        </a:rPr>
                        <a:t>Two Categories</a:t>
                      </a:r>
                    </a:p>
                  </a:txBody>
                  <a:tcPr anchor="ctr"/>
                </a:tc>
                <a:tc>
                  <a:txBody>
                    <a:bodyPr/>
                    <a:lstStyle/>
                    <a:p>
                      <a:pPr algn="ctr"/>
                      <a:r>
                        <a:rPr lang="en-US" sz="2200" b="1" dirty="0">
                          <a:effectLst/>
                        </a:rPr>
                        <a:t>Three Categories</a:t>
                      </a:r>
                    </a:p>
                  </a:txBody>
                  <a:tcPr anchor="ctr"/>
                </a:tc>
                <a:extLst>
                  <a:ext uri="{0D108BD9-81ED-4DB2-BD59-A6C34878D82A}">
                    <a16:rowId xmlns:a16="http://schemas.microsoft.com/office/drawing/2014/main" val="789321622"/>
                  </a:ext>
                </a:extLst>
              </a:tr>
              <a:tr h="470252">
                <a:tc>
                  <a:txBody>
                    <a:bodyPr/>
                    <a:lstStyle/>
                    <a:p>
                      <a:pPr algn="ctr"/>
                      <a:r>
                        <a:rPr lang="en-US" sz="1800">
                          <a:effectLst/>
                        </a:rPr>
                        <a:t>Lab Assignments</a:t>
                      </a:r>
                    </a:p>
                  </a:txBody>
                  <a:tcPr anchor="ctr"/>
                </a:tc>
                <a:tc>
                  <a:txBody>
                    <a:bodyPr/>
                    <a:lstStyle/>
                    <a:p>
                      <a:pPr algn="ctr"/>
                      <a:r>
                        <a:rPr lang="en-US" sz="1800" dirty="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2364257788"/>
                  </a:ext>
                </a:extLst>
              </a:tr>
              <a:tr h="470252">
                <a:tc>
                  <a:txBody>
                    <a:bodyPr/>
                    <a:lstStyle/>
                    <a:p>
                      <a:pPr algn="ctr"/>
                      <a:r>
                        <a:rPr lang="en-US" sz="1800">
                          <a:effectLst/>
                        </a:rPr>
                        <a:t>Attendance</a:t>
                      </a:r>
                    </a:p>
                  </a:txBody>
                  <a:tcPr anchor="ctr"/>
                </a:tc>
                <a:tc>
                  <a:txBody>
                    <a:bodyPr/>
                    <a:lstStyle/>
                    <a:p>
                      <a:pPr algn="ctr"/>
                      <a:r>
                        <a:rPr lang="en-US" sz="180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734759371"/>
                  </a:ext>
                </a:extLst>
              </a:tr>
              <a:tr h="470252">
                <a:tc>
                  <a:txBody>
                    <a:bodyPr/>
                    <a:lstStyle/>
                    <a:p>
                      <a:pPr algn="ctr"/>
                      <a:r>
                        <a:rPr lang="en-US" sz="1800">
                          <a:effectLst/>
                        </a:rPr>
                        <a:t>First Midterm</a:t>
                      </a:r>
                    </a:p>
                  </a:txBody>
                  <a:tcPr anchor="ctr"/>
                </a:tc>
                <a:tc>
                  <a:txBody>
                    <a:bodyPr/>
                    <a:lstStyle/>
                    <a:p>
                      <a:pPr algn="ctr"/>
                      <a:r>
                        <a:rPr lang="en-US" sz="1800">
                          <a:effectLst/>
                        </a:rPr>
                        <a:t>Non-Significant</a:t>
                      </a:r>
                    </a:p>
                  </a:txBody>
                  <a:tcPr anchor="ctr"/>
                </a:tc>
                <a:tc>
                  <a:txBody>
                    <a:bodyPr/>
                    <a:lstStyle/>
                    <a:p>
                      <a:pPr algn="ctr"/>
                      <a:r>
                        <a:rPr lang="en-US" sz="1800" dirty="0">
                          <a:effectLst/>
                        </a:rPr>
                        <a:t>Non-Significant</a:t>
                      </a:r>
                    </a:p>
                  </a:txBody>
                  <a:tcPr anchor="ctr"/>
                </a:tc>
                <a:extLst>
                  <a:ext uri="{0D108BD9-81ED-4DB2-BD59-A6C34878D82A}">
                    <a16:rowId xmlns:a16="http://schemas.microsoft.com/office/drawing/2014/main" val="730038502"/>
                  </a:ext>
                </a:extLst>
              </a:tr>
              <a:tr h="470252">
                <a:tc>
                  <a:txBody>
                    <a:bodyPr/>
                    <a:lstStyle/>
                    <a:p>
                      <a:pPr algn="ctr"/>
                      <a:r>
                        <a:rPr lang="en-US" sz="1800">
                          <a:effectLst/>
                        </a:rPr>
                        <a:t>Second Midterm</a:t>
                      </a:r>
                    </a:p>
                  </a:txBody>
                  <a:tcPr anchor="ctr"/>
                </a:tc>
                <a:tc>
                  <a:txBody>
                    <a:bodyPr/>
                    <a:lstStyle/>
                    <a:p>
                      <a:pPr algn="ctr"/>
                      <a:r>
                        <a:rPr lang="en-US" sz="1800">
                          <a:effectLst/>
                        </a:rPr>
                        <a:t>Non-Significant</a:t>
                      </a:r>
                    </a:p>
                  </a:txBody>
                  <a:tcPr anchor="ctr"/>
                </a:tc>
                <a:tc>
                  <a:txBody>
                    <a:bodyPr/>
                    <a:lstStyle/>
                    <a:p>
                      <a:pPr algn="ctr"/>
                      <a:r>
                        <a:rPr lang="en-US" sz="1800" dirty="0">
                          <a:effectLst/>
                        </a:rPr>
                        <a:t>Significant</a:t>
                      </a:r>
                    </a:p>
                  </a:txBody>
                  <a:tcPr anchor="ctr"/>
                </a:tc>
                <a:extLst>
                  <a:ext uri="{0D108BD9-81ED-4DB2-BD59-A6C34878D82A}">
                    <a16:rowId xmlns:a16="http://schemas.microsoft.com/office/drawing/2014/main" val="184910678"/>
                  </a:ext>
                </a:extLst>
              </a:tr>
              <a:tr h="470252">
                <a:tc>
                  <a:txBody>
                    <a:bodyPr/>
                    <a:lstStyle/>
                    <a:p>
                      <a:pPr algn="ctr"/>
                      <a:r>
                        <a:rPr lang="en-US" sz="1800">
                          <a:effectLst/>
                        </a:rPr>
                        <a:t>Final Exam</a:t>
                      </a:r>
                    </a:p>
                  </a:txBody>
                  <a:tcPr anchor="ctr"/>
                </a:tc>
                <a:tc>
                  <a:txBody>
                    <a:bodyPr/>
                    <a:lstStyle/>
                    <a:p>
                      <a:pPr algn="ctr"/>
                      <a:r>
                        <a:rPr lang="en-US" sz="1800">
                          <a:effectLst/>
                        </a:rPr>
                        <a:t>Non-Significant</a:t>
                      </a:r>
                    </a:p>
                  </a:txBody>
                  <a:tcPr anchor="ctr"/>
                </a:tc>
                <a:tc>
                  <a:txBody>
                    <a:bodyPr/>
                    <a:lstStyle/>
                    <a:p>
                      <a:pPr algn="ctr"/>
                      <a:r>
                        <a:rPr lang="en-US" sz="1800" dirty="0">
                          <a:effectLst/>
                        </a:rPr>
                        <a:t>Significant</a:t>
                      </a:r>
                    </a:p>
                  </a:txBody>
                  <a:tcPr anchor="ctr"/>
                </a:tc>
                <a:extLst>
                  <a:ext uri="{0D108BD9-81ED-4DB2-BD59-A6C34878D82A}">
                    <a16:rowId xmlns:a16="http://schemas.microsoft.com/office/drawing/2014/main" val="1893826798"/>
                  </a:ext>
                </a:extLst>
              </a:tr>
              <a:tr h="470252">
                <a:tc>
                  <a:txBody>
                    <a:bodyPr/>
                    <a:lstStyle/>
                    <a:p>
                      <a:pPr algn="ctr"/>
                      <a:r>
                        <a:rPr lang="en-US" sz="1800">
                          <a:effectLst/>
                        </a:rPr>
                        <a:t>Overall Grade</a:t>
                      </a:r>
                    </a:p>
                  </a:txBody>
                  <a:tcPr anchor="ctr"/>
                </a:tc>
                <a:tc>
                  <a:txBody>
                    <a:bodyPr/>
                    <a:lstStyle/>
                    <a:p>
                      <a:pPr algn="ctr"/>
                      <a:r>
                        <a:rPr lang="en-US" sz="1800" dirty="0">
                          <a:effectLst/>
                        </a:rPr>
                        <a:t>Non-Significant</a:t>
                      </a:r>
                    </a:p>
                  </a:txBody>
                  <a:tcPr anchor="ctr"/>
                </a:tc>
                <a:tc>
                  <a:txBody>
                    <a:bodyPr/>
                    <a:lstStyle/>
                    <a:p>
                      <a:pPr algn="ctr"/>
                      <a:r>
                        <a:rPr lang="en-US" sz="1800" dirty="0">
                          <a:effectLst/>
                        </a:rPr>
                        <a:t>Significant</a:t>
                      </a:r>
                    </a:p>
                  </a:txBody>
                  <a:tcPr anchor="ctr"/>
                </a:tc>
                <a:extLst>
                  <a:ext uri="{0D108BD9-81ED-4DB2-BD59-A6C34878D82A}">
                    <a16:rowId xmlns:a16="http://schemas.microsoft.com/office/drawing/2014/main" val="1315784297"/>
                  </a:ext>
                </a:extLst>
              </a:tr>
            </a:tbl>
          </a:graphicData>
        </a:graphic>
      </p:graphicFrame>
      <p:sp>
        <p:nvSpPr>
          <p:cNvPr id="9" name="TextBox 8">
            <a:extLst>
              <a:ext uri="{FF2B5EF4-FFF2-40B4-BE49-F238E27FC236}">
                <a16:creationId xmlns:a16="http://schemas.microsoft.com/office/drawing/2014/main" id="{BA9779D4-7A12-F341-AAEC-7A7013D9D883}"/>
              </a:ext>
            </a:extLst>
          </p:cNvPr>
          <p:cNvSpPr txBox="1"/>
          <p:nvPr/>
        </p:nvSpPr>
        <p:spPr>
          <a:xfrm>
            <a:off x="1316621" y="5803097"/>
            <a:ext cx="9779472" cy="707886"/>
          </a:xfrm>
          <a:prstGeom prst="rect">
            <a:avLst/>
          </a:prstGeom>
          <a:noFill/>
        </p:spPr>
        <p:txBody>
          <a:bodyPr wrap="none" rtlCol="0">
            <a:spAutoFit/>
          </a:bodyPr>
          <a:lstStyle/>
          <a:p>
            <a:pPr algn="just"/>
            <a:r>
              <a:rPr lang="en-US" sz="2000" dirty="0"/>
              <a:t>Students who tend to finish the lab assignments early performed better in second midterm, </a:t>
            </a:r>
          </a:p>
          <a:p>
            <a:pPr algn="just"/>
            <a:r>
              <a:rPr lang="en-US" sz="2000" dirty="0"/>
              <a:t>final exam and overall grade.</a:t>
            </a:r>
          </a:p>
        </p:txBody>
      </p:sp>
    </p:spTree>
    <p:extLst>
      <p:ext uri="{BB962C8B-B14F-4D97-AF65-F5344CB8AC3E}">
        <p14:creationId xmlns:p14="http://schemas.microsoft.com/office/powerpoint/2010/main" val="3605562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DCD974-F21A-3C4D-9C1F-86AB5DAA2463}"/>
              </a:ext>
            </a:extLst>
          </p:cNvPr>
          <p:cNvSpPr>
            <a:spLocks noGrp="1"/>
          </p:cNvSpPr>
          <p:nvPr>
            <p:ph type="title"/>
          </p:nvPr>
        </p:nvSpPr>
        <p:spPr>
          <a:xfrm>
            <a:off x="838200" y="627321"/>
            <a:ext cx="10515600" cy="772559"/>
          </a:xfrm>
        </p:spPr>
        <p:txBody>
          <a:bodyPr>
            <a:noAutofit/>
          </a:bodyPr>
          <a:lstStyle/>
          <a:p>
            <a:pPr algn="ctr"/>
            <a:r>
              <a:rPr lang="en-US" sz="3600" b="1" dirty="0"/>
              <a:t>Results for the paired samples tested before and after corona virus period</a:t>
            </a:r>
          </a:p>
        </p:txBody>
      </p:sp>
      <p:graphicFrame>
        <p:nvGraphicFramePr>
          <p:cNvPr id="8" name="Table 8">
            <a:extLst>
              <a:ext uri="{FF2B5EF4-FFF2-40B4-BE49-F238E27FC236}">
                <a16:creationId xmlns:a16="http://schemas.microsoft.com/office/drawing/2014/main" id="{AC5EB9CA-2506-8043-9384-BEDFE8A44F19}"/>
              </a:ext>
            </a:extLst>
          </p:cNvPr>
          <p:cNvGraphicFramePr>
            <a:graphicFrameLocks noGrp="1"/>
          </p:cNvGraphicFramePr>
          <p:nvPr>
            <p:ph idx="1"/>
            <p:extLst>
              <p:ext uri="{D42A27DB-BD31-4B8C-83A1-F6EECF244321}">
                <p14:modId xmlns:p14="http://schemas.microsoft.com/office/powerpoint/2010/main" val="922102048"/>
              </p:ext>
            </p:extLst>
          </p:nvPr>
        </p:nvGraphicFramePr>
        <p:xfrm>
          <a:off x="1019503" y="1764255"/>
          <a:ext cx="10152994" cy="3539040"/>
        </p:xfrm>
        <a:graphic>
          <a:graphicData uri="http://schemas.openxmlformats.org/drawingml/2006/table">
            <a:tbl>
              <a:tblPr firstRow="1" bandRow="1">
                <a:tableStyleId>{5940675A-B579-460E-94D1-54222C63F5DA}</a:tableStyleId>
              </a:tblPr>
              <a:tblGrid>
                <a:gridCol w="5076497">
                  <a:extLst>
                    <a:ext uri="{9D8B030D-6E8A-4147-A177-3AD203B41FA5}">
                      <a16:colId xmlns:a16="http://schemas.microsoft.com/office/drawing/2014/main" val="3946497292"/>
                    </a:ext>
                  </a:extLst>
                </a:gridCol>
                <a:gridCol w="5076497">
                  <a:extLst>
                    <a:ext uri="{9D8B030D-6E8A-4147-A177-3AD203B41FA5}">
                      <a16:colId xmlns:a16="http://schemas.microsoft.com/office/drawing/2014/main" val="2982001558"/>
                    </a:ext>
                  </a:extLst>
                </a:gridCol>
              </a:tblGrid>
              <a:tr h="612440">
                <a:tc>
                  <a:txBody>
                    <a:bodyPr/>
                    <a:lstStyle/>
                    <a:p>
                      <a:r>
                        <a:rPr lang="en-US" sz="2400" b="1" dirty="0"/>
                        <a:t>Grade Categories</a:t>
                      </a:r>
                    </a:p>
                  </a:txBody>
                  <a:tcPr/>
                </a:tc>
                <a:tc>
                  <a:txBody>
                    <a:bodyPr/>
                    <a:lstStyle/>
                    <a:p>
                      <a:r>
                        <a:rPr lang="en-US" sz="2400" b="1" dirty="0"/>
                        <a:t>Paired T-test Result</a:t>
                      </a:r>
                    </a:p>
                  </a:txBody>
                  <a:tcPr/>
                </a:tc>
                <a:extLst>
                  <a:ext uri="{0D108BD9-81ED-4DB2-BD59-A6C34878D82A}">
                    <a16:rowId xmlns:a16="http://schemas.microsoft.com/office/drawing/2014/main" val="234397617"/>
                  </a:ext>
                </a:extLst>
              </a:tr>
              <a:tr h="585320">
                <a:tc>
                  <a:txBody>
                    <a:bodyPr/>
                    <a:lstStyle/>
                    <a:p>
                      <a:r>
                        <a:rPr lang="en-US" sz="1800" dirty="0">
                          <a:effectLst/>
                        </a:rPr>
                        <a:t>Participation Activities</a:t>
                      </a:r>
                    </a:p>
                  </a:txBody>
                  <a:tcPr anchor="ctr"/>
                </a:tc>
                <a:tc>
                  <a:txBody>
                    <a:bodyPr/>
                    <a:lstStyle/>
                    <a:p>
                      <a:r>
                        <a:rPr lang="en-US" sz="1800">
                          <a:effectLst/>
                        </a:rPr>
                        <a:t>Non-Significant</a:t>
                      </a:r>
                    </a:p>
                  </a:txBody>
                  <a:tcPr anchor="ctr"/>
                </a:tc>
                <a:extLst>
                  <a:ext uri="{0D108BD9-81ED-4DB2-BD59-A6C34878D82A}">
                    <a16:rowId xmlns:a16="http://schemas.microsoft.com/office/drawing/2014/main" val="3965492475"/>
                  </a:ext>
                </a:extLst>
              </a:tr>
              <a:tr h="585320">
                <a:tc>
                  <a:txBody>
                    <a:bodyPr/>
                    <a:lstStyle/>
                    <a:p>
                      <a:r>
                        <a:rPr lang="en-US" sz="1800" dirty="0">
                          <a:effectLst/>
                        </a:rPr>
                        <a:t>Challenge Activities</a:t>
                      </a:r>
                    </a:p>
                  </a:txBody>
                  <a:tcPr anchor="ctr"/>
                </a:tc>
                <a:tc>
                  <a:txBody>
                    <a:bodyPr/>
                    <a:lstStyle/>
                    <a:p>
                      <a:r>
                        <a:rPr lang="en-US" sz="1800">
                          <a:effectLst/>
                        </a:rPr>
                        <a:t>Non-Significant</a:t>
                      </a:r>
                    </a:p>
                  </a:txBody>
                  <a:tcPr anchor="ctr"/>
                </a:tc>
                <a:extLst>
                  <a:ext uri="{0D108BD9-81ED-4DB2-BD59-A6C34878D82A}">
                    <a16:rowId xmlns:a16="http://schemas.microsoft.com/office/drawing/2014/main" val="3537019611"/>
                  </a:ext>
                </a:extLst>
              </a:tr>
              <a:tr h="585320">
                <a:tc>
                  <a:txBody>
                    <a:bodyPr/>
                    <a:lstStyle/>
                    <a:p>
                      <a:r>
                        <a:rPr lang="en-US" sz="1800" dirty="0">
                          <a:effectLst/>
                        </a:rPr>
                        <a:t>Lab Assignments</a:t>
                      </a:r>
                    </a:p>
                  </a:txBody>
                  <a:tcPr anchor="ctr"/>
                </a:tc>
                <a:tc>
                  <a:txBody>
                    <a:bodyPr/>
                    <a:lstStyle/>
                    <a:p>
                      <a:r>
                        <a:rPr lang="en-US" sz="1800">
                          <a:effectLst/>
                        </a:rPr>
                        <a:t>Non-Significant</a:t>
                      </a:r>
                    </a:p>
                  </a:txBody>
                  <a:tcPr anchor="ctr"/>
                </a:tc>
                <a:extLst>
                  <a:ext uri="{0D108BD9-81ED-4DB2-BD59-A6C34878D82A}">
                    <a16:rowId xmlns:a16="http://schemas.microsoft.com/office/drawing/2014/main" val="3856940347"/>
                  </a:ext>
                </a:extLst>
              </a:tr>
              <a:tr h="585320">
                <a:tc>
                  <a:txBody>
                    <a:bodyPr/>
                    <a:lstStyle/>
                    <a:p>
                      <a:r>
                        <a:rPr lang="en-US" sz="1800" dirty="0">
                          <a:effectLst/>
                        </a:rPr>
                        <a:t>Attendance</a:t>
                      </a:r>
                    </a:p>
                  </a:txBody>
                  <a:tcPr anchor="ctr"/>
                </a:tc>
                <a:tc>
                  <a:txBody>
                    <a:bodyPr/>
                    <a:lstStyle/>
                    <a:p>
                      <a:r>
                        <a:rPr lang="en-US" sz="1800">
                          <a:effectLst/>
                        </a:rPr>
                        <a:t>Significant</a:t>
                      </a:r>
                    </a:p>
                  </a:txBody>
                  <a:tcPr anchor="ctr"/>
                </a:tc>
                <a:extLst>
                  <a:ext uri="{0D108BD9-81ED-4DB2-BD59-A6C34878D82A}">
                    <a16:rowId xmlns:a16="http://schemas.microsoft.com/office/drawing/2014/main" val="323543638"/>
                  </a:ext>
                </a:extLst>
              </a:tr>
              <a:tr h="585320">
                <a:tc>
                  <a:txBody>
                    <a:bodyPr/>
                    <a:lstStyle/>
                    <a:p>
                      <a:r>
                        <a:rPr lang="en-US" sz="1800" dirty="0">
                          <a:effectLst/>
                        </a:rPr>
                        <a:t>Midterm</a:t>
                      </a:r>
                    </a:p>
                  </a:txBody>
                  <a:tcPr anchor="ctr"/>
                </a:tc>
                <a:tc>
                  <a:txBody>
                    <a:bodyPr/>
                    <a:lstStyle/>
                    <a:p>
                      <a:r>
                        <a:rPr lang="en-US" sz="1800" dirty="0">
                          <a:effectLst/>
                        </a:rPr>
                        <a:t>Significant</a:t>
                      </a:r>
                    </a:p>
                  </a:txBody>
                  <a:tcPr anchor="ctr"/>
                </a:tc>
                <a:extLst>
                  <a:ext uri="{0D108BD9-81ED-4DB2-BD59-A6C34878D82A}">
                    <a16:rowId xmlns:a16="http://schemas.microsoft.com/office/drawing/2014/main" val="3915230254"/>
                  </a:ext>
                </a:extLst>
              </a:tr>
            </a:tbl>
          </a:graphicData>
        </a:graphic>
      </p:graphicFrame>
      <p:sp>
        <p:nvSpPr>
          <p:cNvPr id="2" name="TextBox 1">
            <a:extLst>
              <a:ext uri="{FF2B5EF4-FFF2-40B4-BE49-F238E27FC236}">
                <a16:creationId xmlns:a16="http://schemas.microsoft.com/office/drawing/2014/main" id="{D58BD6E0-E30A-FC4B-94F0-654C06FCF37A}"/>
              </a:ext>
            </a:extLst>
          </p:cNvPr>
          <p:cNvSpPr txBox="1"/>
          <p:nvPr/>
        </p:nvSpPr>
        <p:spPr>
          <a:xfrm>
            <a:off x="817728" y="5830569"/>
            <a:ext cx="9522222" cy="400110"/>
          </a:xfrm>
          <a:prstGeom prst="rect">
            <a:avLst/>
          </a:prstGeom>
          <a:noFill/>
        </p:spPr>
        <p:txBody>
          <a:bodyPr wrap="none" rtlCol="0">
            <a:spAutoFit/>
          </a:bodyPr>
          <a:lstStyle/>
          <a:p>
            <a:pPr algn="ctr"/>
            <a:r>
              <a:rPr lang="en-US" sz="2000" dirty="0"/>
              <a:t>Results showed that the attendance and midterm grades decreased after corona virus.</a:t>
            </a:r>
          </a:p>
        </p:txBody>
      </p:sp>
    </p:spTree>
    <p:extLst>
      <p:ext uri="{BB962C8B-B14F-4D97-AF65-F5344CB8AC3E}">
        <p14:creationId xmlns:p14="http://schemas.microsoft.com/office/powerpoint/2010/main" val="253944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E581-D200-CD4F-900E-30DE19B812F5}"/>
              </a:ext>
            </a:extLst>
          </p:cNvPr>
          <p:cNvSpPr>
            <a:spLocks noGrp="1"/>
          </p:cNvSpPr>
          <p:nvPr>
            <p:ph type="title"/>
          </p:nvPr>
        </p:nvSpPr>
        <p:spPr/>
        <p:txBody>
          <a:bodyPr/>
          <a:lstStyle/>
          <a:p>
            <a:pPr algn="ctr"/>
            <a:r>
              <a:rPr lang="en-US" b="1" dirty="0"/>
              <a:t>LIST OF CONTENTS</a:t>
            </a:r>
          </a:p>
        </p:txBody>
      </p:sp>
      <p:sp>
        <p:nvSpPr>
          <p:cNvPr id="3" name="Content Placeholder 2">
            <a:extLst>
              <a:ext uri="{FF2B5EF4-FFF2-40B4-BE49-F238E27FC236}">
                <a16:creationId xmlns:a16="http://schemas.microsoft.com/office/drawing/2014/main" id="{44E77A4E-287C-2B44-8AE9-7C4A6F185E4C}"/>
              </a:ext>
            </a:extLst>
          </p:cNvPr>
          <p:cNvSpPr>
            <a:spLocks noGrp="1"/>
          </p:cNvSpPr>
          <p:nvPr>
            <p:ph idx="1"/>
          </p:nvPr>
        </p:nvSpPr>
        <p:spPr>
          <a:xfrm>
            <a:off x="838200" y="1690686"/>
            <a:ext cx="10515600" cy="5358699"/>
          </a:xfrm>
        </p:spPr>
        <p:txBody>
          <a:bodyPr>
            <a:normAutofit/>
          </a:bodyPr>
          <a:lstStyle/>
          <a:p>
            <a:r>
              <a:rPr lang="en-US" sz="2600" dirty="0"/>
              <a:t>Introduction</a:t>
            </a:r>
          </a:p>
          <a:p>
            <a:r>
              <a:rPr lang="en-US" sz="2600" dirty="0"/>
              <a:t>Problem Statement</a:t>
            </a:r>
          </a:p>
          <a:p>
            <a:r>
              <a:rPr lang="en-US" sz="2600" dirty="0"/>
              <a:t>Related Work</a:t>
            </a:r>
          </a:p>
          <a:p>
            <a:r>
              <a:rPr lang="en-US" sz="2600" dirty="0"/>
              <a:t>List of Course Components</a:t>
            </a:r>
          </a:p>
          <a:p>
            <a:r>
              <a:rPr lang="en-US" sz="2600" dirty="0"/>
              <a:t>Dividing Students into Groups</a:t>
            </a:r>
          </a:p>
          <a:p>
            <a:r>
              <a:rPr lang="en-US" sz="2600" dirty="0"/>
              <a:t>Statistical Tests</a:t>
            </a:r>
          </a:p>
          <a:p>
            <a:r>
              <a:rPr lang="en-US" sz="2600" dirty="0"/>
              <a:t>Results</a:t>
            </a:r>
          </a:p>
          <a:p>
            <a:r>
              <a:rPr lang="en-US" sz="2600" dirty="0"/>
              <a:t>Conclusion</a:t>
            </a:r>
          </a:p>
          <a:p>
            <a:r>
              <a:rPr lang="en-US" sz="2600" dirty="0"/>
              <a:t>Future Work</a:t>
            </a:r>
          </a:p>
        </p:txBody>
      </p:sp>
    </p:spTree>
    <p:extLst>
      <p:ext uri="{BB962C8B-B14F-4D97-AF65-F5344CB8AC3E}">
        <p14:creationId xmlns:p14="http://schemas.microsoft.com/office/powerpoint/2010/main" val="2180437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FD8E-0C34-5C48-8400-378105D495A5}"/>
              </a:ext>
            </a:extLst>
          </p:cNvPr>
          <p:cNvSpPr>
            <a:spLocks noGrp="1"/>
          </p:cNvSpPr>
          <p:nvPr>
            <p:ph type="title"/>
          </p:nvPr>
        </p:nvSpPr>
        <p:spPr/>
        <p:txBody>
          <a:bodyPr>
            <a:normAutofit/>
          </a:bodyPr>
          <a:lstStyle/>
          <a:p>
            <a:pPr algn="ctr"/>
            <a:r>
              <a:rPr lang="en-US" sz="3600" b="1" dirty="0"/>
              <a:t>Percentage of students who are willing to do extra work for lab assignments</a:t>
            </a:r>
          </a:p>
        </p:txBody>
      </p:sp>
      <p:graphicFrame>
        <p:nvGraphicFramePr>
          <p:cNvPr id="4" name="Table 3">
            <a:extLst>
              <a:ext uri="{FF2B5EF4-FFF2-40B4-BE49-F238E27FC236}">
                <a16:creationId xmlns:a16="http://schemas.microsoft.com/office/drawing/2014/main" id="{EECEA7DF-77BE-014F-AD71-0698D5D33114}"/>
              </a:ext>
            </a:extLst>
          </p:cNvPr>
          <p:cNvGraphicFramePr>
            <a:graphicFrameLocks noGrp="1"/>
          </p:cNvGraphicFramePr>
          <p:nvPr>
            <p:extLst>
              <p:ext uri="{D42A27DB-BD31-4B8C-83A1-F6EECF244321}">
                <p14:modId xmlns:p14="http://schemas.microsoft.com/office/powerpoint/2010/main" val="430006151"/>
              </p:ext>
            </p:extLst>
          </p:nvPr>
        </p:nvGraphicFramePr>
        <p:xfrm>
          <a:off x="1177158" y="2293117"/>
          <a:ext cx="9837684" cy="3135789"/>
        </p:xfrm>
        <a:graphic>
          <a:graphicData uri="http://schemas.openxmlformats.org/drawingml/2006/table">
            <a:tbl>
              <a:tblPr>
                <a:tableStyleId>{5940675A-B579-460E-94D1-54222C63F5DA}</a:tableStyleId>
              </a:tblPr>
              <a:tblGrid>
                <a:gridCol w="4918842">
                  <a:extLst>
                    <a:ext uri="{9D8B030D-6E8A-4147-A177-3AD203B41FA5}">
                      <a16:colId xmlns:a16="http://schemas.microsoft.com/office/drawing/2014/main" val="2615277900"/>
                    </a:ext>
                  </a:extLst>
                </a:gridCol>
                <a:gridCol w="4918842">
                  <a:extLst>
                    <a:ext uri="{9D8B030D-6E8A-4147-A177-3AD203B41FA5}">
                      <a16:colId xmlns:a16="http://schemas.microsoft.com/office/drawing/2014/main" val="366513622"/>
                    </a:ext>
                  </a:extLst>
                </a:gridCol>
              </a:tblGrid>
              <a:tr h="510477">
                <a:tc>
                  <a:txBody>
                    <a:bodyPr/>
                    <a:lstStyle/>
                    <a:p>
                      <a:r>
                        <a:rPr lang="en-US" sz="2200" b="1" dirty="0">
                          <a:effectLst/>
                        </a:rPr>
                        <a:t>Lab Assignments</a:t>
                      </a:r>
                    </a:p>
                  </a:txBody>
                  <a:tcPr anchor="ctr"/>
                </a:tc>
                <a:tc>
                  <a:txBody>
                    <a:bodyPr/>
                    <a:lstStyle/>
                    <a:p>
                      <a:r>
                        <a:rPr lang="en-US" sz="2200" b="1" dirty="0">
                          <a:effectLst/>
                        </a:rPr>
                        <a:t>% of Students who did Extra Work</a:t>
                      </a:r>
                    </a:p>
                  </a:txBody>
                  <a:tcPr anchor="ctr"/>
                </a:tc>
                <a:extLst>
                  <a:ext uri="{0D108BD9-81ED-4DB2-BD59-A6C34878D82A}">
                    <a16:rowId xmlns:a16="http://schemas.microsoft.com/office/drawing/2014/main" val="3586196142"/>
                  </a:ext>
                </a:extLst>
              </a:tr>
              <a:tr h="437552">
                <a:tc>
                  <a:txBody>
                    <a:bodyPr/>
                    <a:lstStyle/>
                    <a:p>
                      <a:r>
                        <a:rPr lang="en-US" sz="1800">
                          <a:effectLst/>
                        </a:rPr>
                        <a:t>Lab Assignment 3</a:t>
                      </a:r>
                    </a:p>
                  </a:txBody>
                  <a:tcPr anchor="ctr"/>
                </a:tc>
                <a:tc>
                  <a:txBody>
                    <a:bodyPr/>
                    <a:lstStyle/>
                    <a:p>
                      <a:r>
                        <a:rPr lang="en-US" sz="1800">
                          <a:effectLst/>
                        </a:rPr>
                        <a:t>51.06</a:t>
                      </a:r>
                    </a:p>
                  </a:txBody>
                  <a:tcPr anchor="ctr"/>
                </a:tc>
                <a:extLst>
                  <a:ext uri="{0D108BD9-81ED-4DB2-BD59-A6C34878D82A}">
                    <a16:rowId xmlns:a16="http://schemas.microsoft.com/office/drawing/2014/main" val="1469845844"/>
                  </a:ext>
                </a:extLst>
              </a:tr>
              <a:tr h="437552">
                <a:tc>
                  <a:txBody>
                    <a:bodyPr/>
                    <a:lstStyle/>
                    <a:p>
                      <a:r>
                        <a:rPr lang="en-US" sz="1800">
                          <a:effectLst/>
                        </a:rPr>
                        <a:t>Lab Assignment 4</a:t>
                      </a:r>
                    </a:p>
                  </a:txBody>
                  <a:tcPr anchor="ctr"/>
                </a:tc>
                <a:tc>
                  <a:txBody>
                    <a:bodyPr/>
                    <a:lstStyle/>
                    <a:p>
                      <a:r>
                        <a:rPr lang="en-US" sz="1800">
                          <a:effectLst/>
                        </a:rPr>
                        <a:t>54.34</a:t>
                      </a:r>
                    </a:p>
                  </a:txBody>
                  <a:tcPr anchor="ctr"/>
                </a:tc>
                <a:extLst>
                  <a:ext uri="{0D108BD9-81ED-4DB2-BD59-A6C34878D82A}">
                    <a16:rowId xmlns:a16="http://schemas.microsoft.com/office/drawing/2014/main" val="2838781915"/>
                  </a:ext>
                </a:extLst>
              </a:tr>
              <a:tr h="437552">
                <a:tc>
                  <a:txBody>
                    <a:bodyPr/>
                    <a:lstStyle/>
                    <a:p>
                      <a:r>
                        <a:rPr lang="en-US" sz="1800" dirty="0">
                          <a:effectLst/>
                        </a:rPr>
                        <a:t>Lab Assignment 5</a:t>
                      </a:r>
                    </a:p>
                  </a:txBody>
                  <a:tcPr anchor="ctr"/>
                </a:tc>
                <a:tc>
                  <a:txBody>
                    <a:bodyPr/>
                    <a:lstStyle/>
                    <a:p>
                      <a:r>
                        <a:rPr lang="en-US" sz="1800">
                          <a:effectLst/>
                        </a:rPr>
                        <a:t>26.66</a:t>
                      </a:r>
                    </a:p>
                  </a:txBody>
                  <a:tcPr anchor="ctr"/>
                </a:tc>
                <a:extLst>
                  <a:ext uri="{0D108BD9-81ED-4DB2-BD59-A6C34878D82A}">
                    <a16:rowId xmlns:a16="http://schemas.microsoft.com/office/drawing/2014/main" val="37717871"/>
                  </a:ext>
                </a:extLst>
              </a:tr>
              <a:tr h="437552">
                <a:tc>
                  <a:txBody>
                    <a:bodyPr/>
                    <a:lstStyle/>
                    <a:p>
                      <a:r>
                        <a:rPr lang="en-US" sz="1800">
                          <a:effectLst/>
                        </a:rPr>
                        <a:t>Lab Assignment 6</a:t>
                      </a:r>
                    </a:p>
                  </a:txBody>
                  <a:tcPr anchor="ctr"/>
                </a:tc>
                <a:tc>
                  <a:txBody>
                    <a:bodyPr/>
                    <a:lstStyle/>
                    <a:p>
                      <a:r>
                        <a:rPr lang="en-US" sz="1800">
                          <a:effectLst/>
                        </a:rPr>
                        <a:t>46.66</a:t>
                      </a:r>
                    </a:p>
                  </a:txBody>
                  <a:tcPr anchor="ctr"/>
                </a:tc>
                <a:extLst>
                  <a:ext uri="{0D108BD9-81ED-4DB2-BD59-A6C34878D82A}">
                    <a16:rowId xmlns:a16="http://schemas.microsoft.com/office/drawing/2014/main" val="2397179681"/>
                  </a:ext>
                </a:extLst>
              </a:tr>
              <a:tr h="437552">
                <a:tc>
                  <a:txBody>
                    <a:bodyPr/>
                    <a:lstStyle/>
                    <a:p>
                      <a:r>
                        <a:rPr lang="en-US" sz="1800" dirty="0">
                          <a:effectLst/>
                        </a:rPr>
                        <a:t>Lab Assignment 7</a:t>
                      </a:r>
                    </a:p>
                  </a:txBody>
                  <a:tcPr anchor="ctr"/>
                </a:tc>
                <a:tc>
                  <a:txBody>
                    <a:bodyPr/>
                    <a:lstStyle/>
                    <a:p>
                      <a:r>
                        <a:rPr lang="en-US" sz="1800">
                          <a:effectLst/>
                        </a:rPr>
                        <a:t>47.72</a:t>
                      </a:r>
                    </a:p>
                  </a:txBody>
                  <a:tcPr anchor="ctr"/>
                </a:tc>
                <a:extLst>
                  <a:ext uri="{0D108BD9-81ED-4DB2-BD59-A6C34878D82A}">
                    <a16:rowId xmlns:a16="http://schemas.microsoft.com/office/drawing/2014/main" val="3060709136"/>
                  </a:ext>
                </a:extLst>
              </a:tr>
              <a:tr h="437552">
                <a:tc>
                  <a:txBody>
                    <a:bodyPr/>
                    <a:lstStyle/>
                    <a:p>
                      <a:r>
                        <a:rPr lang="en-US" sz="1800">
                          <a:effectLst/>
                        </a:rPr>
                        <a:t>Lab Assignment 8</a:t>
                      </a:r>
                    </a:p>
                  </a:txBody>
                  <a:tcPr anchor="ctr"/>
                </a:tc>
                <a:tc>
                  <a:txBody>
                    <a:bodyPr/>
                    <a:lstStyle/>
                    <a:p>
                      <a:r>
                        <a:rPr lang="en-US" sz="1800" dirty="0">
                          <a:effectLst/>
                        </a:rPr>
                        <a:t>29.54</a:t>
                      </a:r>
                    </a:p>
                  </a:txBody>
                  <a:tcPr anchor="ctr"/>
                </a:tc>
                <a:extLst>
                  <a:ext uri="{0D108BD9-81ED-4DB2-BD59-A6C34878D82A}">
                    <a16:rowId xmlns:a16="http://schemas.microsoft.com/office/drawing/2014/main" val="1302620432"/>
                  </a:ext>
                </a:extLst>
              </a:tr>
            </a:tbl>
          </a:graphicData>
        </a:graphic>
      </p:graphicFrame>
    </p:spTree>
    <p:extLst>
      <p:ext uri="{BB962C8B-B14F-4D97-AF65-F5344CB8AC3E}">
        <p14:creationId xmlns:p14="http://schemas.microsoft.com/office/powerpoint/2010/main" val="49125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0A0C-985A-A445-87DA-5B6AAB292EF3}"/>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4C6D9FC4-91E1-3841-8059-840800CCB121}"/>
              </a:ext>
            </a:extLst>
          </p:cNvPr>
          <p:cNvSpPr>
            <a:spLocks noGrp="1"/>
          </p:cNvSpPr>
          <p:nvPr>
            <p:ph idx="1"/>
          </p:nvPr>
        </p:nvSpPr>
        <p:spPr>
          <a:xfrm>
            <a:off x="838200" y="1610472"/>
            <a:ext cx="10515600" cy="4667250"/>
          </a:xfrm>
        </p:spPr>
        <p:txBody>
          <a:bodyPr>
            <a:normAutofit lnSpcReduction="10000"/>
          </a:bodyPr>
          <a:lstStyle/>
          <a:p>
            <a:pPr algn="just"/>
            <a:r>
              <a:rPr lang="en-US" sz="2400" dirty="0"/>
              <a:t>Students who tend to finish the PA early performed statistically significantly better in PA, CA, lab assignments, final exam and overall grade.</a:t>
            </a:r>
          </a:p>
          <a:p>
            <a:pPr algn="just"/>
            <a:r>
              <a:rPr lang="en-US" sz="2400" dirty="0"/>
              <a:t>Length of the time taken do the PA did not affect student performance in any of the grade categories.</a:t>
            </a:r>
          </a:p>
          <a:p>
            <a:pPr algn="just"/>
            <a:r>
              <a:rPr lang="en-US" sz="2400" dirty="0"/>
              <a:t>Students who tend to finish the CA early performed better in CA and lab assignments.</a:t>
            </a:r>
          </a:p>
          <a:p>
            <a:pPr algn="just"/>
            <a:r>
              <a:rPr lang="en-US" sz="2400" dirty="0"/>
              <a:t>Students who tend to finish the lab assignments early performed better in second midterm, final exam and overall grade.</a:t>
            </a:r>
          </a:p>
          <a:p>
            <a:pPr algn="just"/>
            <a:r>
              <a:rPr lang="en-US" sz="2400" dirty="0"/>
              <a:t>Paired T-test results showed that the attendance and midterm grades decreased after corona virus.</a:t>
            </a:r>
          </a:p>
          <a:p>
            <a:pPr algn="just"/>
            <a:r>
              <a:rPr lang="en-US" sz="2400" dirty="0"/>
              <a:t>Due to corona virus, course was changed from face-to-face to online in the middle of the semester which probably affected the results.</a:t>
            </a:r>
          </a:p>
          <a:p>
            <a:pPr algn="just"/>
            <a:endParaRPr lang="en-US" dirty="0"/>
          </a:p>
        </p:txBody>
      </p:sp>
    </p:spTree>
    <p:extLst>
      <p:ext uri="{BB962C8B-B14F-4D97-AF65-F5344CB8AC3E}">
        <p14:creationId xmlns:p14="http://schemas.microsoft.com/office/powerpoint/2010/main" val="317231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B102-D276-164A-AD08-92915FF284F6}"/>
              </a:ext>
            </a:extLst>
          </p:cNvPr>
          <p:cNvSpPr>
            <a:spLocks noGrp="1"/>
          </p:cNvSpPr>
          <p:nvPr>
            <p:ph type="title"/>
          </p:nvPr>
        </p:nvSpPr>
        <p:spPr/>
        <p:txBody>
          <a:bodyPr/>
          <a:lstStyle/>
          <a:p>
            <a:pPr algn="ctr"/>
            <a:r>
              <a:rPr lang="en-US" b="1" dirty="0"/>
              <a:t>FUTURE WORK</a:t>
            </a:r>
          </a:p>
        </p:txBody>
      </p:sp>
      <p:sp>
        <p:nvSpPr>
          <p:cNvPr id="3" name="Content Placeholder 2">
            <a:extLst>
              <a:ext uri="{FF2B5EF4-FFF2-40B4-BE49-F238E27FC236}">
                <a16:creationId xmlns:a16="http://schemas.microsoft.com/office/drawing/2014/main" id="{002AA28A-2105-1B48-82C6-B51D4E748A74}"/>
              </a:ext>
            </a:extLst>
          </p:cNvPr>
          <p:cNvSpPr>
            <a:spLocks noGrp="1"/>
          </p:cNvSpPr>
          <p:nvPr>
            <p:ph idx="1"/>
          </p:nvPr>
        </p:nvSpPr>
        <p:spPr/>
        <p:txBody>
          <a:bodyPr/>
          <a:lstStyle/>
          <a:p>
            <a:pPr algn="just"/>
            <a:r>
              <a:rPr lang="en-US" dirty="0"/>
              <a:t>For future work, it would be helpful to introduce the online interactive tool like ZyBooks for various programming courses to help the students to understand the concept and apply them in doing the programming exercises. </a:t>
            </a:r>
          </a:p>
          <a:p>
            <a:pPr algn="just"/>
            <a:r>
              <a:rPr lang="en-US" dirty="0"/>
              <a:t>Perform the similar tests to evaluate the student performance for various courses  that were taught in the same manner for the entire semester.</a:t>
            </a:r>
          </a:p>
        </p:txBody>
      </p:sp>
    </p:spTree>
    <p:extLst>
      <p:ext uri="{BB962C8B-B14F-4D97-AF65-F5344CB8AC3E}">
        <p14:creationId xmlns:p14="http://schemas.microsoft.com/office/powerpoint/2010/main" val="1656149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09DFACCA-9E6F-654B-8173-6752A877E17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6725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F4CC-4C9F-5042-951A-F4258FEC6516}"/>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2A78AC41-BFE3-9F4C-ADF0-81427F1CAE7D}"/>
              </a:ext>
            </a:extLst>
          </p:cNvPr>
          <p:cNvSpPr>
            <a:spLocks noGrp="1"/>
          </p:cNvSpPr>
          <p:nvPr>
            <p:ph idx="1"/>
          </p:nvPr>
        </p:nvSpPr>
        <p:spPr>
          <a:xfrm>
            <a:off x="838200" y="1460500"/>
            <a:ext cx="10515600" cy="5032375"/>
          </a:xfrm>
        </p:spPr>
        <p:txBody>
          <a:bodyPr>
            <a:normAutofit/>
          </a:bodyPr>
          <a:lstStyle/>
          <a:p>
            <a:pPr algn="just"/>
            <a:r>
              <a:rPr lang="en-US" sz="2600" dirty="0"/>
              <a:t>Course Name: CS 172 Computer Science I containing 43 students.</a:t>
            </a:r>
          </a:p>
          <a:p>
            <a:pPr algn="just"/>
            <a:r>
              <a:rPr lang="en-US" sz="2600" dirty="0"/>
              <a:t>Online interactive textbook called ZyBooks:</a:t>
            </a:r>
          </a:p>
          <a:p>
            <a:pPr lvl="1" algn="just"/>
            <a:r>
              <a:rPr lang="en-US" sz="2600" dirty="0"/>
              <a:t>Participation Activities (PA) </a:t>
            </a:r>
          </a:p>
          <a:p>
            <a:pPr lvl="1" algn="just"/>
            <a:r>
              <a:rPr lang="en-US" sz="2600" dirty="0"/>
              <a:t>Challenge Activities (CA) </a:t>
            </a:r>
          </a:p>
          <a:p>
            <a:pPr lvl="1" algn="just"/>
            <a:r>
              <a:rPr lang="en-US" sz="2600" dirty="0"/>
              <a:t>Lab Assignments.</a:t>
            </a:r>
          </a:p>
          <a:p>
            <a:pPr algn="just"/>
            <a:r>
              <a:rPr lang="en-US" sz="2600" dirty="0"/>
              <a:t>ZyBooks: </a:t>
            </a:r>
          </a:p>
          <a:p>
            <a:pPr lvl="1" algn="just"/>
            <a:r>
              <a:rPr lang="en-US" sz="2600" dirty="0"/>
              <a:t>Allows to find the start date, start time, end date and end time for each assignment of each student.</a:t>
            </a:r>
          </a:p>
          <a:p>
            <a:pPr lvl="1" algn="just"/>
            <a:r>
              <a:rPr lang="en-US" sz="2600" dirty="0"/>
              <a:t>Provides automatic feedback to the students.</a:t>
            </a:r>
          </a:p>
        </p:txBody>
      </p:sp>
    </p:spTree>
    <p:extLst>
      <p:ext uri="{BB962C8B-B14F-4D97-AF65-F5344CB8AC3E}">
        <p14:creationId xmlns:p14="http://schemas.microsoft.com/office/powerpoint/2010/main" val="254580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995E-9CDD-7744-9876-4A29F67FBF54}"/>
              </a:ext>
            </a:extLst>
          </p:cNvPr>
          <p:cNvSpPr>
            <a:spLocks noGrp="1"/>
          </p:cNvSpPr>
          <p:nvPr>
            <p:ph type="title"/>
          </p:nvPr>
        </p:nvSpPr>
        <p:spPr>
          <a:xfrm>
            <a:off x="838200" y="620306"/>
            <a:ext cx="10515600" cy="1325563"/>
          </a:xfrm>
        </p:spPr>
        <p:txBody>
          <a:bodyPr/>
          <a:lstStyle/>
          <a:p>
            <a:pPr algn="ctr"/>
            <a:r>
              <a:rPr lang="en-US" b="1" dirty="0"/>
              <a:t>LIST OF COURSE COMPONENTS (% of total grade)</a:t>
            </a:r>
          </a:p>
        </p:txBody>
      </p:sp>
      <p:sp>
        <p:nvSpPr>
          <p:cNvPr id="3" name="Content Placeholder 2">
            <a:extLst>
              <a:ext uri="{FF2B5EF4-FFF2-40B4-BE49-F238E27FC236}">
                <a16:creationId xmlns:a16="http://schemas.microsoft.com/office/drawing/2014/main" id="{DD4CD4B9-4EB4-C743-889E-2FE4F554D20A}"/>
              </a:ext>
            </a:extLst>
          </p:cNvPr>
          <p:cNvSpPr>
            <a:spLocks noGrp="1"/>
          </p:cNvSpPr>
          <p:nvPr>
            <p:ph idx="1"/>
          </p:nvPr>
        </p:nvSpPr>
        <p:spPr>
          <a:xfrm>
            <a:off x="838200" y="2141537"/>
            <a:ext cx="10515600" cy="4351338"/>
          </a:xfrm>
        </p:spPr>
        <p:txBody>
          <a:bodyPr/>
          <a:lstStyle/>
          <a:p>
            <a:r>
              <a:rPr lang="en-US" dirty="0"/>
              <a:t>Participation Activities (7%) – Assigned before material is covered in class.</a:t>
            </a:r>
          </a:p>
          <a:p>
            <a:r>
              <a:rPr lang="en-US" dirty="0"/>
              <a:t>Challenge Activities (8%) – Assigned after material is covered in class.</a:t>
            </a:r>
          </a:p>
          <a:p>
            <a:r>
              <a:rPr lang="en-US" dirty="0"/>
              <a:t>Attendance (2%) </a:t>
            </a:r>
          </a:p>
          <a:p>
            <a:r>
              <a:rPr lang="en-US" dirty="0"/>
              <a:t>Lab Assignments (35%) – More problems were assigned than needed to get full credit.</a:t>
            </a:r>
          </a:p>
          <a:p>
            <a:r>
              <a:rPr lang="en-US" dirty="0"/>
              <a:t>Midterm 1 (12%)</a:t>
            </a:r>
          </a:p>
          <a:p>
            <a:r>
              <a:rPr lang="en-US" dirty="0"/>
              <a:t>Midterm 2 (12%)</a:t>
            </a:r>
          </a:p>
          <a:p>
            <a:r>
              <a:rPr lang="en-US" dirty="0"/>
              <a:t>Final Exam (16%)</a:t>
            </a:r>
          </a:p>
        </p:txBody>
      </p:sp>
    </p:spTree>
    <p:extLst>
      <p:ext uri="{BB962C8B-B14F-4D97-AF65-F5344CB8AC3E}">
        <p14:creationId xmlns:p14="http://schemas.microsoft.com/office/powerpoint/2010/main" val="289838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D66F-4493-BA48-ABA4-608DCD5EAC0C}"/>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62A18A0A-0966-864F-879C-DCD91F27A93D}"/>
              </a:ext>
            </a:extLst>
          </p:cNvPr>
          <p:cNvSpPr>
            <a:spLocks noGrp="1"/>
          </p:cNvSpPr>
          <p:nvPr>
            <p:ph idx="1"/>
          </p:nvPr>
        </p:nvSpPr>
        <p:spPr>
          <a:xfrm>
            <a:off x="838200" y="1825625"/>
            <a:ext cx="10515600" cy="4667250"/>
          </a:xfrm>
        </p:spPr>
        <p:txBody>
          <a:bodyPr>
            <a:normAutofit lnSpcReduction="10000"/>
          </a:bodyPr>
          <a:lstStyle/>
          <a:p>
            <a:pPr algn="just"/>
            <a:r>
              <a:rPr lang="en-US" dirty="0"/>
              <a:t>Students were divided into two groups &amp; three groups to check whether there is any difference in performance between the groups:</a:t>
            </a:r>
          </a:p>
          <a:p>
            <a:pPr marL="914400" lvl="1" indent="-457200" algn="just">
              <a:buFont typeface="+mj-lt"/>
              <a:buAutoNum type="arabicPeriod"/>
            </a:pPr>
            <a:r>
              <a:rPr lang="en-US" sz="2100" dirty="0"/>
              <a:t>Students who finish the PA’s early vs. late.</a:t>
            </a:r>
          </a:p>
          <a:p>
            <a:pPr marL="914400" lvl="1" indent="-457200" algn="just">
              <a:buFont typeface="+mj-lt"/>
              <a:buAutoNum type="arabicPeriod"/>
            </a:pPr>
            <a:r>
              <a:rPr lang="en-US" sz="2100" dirty="0"/>
              <a:t>Students who took more time to do the PA’s vs. less time on average (End time – Start time).</a:t>
            </a:r>
          </a:p>
          <a:p>
            <a:pPr marL="914400" lvl="1" indent="-457200" algn="just">
              <a:buFont typeface="+mj-lt"/>
              <a:buAutoNum type="arabicPeriod"/>
            </a:pPr>
            <a:r>
              <a:rPr lang="en-US" sz="2100" dirty="0"/>
              <a:t>Students who start the challenge activities early vs. late</a:t>
            </a:r>
          </a:p>
          <a:p>
            <a:pPr marL="914400" lvl="1" indent="-457200" algn="just">
              <a:buFont typeface="+mj-lt"/>
              <a:buAutoNum type="arabicPeriod"/>
            </a:pPr>
            <a:r>
              <a:rPr lang="en-US" sz="2100" dirty="0"/>
              <a:t>Student who start the lab assignments early vs. late</a:t>
            </a:r>
          </a:p>
          <a:p>
            <a:pPr marL="914400" lvl="1" indent="-457200" algn="just">
              <a:buFont typeface="+mj-lt"/>
              <a:buAutoNum type="arabicPeriod"/>
            </a:pPr>
            <a:endParaRPr lang="en-US" sz="2100" dirty="0"/>
          </a:p>
          <a:p>
            <a:pPr algn="just"/>
            <a:r>
              <a:rPr lang="en-US" dirty="0"/>
              <a:t>To check whether there is a change in student performance before and after corona virus</a:t>
            </a:r>
          </a:p>
          <a:p>
            <a:pPr algn="just"/>
            <a:r>
              <a:rPr lang="en-US" dirty="0"/>
              <a:t>To check the percentage of students who did extra exercises in the lab assignments</a:t>
            </a:r>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398501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8BD6-4FBB-C346-BF20-DC07837FF3A1}"/>
              </a:ext>
            </a:extLst>
          </p:cNvPr>
          <p:cNvSpPr>
            <a:spLocks noGrp="1"/>
          </p:cNvSpPr>
          <p:nvPr>
            <p:ph type="title"/>
          </p:nvPr>
        </p:nvSpPr>
        <p:spPr/>
        <p:txBody>
          <a:bodyPr/>
          <a:lstStyle/>
          <a:p>
            <a:pPr algn="ctr"/>
            <a:r>
              <a:rPr lang="en-US" b="1" dirty="0"/>
              <a:t>RELATED WORK</a:t>
            </a:r>
          </a:p>
        </p:txBody>
      </p:sp>
      <p:sp>
        <p:nvSpPr>
          <p:cNvPr id="3" name="Content Placeholder 2">
            <a:extLst>
              <a:ext uri="{FF2B5EF4-FFF2-40B4-BE49-F238E27FC236}">
                <a16:creationId xmlns:a16="http://schemas.microsoft.com/office/drawing/2014/main" id="{398F5568-855C-0C4E-A0D2-C59BA5463CE1}"/>
              </a:ext>
            </a:extLst>
          </p:cNvPr>
          <p:cNvSpPr>
            <a:spLocks noGrp="1"/>
          </p:cNvSpPr>
          <p:nvPr>
            <p:ph idx="1"/>
          </p:nvPr>
        </p:nvSpPr>
        <p:spPr>
          <a:xfrm>
            <a:off x="838200" y="1506647"/>
            <a:ext cx="10515600" cy="5170599"/>
          </a:xfrm>
        </p:spPr>
        <p:txBody>
          <a:bodyPr>
            <a:normAutofit/>
          </a:bodyPr>
          <a:lstStyle/>
          <a:p>
            <a:pPr algn="just"/>
            <a:r>
              <a:rPr lang="en-US" sz="2400" dirty="0"/>
              <a:t>Alshammari et al. [1] performed the statistical tests on the student data for two computer science courses which uses ZyBooks and found that the students  who tend to finish the participation activities early performed better in the class.</a:t>
            </a:r>
          </a:p>
          <a:p>
            <a:pPr algn="just"/>
            <a:endParaRPr lang="en-US" sz="2400" dirty="0"/>
          </a:p>
          <a:p>
            <a:pPr algn="just"/>
            <a:r>
              <a:rPr lang="en-US" sz="2400" dirty="0"/>
              <a:t>Schneider et al. [2] made a student performance evaluation on Java course, that uses </a:t>
            </a:r>
            <a:r>
              <a:rPr lang="en-US" sz="2400" dirty="0" err="1"/>
              <a:t>zynante.com</a:t>
            </a:r>
            <a:r>
              <a:rPr lang="en-US" sz="2400" dirty="0"/>
              <a:t> for three years. Results showed that there were no improvement in the student performance, but student satisfaction with the course was higher when using this tool.</a:t>
            </a:r>
          </a:p>
          <a:p>
            <a:pPr algn="just"/>
            <a:endParaRPr lang="en-US" sz="2400" dirty="0"/>
          </a:p>
          <a:p>
            <a:pPr algn="just"/>
            <a:r>
              <a:rPr lang="en-US" sz="2400" dirty="0"/>
              <a:t>Skalka et al. [3] performed the analysis on the student data that was collected for three years in an introductory programming course and found that the students performed better in the course activities that used an automated assessment source code tool.</a:t>
            </a:r>
          </a:p>
        </p:txBody>
      </p:sp>
    </p:spTree>
    <p:extLst>
      <p:ext uri="{BB962C8B-B14F-4D97-AF65-F5344CB8AC3E}">
        <p14:creationId xmlns:p14="http://schemas.microsoft.com/office/powerpoint/2010/main" val="407305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597D5-C9BB-2440-89D2-0485601E24FA}"/>
              </a:ext>
            </a:extLst>
          </p:cNvPr>
          <p:cNvSpPr>
            <a:spLocks noGrp="1"/>
          </p:cNvSpPr>
          <p:nvPr>
            <p:ph idx="1"/>
          </p:nvPr>
        </p:nvSpPr>
        <p:spPr>
          <a:xfrm>
            <a:off x="734028" y="1362638"/>
            <a:ext cx="10515600" cy="5408552"/>
          </a:xfrm>
        </p:spPr>
        <p:txBody>
          <a:bodyPr>
            <a:normAutofit/>
          </a:bodyPr>
          <a:lstStyle/>
          <a:p>
            <a:pPr algn="just"/>
            <a:r>
              <a:rPr lang="en-US" sz="2400" dirty="0"/>
              <a:t>Adkins et al. [4] performed statistical tests on the student’s final course grade and found that using the online interactive tools improved the student’s overall course grade.</a:t>
            </a:r>
          </a:p>
          <a:p>
            <a:pPr algn="just"/>
            <a:endParaRPr lang="en-US" sz="2400" dirty="0"/>
          </a:p>
          <a:p>
            <a:pPr algn="just"/>
            <a:r>
              <a:rPr lang="en-US" sz="2400" dirty="0"/>
              <a:t>Entenzari et al. [5] made a brief analysis on the student overall data and concluded that the students who completed their assignments one or two days before the due date performed better than the students who finished their assignments within 24 hours to the due date.</a:t>
            </a:r>
          </a:p>
          <a:p>
            <a:pPr algn="just"/>
            <a:endParaRPr lang="en-US" sz="2400" dirty="0"/>
          </a:p>
          <a:p>
            <a:pPr algn="just"/>
            <a:r>
              <a:rPr lang="en-US" sz="2400" dirty="0"/>
              <a:t>Benotti et al. [6] analyzed the student perceptions in two universities by introducing a new online interactive tool and found that the course dropout rate became much lower in the course that uses an interactive tool to learn.</a:t>
            </a:r>
          </a:p>
          <a:p>
            <a:endParaRPr lang="en-US" sz="2400" dirty="0"/>
          </a:p>
        </p:txBody>
      </p:sp>
      <p:sp>
        <p:nvSpPr>
          <p:cNvPr id="4" name="Title 1">
            <a:extLst>
              <a:ext uri="{FF2B5EF4-FFF2-40B4-BE49-F238E27FC236}">
                <a16:creationId xmlns:a16="http://schemas.microsoft.com/office/drawing/2014/main" id="{B368DC8B-D675-9B45-83B4-543A4B777348}"/>
              </a:ext>
            </a:extLst>
          </p:cNvPr>
          <p:cNvSpPr>
            <a:spLocks noGrp="1"/>
          </p:cNvSpPr>
          <p:nvPr>
            <p:ph type="title"/>
          </p:nvPr>
        </p:nvSpPr>
        <p:spPr>
          <a:xfrm>
            <a:off x="734028" y="203079"/>
            <a:ext cx="10515600" cy="1325563"/>
          </a:xfrm>
        </p:spPr>
        <p:txBody>
          <a:bodyPr/>
          <a:lstStyle/>
          <a:p>
            <a:pPr algn="ctr"/>
            <a:r>
              <a:rPr lang="en-US" b="1" dirty="0"/>
              <a:t>RELATED WORK CONTINUED...</a:t>
            </a:r>
          </a:p>
        </p:txBody>
      </p:sp>
    </p:spTree>
    <p:extLst>
      <p:ext uri="{BB962C8B-B14F-4D97-AF65-F5344CB8AC3E}">
        <p14:creationId xmlns:p14="http://schemas.microsoft.com/office/powerpoint/2010/main" val="342984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993D-9929-A34C-AFFF-D29ACE2AAE35}"/>
              </a:ext>
            </a:extLst>
          </p:cNvPr>
          <p:cNvSpPr>
            <a:spLocks noGrp="1"/>
          </p:cNvSpPr>
          <p:nvPr>
            <p:ph type="title"/>
          </p:nvPr>
        </p:nvSpPr>
        <p:spPr>
          <a:xfrm>
            <a:off x="838200" y="152474"/>
            <a:ext cx="10515600" cy="1325563"/>
          </a:xfrm>
        </p:spPr>
        <p:txBody>
          <a:bodyPr/>
          <a:lstStyle/>
          <a:p>
            <a:pPr algn="ctr"/>
            <a:r>
              <a:rPr lang="en-US" b="1" dirty="0"/>
              <a:t>DIVIDING STUDENTS INTO GROUPS</a:t>
            </a:r>
          </a:p>
        </p:txBody>
      </p:sp>
      <p:graphicFrame>
        <p:nvGraphicFramePr>
          <p:cNvPr id="4" name="Table 4">
            <a:extLst>
              <a:ext uri="{FF2B5EF4-FFF2-40B4-BE49-F238E27FC236}">
                <a16:creationId xmlns:a16="http://schemas.microsoft.com/office/drawing/2014/main" id="{029EE7F1-F6DC-0E4F-B1A3-073CB731FB1C}"/>
              </a:ext>
            </a:extLst>
          </p:cNvPr>
          <p:cNvGraphicFramePr>
            <a:graphicFrameLocks noGrp="1"/>
          </p:cNvGraphicFramePr>
          <p:nvPr>
            <p:ph idx="1"/>
            <p:extLst>
              <p:ext uri="{D42A27DB-BD31-4B8C-83A1-F6EECF244321}">
                <p14:modId xmlns:p14="http://schemas.microsoft.com/office/powerpoint/2010/main" val="457512867"/>
              </p:ext>
            </p:extLst>
          </p:nvPr>
        </p:nvGraphicFramePr>
        <p:xfrm>
          <a:off x="823138" y="1219200"/>
          <a:ext cx="10545723" cy="5455842"/>
        </p:xfrm>
        <a:graphic>
          <a:graphicData uri="http://schemas.openxmlformats.org/drawingml/2006/table">
            <a:tbl>
              <a:tblPr firstRow="1" bandRow="1">
                <a:tableStyleId>{5940675A-B579-460E-94D1-54222C63F5DA}</a:tableStyleId>
              </a:tblPr>
              <a:tblGrid>
                <a:gridCol w="2648398">
                  <a:extLst>
                    <a:ext uri="{9D8B030D-6E8A-4147-A177-3AD203B41FA5}">
                      <a16:colId xmlns:a16="http://schemas.microsoft.com/office/drawing/2014/main" val="3472868924"/>
                    </a:ext>
                  </a:extLst>
                </a:gridCol>
                <a:gridCol w="2633771">
                  <a:extLst>
                    <a:ext uri="{9D8B030D-6E8A-4147-A177-3AD203B41FA5}">
                      <a16:colId xmlns:a16="http://schemas.microsoft.com/office/drawing/2014/main" val="305526564"/>
                    </a:ext>
                  </a:extLst>
                </a:gridCol>
                <a:gridCol w="2633771">
                  <a:extLst>
                    <a:ext uri="{9D8B030D-6E8A-4147-A177-3AD203B41FA5}">
                      <a16:colId xmlns:a16="http://schemas.microsoft.com/office/drawing/2014/main" val="2727941328"/>
                    </a:ext>
                  </a:extLst>
                </a:gridCol>
                <a:gridCol w="2629783">
                  <a:extLst>
                    <a:ext uri="{9D8B030D-6E8A-4147-A177-3AD203B41FA5}">
                      <a16:colId xmlns:a16="http://schemas.microsoft.com/office/drawing/2014/main" val="3362838222"/>
                    </a:ext>
                  </a:extLst>
                </a:gridCol>
              </a:tblGrid>
              <a:tr h="872084">
                <a:tc>
                  <a:txBody>
                    <a:bodyPr/>
                    <a:lstStyle/>
                    <a:p>
                      <a:pPr algn="ctr"/>
                      <a:r>
                        <a:rPr lang="en-US" sz="3000" b="1" dirty="0">
                          <a:latin typeface="+mj-lt"/>
                        </a:rPr>
                        <a:t>Two Categories</a:t>
                      </a:r>
                    </a:p>
                  </a:txBody>
                  <a:tcPr/>
                </a:tc>
                <a:tc>
                  <a:txBody>
                    <a:bodyPr/>
                    <a:lstStyle/>
                    <a:p>
                      <a:pPr algn="ctr"/>
                      <a:r>
                        <a:rPr lang="en-US" sz="3000" b="1" dirty="0">
                          <a:latin typeface="+mj-lt"/>
                        </a:rPr>
                        <a:t>Division</a:t>
                      </a:r>
                    </a:p>
                  </a:txBody>
                  <a:tcPr/>
                </a:tc>
                <a:tc>
                  <a:txBody>
                    <a:bodyPr/>
                    <a:lstStyle/>
                    <a:p>
                      <a:pPr algn="ctr"/>
                      <a:r>
                        <a:rPr lang="en-US" sz="3000" b="1" dirty="0">
                          <a:latin typeface="+mj-lt"/>
                        </a:rPr>
                        <a:t>Category 1</a:t>
                      </a:r>
                    </a:p>
                  </a:txBody>
                  <a:tcPr/>
                </a:tc>
                <a:tc>
                  <a:txBody>
                    <a:bodyPr/>
                    <a:lstStyle/>
                    <a:p>
                      <a:pPr algn="ctr"/>
                      <a:r>
                        <a:rPr lang="en-US" sz="3000" b="1" dirty="0">
                          <a:latin typeface="+mj-lt"/>
                        </a:rPr>
                        <a:t>Category 2</a:t>
                      </a:r>
                    </a:p>
                  </a:txBody>
                  <a:tcPr/>
                </a:tc>
                <a:extLst>
                  <a:ext uri="{0D108BD9-81ED-4DB2-BD59-A6C34878D82A}">
                    <a16:rowId xmlns:a16="http://schemas.microsoft.com/office/drawing/2014/main" val="2160233782"/>
                  </a:ext>
                </a:extLst>
              </a:tr>
              <a:tr h="1050384">
                <a:tc>
                  <a:txBody>
                    <a:bodyPr/>
                    <a:lstStyle/>
                    <a:p>
                      <a:pPr algn="ctr"/>
                      <a:r>
                        <a:rPr lang="en-US" sz="2000" dirty="0"/>
                        <a:t>Completing PA Early vs. Late</a:t>
                      </a:r>
                    </a:p>
                  </a:txBody>
                  <a:tcPr/>
                </a:tc>
                <a:tc>
                  <a:txBody>
                    <a:bodyPr/>
                    <a:lstStyle/>
                    <a:p>
                      <a:pPr algn="ctr"/>
                      <a:r>
                        <a:rPr lang="en-US" sz="2000" dirty="0"/>
                        <a:t>                                    Median of times</a:t>
                      </a:r>
                    </a:p>
                  </a:txBody>
                  <a:tcPr/>
                </a:tc>
                <a:tc>
                  <a:txBody>
                    <a:bodyPr/>
                    <a:lstStyle/>
                    <a:p>
                      <a:pPr algn="ctr"/>
                      <a:r>
                        <a:rPr lang="en-US" sz="2000" dirty="0"/>
                        <a:t>  4 or more assignments finishing early (12hrs before due date)</a:t>
                      </a:r>
                    </a:p>
                  </a:txBody>
                  <a:tcPr/>
                </a:tc>
                <a:tc>
                  <a:txBody>
                    <a:bodyPr/>
                    <a:lstStyle/>
                    <a:p>
                      <a:pPr algn="ctr"/>
                      <a:r>
                        <a:rPr lang="en-US" sz="2000" dirty="0"/>
                        <a:t>Less than 4 assignments finishing early (12hrs of due date)</a:t>
                      </a:r>
                    </a:p>
                  </a:txBody>
                  <a:tcPr/>
                </a:tc>
                <a:extLst>
                  <a:ext uri="{0D108BD9-81ED-4DB2-BD59-A6C34878D82A}">
                    <a16:rowId xmlns:a16="http://schemas.microsoft.com/office/drawing/2014/main" val="1578791242"/>
                  </a:ext>
                </a:extLst>
              </a:tr>
              <a:tr h="956638">
                <a:tc>
                  <a:txBody>
                    <a:bodyPr/>
                    <a:lstStyle/>
                    <a:p>
                      <a:pPr algn="ctr"/>
                      <a:r>
                        <a:rPr lang="en-US" sz="2000" dirty="0"/>
                        <a:t>Length of Time to Complete PA</a:t>
                      </a:r>
                    </a:p>
                  </a:txBody>
                  <a:tcPr/>
                </a:tc>
                <a:tc>
                  <a:txBody>
                    <a:bodyPr/>
                    <a:lstStyle/>
                    <a:p>
                      <a:pPr algn="ctr"/>
                      <a:r>
                        <a:rPr lang="en-US" sz="2000" dirty="0"/>
                        <a:t>                             Average of times</a:t>
                      </a:r>
                    </a:p>
                  </a:txBody>
                  <a:tcPr/>
                </a:tc>
                <a:tc>
                  <a:txBody>
                    <a:bodyPr/>
                    <a:lstStyle/>
                    <a:p>
                      <a:pPr algn="ctr"/>
                      <a:r>
                        <a:rPr lang="en-US" sz="2000" dirty="0"/>
                        <a:t>First half of students with lesser average value</a:t>
                      </a:r>
                    </a:p>
                  </a:txBody>
                  <a:tcPr/>
                </a:tc>
                <a:tc>
                  <a:txBody>
                    <a:bodyPr/>
                    <a:lstStyle/>
                    <a:p>
                      <a:pPr algn="ctr"/>
                      <a:r>
                        <a:rPr lang="en-US" sz="2000" dirty="0"/>
                        <a:t>Second half of students with higher average value</a:t>
                      </a:r>
                    </a:p>
                  </a:txBody>
                  <a:tcPr/>
                </a:tc>
                <a:extLst>
                  <a:ext uri="{0D108BD9-81ED-4DB2-BD59-A6C34878D82A}">
                    <a16:rowId xmlns:a16="http://schemas.microsoft.com/office/drawing/2014/main" val="2560426148"/>
                  </a:ext>
                </a:extLst>
              </a:tr>
              <a:tr h="956638">
                <a:tc>
                  <a:txBody>
                    <a:bodyPr/>
                    <a:lstStyle/>
                    <a:p>
                      <a:pPr algn="ctr"/>
                      <a:r>
                        <a:rPr lang="en-US" sz="2000" dirty="0"/>
                        <a:t>Starting the Challenge Activities Early vs. Late</a:t>
                      </a:r>
                    </a:p>
                  </a:txBody>
                  <a:tcPr/>
                </a:tc>
                <a:tc>
                  <a:txBody>
                    <a:bodyPr/>
                    <a:lstStyle/>
                    <a:p>
                      <a:pPr algn="ctr"/>
                      <a:r>
                        <a:rPr lang="en-US" sz="2000" dirty="0"/>
                        <a:t>                                 Average of times</a:t>
                      </a:r>
                    </a:p>
                  </a:txBody>
                  <a:tcPr/>
                </a:tc>
                <a:tc>
                  <a:txBody>
                    <a:bodyPr/>
                    <a:lstStyle/>
                    <a:p>
                      <a:pPr algn="ctr"/>
                      <a:r>
                        <a:rPr lang="en-US" sz="2000" dirty="0"/>
                        <a:t>First half of students with high average 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Second half of students with less average value</a:t>
                      </a:r>
                    </a:p>
                  </a:txBody>
                  <a:tcPr/>
                </a:tc>
                <a:extLst>
                  <a:ext uri="{0D108BD9-81ED-4DB2-BD59-A6C34878D82A}">
                    <a16:rowId xmlns:a16="http://schemas.microsoft.com/office/drawing/2014/main" val="1059833009"/>
                  </a:ext>
                </a:extLst>
              </a:tr>
              <a:tr h="12465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Starting the Lab Assignments Early vs. Late</a:t>
                      </a:r>
                    </a:p>
                    <a:p>
                      <a:pPr algn="ctr"/>
                      <a:endParaRPr lang="en-US" sz="2000" dirty="0"/>
                    </a:p>
                  </a:txBody>
                  <a:tcPr/>
                </a:tc>
                <a:tc>
                  <a:txBody>
                    <a:bodyPr/>
                    <a:lstStyle/>
                    <a:p>
                      <a:pPr algn="ctr"/>
                      <a:r>
                        <a:rPr lang="en-US" sz="2000" dirty="0"/>
                        <a:t>                                   Average of times</a:t>
                      </a:r>
                    </a:p>
                  </a:txBody>
                  <a:tcPr/>
                </a:tc>
                <a:tc>
                  <a:txBody>
                    <a:bodyPr/>
                    <a:lstStyle/>
                    <a:p>
                      <a:pPr algn="ctr"/>
                      <a:r>
                        <a:rPr lang="en-US" sz="2000" dirty="0"/>
                        <a:t>First half of students with high average 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Second half of students with less average value</a:t>
                      </a:r>
                    </a:p>
                  </a:txBody>
                  <a:tcPr/>
                </a:tc>
                <a:extLst>
                  <a:ext uri="{0D108BD9-81ED-4DB2-BD59-A6C34878D82A}">
                    <a16:rowId xmlns:a16="http://schemas.microsoft.com/office/drawing/2014/main" val="2274029074"/>
                  </a:ext>
                </a:extLst>
              </a:tr>
            </a:tbl>
          </a:graphicData>
        </a:graphic>
      </p:graphicFrame>
    </p:spTree>
    <p:extLst>
      <p:ext uri="{BB962C8B-B14F-4D97-AF65-F5344CB8AC3E}">
        <p14:creationId xmlns:p14="http://schemas.microsoft.com/office/powerpoint/2010/main" val="61479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1F46DF5-B83E-174D-8A89-0D025DB7FDF4}"/>
              </a:ext>
            </a:extLst>
          </p:cNvPr>
          <p:cNvGraphicFramePr>
            <a:graphicFrameLocks noGrp="1"/>
          </p:cNvGraphicFramePr>
          <p:nvPr>
            <p:ph idx="1"/>
            <p:extLst>
              <p:ext uri="{D42A27DB-BD31-4B8C-83A1-F6EECF244321}">
                <p14:modId xmlns:p14="http://schemas.microsoft.com/office/powerpoint/2010/main" val="1255823718"/>
              </p:ext>
            </p:extLst>
          </p:nvPr>
        </p:nvGraphicFramePr>
        <p:xfrm>
          <a:off x="838200" y="685800"/>
          <a:ext cx="10515600" cy="515806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004816981"/>
                    </a:ext>
                  </a:extLst>
                </a:gridCol>
                <a:gridCol w="2628900">
                  <a:extLst>
                    <a:ext uri="{9D8B030D-6E8A-4147-A177-3AD203B41FA5}">
                      <a16:colId xmlns:a16="http://schemas.microsoft.com/office/drawing/2014/main" val="2407275038"/>
                    </a:ext>
                  </a:extLst>
                </a:gridCol>
                <a:gridCol w="2628900">
                  <a:extLst>
                    <a:ext uri="{9D8B030D-6E8A-4147-A177-3AD203B41FA5}">
                      <a16:colId xmlns:a16="http://schemas.microsoft.com/office/drawing/2014/main" val="4137831580"/>
                    </a:ext>
                  </a:extLst>
                </a:gridCol>
                <a:gridCol w="2628900">
                  <a:extLst>
                    <a:ext uri="{9D8B030D-6E8A-4147-A177-3AD203B41FA5}">
                      <a16:colId xmlns:a16="http://schemas.microsoft.com/office/drawing/2014/main" val="3023715502"/>
                    </a:ext>
                  </a:extLst>
                </a:gridCol>
              </a:tblGrid>
              <a:tr h="887390">
                <a:tc>
                  <a:txBody>
                    <a:bodyPr/>
                    <a:lstStyle/>
                    <a:p>
                      <a:pPr algn="ctr"/>
                      <a:r>
                        <a:rPr lang="en-US" sz="3000" b="1" dirty="0">
                          <a:latin typeface="+mj-lt"/>
                        </a:rPr>
                        <a:t>Three Categories</a:t>
                      </a:r>
                    </a:p>
                  </a:txBody>
                  <a:tcPr/>
                </a:tc>
                <a:tc>
                  <a:txBody>
                    <a:bodyPr/>
                    <a:lstStyle/>
                    <a:p>
                      <a:pPr algn="ctr"/>
                      <a:r>
                        <a:rPr lang="en-US" sz="3000" b="1" dirty="0">
                          <a:latin typeface="+mj-lt"/>
                        </a:rPr>
                        <a:t>Division of Time</a:t>
                      </a:r>
                    </a:p>
                  </a:txBody>
                  <a:tcPr/>
                </a:tc>
                <a:tc>
                  <a:txBody>
                    <a:bodyPr/>
                    <a:lstStyle/>
                    <a:p>
                      <a:pPr algn="ctr"/>
                      <a:r>
                        <a:rPr lang="en-US" sz="3000" b="1" dirty="0">
                          <a:latin typeface="+mj-lt"/>
                        </a:rPr>
                        <a:t>Category 1 (First 14 Students)</a:t>
                      </a:r>
                    </a:p>
                  </a:txBody>
                  <a:tcPr/>
                </a:tc>
                <a:tc>
                  <a:txBody>
                    <a:bodyPr/>
                    <a:lstStyle/>
                    <a:p>
                      <a:pPr algn="ctr"/>
                      <a:r>
                        <a:rPr lang="en-US" sz="3000" b="1" dirty="0">
                          <a:latin typeface="+mj-lt"/>
                        </a:rPr>
                        <a:t>Category 3 (Last 14 Students)</a:t>
                      </a:r>
                    </a:p>
                  </a:txBody>
                  <a:tcPr/>
                </a:tc>
                <a:extLst>
                  <a:ext uri="{0D108BD9-81ED-4DB2-BD59-A6C34878D82A}">
                    <a16:rowId xmlns:a16="http://schemas.microsoft.com/office/drawing/2014/main" val="2785647634"/>
                  </a:ext>
                </a:extLst>
              </a:tr>
              <a:tr h="887390">
                <a:tc>
                  <a:txBody>
                    <a:bodyPr/>
                    <a:lstStyle/>
                    <a:p>
                      <a:pPr algn="ctr"/>
                      <a:r>
                        <a:rPr lang="en-US" sz="2000" dirty="0"/>
                        <a:t>Completing PA Early vs. Late</a:t>
                      </a:r>
                    </a:p>
                  </a:txBody>
                  <a:tcPr/>
                </a:tc>
                <a:tc>
                  <a:txBody>
                    <a:bodyPr/>
                    <a:lstStyle/>
                    <a:p>
                      <a:pPr algn="ctr"/>
                      <a:r>
                        <a:rPr lang="en-US" sz="2000" dirty="0"/>
                        <a:t>                                    Median of times</a:t>
                      </a:r>
                    </a:p>
                  </a:txBody>
                  <a:tcPr/>
                </a:tc>
                <a:tc>
                  <a:txBody>
                    <a:bodyPr/>
                    <a:lstStyle/>
                    <a:p>
                      <a:pPr algn="ctr"/>
                      <a:r>
                        <a:rPr lang="en-US" sz="1800" dirty="0"/>
                        <a:t> 4 or more assignments finishing early (12hrs before due date)</a:t>
                      </a:r>
                      <a:endParaRPr lang="en-US" dirty="0"/>
                    </a:p>
                  </a:txBody>
                  <a:tcPr/>
                </a:tc>
                <a:tc>
                  <a:txBody>
                    <a:bodyPr/>
                    <a:lstStyle/>
                    <a:p>
                      <a:pPr algn="ctr"/>
                      <a:r>
                        <a:rPr lang="en-US" sz="1800" dirty="0"/>
                        <a:t>4 or more assignments finishing early (12hrs of due date)</a:t>
                      </a:r>
                      <a:endParaRPr lang="en-US" dirty="0"/>
                    </a:p>
                  </a:txBody>
                  <a:tcPr/>
                </a:tc>
                <a:extLst>
                  <a:ext uri="{0D108BD9-81ED-4DB2-BD59-A6C34878D82A}">
                    <a16:rowId xmlns:a16="http://schemas.microsoft.com/office/drawing/2014/main" val="392400215"/>
                  </a:ext>
                </a:extLst>
              </a:tr>
              <a:tr h="887390">
                <a:tc>
                  <a:txBody>
                    <a:bodyPr/>
                    <a:lstStyle/>
                    <a:p>
                      <a:pPr algn="ctr"/>
                      <a:r>
                        <a:rPr lang="en-US" sz="2000" dirty="0"/>
                        <a:t>Length of Time to Complete PA</a:t>
                      </a:r>
                    </a:p>
                  </a:txBody>
                  <a:tcPr/>
                </a:tc>
                <a:tc>
                  <a:txBody>
                    <a:bodyPr/>
                    <a:lstStyle/>
                    <a:p>
                      <a:pPr algn="ctr"/>
                      <a:r>
                        <a:rPr lang="en-US" sz="2000" dirty="0"/>
                        <a:t>                             Average of times</a:t>
                      </a:r>
                    </a:p>
                  </a:txBody>
                  <a:tcPr/>
                </a:tc>
                <a:tc>
                  <a:txBody>
                    <a:bodyPr/>
                    <a:lstStyle/>
                    <a:p>
                      <a:pPr algn="ctr"/>
                      <a:r>
                        <a:rPr lang="en-US" sz="2000" dirty="0"/>
                        <a:t> First half of students with less average value</a:t>
                      </a:r>
                    </a:p>
                  </a:txBody>
                  <a:tcPr/>
                </a:tc>
                <a:tc>
                  <a:txBody>
                    <a:bodyPr/>
                    <a:lstStyle/>
                    <a:p>
                      <a:pPr algn="ctr"/>
                      <a:r>
                        <a:rPr lang="en-US" sz="2000" dirty="0"/>
                        <a:t>Second half of students with high average value</a:t>
                      </a:r>
                    </a:p>
                  </a:txBody>
                  <a:tcPr/>
                </a:tc>
                <a:extLst>
                  <a:ext uri="{0D108BD9-81ED-4DB2-BD59-A6C34878D82A}">
                    <a16:rowId xmlns:a16="http://schemas.microsoft.com/office/drawing/2014/main" val="4009070111"/>
                  </a:ext>
                </a:extLst>
              </a:tr>
              <a:tr h="887390">
                <a:tc>
                  <a:txBody>
                    <a:bodyPr/>
                    <a:lstStyle/>
                    <a:p>
                      <a:pPr algn="ctr"/>
                      <a:r>
                        <a:rPr lang="en-US" sz="2000" dirty="0"/>
                        <a:t>Starting the Challenge Activities Early vs. Late</a:t>
                      </a:r>
                    </a:p>
                  </a:txBody>
                  <a:tcPr/>
                </a:tc>
                <a:tc>
                  <a:txBody>
                    <a:bodyPr/>
                    <a:lstStyle/>
                    <a:p>
                      <a:pPr algn="ctr"/>
                      <a:r>
                        <a:rPr lang="en-US" sz="2000" dirty="0"/>
                        <a:t>                                 Average of times</a:t>
                      </a:r>
                    </a:p>
                  </a:txBody>
                  <a:tcPr/>
                </a:tc>
                <a:tc>
                  <a:txBody>
                    <a:bodyPr/>
                    <a:lstStyle/>
                    <a:p>
                      <a:pPr algn="ctr"/>
                      <a:r>
                        <a:rPr lang="en-US" sz="2000" dirty="0"/>
                        <a:t>First half of students with high average 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Second half of students with less average value</a:t>
                      </a:r>
                    </a:p>
                  </a:txBody>
                  <a:tcPr/>
                </a:tc>
                <a:extLst>
                  <a:ext uri="{0D108BD9-81ED-4DB2-BD59-A6C34878D82A}">
                    <a16:rowId xmlns:a16="http://schemas.microsoft.com/office/drawing/2014/main" val="2986220040"/>
                  </a:ext>
                </a:extLst>
              </a:tr>
              <a:tr h="887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Starting the Lab Assignments Early vs. Late</a:t>
                      </a:r>
                    </a:p>
                  </a:txBody>
                  <a:tcPr/>
                </a:tc>
                <a:tc>
                  <a:txBody>
                    <a:bodyPr/>
                    <a:lstStyle/>
                    <a:p>
                      <a:pPr algn="ctr"/>
                      <a:r>
                        <a:rPr lang="en-US" sz="2000" dirty="0"/>
                        <a:t>                                   Average of times</a:t>
                      </a:r>
                    </a:p>
                  </a:txBody>
                  <a:tcPr/>
                </a:tc>
                <a:tc>
                  <a:txBody>
                    <a:bodyPr/>
                    <a:lstStyle/>
                    <a:p>
                      <a:pPr algn="ctr"/>
                      <a:r>
                        <a:rPr lang="en-US" sz="2000" dirty="0"/>
                        <a:t>First half of students with high average 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Second half of students with less average value</a:t>
                      </a:r>
                    </a:p>
                  </a:txBody>
                  <a:tcPr/>
                </a:tc>
                <a:extLst>
                  <a:ext uri="{0D108BD9-81ED-4DB2-BD59-A6C34878D82A}">
                    <a16:rowId xmlns:a16="http://schemas.microsoft.com/office/drawing/2014/main" val="1629090507"/>
                  </a:ext>
                </a:extLst>
              </a:tr>
            </a:tbl>
          </a:graphicData>
        </a:graphic>
      </p:graphicFrame>
    </p:spTree>
    <p:extLst>
      <p:ext uri="{BB962C8B-B14F-4D97-AF65-F5344CB8AC3E}">
        <p14:creationId xmlns:p14="http://schemas.microsoft.com/office/powerpoint/2010/main" val="2449279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1658</Words>
  <Application>Microsoft Macintosh PowerPoint</Application>
  <PresentationFormat>Widescreen</PresentationFormat>
  <Paragraphs>364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Helvetica</vt:lpstr>
      <vt:lpstr>Office Theme</vt:lpstr>
      <vt:lpstr>PERFORMING STATISTICAL TESTS TO EVALUATE STUDENT PERFORMANCE USING ONLINE INTERACTIVE TOOL (ZyBooks)</vt:lpstr>
      <vt:lpstr>LIST OF CONTENTS</vt:lpstr>
      <vt:lpstr>INTRODUCTION</vt:lpstr>
      <vt:lpstr>LIST OF COURSE COMPONENTS (% of total grade)</vt:lpstr>
      <vt:lpstr>PROBLEM STATEMENT</vt:lpstr>
      <vt:lpstr>RELATED WORK</vt:lpstr>
      <vt:lpstr>RELATED WORK CONTINUED...</vt:lpstr>
      <vt:lpstr>DIVIDING STUDENTS INTO GROUPS</vt:lpstr>
      <vt:lpstr>PowerPoint Presentation</vt:lpstr>
      <vt:lpstr>STATISTICAL TESTS</vt:lpstr>
      <vt:lpstr>PowerPoint Presentation</vt:lpstr>
      <vt:lpstr>PowerPoint Presentation</vt:lpstr>
      <vt:lpstr>PowerPoint Presentation</vt:lpstr>
      <vt:lpstr>PowerPoint Presentation</vt:lpstr>
      <vt:lpstr>Results of the students who tend to finish their participation activities early.</vt:lpstr>
      <vt:lpstr>PowerPoint Presentation</vt:lpstr>
      <vt:lpstr>Results of the students who tend to start the challenge activities early</vt:lpstr>
      <vt:lpstr>PowerPoint Presentation</vt:lpstr>
      <vt:lpstr>Results for the paired samples tested before and after corona virus period</vt:lpstr>
      <vt:lpstr>Percentage of students who are willing to do extra work for lab assignments</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STATISTICAL TESTS TO EVALUATE STUDENT PERFORMANCE FROM AN ONLINE INTERACTIVE TOOL (ZyBooks)</dc:title>
  <dc:creator>srija.matturu888@gmail.com</dc:creator>
  <cp:lastModifiedBy>srija.matturu888@gmail.com</cp:lastModifiedBy>
  <cp:revision>178</cp:revision>
  <dcterms:created xsi:type="dcterms:W3CDTF">2020-08-04T01:32:29Z</dcterms:created>
  <dcterms:modified xsi:type="dcterms:W3CDTF">2020-08-05T20:06:06Z</dcterms:modified>
</cp:coreProperties>
</file>