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60" r:id="rId2"/>
  </p:sldMasterIdLst>
  <p:notesMasterIdLst>
    <p:notesMasterId r:id="rId32"/>
  </p:notesMasterIdLst>
  <p:handoutMasterIdLst>
    <p:handoutMasterId r:id="rId33"/>
  </p:handoutMasterIdLst>
  <p:sldIdLst>
    <p:sldId id="256" r:id="rId3"/>
    <p:sldId id="288" r:id="rId4"/>
    <p:sldId id="297" r:id="rId5"/>
    <p:sldId id="263" r:id="rId6"/>
    <p:sldId id="270" r:id="rId7"/>
    <p:sldId id="292" r:id="rId8"/>
    <p:sldId id="295" r:id="rId9"/>
    <p:sldId id="304" r:id="rId10"/>
    <p:sldId id="296" r:id="rId11"/>
    <p:sldId id="267" r:id="rId12"/>
    <p:sldId id="298" r:id="rId13"/>
    <p:sldId id="286" r:id="rId14"/>
    <p:sldId id="284" r:id="rId15"/>
    <p:sldId id="300" r:id="rId16"/>
    <p:sldId id="301" r:id="rId17"/>
    <p:sldId id="273" r:id="rId18"/>
    <p:sldId id="282" r:id="rId19"/>
    <p:sldId id="287" r:id="rId20"/>
    <p:sldId id="277" r:id="rId21"/>
    <p:sldId id="294" r:id="rId22"/>
    <p:sldId id="293" r:id="rId23"/>
    <p:sldId id="265" r:id="rId24"/>
    <p:sldId id="290" r:id="rId25"/>
    <p:sldId id="289" r:id="rId26"/>
    <p:sldId id="269" r:id="rId27"/>
    <p:sldId id="279" r:id="rId28"/>
    <p:sldId id="302" r:id="rId29"/>
    <p:sldId id="266"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53"/>
    <p:restoredTop sz="97030"/>
  </p:normalViewPr>
  <p:slideViewPr>
    <p:cSldViewPr snapToGrid="0" snapToObjects="1">
      <p:cViewPr varScale="1">
        <p:scale>
          <a:sx n="63" d="100"/>
          <a:sy n="63" d="100"/>
        </p:scale>
        <p:origin x="200" y="8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0" i="0" u="none" strike="noStrike" kern="1200" spc="0" baseline="0">
                <a:solidFill>
                  <a:schemeClr val="tx1"/>
                </a:solidFill>
                <a:latin typeface="+mn-lt"/>
                <a:ea typeface="+mn-ea"/>
                <a:cs typeface="+mn-cs"/>
              </a:defRPr>
            </a:pPr>
            <a:r>
              <a:rPr lang="en-US" sz="1200" b="1" dirty="0">
                <a:solidFill>
                  <a:schemeClr val="tx1"/>
                </a:solidFill>
              </a:rPr>
              <a:t>Objective</a:t>
            </a:r>
            <a:r>
              <a:rPr lang="en-US" sz="1200" b="1" baseline="0" dirty="0">
                <a:solidFill>
                  <a:schemeClr val="tx1"/>
                </a:solidFill>
              </a:rPr>
              <a:t> (t</a:t>
            </a:r>
            <a:r>
              <a:rPr lang="en-US" sz="1200" b="1" dirty="0">
                <a:solidFill>
                  <a:schemeClr val="tx1"/>
                </a:solidFill>
              </a:rPr>
              <a:t>otal error</a:t>
            </a:r>
            <a:r>
              <a:rPr lang="en-US" sz="1200" b="1" baseline="0" dirty="0">
                <a:solidFill>
                  <a:schemeClr val="tx1"/>
                </a:solidFill>
              </a:rPr>
              <a:t> </a:t>
            </a:r>
            <a:r>
              <a:rPr lang="en-US" sz="1200" b="1" dirty="0">
                <a:solidFill>
                  <a:schemeClr val="tx1"/>
                </a:solidFill>
              </a:rPr>
              <a:t>reduction) =</a:t>
            </a:r>
            <a:r>
              <a:rPr lang="en-US" sz="1200" b="1" baseline="0" dirty="0">
                <a:solidFill>
                  <a:schemeClr val="tx1"/>
                </a:solidFill>
              </a:rPr>
              <a:t> </a:t>
            </a:r>
            <a:endParaRPr lang="en-US" sz="1200" b="1" dirty="0">
              <a:solidFill>
                <a:schemeClr val="tx1"/>
              </a:solidFill>
            </a:endParaRPr>
          </a:p>
        </c:rich>
      </c:tx>
      <c:layout>
        <c:manualLayout>
          <c:xMode val="edge"/>
          <c:yMode val="edge"/>
          <c:x val="5.5359869915885852E-2"/>
          <c:y val="2.023755165999486E-2"/>
        </c:manualLayout>
      </c:layout>
      <c:overlay val="0"/>
      <c:spPr>
        <a:noFill/>
        <a:ln>
          <a:noFill/>
        </a:ln>
        <a:effectLst/>
      </c:spPr>
      <c:txPr>
        <a:bodyPr rot="0" spcFirstLastPara="1" vertOverflow="ellipsis" vert="horz" wrap="square" anchor="ctr" anchorCtr="1"/>
        <a:lstStyle/>
        <a:p>
          <a:pPr>
            <a:defRPr sz="96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6.6030001458151064E-2"/>
          <c:y val="0.19081364829396325"/>
          <c:w val="0.90850703557888601"/>
          <c:h val="0.67005843019622546"/>
        </c:manualLayout>
      </c:layout>
      <c:barChart>
        <c:barDir val="col"/>
        <c:grouping val="clustered"/>
        <c:varyColors val="0"/>
        <c:ser>
          <c:idx val="0"/>
          <c:order val="0"/>
          <c:tx>
            <c:strRef>
              <c:f>Sheet1!$B$1</c:f>
              <c:strCache>
                <c:ptCount val="1"/>
                <c:pt idx="0">
                  <c:v>DCP</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Case 1</c:v>
                </c:pt>
                <c:pt idx="1">
                  <c:v>Case 2</c:v>
                </c:pt>
                <c:pt idx="2">
                  <c:v>Case 3</c:v>
                </c:pt>
                <c:pt idx="3">
                  <c:v>Case 4</c:v>
                </c:pt>
                <c:pt idx="4">
                  <c:v>Case 5</c:v>
                </c:pt>
              </c:strCache>
            </c:strRef>
          </c:cat>
          <c:val>
            <c:numRef>
              <c:f>Sheet1!$B$2:$B$6</c:f>
              <c:numCache>
                <c:formatCode>General</c:formatCode>
                <c:ptCount val="5"/>
                <c:pt idx="0">
                  <c:v>15.8</c:v>
                </c:pt>
                <c:pt idx="1">
                  <c:v>9.6999999999999993</c:v>
                </c:pt>
                <c:pt idx="2">
                  <c:v>22.9</c:v>
                </c:pt>
                <c:pt idx="3">
                  <c:v>99.6</c:v>
                </c:pt>
                <c:pt idx="4">
                  <c:v>101.2</c:v>
                </c:pt>
              </c:numCache>
            </c:numRef>
          </c:val>
          <c:extLst>
            <c:ext xmlns:c16="http://schemas.microsoft.com/office/drawing/2014/chart" uri="{C3380CC4-5D6E-409C-BE32-E72D297353CC}">
              <c16:uniqueId val="{00000000-6B44-B94B-984C-52A25F3D3475}"/>
            </c:ext>
          </c:extLst>
        </c:ser>
        <c:ser>
          <c:idx val="1"/>
          <c:order val="1"/>
          <c:tx>
            <c:strRef>
              <c:f>Sheet1!$C$1</c:f>
              <c:strCache>
                <c:ptCount val="1"/>
                <c:pt idx="0">
                  <c:v>MILP (optimal)</c:v>
                </c:pt>
              </c:strCache>
            </c:strRef>
          </c:tx>
          <c:spPr>
            <a:solidFill>
              <a:srgbClr val="FF0000"/>
            </a:solidFill>
            <a:ln>
              <a:noFill/>
            </a:ln>
            <a:effectLst/>
          </c:spPr>
          <c:invertIfNegative val="0"/>
          <c:dLbls>
            <c:dLbl>
              <c:idx val="3"/>
              <c:layout>
                <c:manualLayout>
                  <c:x val="0"/>
                  <c:y val="2.185792349726774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B44-B94B-984C-52A25F3D3475}"/>
                </c:ext>
              </c:extLst>
            </c:dLbl>
            <c:dLbl>
              <c:idx val="4"/>
              <c:layout>
                <c:manualLayout>
                  <c:x val="0"/>
                  <c:y val="2.185792349726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44-B94B-984C-52A25F3D3475}"/>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Case 1</c:v>
                </c:pt>
                <c:pt idx="1">
                  <c:v>Case 2</c:v>
                </c:pt>
                <c:pt idx="2">
                  <c:v>Case 3</c:v>
                </c:pt>
                <c:pt idx="3">
                  <c:v>Case 4</c:v>
                </c:pt>
                <c:pt idx="4">
                  <c:v>Case 5</c:v>
                </c:pt>
              </c:strCache>
            </c:strRef>
          </c:cat>
          <c:val>
            <c:numRef>
              <c:f>Sheet1!$C$2:$C$6</c:f>
              <c:numCache>
                <c:formatCode>General</c:formatCode>
                <c:ptCount val="5"/>
                <c:pt idx="0">
                  <c:v>23.7</c:v>
                </c:pt>
                <c:pt idx="1">
                  <c:v>17.2</c:v>
                </c:pt>
                <c:pt idx="2">
                  <c:v>38.700000000000003</c:v>
                </c:pt>
                <c:pt idx="3">
                  <c:v>171.6</c:v>
                </c:pt>
                <c:pt idx="4">
                  <c:v>174.7</c:v>
                </c:pt>
              </c:numCache>
            </c:numRef>
          </c:val>
          <c:extLst>
            <c:ext xmlns:c16="http://schemas.microsoft.com/office/drawing/2014/chart" uri="{C3380CC4-5D6E-409C-BE32-E72D297353CC}">
              <c16:uniqueId val="{00000003-6B44-B94B-984C-52A25F3D3475}"/>
            </c:ext>
          </c:extLst>
        </c:ser>
        <c:dLbls>
          <c:showLegendKey val="0"/>
          <c:showVal val="0"/>
          <c:showCatName val="0"/>
          <c:showSerName val="0"/>
          <c:showPercent val="0"/>
          <c:showBubbleSize val="0"/>
        </c:dLbls>
        <c:gapWidth val="219"/>
        <c:overlap val="-27"/>
        <c:axId val="578361903"/>
        <c:axId val="578006495"/>
      </c:barChart>
      <c:catAx>
        <c:axId val="578361903"/>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78006495"/>
        <c:crosses val="autoZero"/>
        <c:auto val="1"/>
        <c:lblAlgn val="ctr"/>
        <c:lblOffset val="100"/>
        <c:noMultiLvlLbl val="0"/>
      </c:catAx>
      <c:valAx>
        <c:axId val="578006495"/>
        <c:scaling>
          <c:orientation val="minMax"/>
          <c:max val="18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78361903"/>
        <c:crosses val="autoZero"/>
        <c:crossBetween val="between"/>
      </c:valAx>
      <c:spPr>
        <a:noFill/>
        <a:ln>
          <a:noFill/>
        </a:ln>
        <a:effectLst/>
      </c:spPr>
    </c:plotArea>
    <c:legend>
      <c:legendPos val="b"/>
      <c:layout>
        <c:manualLayout>
          <c:xMode val="edge"/>
          <c:yMode val="edge"/>
          <c:x val="0.25482287819081623"/>
          <c:y val="0.92209750605132146"/>
          <c:w val="0.40170389078723645"/>
          <c:h val="7.3031325629750829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sz="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dirty="0">
                <a:solidFill>
                  <a:schemeClr val="tx1"/>
                </a:solidFill>
              </a:rPr>
              <a:t># of </a:t>
            </a:r>
            <a:r>
              <a:rPr lang="en-US" sz="1200" b="1" baseline="0" dirty="0">
                <a:solidFill>
                  <a:schemeClr val="tx1"/>
                </a:solidFill>
              </a:rPr>
              <a:t>GP observed</a:t>
            </a:r>
            <a:endParaRPr lang="en-US" sz="1200" b="1" dirty="0">
              <a:solidFill>
                <a:schemeClr val="tx1"/>
              </a:solidFill>
            </a:endParaRPr>
          </a:p>
        </c:rich>
      </c:tx>
      <c:layout>
        <c:manualLayout>
          <c:xMode val="edge"/>
          <c:yMode val="edge"/>
          <c:x val="0.3048646890093944"/>
          <c:y val="2.6128133366521172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DCP</c:v>
                </c:pt>
              </c:strCache>
            </c:strRef>
          </c:tx>
          <c:spPr>
            <a:solidFill>
              <a:srgbClr val="0070C0"/>
            </a:solidFill>
            <a:ln>
              <a:noFill/>
            </a:ln>
            <a:effectLst/>
          </c:spPr>
          <c:invertIfNegative val="0"/>
          <c:cat>
            <c:strRef>
              <c:f>Sheet1!$A$2:$A$6</c:f>
              <c:strCache>
                <c:ptCount val="5"/>
                <c:pt idx="0">
                  <c:v>Case 1</c:v>
                </c:pt>
                <c:pt idx="1">
                  <c:v>Case 2</c:v>
                </c:pt>
                <c:pt idx="2">
                  <c:v>Case 3</c:v>
                </c:pt>
                <c:pt idx="3">
                  <c:v>Case 4</c:v>
                </c:pt>
                <c:pt idx="4">
                  <c:v>Case 5</c:v>
                </c:pt>
              </c:strCache>
            </c:strRef>
          </c:cat>
          <c:val>
            <c:numRef>
              <c:f>Sheet1!$B$2:$B$6</c:f>
              <c:numCache>
                <c:formatCode>General</c:formatCode>
                <c:ptCount val="5"/>
                <c:pt idx="0">
                  <c:v>948</c:v>
                </c:pt>
                <c:pt idx="1">
                  <c:v>666</c:v>
                </c:pt>
                <c:pt idx="2">
                  <c:v>1181</c:v>
                </c:pt>
                <c:pt idx="3">
                  <c:v>3113</c:v>
                </c:pt>
                <c:pt idx="4">
                  <c:v>3140</c:v>
                </c:pt>
              </c:numCache>
            </c:numRef>
          </c:val>
          <c:extLst>
            <c:ext xmlns:c16="http://schemas.microsoft.com/office/drawing/2014/chart" uri="{C3380CC4-5D6E-409C-BE32-E72D297353CC}">
              <c16:uniqueId val="{00000000-6D38-D34F-9401-5957F03728E4}"/>
            </c:ext>
          </c:extLst>
        </c:ser>
        <c:ser>
          <c:idx val="1"/>
          <c:order val="1"/>
          <c:tx>
            <c:strRef>
              <c:f>Sheet1!$C$1</c:f>
              <c:strCache>
                <c:ptCount val="1"/>
                <c:pt idx="0">
                  <c:v>MILP (optimal)</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Case 1</c:v>
                </c:pt>
                <c:pt idx="1">
                  <c:v>Case 2</c:v>
                </c:pt>
                <c:pt idx="2">
                  <c:v>Case 3</c:v>
                </c:pt>
                <c:pt idx="3">
                  <c:v>Case 4</c:v>
                </c:pt>
                <c:pt idx="4">
                  <c:v>Case 5</c:v>
                </c:pt>
              </c:strCache>
            </c:strRef>
          </c:cat>
          <c:val>
            <c:numRef>
              <c:f>Sheet1!$C$2:$C$6</c:f>
              <c:numCache>
                <c:formatCode>General</c:formatCode>
                <c:ptCount val="5"/>
                <c:pt idx="0">
                  <c:v>1032</c:v>
                </c:pt>
                <c:pt idx="1">
                  <c:v>620</c:v>
                </c:pt>
                <c:pt idx="2">
                  <c:v>1212</c:v>
                </c:pt>
                <c:pt idx="3">
                  <c:v>4010</c:v>
                </c:pt>
                <c:pt idx="4">
                  <c:v>4200</c:v>
                </c:pt>
              </c:numCache>
            </c:numRef>
          </c:val>
          <c:extLst>
            <c:ext xmlns:c16="http://schemas.microsoft.com/office/drawing/2014/chart" uri="{C3380CC4-5D6E-409C-BE32-E72D297353CC}">
              <c16:uniqueId val="{00000001-6D38-D34F-9401-5957F03728E4}"/>
            </c:ext>
          </c:extLst>
        </c:ser>
        <c:dLbls>
          <c:showLegendKey val="0"/>
          <c:showVal val="0"/>
          <c:showCatName val="0"/>
          <c:showSerName val="0"/>
          <c:showPercent val="0"/>
          <c:showBubbleSize val="0"/>
        </c:dLbls>
        <c:gapWidth val="150"/>
        <c:axId val="1604288639"/>
        <c:axId val="1603949503"/>
      </c:barChart>
      <c:catAx>
        <c:axId val="1604288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3949503"/>
        <c:crosses val="autoZero"/>
        <c:auto val="1"/>
        <c:lblAlgn val="ctr"/>
        <c:lblOffset val="100"/>
        <c:noMultiLvlLbl val="0"/>
      </c:catAx>
      <c:valAx>
        <c:axId val="1603949503"/>
        <c:scaling>
          <c:orientation val="minMax"/>
          <c:max val="4500"/>
          <c:min val="5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4288639"/>
        <c:crosses val="autoZero"/>
        <c:crossBetween val="between"/>
        <c:majorUnit val="1000"/>
        <c:minorUnit val="5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200" b="1" baseline="0" dirty="0">
                <a:solidFill>
                  <a:schemeClr val="tx1"/>
                </a:solidFill>
              </a:rPr>
              <a:t>Error reduction/command</a:t>
            </a:r>
          </a:p>
        </c:rich>
      </c:tx>
      <c:layout>
        <c:manualLayout>
          <c:xMode val="edge"/>
          <c:yMode val="edge"/>
          <c:x val="0.15512859960000561"/>
          <c:y val="2.253944402704733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DCP</c:v>
                </c:pt>
              </c:strCache>
            </c:strRef>
          </c:tx>
          <c:spPr>
            <a:solidFill>
              <a:srgbClr val="0070C0"/>
            </a:solidFill>
            <a:ln>
              <a:noFill/>
            </a:ln>
            <a:effectLst/>
          </c:spPr>
          <c:invertIfNegative val="0"/>
          <c:cat>
            <c:strRef>
              <c:f>Sheet1!$A$2:$A$6</c:f>
              <c:strCache>
                <c:ptCount val="5"/>
                <c:pt idx="0">
                  <c:v>Case 1</c:v>
                </c:pt>
                <c:pt idx="1">
                  <c:v>Case 2</c:v>
                </c:pt>
                <c:pt idx="2">
                  <c:v>Case 3</c:v>
                </c:pt>
                <c:pt idx="3">
                  <c:v>Case 4</c:v>
                </c:pt>
                <c:pt idx="4">
                  <c:v>Case 5</c:v>
                </c:pt>
              </c:strCache>
            </c:strRef>
          </c:cat>
          <c:val>
            <c:numRef>
              <c:f>Sheet1!$B$2:$B$6</c:f>
              <c:numCache>
                <c:formatCode>General</c:formatCode>
                <c:ptCount val="5"/>
                <c:pt idx="0">
                  <c:v>3.518930957683742E-2</c:v>
                </c:pt>
                <c:pt idx="1">
                  <c:v>3.8188976377952752E-2</c:v>
                </c:pt>
                <c:pt idx="2">
                  <c:v>6.0742705570291773E-2</c:v>
                </c:pt>
                <c:pt idx="3">
                  <c:v>6.0144927536231879E-2</c:v>
                </c:pt>
                <c:pt idx="4">
                  <c:v>6.1858190709046454E-2</c:v>
                </c:pt>
              </c:numCache>
            </c:numRef>
          </c:val>
          <c:extLst>
            <c:ext xmlns:c16="http://schemas.microsoft.com/office/drawing/2014/chart" uri="{C3380CC4-5D6E-409C-BE32-E72D297353CC}">
              <c16:uniqueId val="{00000000-236B-4640-95F3-D9300708F0DB}"/>
            </c:ext>
          </c:extLst>
        </c:ser>
        <c:ser>
          <c:idx val="1"/>
          <c:order val="1"/>
          <c:tx>
            <c:strRef>
              <c:f>Sheet1!$C$1</c:f>
              <c:strCache>
                <c:ptCount val="1"/>
                <c:pt idx="0">
                  <c:v>MILP (optimal)</c:v>
                </c:pt>
              </c:strCache>
            </c:strRef>
          </c:tx>
          <c:spPr>
            <a:solidFill>
              <a:srgbClr val="FF0000"/>
            </a:solidFill>
            <a:ln>
              <a:noFill/>
            </a:ln>
            <a:effectLst/>
          </c:spPr>
          <c:invertIfNegative val="0"/>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236B-4640-95F3-D9300708F0D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Case 1</c:v>
                </c:pt>
                <c:pt idx="1">
                  <c:v>Case 2</c:v>
                </c:pt>
                <c:pt idx="2">
                  <c:v>Case 3</c:v>
                </c:pt>
                <c:pt idx="3">
                  <c:v>Case 4</c:v>
                </c:pt>
                <c:pt idx="4">
                  <c:v>Case 5</c:v>
                </c:pt>
              </c:strCache>
            </c:strRef>
          </c:cat>
          <c:val>
            <c:numRef>
              <c:f>Sheet1!$C$2:$C$6</c:f>
              <c:numCache>
                <c:formatCode>General</c:formatCode>
                <c:ptCount val="5"/>
                <c:pt idx="0">
                  <c:v>5.8808933002481391E-2</c:v>
                </c:pt>
                <c:pt idx="1">
                  <c:v>8.82051282051282E-2</c:v>
                </c:pt>
                <c:pt idx="2">
                  <c:v>0.13118644067796612</c:v>
                </c:pt>
                <c:pt idx="3">
                  <c:v>0.11689373297002724</c:v>
                </c:pt>
                <c:pt idx="4">
                  <c:v>0.11860149355057704</c:v>
                </c:pt>
              </c:numCache>
            </c:numRef>
          </c:val>
          <c:extLst>
            <c:ext xmlns:c16="http://schemas.microsoft.com/office/drawing/2014/chart" uri="{C3380CC4-5D6E-409C-BE32-E72D297353CC}">
              <c16:uniqueId val="{00000002-236B-4640-95F3-D9300708F0DB}"/>
            </c:ext>
          </c:extLst>
        </c:ser>
        <c:dLbls>
          <c:showLegendKey val="0"/>
          <c:showVal val="0"/>
          <c:showCatName val="0"/>
          <c:showSerName val="0"/>
          <c:showPercent val="0"/>
          <c:showBubbleSize val="0"/>
        </c:dLbls>
        <c:gapWidth val="150"/>
        <c:axId val="1619761519"/>
        <c:axId val="1613277855"/>
      </c:barChart>
      <c:catAx>
        <c:axId val="161976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277855"/>
        <c:crosses val="autoZero"/>
        <c:auto val="1"/>
        <c:lblAlgn val="ctr"/>
        <c:lblOffset val="100"/>
        <c:noMultiLvlLbl val="0"/>
      </c:catAx>
      <c:valAx>
        <c:axId val="1613277855"/>
        <c:scaling>
          <c:orientation val="minMax"/>
          <c:max val="0.1500000000000000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761519"/>
        <c:crosses val="autoZero"/>
        <c:crossBetween val="between"/>
        <c:majorUnit val="5.000000000000001E-2"/>
        <c:minorUnit val="5.000000000000001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r>
              <a:rPr lang="en-US" sz="1200" b="1" baseline="0">
                <a:solidFill>
                  <a:schemeClr val="tx1"/>
                </a:solidFill>
              </a:rPr>
              <a:t>Error reduction/GP</a:t>
            </a:r>
          </a:p>
        </c:rich>
      </c:tx>
      <c:layout>
        <c:manualLayout>
          <c:xMode val="edge"/>
          <c:yMode val="edge"/>
          <c:x val="0.27605332228208318"/>
          <c:y val="3.6643459142543057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DCP</c:v>
                </c:pt>
              </c:strCache>
            </c:strRef>
          </c:tx>
          <c:spPr>
            <a:solidFill>
              <a:srgbClr val="0070C0"/>
            </a:solidFill>
            <a:ln>
              <a:noFill/>
            </a:ln>
            <a:effectLst/>
          </c:spPr>
          <c:invertIfNegative val="0"/>
          <c:cat>
            <c:strRef>
              <c:f>Sheet1!$A$2:$A$6</c:f>
              <c:strCache>
                <c:ptCount val="5"/>
                <c:pt idx="0">
                  <c:v>Case 1</c:v>
                </c:pt>
                <c:pt idx="1">
                  <c:v>Case 2</c:v>
                </c:pt>
                <c:pt idx="2">
                  <c:v>Case 3</c:v>
                </c:pt>
                <c:pt idx="3">
                  <c:v>Case 4</c:v>
                </c:pt>
                <c:pt idx="4">
                  <c:v>Case 5</c:v>
                </c:pt>
              </c:strCache>
            </c:strRef>
          </c:cat>
          <c:val>
            <c:numRef>
              <c:f>Sheet1!$B$2:$B$6</c:f>
              <c:numCache>
                <c:formatCode>General</c:formatCode>
                <c:ptCount val="5"/>
                <c:pt idx="0">
                  <c:v>1.6666666666666666E-2</c:v>
                </c:pt>
                <c:pt idx="1">
                  <c:v>1.4564564564564564E-2</c:v>
                </c:pt>
                <c:pt idx="2">
                  <c:v>1.9390347163420828E-2</c:v>
                </c:pt>
                <c:pt idx="3">
                  <c:v>3.1994860263411501E-2</c:v>
                </c:pt>
                <c:pt idx="4">
                  <c:v>3.2229299363057323E-2</c:v>
                </c:pt>
              </c:numCache>
            </c:numRef>
          </c:val>
          <c:extLst>
            <c:ext xmlns:c16="http://schemas.microsoft.com/office/drawing/2014/chart" uri="{C3380CC4-5D6E-409C-BE32-E72D297353CC}">
              <c16:uniqueId val="{00000000-F47F-F849-ADA9-8D2CFF3584BD}"/>
            </c:ext>
          </c:extLst>
        </c:ser>
        <c:ser>
          <c:idx val="1"/>
          <c:order val="1"/>
          <c:tx>
            <c:strRef>
              <c:f>Sheet1!$C$1</c:f>
              <c:strCache>
                <c:ptCount val="1"/>
                <c:pt idx="0">
                  <c:v>MILP (optimal)</c:v>
                </c:pt>
              </c:strCache>
            </c:strRef>
          </c:tx>
          <c:spPr>
            <a:solidFill>
              <a:srgbClr val="FF0000"/>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Case 1</c:v>
                </c:pt>
                <c:pt idx="1">
                  <c:v>Case 2</c:v>
                </c:pt>
                <c:pt idx="2">
                  <c:v>Case 3</c:v>
                </c:pt>
                <c:pt idx="3">
                  <c:v>Case 4</c:v>
                </c:pt>
                <c:pt idx="4">
                  <c:v>Case 5</c:v>
                </c:pt>
              </c:strCache>
            </c:strRef>
          </c:cat>
          <c:val>
            <c:numRef>
              <c:f>Sheet1!$C$2:$C$6</c:f>
              <c:numCache>
                <c:formatCode>General</c:formatCode>
                <c:ptCount val="5"/>
                <c:pt idx="0">
                  <c:v>2.2965116279069768E-2</c:v>
                </c:pt>
                <c:pt idx="1">
                  <c:v>2.7741935483870966E-2</c:v>
                </c:pt>
                <c:pt idx="2">
                  <c:v>3.1930693069306931E-2</c:v>
                </c:pt>
                <c:pt idx="3">
                  <c:v>4.2793017456359099E-2</c:v>
                </c:pt>
                <c:pt idx="4">
                  <c:v>4.1595238095238095E-2</c:v>
                </c:pt>
              </c:numCache>
            </c:numRef>
          </c:val>
          <c:extLst>
            <c:ext xmlns:c16="http://schemas.microsoft.com/office/drawing/2014/chart" uri="{C3380CC4-5D6E-409C-BE32-E72D297353CC}">
              <c16:uniqueId val="{00000001-F47F-F849-ADA9-8D2CFF3584BD}"/>
            </c:ext>
          </c:extLst>
        </c:ser>
        <c:dLbls>
          <c:showLegendKey val="0"/>
          <c:showVal val="0"/>
          <c:showCatName val="0"/>
          <c:showSerName val="0"/>
          <c:showPercent val="0"/>
          <c:showBubbleSize val="0"/>
        </c:dLbls>
        <c:gapWidth val="150"/>
        <c:axId val="1619761519"/>
        <c:axId val="1613277855"/>
      </c:barChart>
      <c:catAx>
        <c:axId val="161976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277855"/>
        <c:crosses val="autoZero"/>
        <c:auto val="1"/>
        <c:lblAlgn val="ctr"/>
        <c:lblOffset val="100"/>
        <c:noMultiLvlLbl val="0"/>
      </c:catAx>
      <c:valAx>
        <c:axId val="1613277855"/>
        <c:scaling>
          <c:orientation val="minMax"/>
          <c:max val="5.000000000000001E-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761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baseline="0" dirty="0">
                <a:solidFill>
                  <a:schemeClr val="tx1"/>
                </a:solidFill>
              </a:rPr>
              <a:t># Decision Variables         </a:t>
            </a:r>
            <a:r>
              <a:rPr lang="en-US" sz="1200" b="1" baseline="0" dirty="0">
                <a:solidFill>
                  <a:srgbClr val="FF0000"/>
                </a:solidFill>
              </a:rPr>
              <a:t>(MILP is log scale on right)</a:t>
            </a:r>
          </a:p>
        </c:rich>
      </c:tx>
      <c:layout>
        <c:manualLayout>
          <c:xMode val="edge"/>
          <c:yMode val="edge"/>
          <c:x val="0.11210044237902138"/>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DCP</c:v>
                </c:pt>
              </c:strCache>
            </c:strRef>
          </c:tx>
          <c:spPr>
            <a:ln w="28575" cap="rnd">
              <a:solidFill>
                <a:srgbClr val="0070C0"/>
              </a:solidFill>
              <a:round/>
            </a:ln>
            <a:effectLst/>
          </c:spPr>
          <c:marker>
            <c:symbol val="circle"/>
            <c:size val="5"/>
            <c:spPr>
              <a:solidFill>
                <a:srgbClr val="0070C0"/>
              </a:solidFill>
              <a:ln w="9525">
                <a:solidFill>
                  <a:srgbClr val="0070C0"/>
                </a:solidFill>
              </a:ln>
              <a:effectLst/>
            </c:spPr>
          </c:marker>
          <c:dLbls>
            <c:dLbl>
              <c:idx val="0"/>
              <c:layout>
                <c:manualLayout>
                  <c:x val="-6.5807690981602357E-2"/>
                  <c:y val="3.672816834463985E-2"/>
                </c:manualLayout>
              </c:layout>
              <c:numFmt formatCode="#,##0" sourceLinked="0"/>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8.2841884127667104E-2"/>
                      <c:h val="9.5061141597891377E-2"/>
                    </c:manualLayout>
                  </c15:layout>
                </c:ext>
                <c:ext xmlns:c16="http://schemas.microsoft.com/office/drawing/2014/chart" uri="{C3380CC4-5D6E-409C-BE32-E72D297353CC}">
                  <c16:uniqueId val="{00000005-079A-1F4F-B24A-B5D143532470}"/>
                </c:ext>
              </c:extLst>
            </c:dLbl>
            <c:dLbl>
              <c:idx val="1"/>
              <c:layout>
                <c:manualLayout>
                  <c:x val="5.0621377407678797E-3"/>
                  <c:y val="3.02467268720561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98E-F048-AB82-A91DE283D5D8}"/>
                </c:ext>
              </c:extLst>
            </c:dLbl>
            <c:dLbl>
              <c:idx val="3"/>
              <c:layout>
                <c:manualLayout>
                  <c:x val="-3.7966033055759539E-2"/>
                  <c:y val="-5.18515317806680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79A-1F4F-B24A-B5D143532470}"/>
                </c:ext>
              </c:extLst>
            </c:dLbl>
            <c:dLbl>
              <c:idx val="4"/>
              <c:layout>
                <c:manualLayout>
                  <c:x val="-6.8338859500367097E-2"/>
                  <c:y val="-4.75305707989457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79A-1F4F-B24A-B5D143532470}"/>
                </c:ext>
              </c:extLst>
            </c:dLbl>
            <c:dLbl>
              <c:idx val="5"/>
              <c:layout>
                <c:manualLayout>
                  <c:x val="-6.5807790629982946E-2"/>
                  <c:y val="-7.77772976710020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79A-1F4F-B24A-B5D143532470}"/>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70C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Case 1</c:v>
                </c:pt>
                <c:pt idx="1">
                  <c:v>Case 2</c:v>
                </c:pt>
                <c:pt idx="2">
                  <c:v>Case 3</c:v>
                </c:pt>
                <c:pt idx="3">
                  <c:v>Case 4</c:v>
                </c:pt>
                <c:pt idx="4">
                  <c:v>Case 5</c:v>
                </c:pt>
                <c:pt idx="5">
                  <c:v>Case 6</c:v>
                </c:pt>
              </c:strCache>
            </c:strRef>
          </c:cat>
          <c:val>
            <c:numRef>
              <c:f>Sheet1!$B$2:$B$7</c:f>
              <c:numCache>
                <c:formatCode>General</c:formatCode>
                <c:ptCount val="6"/>
                <c:pt idx="0">
                  <c:v>1705</c:v>
                </c:pt>
                <c:pt idx="1">
                  <c:v>900</c:v>
                </c:pt>
                <c:pt idx="2">
                  <c:v>1468</c:v>
                </c:pt>
                <c:pt idx="3">
                  <c:v>7464</c:v>
                </c:pt>
                <c:pt idx="4">
                  <c:v>7527</c:v>
                </c:pt>
                <c:pt idx="5">
                  <c:v>8701</c:v>
                </c:pt>
              </c:numCache>
            </c:numRef>
          </c:val>
          <c:smooth val="0"/>
          <c:extLst>
            <c:ext xmlns:c16="http://schemas.microsoft.com/office/drawing/2014/chart" uri="{C3380CC4-5D6E-409C-BE32-E72D297353CC}">
              <c16:uniqueId val="{00000000-236B-4640-95F3-D9300708F0DB}"/>
            </c:ext>
          </c:extLst>
        </c:ser>
        <c:dLbls>
          <c:showLegendKey val="0"/>
          <c:showVal val="0"/>
          <c:showCatName val="0"/>
          <c:showSerName val="0"/>
          <c:showPercent val="0"/>
          <c:showBubbleSize val="0"/>
        </c:dLbls>
        <c:marker val="1"/>
        <c:smooth val="0"/>
        <c:axId val="1619761519"/>
        <c:axId val="1613277855"/>
      </c:lineChart>
      <c:lineChart>
        <c:grouping val="standard"/>
        <c:varyColors val="0"/>
        <c:ser>
          <c:idx val="1"/>
          <c:order val="1"/>
          <c:tx>
            <c:strRef>
              <c:f>Sheet1!$C$1</c:f>
              <c:strCache>
                <c:ptCount val="1"/>
                <c:pt idx="0">
                  <c:v>MILP</c:v>
                </c:pt>
              </c:strCache>
            </c:strRef>
          </c:tx>
          <c:spPr>
            <a:ln w="28575" cap="rnd">
              <a:solidFill>
                <a:srgbClr val="FF0000"/>
              </a:solidFill>
              <a:round/>
            </a:ln>
            <a:effectLst/>
          </c:spPr>
          <c:marker>
            <c:symbol val="circle"/>
            <c:size val="5"/>
            <c:spPr>
              <a:solidFill>
                <a:srgbClr val="FF0000"/>
              </a:solidFill>
              <a:ln w="9525">
                <a:solidFill>
                  <a:srgbClr val="FF0000"/>
                </a:solidFill>
              </a:ln>
              <a:effectLst/>
            </c:spPr>
          </c:marker>
          <c:dLbls>
            <c:dLbl>
              <c:idx val="0"/>
              <c:layout>
                <c:manualLayout>
                  <c:x val="-7.5932066111518912E-2"/>
                  <c:y val="-5.18515317806680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36B-4640-95F3-D9300708F0DB}"/>
                </c:ext>
              </c:extLst>
            </c:dLbl>
            <c:dLbl>
              <c:idx val="1"/>
              <c:layout>
                <c:manualLayout>
                  <c:x val="-6.5807790629983043E-2"/>
                  <c:y val="-6.48144147258350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79A-1F4F-B24A-B5D143532470}"/>
                </c:ext>
              </c:extLst>
            </c:dLbl>
            <c:dLbl>
              <c:idx val="2"/>
              <c:layout>
                <c:manualLayout>
                  <c:x val="-8.6056341593054794E-2"/>
                  <c:y val="-6.913537570755735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98E-F048-AB82-A91DE283D5D8}"/>
                </c:ext>
              </c:extLst>
            </c:dLbl>
            <c:dLbl>
              <c:idx val="3"/>
              <c:layout>
                <c:manualLayout>
                  <c:x val="0"/>
                  <c:y val="3.45676878537786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79A-1F4F-B24A-B5D143532470}"/>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Case 1</c:v>
                </c:pt>
                <c:pt idx="1">
                  <c:v>Case 2</c:v>
                </c:pt>
                <c:pt idx="2">
                  <c:v>Case 3</c:v>
                </c:pt>
                <c:pt idx="3">
                  <c:v>Case 4</c:v>
                </c:pt>
                <c:pt idx="4">
                  <c:v>Case 5</c:v>
                </c:pt>
                <c:pt idx="5">
                  <c:v>Case 6</c:v>
                </c:pt>
              </c:strCache>
            </c:strRef>
          </c:cat>
          <c:val>
            <c:numRef>
              <c:f>Sheet1!$C$2:$C$7</c:f>
              <c:numCache>
                <c:formatCode>General</c:formatCode>
                <c:ptCount val="6"/>
                <c:pt idx="0">
                  <c:v>26959</c:v>
                </c:pt>
                <c:pt idx="1">
                  <c:v>89118</c:v>
                </c:pt>
                <c:pt idx="2">
                  <c:v>122675</c:v>
                </c:pt>
                <c:pt idx="3">
                  <c:v>244207</c:v>
                </c:pt>
                <c:pt idx="4">
                  <c:v>244363</c:v>
                </c:pt>
                <c:pt idx="5">
                  <c:v>1856154</c:v>
                </c:pt>
              </c:numCache>
            </c:numRef>
          </c:val>
          <c:smooth val="0"/>
          <c:extLst>
            <c:ext xmlns:c16="http://schemas.microsoft.com/office/drawing/2014/chart" uri="{C3380CC4-5D6E-409C-BE32-E72D297353CC}">
              <c16:uniqueId val="{00000002-236B-4640-95F3-D9300708F0DB}"/>
            </c:ext>
          </c:extLst>
        </c:ser>
        <c:dLbls>
          <c:showLegendKey val="0"/>
          <c:showVal val="0"/>
          <c:showCatName val="0"/>
          <c:showSerName val="0"/>
          <c:showPercent val="0"/>
          <c:showBubbleSize val="0"/>
        </c:dLbls>
        <c:marker val="1"/>
        <c:smooth val="0"/>
        <c:axId val="1082552336"/>
        <c:axId val="1118548208"/>
      </c:lineChart>
      <c:catAx>
        <c:axId val="161976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277855"/>
        <c:crosses val="autoZero"/>
        <c:auto val="1"/>
        <c:lblAlgn val="ctr"/>
        <c:lblOffset val="100"/>
        <c:noMultiLvlLbl val="0"/>
      </c:catAx>
      <c:valAx>
        <c:axId val="1613277855"/>
        <c:scaling>
          <c:orientation val="minMax"/>
          <c:max val="900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rgbClr val="0070C0"/>
                </a:solidFill>
                <a:latin typeface="+mn-lt"/>
                <a:ea typeface="+mn-ea"/>
                <a:cs typeface="+mn-cs"/>
              </a:defRPr>
            </a:pPr>
            <a:endParaRPr lang="en-US"/>
          </a:p>
        </c:txPr>
        <c:crossAx val="1619761519"/>
        <c:crosses val="autoZero"/>
        <c:crossBetween val="between"/>
        <c:majorUnit val="1000"/>
        <c:minorUnit val="5.000000000000001E-2"/>
      </c:valAx>
      <c:valAx>
        <c:axId val="1118548208"/>
        <c:scaling>
          <c:logBase val="10"/>
          <c:orientation val="minMax"/>
          <c:max val="2000000"/>
          <c:min val="10000"/>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FF0000"/>
                </a:solidFill>
                <a:latin typeface="+mn-lt"/>
                <a:ea typeface="+mn-ea"/>
                <a:cs typeface="+mn-cs"/>
              </a:defRPr>
            </a:pPr>
            <a:endParaRPr lang="en-US"/>
          </a:p>
        </c:txPr>
        <c:crossAx val="1082552336"/>
        <c:crosses val="max"/>
        <c:crossBetween val="between"/>
      </c:valAx>
      <c:catAx>
        <c:axId val="1082552336"/>
        <c:scaling>
          <c:orientation val="minMax"/>
        </c:scaling>
        <c:delete val="1"/>
        <c:axPos val="b"/>
        <c:numFmt formatCode="General" sourceLinked="1"/>
        <c:majorTickMark val="out"/>
        <c:minorTickMark val="none"/>
        <c:tickLblPos val="nextTo"/>
        <c:crossAx val="11185482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baseline="0" dirty="0">
                <a:solidFill>
                  <a:schemeClr val="tx1"/>
                </a:solidFill>
              </a:rPr>
              <a:t># Constraints                     </a:t>
            </a:r>
            <a:r>
              <a:rPr lang="en-US" sz="1200" b="1" baseline="0" dirty="0">
                <a:solidFill>
                  <a:srgbClr val="FF0000"/>
                </a:solidFill>
              </a:rPr>
              <a:t>(MILP only, log scale)</a:t>
            </a:r>
          </a:p>
        </c:rich>
      </c:tx>
      <c:layout>
        <c:manualLayout>
          <c:xMode val="edge"/>
          <c:yMode val="edge"/>
          <c:x val="0.14181777670953111"/>
          <c:y val="2.0757631432109826E-3"/>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Sheet1!$C$1</c:f>
              <c:strCache>
                <c:ptCount val="1"/>
                <c:pt idx="0">
                  <c:v>MILP </c:v>
                </c:pt>
              </c:strCache>
            </c:strRef>
          </c:tx>
          <c:spPr>
            <a:ln w="28575" cap="rnd">
              <a:solidFill>
                <a:srgbClr val="C00000"/>
              </a:solidFill>
              <a:round/>
            </a:ln>
            <a:effectLst/>
          </c:spPr>
          <c:marker>
            <c:symbol val="none"/>
          </c:marker>
          <c:dLbls>
            <c:dLbl>
              <c:idx val="1"/>
              <c:layout>
                <c:manualLayout>
                  <c:x val="-4.9219107533584689E-17"/>
                  <c:y val="3.0246737162998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C9B-5247-9042-7CF485ACFB74}"/>
                </c:ext>
              </c:extLst>
            </c:dLbl>
            <c:dLbl>
              <c:idx val="2"/>
              <c:layout>
                <c:manualLayout>
                  <c:x val="0"/>
                  <c:y val="-7.77773241334259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C9B-5247-9042-7CF485ACFB74}"/>
                </c:ext>
              </c:extLst>
            </c:dLbl>
            <c:dLbl>
              <c:idx val="3"/>
              <c:layout>
                <c:manualLayout>
                  <c:x val="-1.6108257638263072E-2"/>
                  <c:y val="6.481443677785489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C9B-5247-9042-7CF485ACFB74}"/>
                </c:ext>
              </c:extLst>
            </c:dLbl>
            <c:dLbl>
              <c:idx val="4"/>
              <c:layout>
                <c:manualLayout>
                  <c:x val="2.6847096063771787E-2"/>
                  <c:y val="-4.320962451857032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C9B-5247-9042-7CF485ACFB74}"/>
                </c:ext>
              </c:extLst>
            </c:dLbl>
            <c:dLbl>
              <c:idx val="5"/>
              <c:layout>
                <c:manualLayout>
                  <c:x val="-9.8438215067169378E-17"/>
                  <c:y val="-2.16048122592849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C9B-5247-9042-7CF485ACFB74}"/>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Case 1</c:v>
                </c:pt>
                <c:pt idx="1">
                  <c:v>Case 2</c:v>
                </c:pt>
                <c:pt idx="2">
                  <c:v>Case 3</c:v>
                </c:pt>
                <c:pt idx="3">
                  <c:v>Case 4</c:v>
                </c:pt>
                <c:pt idx="4">
                  <c:v>Case 5</c:v>
                </c:pt>
                <c:pt idx="5">
                  <c:v>Case 6</c:v>
                </c:pt>
              </c:strCache>
            </c:strRef>
          </c:cat>
          <c:val>
            <c:numRef>
              <c:f>Sheet1!$C$2:$C$7</c:f>
              <c:numCache>
                <c:formatCode>General</c:formatCode>
                <c:ptCount val="6"/>
                <c:pt idx="0">
                  <c:v>914000</c:v>
                </c:pt>
                <c:pt idx="1">
                  <c:v>14400000</c:v>
                </c:pt>
                <c:pt idx="2">
                  <c:v>16800000</c:v>
                </c:pt>
                <c:pt idx="3">
                  <c:v>20800000</c:v>
                </c:pt>
                <c:pt idx="4">
                  <c:v>20000000</c:v>
                </c:pt>
                <c:pt idx="5">
                  <c:v>90000000</c:v>
                </c:pt>
              </c:numCache>
            </c:numRef>
          </c:val>
          <c:smooth val="0"/>
          <c:extLst>
            <c:ext xmlns:c16="http://schemas.microsoft.com/office/drawing/2014/chart" uri="{C3380CC4-5D6E-409C-BE32-E72D297353CC}">
              <c16:uniqueId val="{00000001-F47F-F849-ADA9-8D2CFF3584BD}"/>
            </c:ext>
          </c:extLst>
        </c:ser>
        <c:dLbls>
          <c:showLegendKey val="0"/>
          <c:showVal val="0"/>
          <c:showCatName val="0"/>
          <c:showSerName val="0"/>
          <c:showPercent val="0"/>
          <c:showBubbleSize val="0"/>
        </c:dLbls>
        <c:smooth val="0"/>
        <c:axId val="1619761519"/>
        <c:axId val="1613277855"/>
      </c:lineChart>
      <c:catAx>
        <c:axId val="161976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277855"/>
        <c:crosses val="autoZero"/>
        <c:auto val="1"/>
        <c:lblAlgn val="ctr"/>
        <c:lblOffset val="100"/>
        <c:noMultiLvlLbl val="0"/>
      </c:catAx>
      <c:valAx>
        <c:axId val="1613277855"/>
        <c:scaling>
          <c:logBase val="10"/>
          <c:orientation val="minMax"/>
          <c:min val="500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9761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44F87-700E-9E44-BCA9-0F107ED79C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1CCFDDF-67DD-8843-AF4E-840D5EE20B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D65AA5-6457-4743-8BD4-32B157C843C1}" type="datetimeFigureOut">
              <a:rPr lang="en-US" smtClean="0"/>
              <a:t>6/1/22</a:t>
            </a:fld>
            <a:endParaRPr lang="en-US"/>
          </a:p>
        </p:txBody>
      </p:sp>
      <p:sp>
        <p:nvSpPr>
          <p:cNvPr id="4" name="Footer Placeholder 3">
            <a:extLst>
              <a:ext uri="{FF2B5EF4-FFF2-40B4-BE49-F238E27FC236}">
                <a16:creationId xmlns:a16="http://schemas.microsoft.com/office/drawing/2014/main" id="{BAC77180-2BEF-9544-A8B9-C7CB18C292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EBE35A-6B0E-F344-B522-06F24CAE4C1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92D07-A867-0F41-8B8F-918D56B06F61}" type="slidenum">
              <a:rPr lang="en-US" smtClean="0"/>
              <a:t>‹#›</a:t>
            </a:fld>
            <a:endParaRPr lang="en-US"/>
          </a:p>
        </p:txBody>
      </p:sp>
    </p:spTree>
    <p:extLst>
      <p:ext uri="{BB962C8B-B14F-4D97-AF65-F5344CB8AC3E}">
        <p14:creationId xmlns:p14="http://schemas.microsoft.com/office/powerpoint/2010/main" val="2998770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6EB06-CA66-0642-8B32-D84ED82FCDD5}" type="datetimeFigureOut">
              <a:rPr lang="en-US" smtClean="0"/>
              <a:t>6/1/22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0E48ED-2090-3847-AE86-95665710FD1A}" type="slidenum">
              <a:rPr lang="en-US" smtClean="0"/>
              <a:t>‹#›</a:t>
            </a:fld>
            <a:endParaRPr lang="en-US"/>
          </a:p>
        </p:txBody>
      </p:sp>
    </p:spTree>
    <p:extLst>
      <p:ext uri="{BB962C8B-B14F-4D97-AF65-F5344CB8AC3E}">
        <p14:creationId xmlns:p14="http://schemas.microsoft.com/office/powerpoint/2010/main" val="30596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a:t>
            </a:fld>
            <a:endParaRPr lang="en-US"/>
          </a:p>
        </p:txBody>
      </p:sp>
    </p:spTree>
    <p:extLst>
      <p:ext uri="{BB962C8B-B14F-4D97-AF65-F5344CB8AC3E}">
        <p14:creationId xmlns:p14="http://schemas.microsoft.com/office/powerpoint/2010/main" val="2011395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10</a:t>
            </a:fld>
            <a:endParaRPr lang="en-US"/>
          </a:p>
        </p:txBody>
      </p:sp>
    </p:spTree>
    <p:extLst>
      <p:ext uri="{BB962C8B-B14F-4D97-AF65-F5344CB8AC3E}">
        <p14:creationId xmlns:p14="http://schemas.microsoft.com/office/powerpoint/2010/main" val="2585457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11</a:t>
            </a:fld>
            <a:endParaRPr lang="en-US"/>
          </a:p>
        </p:txBody>
      </p:sp>
    </p:spTree>
    <p:extLst>
      <p:ext uri="{BB962C8B-B14F-4D97-AF65-F5344CB8AC3E}">
        <p14:creationId xmlns:p14="http://schemas.microsoft.com/office/powerpoint/2010/main" val="3931652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12</a:t>
            </a:fld>
            <a:endParaRPr lang="en-US"/>
          </a:p>
        </p:txBody>
      </p:sp>
    </p:spTree>
    <p:extLst>
      <p:ext uri="{BB962C8B-B14F-4D97-AF65-F5344CB8AC3E}">
        <p14:creationId xmlns:p14="http://schemas.microsoft.com/office/powerpoint/2010/main" val="3379830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13</a:t>
            </a:fld>
            <a:endParaRPr lang="en-US"/>
          </a:p>
        </p:txBody>
      </p:sp>
    </p:spTree>
    <p:extLst>
      <p:ext uri="{BB962C8B-B14F-4D97-AF65-F5344CB8AC3E}">
        <p14:creationId xmlns:p14="http://schemas.microsoft.com/office/powerpoint/2010/main" val="2173039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14</a:t>
            </a:fld>
            <a:endParaRPr lang="en-US"/>
          </a:p>
        </p:txBody>
      </p:sp>
    </p:spTree>
    <p:extLst>
      <p:ext uri="{BB962C8B-B14F-4D97-AF65-F5344CB8AC3E}">
        <p14:creationId xmlns:p14="http://schemas.microsoft.com/office/powerpoint/2010/main" val="2876847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15</a:t>
            </a:fld>
            <a:endParaRPr lang="en-US"/>
          </a:p>
        </p:txBody>
      </p:sp>
    </p:spTree>
    <p:extLst>
      <p:ext uri="{BB962C8B-B14F-4D97-AF65-F5344CB8AC3E}">
        <p14:creationId xmlns:p14="http://schemas.microsoft.com/office/powerpoint/2010/main" val="865845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16</a:t>
            </a:fld>
            <a:endParaRPr lang="en-US"/>
          </a:p>
        </p:txBody>
      </p:sp>
    </p:spTree>
    <p:extLst>
      <p:ext uri="{BB962C8B-B14F-4D97-AF65-F5344CB8AC3E}">
        <p14:creationId xmlns:p14="http://schemas.microsoft.com/office/powerpoint/2010/main" val="2326055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17</a:t>
            </a:fld>
            <a:endParaRPr lang="en-US"/>
          </a:p>
        </p:txBody>
      </p:sp>
    </p:spTree>
    <p:extLst>
      <p:ext uri="{BB962C8B-B14F-4D97-AF65-F5344CB8AC3E}">
        <p14:creationId xmlns:p14="http://schemas.microsoft.com/office/powerpoint/2010/main" val="147019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18</a:t>
            </a:fld>
            <a:endParaRPr lang="en-US"/>
          </a:p>
        </p:txBody>
      </p:sp>
    </p:spTree>
    <p:extLst>
      <p:ext uri="{BB962C8B-B14F-4D97-AF65-F5344CB8AC3E}">
        <p14:creationId xmlns:p14="http://schemas.microsoft.com/office/powerpoint/2010/main" val="3875724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19</a:t>
            </a:fld>
            <a:endParaRPr lang="en-US"/>
          </a:p>
        </p:txBody>
      </p:sp>
    </p:spTree>
    <p:extLst>
      <p:ext uri="{BB962C8B-B14F-4D97-AF65-F5344CB8AC3E}">
        <p14:creationId xmlns:p14="http://schemas.microsoft.com/office/powerpoint/2010/main" val="104398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 Constraint Processing means the set of decision variables changes during the solving process. In our case decision variables are removed when we propagate choices forward in time, so the solution node has fewer decision variables than the root. </a:t>
            </a:r>
          </a:p>
        </p:txBody>
      </p:sp>
      <p:sp>
        <p:nvSpPr>
          <p:cNvPr id="4" name="Slide Number Placeholder 3"/>
          <p:cNvSpPr>
            <a:spLocks noGrp="1"/>
          </p:cNvSpPr>
          <p:nvPr>
            <p:ph type="sldNum" sz="quarter" idx="5"/>
          </p:nvPr>
        </p:nvSpPr>
        <p:spPr/>
        <p:txBody>
          <a:bodyPr/>
          <a:lstStyle/>
          <a:p>
            <a:fld id="{010E48ED-2090-3847-AE86-95665710FD1A}" type="slidenum">
              <a:rPr lang="en-US" smtClean="0"/>
              <a:t>2</a:t>
            </a:fld>
            <a:endParaRPr lang="en-US"/>
          </a:p>
        </p:txBody>
      </p:sp>
    </p:spTree>
    <p:extLst>
      <p:ext uri="{BB962C8B-B14F-4D97-AF65-F5344CB8AC3E}">
        <p14:creationId xmlns:p14="http://schemas.microsoft.com/office/powerpoint/2010/main" val="3129688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20</a:t>
            </a:fld>
            <a:endParaRPr lang="en-US"/>
          </a:p>
        </p:txBody>
      </p:sp>
    </p:spTree>
    <p:extLst>
      <p:ext uri="{BB962C8B-B14F-4D97-AF65-F5344CB8AC3E}">
        <p14:creationId xmlns:p14="http://schemas.microsoft.com/office/powerpoint/2010/main" val="2887758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21</a:t>
            </a:fld>
            <a:endParaRPr lang="en-US"/>
          </a:p>
        </p:txBody>
      </p:sp>
    </p:spTree>
    <p:extLst>
      <p:ext uri="{BB962C8B-B14F-4D97-AF65-F5344CB8AC3E}">
        <p14:creationId xmlns:p14="http://schemas.microsoft.com/office/powerpoint/2010/main" val="2565174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22</a:t>
            </a:fld>
            <a:endParaRPr lang="en-US"/>
          </a:p>
        </p:txBody>
      </p:sp>
    </p:spTree>
    <p:extLst>
      <p:ext uri="{BB962C8B-B14F-4D97-AF65-F5344CB8AC3E}">
        <p14:creationId xmlns:p14="http://schemas.microsoft.com/office/powerpoint/2010/main" val="734797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23</a:t>
            </a:fld>
            <a:endParaRPr lang="en-US"/>
          </a:p>
        </p:txBody>
      </p:sp>
    </p:spTree>
    <p:extLst>
      <p:ext uri="{BB962C8B-B14F-4D97-AF65-F5344CB8AC3E}">
        <p14:creationId xmlns:p14="http://schemas.microsoft.com/office/powerpoint/2010/main" val="2174974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24</a:t>
            </a:fld>
            <a:endParaRPr lang="en-US"/>
          </a:p>
        </p:txBody>
      </p:sp>
    </p:spTree>
    <p:extLst>
      <p:ext uri="{BB962C8B-B14F-4D97-AF65-F5344CB8AC3E}">
        <p14:creationId xmlns:p14="http://schemas.microsoft.com/office/powerpoint/2010/main" val="4220527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25</a:t>
            </a:fld>
            <a:endParaRPr lang="en-US"/>
          </a:p>
        </p:txBody>
      </p:sp>
    </p:spTree>
    <p:extLst>
      <p:ext uri="{BB962C8B-B14F-4D97-AF65-F5344CB8AC3E}">
        <p14:creationId xmlns:p14="http://schemas.microsoft.com/office/powerpoint/2010/main" val="32546165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26</a:t>
            </a:fld>
            <a:endParaRPr lang="en-US"/>
          </a:p>
        </p:txBody>
      </p:sp>
    </p:spTree>
    <p:extLst>
      <p:ext uri="{BB962C8B-B14F-4D97-AF65-F5344CB8AC3E}">
        <p14:creationId xmlns:p14="http://schemas.microsoft.com/office/powerpoint/2010/main" val="2349209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27</a:t>
            </a:fld>
            <a:endParaRPr lang="en-US"/>
          </a:p>
        </p:txBody>
      </p:sp>
    </p:spTree>
    <p:extLst>
      <p:ext uri="{BB962C8B-B14F-4D97-AF65-F5344CB8AC3E}">
        <p14:creationId xmlns:p14="http://schemas.microsoft.com/office/powerpoint/2010/main" val="2322156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28</a:t>
            </a:fld>
            <a:endParaRPr lang="en-US"/>
          </a:p>
        </p:txBody>
      </p:sp>
    </p:spTree>
    <p:extLst>
      <p:ext uri="{BB962C8B-B14F-4D97-AF65-F5344CB8AC3E}">
        <p14:creationId xmlns:p14="http://schemas.microsoft.com/office/powerpoint/2010/main" val="1891541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29</a:t>
            </a:fld>
            <a:endParaRPr lang="en-US"/>
          </a:p>
        </p:txBody>
      </p:sp>
    </p:spTree>
    <p:extLst>
      <p:ext uri="{BB962C8B-B14F-4D97-AF65-F5344CB8AC3E}">
        <p14:creationId xmlns:p14="http://schemas.microsoft.com/office/powerpoint/2010/main" val="184540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3</a:t>
            </a:fld>
            <a:endParaRPr lang="en-US"/>
          </a:p>
        </p:txBody>
      </p:sp>
    </p:spTree>
    <p:extLst>
      <p:ext uri="{BB962C8B-B14F-4D97-AF65-F5344CB8AC3E}">
        <p14:creationId xmlns:p14="http://schemas.microsoft.com/office/powerpoint/2010/main" val="3538719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4</a:t>
            </a:fld>
            <a:endParaRPr lang="en-US"/>
          </a:p>
        </p:txBody>
      </p:sp>
    </p:spTree>
    <p:extLst>
      <p:ext uri="{BB962C8B-B14F-4D97-AF65-F5344CB8AC3E}">
        <p14:creationId xmlns:p14="http://schemas.microsoft.com/office/powerpoint/2010/main" val="100540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5</a:t>
            </a:fld>
            <a:endParaRPr lang="en-US"/>
          </a:p>
        </p:txBody>
      </p:sp>
    </p:spTree>
    <p:extLst>
      <p:ext uri="{BB962C8B-B14F-4D97-AF65-F5344CB8AC3E}">
        <p14:creationId xmlns:p14="http://schemas.microsoft.com/office/powerpoint/2010/main" val="67861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6</a:t>
            </a:fld>
            <a:endParaRPr lang="en-US"/>
          </a:p>
        </p:txBody>
      </p:sp>
    </p:spTree>
    <p:extLst>
      <p:ext uri="{BB962C8B-B14F-4D97-AF65-F5344CB8AC3E}">
        <p14:creationId xmlns:p14="http://schemas.microsoft.com/office/powerpoint/2010/main" val="29962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7</a:t>
            </a:fld>
            <a:endParaRPr lang="en-US"/>
          </a:p>
        </p:txBody>
      </p:sp>
    </p:spTree>
    <p:extLst>
      <p:ext uri="{BB962C8B-B14F-4D97-AF65-F5344CB8AC3E}">
        <p14:creationId xmlns:p14="http://schemas.microsoft.com/office/powerpoint/2010/main" val="1444539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8</a:t>
            </a:fld>
            <a:endParaRPr lang="en-US"/>
          </a:p>
        </p:txBody>
      </p:sp>
    </p:spTree>
    <p:extLst>
      <p:ext uri="{BB962C8B-B14F-4D97-AF65-F5344CB8AC3E}">
        <p14:creationId xmlns:p14="http://schemas.microsoft.com/office/powerpoint/2010/main" val="3221750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10E48ED-2090-3847-AE86-95665710FD1A}" type="slidenum">
              <a:rPr lang="en-US" smtClean="0"/>
              <a:t>9</a:t>
            </a:fld>
            <a:endParaRPr lang="en-US"/>
          </a:p>
        </p:txBody>
      </p:sp>
    </p:spTree>
    <p:extLst>
      <p:ext uri="{BB962C8B-B14F-4D97-AF65-F5344CB8AC3E}">
        <p14:creationId xmlns:p14="http://schemas.microsoft.com/office/powerpoint/2010/main" val="82917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0678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9144000" cy="533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393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
            <a:ext cx="2590800" cy="601980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76200"/>
            <a:ext cx="75692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985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9144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14400" y="1066800"/>
            <a:ext cx="103632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3657600"/>
            <a:ext cx="103632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263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7A6A-3819-FB40-A1A4-15892892B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D85CCA-66CB-2447-BC85-5B29902AA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3F4C4A-3F33-8B45-B2BF-17578D2A92BD}"/>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5" name="Footer Placeholder 4">
            <a:extLst>
              <a:ext uri="{FF2B5EF4-FFF2-40B4-BE49-F238E27FC236}">
                <a16:creationId xmlns:a16="http://schemas.microsoft.com/office/drawing/2014/main" id="{EED50633-A841-A046-AD6D-BF01D6349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FE6B0-33A7-AF47-8664-8455AA57050D}"/>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1396475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AEE2-0FAB-EB47-8CD6-FA835B662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68B4A-A551-9E42-9F7F-ACB60237BB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50E8C-231B-174A-84EA-EE1BFE9BE2C2}"/>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5" name="Footer Placeholder 4">
            <a:extLst>
              <a:ext uri="{FF2B5EF4-FFF2-40B4-BE49-F238E27FC236}">
                <a16:creationId xmlns:a16="http://schemas.microsoft.com/office/drawing/2014/main" id="{1BF6543C-98C2-154F-AB9F-B61435122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8F87E-2535-5E42-8149-0781F72566FA}"/>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4064622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F0310-5FFD-6341-80A6-059DCA0933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2F32ED-78D2-1D4A-A15A-EED4AC664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DBE1EC-BB64-2842-9C34-A9369124FB3A}"/>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5" name="Footer Placeholder 4">
            <a:extLst>
              <a:ext uri="{FF2B5EF4-FFF2-40B4-BE49-F238E27FC236}">
                <a16:creationId xmlns:a16="http://schemas.microsoft.com/office/drawing/2014/main" id="{5E9B661E-BD27-0541-A754-367BE3772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6F5C4-C505-E24C-8283-8172602B783A}"/>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3767114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8BE8-46BC-9E4D-8CDE-BAF3F453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74730C-3327-FE49-B6BB-55615B5093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6C0D1-13BE-2143-AE22-DFC0BEDD1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51D859-772B-4646-BD1F-0FBF2A68AB5C}"/>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6" name="Footer Placeholder 5">
            <a:extLst>
              <a:ext uri="{FF2B5EF4-FFF2-40B4-BE49-F238E27FC236}">
                <a16:creationId xmlns:a16="http://schemas.microsoft.com/office/drawing/2014/main" id="{E0F5B2DB-14BC-C84A-8CEB-5A53A5E1C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48AA3-51BF-784C-9C2B-59019577F234}"/>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88023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5FB9-4712-B742-90D4-1E05FB1CFD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0D73AF-DDFC-1448-9C6E-B621FBBD3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220469-530B-A84A-B734-F6BF58C40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A6207-1C47-F944-B38B-0D27276A8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07DA9F-D26E-ED44-AFCA-6DD63A70C2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A8B514-F56D-DC4D-AA7E-3F1C36DEC432}"/>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8" name="Footer Placeholder 7">
            <a:extLst>
              <a:ext uri="{FF2B5EF4-FFF2-40B4-BE49-F238E27FC236}">
                <a16:creationId xmlns:a16="http://schemas.microsoft.com/office/drawing/2014/main" id="{FCE64D0D-9E9C-8142-AAE5-C728A3B12A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FB1328-6420-8146-9E7B-77759E274D50}"/>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17739241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E957-F5BF-6746-B884-F0DFDE3AB2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B9A9A3-32B1-744A-9ADD-9A9DC2AC400E}"/>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4" name="Footer Placeholder 3">
            <a:extLst>
              <a:ext uri="{FF2B5EF4-FFF2-40B4-BE49-F238E27FC236}">
                <a16:creationId xmlns:a16="http://schemas.microsoft.com/office/drawing/2014/main" id="{AAA38B37-FFB9-5847-8C4C-D00186FFBE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E2B3DC-1400-D94A-B819-792F1AC6461D}"/>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38919333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149D78-F397-DC4E-919B-00702A1DBEFD}"/>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3" name="Footer Placeholder 2">
            <a:extLst>
              <a:ext uri="{FF2B5EF4-FFF2-40B4-BE49-F238E27FC236}">
                <a16:creationId xmlns:a16="http://schemas.microsoft.com/office/drawing/2014/main" id="{3A04B8A2-9C97-D144-86C8-5B53EB66FA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469FF4-AAA0-7548-9656-67EC838229CF}"/>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1825505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9144000" cy="5334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4655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6AD3-A33D-0440-BCE4-74754BFD1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3B8251-4D97-254C-BC20-968CBD7192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51EBC8-3203-B64E-AA3B-8108740FF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E25F3-66F5-054B-B01E-7F6C951DE048}"/>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6" name="Footer Placeholder 5">
            <a:extLst>
              <a:ext uri="{FF2B5EF4-FFF2-40B4-BE49-F238E27FC236}">
                <a16:creationId xmlns:a16="http://schemas.microsoft.com/office/drawing/2014/main" id="{40051361-F306-0948-B01B-223532DCD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F0C5B-BB5C-C643-B6FB-BCE01553DDCF}"/>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15476363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EE88-E4E7-054B-8AA6-DF6244B4C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4E942B-1ED2-D748-B400-C35E55E1D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129BDC-EC64-8743-9903-2F9F5E19B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94EB5-9E1B-814A-A3FC-8669019BF750}"/>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6" name="Footer Placeholder 5">
            <a:extLst>
              <a:ext uri="{FF2B5EF4-FFF2-40B4-BE49-F238E27FC236}">
                <a16:creationId xmlns:a16="http://schemas.microsoft.com/office/drawing/2014/main" id="{1DA15618-1FC6-0643-B3D1-271C92CF3F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03BC83-801F-4F4C-8D86-C2057CA47326}"/>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2783117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366BF-1434-094A-851D-AD3C55F016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79A7E2-4BD6-1B4C-A809-E76D6CA472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46E4B-2126-BA4C-83CE-5E759AE74943}"/>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5" name="Footer Placeholder 4">
            <a:extLst>
              <a:ext uri="{FF2B5EF4-FFF2-40B4-BE49-F238E27FC236}">
                <a16:creationId xmlns:a16="http://schemas.microsoft.com/office/drawing/2014/main" id="{7037EAD0-4E15-714E-BAC6-B40FE4C32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7508C-AE9E-D34B-AF59-20FBA2EBEE06}"/>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3120056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2A120-B55A-574F-BB23-B5D69E3F5B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15364-2A3F-A440-B77B-93B56CFA2D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EF72DF-C47E-E543-82B4-C83540098F78}"/>
              </a:ext>
            </a:extLst>
          </p:cNvPr>
          <p:cNvSpPr>
            <a:spLocks noGrp="1"/>
          </p:cNvSpPr>
          <p:nvPr>
            <p:ph type="dt" sz="half" idx="10"/>
          </p:nvPr>
        </p:nvSpPr>
        <p:spPr/>
        <p:txBody>
          <a:bodyPr/>
          <a:lstStyle/>
          <a:p>
            <a:fld id="{69972E73-E86F-F748-AA95-5C6D7B46B17B}" type="datetimeFigureOut">
              <a:rPr lang="en-US" smtClean="0"/>
              <a:t>6/1/22</a:t>
            </a:fld>
            <a:endParaRPr lang="en-US"/>
          </a:p>
        </p:txBody>
      </p:sp>
      <p:sp>
        <p:nvSpPr>
          <p:cNvPr id="5" name="Footer Placeholder 4">
            <a:extLst>
              <a:ext uri="{FF2B5EF4-FFF2-40B4-BE49-F238E27FC236}">
                <a16:creationId xmlns:a16="http://schemas.microsoft.com/office/drawing/2014/main" id="{E34C5492-698C-1942-8E3A-678D5DACF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5097C8-6B4F-1848-9087-10FBBB384AED}"/>
              </a:ext>
            </a:extLst>
          </p:cNvPr>
          <p:cNvSpPr>
            <a:spLocks noGrp="1"/>
          </p:cNvSpPr>
          <p:nvPr>
            <p:ph type="sldNum" sz="quarter" idx="12"/>
          </p:nvPr>
        </p:nvSpPr>
        <p:spPr/>
        <p:txBody>
          <a:bodyPr/>
          <a:lstStyle/>
          <a:p>
            <a:fld id="{FE7C01AE-5A90-8B44-986F-90C89E1FB630}" type="slidenum">
              <a:rPr lang="en-US" smtClean="0"/>
              <a:t>‹#›</a:t>
            </a:fld>
            <a:endParaRPr lang="en-US"/>
          </a:p>
        </p:txBody>
      </p:sp>
    </p:spTree>
    <p:extLst>
      <p:ext uri="{BB962C8B-B14F-4D97-AF65-F5344CB8AC3E}">
        <p14:creationId xmlns:p14="http://schemas.microsoft.com/office/powerpoint/2010/main" val="321076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83614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9144000" cy="533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914400" y="1066800"/>
            <a:ext cx="508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66800"/>
            <a:ext cx="508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4153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65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24000" y="76200"/>
            <a:ext cx="9144000" cy="533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09149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41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32919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934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Line 8"/>
          <p:cNvSpPr>
            <a:spLocks noChangeShapeType="1"/>
          </p:cNvSpPr>
          <p:nvPr userDrawn="1"/>
        </p:nvSpPr>
        <p:spPr bwMode="auto">
          <a:xfrm>
            <a:off x="508000" y="866775"/>
            <a:ext cx="11068051" cy="0"/>
          </a:xfrm>
          <a:prstGeom prst="line">
            <a:avLst/>
          </a:prstGeom>
          <a:noFill/>
          <a:ln w="28575">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33" name="Line 9"/>
          <p:cNvSpPr>
            <a:spLocks noChangeShapeType="1"/>
          </p:cNvSpPr>
          <p:nvPr userDrawn="1"/>
        </p:nvSpPr>
        <p:spPr bwMode="auto">
          <a:xfrm>
            <a:off x="711200" y="942975"/>
            <a:ext cx="11068051" cy="0"/>
          </a:xfrm>
          <a:prstGeom prst="line">
            <a:avLst/>
          </a:prstGeom>
          <a:noFill/>
          <a:ln w="28575">
            <a:solidFill>
              <a:srgbClr val="FF5050"/>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34" name="Line 67"/>
          <p:cNvSpPr>
            <a:spLocks noChangeShapeType="1"/>
          </p:cNvSpPr>
          <p:nvPr userDrawn="1"/>
        </p:nvSpPr>
        <p:spPr bwMode="auto">
          <a:xfrm>
            <a:off x="406400" y="6581775"/>
            <a:ext cx="9753600" cy="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35" name="Line 68"/>
          <p:cNvSpPr>
            <a:spLocks noChangeShapeType="1"/>
          </p:cNvSpPr>
          <p:nvPr userDrawn="1"/>
        </p:nvSpPr>
        <p:spPr bwMode="auto">
          <a:xfrm>
            <a:off x="406400" y="6505575"/>
            <a:ext cx="9855200" cy="0"/>
          </a:xfrm>
          <a:prstGeom prst="line">
            <a:avLst/>
          </a:prstGeom>
          <a:noFill/>
          <a:ln w="25400">
            <a:solidFill>
              <a:schemeClr val="accent2"/>
            </a:solidFill>
            <a:round/>
            <a:headEnd/>
            <a:tailEnd/>
          </a:ln>
          <a:extLst>
            <a:ext uri="{909E8E84-426E-40dd-AFC4-6F175D3DCCD1}">
              <a14:hiddenFill xmlns:a14="http://schemas.microsoft.com/office/drawing/2010/main" xmlns="">
                <a:noFill/>
              </a14:hiddenFill>
            </a:ext>
          </a:extLst>
        </p:spPr>
        <p:txBody>
          <a:bodyPr wrap="none" anchor="ctr"/>
          <a:lstStyle/>
          <a:p>
            <a:endParaRPr lang="en-US" sz="1800"/>
          </a:p>
        </p:txBody>
      </p:sp>
      <p:sp>
        <p:nvSpPr>
          <p:cNvPr id="1027" name="Rectangle 3"/>
          <p:cNvSpPr>
            <a:spLocks noGrp="1" noChangeArrowheads="1"/>
          </p:cNvSpPr>
          <p:nvPr userDrawn="1">
            <p:ph type="body" idx="1"/>
          </p:nvPr>
        </p:nvSpPr>
        <p:spPr bwMode="auto">
          <a:xfrm>
            <a:off x="914400" y="1066800"/>
            <a:ext cx="10363200" cy="5029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12"/>
          <p:cNvSpPr>
            <a:spLocks noChangeArrowheads="1"/>
          </p:cNvSpPr>
          <p:nvPr userDrawn="1"/>
        </p:nvSpPr>
        <p:spPr bwMode="auto">
          <a:xfrm>
            <a:off x="5232400" y="6553200"/>
            <a:ext cx="17272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a:fld id="{84B8E3FE-0DE2-9946-A21B-1E2DC54FF529}" type="slidenum">
              <a:rPr lang="en-US" sz="1200">
                <a:latin typeface="Times New Roman" charset="0"/>
              </a:rPr>
              <a:pPr algn="ctr"/>
              <a:t>‹#›</a:t>
            </a:fld>
            <a:endParaRPr lang="en-US" sz="1400">
              <a:latin typeface="Times New Roman" charset="0"/>
            </a:endParaRPr>
          </a:p>
        </p:txBody>
      </p:sp>
      <p:pic>
        <p:nvPicPr>
          <p:cNvPr id="11" name="Picture 105" descr="esto-logo"/>
          <p:cNvPicPr>
            <a:picLocks noChangeAspect="1" noChangeArrowheads="1"/>
          </p:cNvPicPr>
          <p:nvPr userDrawn="1"/>
        </p:nvPicPr>
        <p:blipFill>
          <a:blip r:embed="rId14" cstate="screen">
            <a:extLst>
              <a:ext uri="{28A0092B-C50C-407E-A947-70E740481C1C}">
                <a14:useLocalDpi xmlns:a14="http://schemas.microsoft.com/office/drawing/2010/main"/>
              </a:ext>
            </a:extLst>
          </a:blip>
          <a:stretch>
            <a:fillRect/>
          </a:stretch>
        </p:blipFill>
        <p:spPr bwMode="auto">
          <a:xfrm>
            <a:off x="10464800" y="6159500"/>
            <a:ext cx="1295400" cy="635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06" descr="NASAmeatball_transp"/>
          <p:cNvPicPr>
            <a:picLocks noChangeAspect="1" noChangeArrowheads="1"/>
          </p:cNvPicPr>
          <p:nvPr userDrawn="1"/>
        </p:nvPicPr>
        <p:blipFill>
          <a:blip r:embed="rId15" cstate="screen">
            <a:extLst>
              <a:ext uri="{28A0092B-C50C-407E-A947-70E740481C1C}">
                <a14:useLocalDpi xmlns:a14="http://schemas.microsoft.com/office/drawing/2010/main"/>
              </a:ext>
            </a:extLst>
          </a:blip>
          <a:stretch>
            <a:fillRect/>
          </a:stretch>
        </p:blipFill>
        <p:spPr bwMode="auto">
          <a:xfrm>
            <a:off x="0" y="22225"/>
            <a:ext cx="838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9771209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ctr" rtl="0" eaLnBrk="0" fontAlgn="base" hangingPunct="0">
        <a:spcBef>
          <a:spcPct val="0"/>
        </a:spcBef>
        <a:spcAft>
          <a:spcPct val="0"/>
        </a:spcAft>
        <a:defRPr sz="2400" b="1">
          <a:solidFill>
            <a:schemeClr val="accent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2pPr>
      <a:lvl3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3pPr>
      <a:lvl4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4pPr>
      <a:lvl5pPr algn="ctr" rtl="0" eaLnBrk="0" fontAlgn="base" hangingPunct="0">
        <a:spcBef>
          <a:spcPct val="0"/>
        </a:spcBef>
        <a:spcAft>
          <a:spcPct val="0"/>
        </a:spcAft>
        <a:defRPr sz="2400" b="1">
          <a:solidFill>
            <a:schemeClr val="accent2"/>
          </a:solidFill>
          <a:latin typeface="Geneva" charset="0"/>
          <a:ea typeface="ＭＳ Ｐゴシック" pitchFamily="-106" charset="-128"/>
          <a:cs typeface="ＭＳ Ｐゴシック" pitchFamily="-106" charset="-128"/>
        </a:defRPr>
      </a:lvl5pPr>
      <a:lvl6pPr marL="457200" algn="ctr" rtl="0" fontAlgn="base">
        <a:spcBef>
          <a:spcPct val="0"/>
        </a:spcBef>
        <a:spcAft>
          <a:spcPct val="0"/>
        </a:spcAft>
        <a:defRPr sz="2400" b="1">
          <a:solidFill>
            <a:schemeClr val="accent2"/>
          </a:solidFill>
          <a:latin typeface="Geneva" charset="0"/>
        </a:defRPr>
      </a:lvl6pPr>
      <a:lvl7pPr marL="914400" algn="ctr" rtl="0" fontAlgn="base">
        <a:spcBef>
          <a:spcPct val="0"/>
        </a:spcBef>
        <a:spcAft>
          <a:spcPct val="0"/>
        </a:spcAft>
        <a:defRPr sz="2400" b="1">
          <a:solidFill>
            <a:schemeClr val="accent2"/>
          </a:solidFill>
          <a:latin typeface="Geneva" charset="0"/>
        </a:defRPr>
      </a:lvl7pPr>
      <a:lvl8pPr marL="1371600" algn="ctr" rtl="0" fontAlgn="base">
        <a:spcBef>
          <a:spcPct val="0"/>
        </a:spcBef>
        <a:spcAft>
          <a:spcPct val="0"/>
        </a:spcAft>
        <a:defRPr sz="2400" b="1">
          <a:solidFill>
            <a:schemeClr val="accent2"/>
          </a:solidFill>
          <a:latin typeface="Geneva" charset="0"/>
        </a:defRPr>
      </a:lvl8pPr>
      <a:lvl9pPr marL="1828800" algn="ctr" rtl="0" fontAlgn="base">
        <a:spcBef>
          <a:spcPct val="0"/>
        </a:spcBef>
        <a:spcAft>
          <a:spcPct val="0"/>
        </a:spcAft>
        <a:defRPr sz="2400" b="1">
          <a:solidFill>
            <a:schemeClr val="accent2"/>
          </a:solidFill>
          <a:latin typeface="Geneva"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1600">
          <a:solidFill>
            <a:schemeClr val="tx1"/>
          </a:solidFill>
          <a:latin typeface="+mn-lt"/>
          <a:ea typeface="ＭＳ Ｐゴシック" charset="-128"/>
        </a:defRPr>
      </a:lvl5pPr>
      <a:lvl6pPr marL="2514600" indent="-228600" algn="l" rtl="0" fontAlgn="base">
        <a:spcBef>
          <a:spcPct val="20000"/>
        </a:spcBef>
        <a:spcAft>
          <a:spcPct val="0"/>
        </a:spcAft>
        <a:buChar char="»"/>
        <a:defRPr sz="1600">
          <a:solidFill>
            <a:schemeClr val="tx1"/>
          </a:solidFill>
          <a:latin typeface="+mn-lt"/>
          <a:ea typeface="ＭＳ Ｐゴシック" charset="-128"/>
        </a:defRPr>
      </a:lvl6pPr>
      <a:lvl7pPr marL="2971800" indent="-228600" algn="l" rtl="0" fontAlgn="base">
        <a:spcBef>
          <a:spcPct val="20000"/>
        </a:spcBef>
        <a:spcAft>
          <a:spcPct val="0"/>
        </a:spcAft>
        <a:buChar char="»"/>
        <a:defRPr sz="1600">
          <a:solidFill>
            <a:schemeClr val="tx1"/>
          </a:solidFill>
          <a:latin typeface="+mn-lt"/>
          <a:ea typeface="ＭＳ Ｐゴシック" charset="-128"/>
        </a:defRPr>
      </a:lvl7pPr>
      <a:lvl8pPr marL="3429000" indent="-228600" algn="l" rtl="0" fontAlgn="base">
        <a:spcBef>
          <a:spcPct val="20000"/>
        </a:spcBef>
        <a:spcAft>
          <a:spcPct val="0"/>
        </a:spcAft>
        <a:buChar char="»"/>
        <a:defRPr sz="1600">
          <a:solidFill>
            <a:schemeClr val="tx1"/>
          </a:solidFill>
          <a:latin typeface="+mn-lt"/>
          <a:ea typeface="ＭＳ Ｐゴシック" charset="-128"/>
        </a:defRPr>
      </a:lvl8pPr>
      <a:lvl9pPr marL="3886200" indent="-228600" algn="l" rtl="0" fontAlgn="base">
        <a:spcBef>
          <a:spcPct val="20000"/>
        </a:spcBef>
        <a:spcAft>
          <a:spcPct val="0"/>
        </a:spcAft>
        <a:buChar char="»"/>
        <a:defRPr sz="16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935EB2-67A4-AC41-B99C-F27A2B5D1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C11EC9-AD56-AB47-8F38-44A22CA0AA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F0C3A4-759F-ED41-93C1-2974BE0762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972E73-E86F-F748-AA95-5C6D7B46B17B}" type="datetimeFigureOut">
              <a:rPr lang="en-US" smtClean="0"/>
              <a:t>6/1/22</a:t>
            </a:fld>
            <a:endParaRPr lang="en-US"/>
          </a:p>
        </p:txBody>
      </p:sp>
      <p:sp>
        <p:nvSpPr>
          <p:cNvPr id="5" name="Footer Placeholder 4">
            <a:extLst>
              <a:ext uri="{FF2B5EF4-FFF2-40B4-BE49-F238E27FC236}">
                <a16:creationId xmlns:a16="http://schemas.microsoft.com/office/drawing/2014/main" id="{52C9F96F-9E83-9544-83DD-C933F1F299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CBA8A9-1565-E44C-A75F-B62C40E2F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C01AE-5A90-8B44-986F-90C89E1FB630}" type="slidenum">
              <a:rPr lang="en-US" smtClean="0"/>
              <a:t>‹#›</a:t>
            </a:fld>
            <a:endParaRPr lang="en-US"/>
          </a:p>
        </p:txBody>
      </p:sp>
    </p:spTree>
    <p:extLst>
      <p:ext uri="{BB962C8B-B14F-4D97-AF65-F5344CB8AC3E}">
        <p14:creationId xmlns:p14="http://schemas.microsoft.com/office/powerpoint/2010/main" val="4154607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hart" Target="../charts/char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reejanag.github.io/Videos/eosim_demo_5x.mp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package" Target="../embeddings/Microsoft_Word_Document.docx"/></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D214-02C3-A34A-8BE4-5CF49A2F8AED}"/>
              </a:ext>
            </a:extLst>
          </p:cNvPr>
          <p:cNvSpPr>
            <a:spLocks noGrp="1"/>
          </p:cNvSpPr>
          <p:nvPr>
            <p:ph type="ctrTitle"/>
          </p:nvPr>
        </p:nvSpPr>
        <p:spPr>
          <a:xfrm>
            <a:off x="170194" y="0"/>
            <a:ext cx="11851612" cy="6624782"/>
          </a:xfrm>
        </p:spPr>
        <p:txBody>
          <a:bodyPr>
            <a:noAutofit/>
          </a:bodyPr>
          <a:lstStyle/>
          <a:p>
            <a:pPr eaLnBrk="1" hangingPunct="1"/>
            <a:r>
              <a:rPr lang="en-US" sz="2800" dirty="0">
                <a:solidFill>
                  <a:srgbClr val="0070C0"/>
                </a:solidFill>
                <a:latin typeface="Calibri" panose="020F0502020204030204" pitchFamily="34" charset="0"/>
                <a:cs typeface="Calibri" panose="020F0502020204030204" pitchFamily="34" charset="0"/>
              </a:rPr>
              <a:t>    </a:t>
            </a:r>
            <a:r>
              <a:rPr lang="en-US" sz="2800" b="0" dirty="0">
                <a:solidFill>
                  <a:srgbClr val="0070C0"/>
                </a:solidFill>
                <a:latin typeface="Calibri" panose="020F0502020204030204" pitchFamily="34" charset="0"/>
                <a:cs typeface="Calibri" panose="020F0502020204030204" pitchFamily="34" charset="0"/>
              </a:rPr>
              <a:t>Planning Satellite Swarm Measurements for Earth Science Models:</a:t>
            </a:r>
            <a:br>
              <a:rPr lang="en-US" sz="2800" b="0" dirty="0">
                <a:solidFill>
                  <a:srgbClr val="0070C0"/>
                </a:solidFill>
                <a:latin typeface="Calibri" panose="020F0502020204030204" pitchFamily="34" charset="0"/>
                <a:cs typeface="Calibri" panose="020F0502020204030204" pitchFamily="34" charset="0"/>
              </a:rPr>
            </a:br>
            <a:r>
              <a:rPr lang="en-US" sz="2800" b="0" dirty="0">
                <a:solidFill>
                  <a:srgbClr val="0070C0"/>
                </a:solidFill>
                <a:latin typeface="Calibri" panose="020F0502020204030204" pitchFamily="34" charset="0"/>
                <a:cs typeface="Calibri" panose="020F0502020204030204" pitchFamily="34" charset="0"/>
              </a:rPr>
              <a:t>Comparing Constraint Processing and MILP Methods</a:t>
            </a:r>
            <a:br>
              <a:rPr lang="en-US" sz="48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dirty="0">
                <a:solidFill>
                  <a:schemeClr val="tx1"/>
                </a:solidFill>
                <a:latin typeface="Calibri" panose="020F0502020204030204" pitchFamily="34" charset="0"/>
                <a:cs typeface="Calibri" panose="020F0502020204030204" pitchFamily="34" charset="0"/>
              </a:rPr>
              <a:t>Rich Levinson</a:t>
            </a:r>
            <a:r>
              <a:rPr lang="en-US" b="0" baseline="30000" dirty="0">
                <a:solidFill>
                  <a:schemeClr val="tx1"/>
                </a:solidFill>
                <a:latin typeface="Calibri" panose="020F0502020204030204" pitchFamily="34" charset="0"/>
                <a:cs typeface="Calibri" panose="020F0502020204030204" pitchFamily="34" charset="0"/>
              </a:rPr>
              <a:t>1,2</a:t>
            </a:r>
            <a:r>
              <a:rPr lang="en-US" b="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Samantha Neimoeller</a:t>
            </a:r>
            <a:r>
              <a:rPr lang="en-US" b="0" baseline="30000" dirty="0">
                <a:solidFill>
                  <a:schemeClr val="tx1"/>
                </a:solidFill>
                <a:latin typeface="Calibri" panose="020F0502020204030204" pitchFamily="34" charset="0"/>
                <a:cs typeface="Calibri" panose="020F0502020204030204" pitchFamily="34" charset="0"/>
              </a:rPr>
              <a:t>1</a:t>
            </a:r>
            <a:r>
              <a:rPr lang="en-US" b="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Sreeja Nag</a:t>
            </a:r>
            <a:r>
              <a:rPr lang="en-US" b="0" baseline="30000" dirty="0">
                <a:solidFill>
                  <a:schemeClr val="tx1"/>
                </a:solidFill>
                <a:latin typeface="Calibri" panose="020F0502020204030204" pitchFamily="34" charset="0"/>
                <a:cs typeface="Calibri" panose="020F0502020204030204" pitchFamily="34" charset="0"/>
              </a:rPr>
              <a:t>1,3  </a:t>
            </a:r>
            <a:r>
              <a:rPr lang="en-US" b="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Vinay Ravindra</a:t>
            </a:r>
            <a:r>
              <a:rPr lang="en-US" b="0" baseline="30000" dirty="0">
                <a:solidFill>
                  <a:schemeClr val="tx1"/>
                </a:solidFill>
                <a:latin typeface="Calibri" panose="020F0502020204030204" pitchFamily="34" charset="0"/>
                <a:cs typeface="Calibri" panose="020F0502020204030204" pitchFamily="34" charset="0"/>
              </a:rPr>
              <a:t>1,3</a:t>
            </a:r>
            <a:br>
              <a:rPr lang="en-US" sz="2800" b="0" baseline="30000" dirty="0">
                <a:solidFill>
                  <a:schemeClr val="tx1"/>
                </a:solidFill>
                <a:latin typeface="Calibri" panose="020F0502020204030204" pitchFamily="34" charset="0"/>
                <a:cs typeface="Calibri" panose="020F0502020204030204" pitchFamily="34" charset="0"/>
              </a:rPr>
            </a:br>
            <a:br>
              <a:rPr lang="en-US" sz="1200" b="0" dirty="0">
                <a:solidFill>
                  <a:schemeClr val="tx1"/>
                </a:solidFill>
                <a:latin typeface="Calibri" panose="020F0502020204030204" pitchFamily="34" charset="0"/>
                <a:cs typeface="Calibri" panose="020F0502020204030204" pitchFamily="34" charset="0"/>
              </a:rPr>
            </a:br>
            <a:r>
              <a:rPr lang="en-US" sz="2000" b="0" dirty="0">
                <a:solidFill>
                  <a:schemeClr val="tx1"/>
                </a:solidFill>
                <a:latin typeface="Calibri" panose="020F0502020204030204" pitchFamily="34" charset="0"/>
                <a:cs typeface="Calibri" panose="020F0502020204030204" pitchFamily="34" charset="0"/>
              </a:rPr>
              <a:t>{</a:t>
            </a:r>
            <a:r>
              <a:rPr lang="en-US" sz="2000" b="0" dirty="0" err="1">
                <a:solidFill>
                  <a:schemeClr val="tx1"/>
                </a:solidFill>
                <a:latin typeface="Calibri" panose="020F0502020204030204" pitchFamily="34" charset="0"/>
                <a:cs typeface="Calibri" panose="020F0502020204030204" pitchFamily="34" charset="0"/>
              </a:rPr>
              <a:t>rich.levinson</a:t>
            </a:r>
            <a:r>
              <a:rPr lang="en-US" sz="2000" b="0" dirty="0">
                <a:solidFill>
                  <a:schemeClr val="tx1"/>
                </a:solidFill>
                <a:latin typeface="Calibri" panose="020F0502020204030204" pitchFamily="34" charset="0"/>
                <a:cs typeface="Calibri" panose="020F0502020204030204" pitchFamily="34" charset="0"/>
              </a:rPr>
              <a:t>, </a:t>
            </a:r>
            <a:r>
              <a:rPr lang="en-US" sz="2000" b="0" dirty="0" err="1">
                <a:solidFill>
                  <a:schemeClr val="tx1"/>
                </a:solidFill>
                <a:latin typeface="Calibri" panose="020F0502020204030204" pitchFamily="34" charset="0"/>
                <a:cs typeface="Calibri" panose="020F0502020204030204" pitchFamily="34" charset="0"/>
              </a:rPr>
              <a:t>samantha.c.niemoeller</a:t>
            </a:r>
            <a:r>
              <a:rPr lang="en-US" sz="2000" b="0" dirty="0">
                <a:solidFill>
                  <a:schemeClr val="tx1"/>
                </a:solidFill>
                <a:latin typeface="Calibri" panose="020F0502020204030204" pitchFamily="34" charset="0"/>
                <a:cs typeface="Calibri" panose="020F0502020204030204" pitchFamily="34" charset="0"/>
              </a:rPr>
              <a:t>, </a:t>
            </a:r>
            <a:r>
              <a:rPr lang="en-US" sz="2000" b="0" dirty="0" err="1">
                <a:solidFill>
                  <a:schemeClr val="tx1"/>
                </a:solidFill>
                <a:latin typeface="Calibri" panose="020F0502020204030204" pitchFamily="34" charset="0"/>
                <a:cs typeface="Calibri" panose="020F0502020204030204" pitchFamily="34" charset="0"/>
              </a:rPr>
              <a:t>sreeja.nag</a:t>
            </a:r>
            <a:r>
              <a:rPr lang="en-US" sz="2000" b="0" dirty="0">
                <a:solidFill>
                  <a:schemeClr val="tx1"/>
                </a:solidFill>
                <a:latin typeface="Calibri" panose="020F0502020204030204" pitchFamily="34" charset="0"/>
                <a:cs typeface="Calibri" panose="020F0502020204030204" pitchFamily="34" charset="0"/>
              </a:rPr>
              <a:t>, </a:t>
            </a:r>
            <a:r>
              <a:rPr lang="en-US" sz="2000" b="0" dirty="0" err="1">
                <a:solidFill>
                  <a:schemeClr val="tx1"/>
                </a:solidFill>
                <a:latin typeface="Calibri" panose="020F0502020204030204" pitchFamily="34" charset="0"/>
                <a:cs typeface="Calibri" panose="020F0502020204030204" pitchFamily="34" charset="0"/>
              </a:rPr>
              <a:t>vinay.ravindra</a:t>
            </a:r>
            <a:r>
              <a:rPr lang="en-US" sz="2000" b="0" dirty="0">
                <a:solidFill>
                  <a:schemeClr val="tx1"/>
                </a:solidFill>
                <a:latin typeface="Calibri" panose="020F0502020204030204" pitchFamily="34" charset="0"/>
                <a:cs typeface="Calibri" panose="020F0502020204030204" pitchFamily="34" charset="0"/>
              </a:rPr>
              <a:t>} @</a:t>
            </a:r>
            <a:r>
              <a:rPr lang="en-US" sz="2000" b="0" dirty="0" err="1">
                <a:solidFill>
                  <a:schemeClr val="tx1"/>
                </a:solidFill>
                <a:latin typeface="Calibri" panose="020F0502020204030204" pitchFamily="34" charset="0"/>
                <a:cs typeface="Calibri" panose="020F0502020204030204" pitchFamily="34" charset="0"/>
              </a:rPr>
              <a:t>nasa.gov</a:t>
            </a:r>
            <a:br>
              <a:rPr lang="en-US" b="0" dirty="0">
                <a:solidFill>
                  <a:schemeClr val="tx1"/>
                </a:solidFill>
                <a:latin typeface="Calibri" panose="020F0502020204030204" pitchFamily="34" charset="0"/>
                <a:cs typeface="Calibri" panose="020F0502020204030204" pitchFamily="34" charset="0"/>
              </a:rPr>
            </a:br>
            <a:br>
              <a:rPr lang="en-US" sz="2000" b="0" dirty="0">
                <a:solidFill>
                  <a:schemeClr val="tx1"/>
                </a:solidFill>
                <a:latin typeface="Calibri" panose="020F0502020204030204" pitchFamily="34" charset="0"/>
                <a:cs typeface="Calibri" panose="020F0502020204030204" pitchFamily="34" charset="0"/>
              </a:rPr>
            </a:br>
            <a:r>
              <a:rPr lang="en-US" baseline="30000" dirty="0">
                <a:solidFill>
                  <a:schemeClr val="tx1"/>
                </a:solidFill>
                <a:latin typeface="Calibri" panose="020F0502020204030204" pitchFamily="34" charset="0"/>
                <a:cs typeface="Calibri" panose="020F0502020204030204" pitchFamily="34" charset="0"/>
              </a:rPr>
              <a:t>1</a:t>
            </a:r>
            <a:r>
              <a:rPr lang="en-US" dirty="0">
                <a:solidFill>
                  <a:schemeClr val="tx1"/>
                </a:solidFill>
                <a:latin typeface="Calibri" panose="020F0502020204030204" pitchFamily="34" charset="0"/>
                <a:cs typeface="Calibri" panose="020F0502020204030204" pitchFamily="34" charset="0"/>
              </a:rPr>
              <a:t>NASA Ames Research Center</a:t>
            </a:r>
            <a:br>
              <a:rPr lang="en-US" sz="4000" b="0" dirty="0">
                <a:solidFill>
                  <a:schemeClr val="tx1"/>
                </a:solidFill>
                <a:latin typeface="Calibri" panose="020F0502020204030204" pitchFamily="34" charset="0"/>
                <a:cs typeface="Calibri" panose="020F0502020204030204" pitchFamily="34" charset="0"/>
              </a:rPr>
            </a:br>
            <a:r>
              <a:rPr lang="en-US" sz="2000" b="0" baseline="30000" dirty="0">
                <a:solidFill>
                  <a:schemeClr val="tx1"/>
                </a:solidFill>
                <a:latin typeface="Calibri" panose="020F0502020204030204" pitchFamily="34" charset="0"/>
                <a:cs typeface="Calibri" panose="020F0502020204030204" pitchFamily="34" charset="0"/>
              </a:rPr>
              <a:t>2 </a:t>
            </a:r>
            <a:r>
              <a:rPr lang="en-US" sz="2000" b="0" dirty="0">
                <a:solidFill>
                  <a:schemeClr val="tx1"/>
                </a:solidFill>
                <a:latin typeface="Calibri" panose="020F0502020204030204" pitchFamily="34" charset="0"/>
                <a:cs typeface="Calibri" panose="020F0502020204030204" pitchFamily="34" charset="0"/>
              </a:rPr>
              <a:t>KBR Wyle  Services, LLC</a:t>
            </a:r>
            <a:br>
              <a:rPr lang="en-US" sz="2000" b="0" dirty="0">
                <a:solidFill>
                  <a:schemeClr val="tx1"/>
                </a:solidFill>
                <a:latin typeface="Calibri" panose="020F0502020204030204" pitchFamily="34" charset="0"/>
                <a:cs typeface="Calibri" panose="020F0502020204030204" pitchFamily="34" charset="0"/>
              </a:rPr>
            </a:br>
            <a:r>
              <a:rPr lang="en-US" sz="2000" b="0" baseline="30000" dirty="0">
                <a:solidFill>
                  <a:schemeClr val="tx1"/>
                </a:solidFill>
                <a:latin typeface="Calibri" panose="020F0502020204030204" pitchFamily="34" charset="0"/>
                <a:cs typeface="Calibri" panose="020F0502020204030204" pitchFamily="34" charset="0"/>
              </a:rPr>
              <a:t>3 </a:t>
            </a:r>
            <a:r>
              <a:rPr lang="en-US" sz="2000" b="0" dirty="0">
                <a:solidFill>
                  <a:schemeClr val="tx1"/>
                </a:solidFill>
                <a:latin typeface="Calibri" panose="020F0502020204030204" pitchFamily="34" charset="0"/>
                <a:cs typeface="Calibri" panose="020F0502020204030204" pitchFamily="34" charset="0"/>
              </a:rPr>
              <a:t>Bay Area Environmental Research Institute</a:t>
            </a:r>
            <a:br>
              <a:rPr lang="en-US" sz="2000" b="0" dirty="0">
                <a:solidFill>
                  <a:schemeClr val="tx1"/>
                </a:solidFill>
                <a:latin typeface="Calibri" panose="020F0502020204030204" pitchFamily="34" charset="0"/>
                <a:cs typeface="Calibri" panose="020F0502020204030204" pitchFamily="34" charset="0"/>
              </a:rPr>
            </a:br>
            <a:r>
              <a:rPr lang="en-US" sz="2000" b="0" dirty="0">
                <a:solidFill>
                  <a:schemeClr val="tx1"/>
                </a:solidFill>
                <a:latin typeface="Calibri" panose="020F0502020204030204" pitchFamily="34" charset="0"/>
                <a:cs typeface="Calibri" panose="020F0502020204030204" pitchFamily="34" charset="0"/>
              </a:rPr>
              <a:t>Moffett Field, CA  94035</a:t>
            </a:r>
            <a:br>
              <a:rPr lang="en-US" sz="1400" b="0" dirty="0">
                <a:solidFill>
                  <a:schemeClr val="tx1"/>
                </a:solidFill>
                <a:latin typeface="Calibri" panose="020F0502020204030204" pitchFamily="34" charset="0"/>
                <a:cs typeface="Calibri" panose="020F0502020204030204" pitchFamily="34" charset="0"/>
              </a:rPr>
            </a:br>
            <a:br>
              <a:rPr lang="en-US" sz="1600" b="0" dirty="0">
                <a:latin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ea typeface="ＭＳ Ｐゴシック" charset="0"/>
                <a:cs typeface="Calibri" panose="020F0502020204030204" pitchFamily="34" charset="0"/>
              </a:rPr>
              <a:t>Collaborators: </a:t>
            </a:r>
            <a:br>
              <a:rPr lang="en-US" b="0" dirty="0">
                <a:solidFill>
                  <a:schemeClr val="tx1"/>
                </a:solidFill>
                <a:latin typeface="Calibri" panose="020F0502020204030204" pitchFamily="34" charset="0"/>
                <a:ea typeface="ＭＳ Ｐゴシック" charset="0"/>
                <a:cs typeface="Calibri" panose="020F0502020204030204" pitchFamily="34" charset="0"/>
              </a:rPr>
            </a:br>
            <a:r>
              <a:rPr lang="en-US" sz="1800" b="0" dirty="0" err="1">
                <a:solidFill>
                  <a:schemeClr val="tx1"/>
                </a:solidFill>
                <a:latin typeface="Calibri" panose="020F0502020204030204" pitchFamily="34" charset="0"/>
                <a:ea typeface="ＭＳ Ｐゴシック" charset="0"/>
                <a:cs typeface="Calibri" panose="020F0502020204030204" pitchFamily="34" charset="0"/>
              </a:rPr>
              <a:t>Mahta</a:t>
            </a:r>
            <a:r>
              <a:rPr lang="en-US" sz="1800" b="0" dirty="0">
                <a:solidFill>
                  <a:schemeClr val="tx1"/>
                </a:solidFill>
                <a:latin typeface="Calibri" panose="020F0502020204030204" pitchFamily="34" charset="0"/>
                <a:ea typeface="ＭＳ Ｐゴシック" charset="0"/>
                <a:cs typeface="Calibri" panose="020F0502020204030204" pitchFamily="34" charset="0"/>
              </a:rPr>
              <a:t> Moghaddam (University of Southern California) </a:t>
            </a:r>
            <a:br>
              <a:rPr lang="en-US" sz="1800" b="0" dirty="0">
                <a:solidFill>
                  <a:schemeClr val="tx1"/>
                </a:solidFill>
                <a:latin typeface="Calibri" panose="020F0502020204030204" pitchFamily="34" charset="0"/>
                <a:ea typeface="ＭＳ Ｐゴシック" charset="0"/>
                <a:cs typeface="Calibri" panose="020F0502020204030204" pitchFamily="34" charset="0"/>
              </a:rPr>
            </a:br>
            <a:r>
              <a:rPr lang="en-US" sz="1800" b="0" dirty="0">
                <a:solidFill>
                  <a:schemeClr val="tx1"/>
                </a:solidFill>
                <a:latin typeface="Calibri" panose="020F0502020204030204" pitchFamily="34" charset="0"/>
                <a:ea typeface="ＭＳ Ｐゴシック" charset="0"/>
                <a:cs typeface="Calibri" panose="020F0502020204030204" pitchFamily="34" charset="0"/>
              </a:rPr>
              <a:t>Daniel Selva (Texas A&amp;M University)</a:t>
            </a:r>
            <a:br>
              <a:rPr lang="en-US" sz="2000" b="0" dirty="0">
                <a:solidFill>
                  <a:schemeClr val="tx1"/>
                </a:solidFill>
                <a:latin typeface="Calibri" panose="020F0502020204030204" pitchFamily="34" charset="0"/>
                <a:ea typeface="ＭＳ Ｐゴシック" charset="0"/>
                <a:cs typeface="Calibri" panose="020F0502020204030204" pitchFamily="34" charset="0"/>
              </a:rPr>
            </a:br>
            <a:br>
              <a:rPr lang="en-US" sz="2000" b="0" dirty="0">
                <a:solidFill>
                  <a:schemeClr val="tx1"/>
                </a:solidFill>
                <a:latin typeface="Calibri" panose="020F0502020204030204" pitchFamily="34" charset="0"/>
                <a:ea typeface="ＭＳ Ｐゴシック" charset="0"/>
                <a:cs typeface="Calibri" panose="020F0502020204030204" pitchFamily="34" charset="0"/>
              </a:rPr>
            </a:br>
            <a:r>
              <a:rPr lang="en-US" sz="2000" dirty="0">
                <a:solidFill>
                  <a:schemeClr val="tx1"/>
                </a:solidFill>
                <a:latin typeface="Calibri" panose="020F0502020204030204" pitchFamily="34" charset="0"/>
                <a:ea typeface="ＭＳ Ｐゴシック" charset="0"/>
                <a:cs typeface="Calibri" panose="020F0502020204030204" pitchFamily="34" charset="0"/>
              </a:rPr>
              <a:t>Funded by</a:t>
            </a:r>
            <a:r>
              <a:rPr lang="en-US" sz="2000" dirty="0">
                <a:solidFill>
                  <a:schemeClr val="tx1"/>
                </a:solidFill>
                <a:latin typeface="Calibri" panose="020F0502020204030204" pitchFamily="34" charset="0"/>
                <a:cs typeface="Calibri" panose="020F0502020204030204" pitchFamily="34" charset="0"/>
              </a:rPr>
              <a:t>:  </a:t>
            </a:r>
            <a:br>
              <a:rPr lang="en-US" sz="2000" dirty="0">
                <a:solidFill>
                  <a:schemeClr val="tx1"/>
                </a:solidFill>
                <a:latin typeface="Calibri" panose="020F0502020204030204" pitchFamily="34" charset="0"/>
                <a:cs typeface="Calibri" panose="020F0502020204030204" pitchFamily="34" charset="0"/>
              </a:rPr>
            </a:br>
            <a:r>
              <a:rPr lang="en-US" sz="1800" b="0" dirty="0">
                <a:solidFill>
                  <a:schemeClr val="tx1"/>
                </a:solidFill>
                <a:latin typeface="Calibri" panose="020F0502020204030204" pitchFamily="34" charset="0"/>
                <a:cs typeface="Calibri" panose="020F0502020204030204" pitchFamily="34" charset="0"/>
              </a:rPr>
              <a:t>NASA Earth Sciences Technology Office (ESTO)</a:t>
            </a:r>
            <a:br>
              <a:rPr lang="en-US" sz="2000" b="0" dirty="0">
                <a:solidFill>
                  <a:schemeClr val="tx1"/>
                </a:solidFill>
                <a:latin typeface="Geneva" charset="0"/>
                <a:ea typeface="ＭＳ Ｐゴシック" charset="0"/>
                <a:cs typeface="ＭＳ Ｐゴシック" charset="0"/>
              </a:rPr>
            </a:br>
            <a:br>
              <a:rPr lang="en-US" sz="3200" dirty="0">
                <a:ea typeface="ＭＳ Ｐゴシック" charset="0"/>
                <a:cs typeface="Geneva"/>
              </a:rPr>
            </a:br>
            <a:br>
              <a:rPr lang="en-US" sz="3200" dirty="0">
                <a:ea typeface="ＭＳ Ｐゴシック" charset="0"/>
                <a:cs typeface="Geneva"/>
              </a:rPr>
            </a:br>
            <a:endParaRPr lang="en-US" sz="2800" b="0" dirty="0">
              <a:solidFill>
                <a:schemeClr val="accent1"/>
              </a:solidFill>
            </a:endParaRPr>
          </a:p>
        </p:txBody>
      </p:sp>
    </p:spTree>
    <p:extLst>
      <p:ext uri="{BB962C8B-B14F-4D97-AF65-F5344CB8AC3E}">
        <p14:creationId xmlns:p14="http://schemas.microsoft.com/office/powerpoint/2010/main" val="1065972978"/>
      </p:ext>
    </p:extLst>
  </p:cSld>
  <p:clrMapOvr>
    <a:masterClrMapping/>
  </p:clrMapOvr>
  <mc:AlternateContent xmlns:mc="http://schemas.openxmlformats.org/markup-compatibility/2006" xmlns:p14="http://schemas.microsoft.com/office/powerpoint/2010/main">
    <mc:Choice Requires="p14">
      <p:transition spd="slow" p14:dur="2000" advTm="38605"/>
    </mc:Choice>
    <mc:Fallback xmlns="">
      <p:transition spd="slow" advTm="3860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6" name="Text Box 45">
                <a:extLst>
                  <a:ext uri="{FF2B5EF4-FFF2-40B4-BE49-F238E27FC236}">
                    <a16:creationId xmlns:a16="http://schemas.microsoft.com/office/drawing/2014/main" id="{55B405E7-C55F-F047-9149-48F5C047F6DA}"/>
                  </a:ext>
                </a:extLst>
              </p:cNvPr>
              <p:cNvSpPr txBox="1"/>
              <p:nvPr/>
            </p:nvSpPr>
            <p:spPr>
              <a:xfrm>
                <a:off x="217915" y="901590"/>
                <a:ext cx="11817565" cy="531386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Bef>
                    <a:spcPts val="600"/>
                  </a:spcBef>
                </a:pPr>
                <a:r>
                  <a:rPr lang="en-US" sz="2800" b="1" dirty="0">
                    <a:solidFill>
                      <a:schemeClr val="accent2"/>
                    </a:solidFill>
                    <a:latin typeface="Calibri" panose="020F0502020204030204" pitchFamily="34" charset="0"/>
                    <a:cs typeface="Calibri" panose="020F0502020204030204" pitchFamily="34" charset="0"/>
                  </a:rPr>
                  <a:t>Dynamic Constraint Processing      </a:t>
                </a:r>
                <a:r>
                  <a:rPr lang="en-US" sz="2000" dirty="0">
                    <a:latin typeface="Calibri" panose="020F0502020204030204" pitchFamily="34" charset="0"/>
                    <a:cs typeface="Calibri" panose="020F0502020204030204" pitchFamily="34" charset="0"/>
                  </a:rPr>
                  <a:t>(Levinson et al., IWPSS '21) </a:t>
                </a:r>
                <a:endParaRPr lang="en-US" sz="2800" dirty="0">
                  <a:latin typeface="Calibri" panose="020F0502020204030204" pitchFamily="34" charset="0"/>
                  <a:cs typeface="Calibri" panose="020F0502020204030204" pitchFamily="34" charset="0"/>
                </a:endParaRPr>
              </a:p>
              <a:p>
                <a:r>
                  <a:rPr lang="en-US" sz="2400" i="1" dirty="0">
                    <a:latin typeface="Calibri" panose="020F0502020204030204" pitchFamily="34" charset="0"/>
                    <a:cs typeface="Calibri" panose="020F0502020204030204" pitchFamily="34" charset="0"/>
                  </a:rPr>
                  <a:t>Qualitative</a:t>
                </a:r>
                <a:r>
                  <a:rPr lang="en-US" sz="2400" dirty="0">
                    <a:latin typeface="Calibri" panose="020F0502020204030204" pitchFamily="34" charset="0"/>
                    <a:cs typeface="Calibri" panose="020F0502020204030204" pitchFamily="34" charset="0"/>
                  </a:rPr>
                  <a:t> Decision Variables: </a:t>
                </a:r>
              </a:p>
              <a:p>
                <a:pPr marL="342900" indent="-342900">
                  <a:buFont typeface="Arial" panose="020B0604020202020204" pitchFamily="34" charset="0"/>
                  <a:buChar char="•"/>
                </a:pPr>
                <a14:m>
                  <m:oMath xmlns:m="http://schemas.openxmlformats.org/officeDocument/2006/math">
                    <m:sSubSup>
                      <m:sSubSupPr>
                        <m:ctrlPr>
                          <a:rPr lang="en-US" sz="2400" i="1" smtClean="0">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𝑠</m:t>
                        </m:r>
                        <m:r>
                          <a:rPr lang="en-US" sz="2400" b="0" i="1" smtClean="0">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𝑡</m:t>
                        </m:r>
                      </m:sub>
                      <m:sup>
                        <m:r>
                          <a:rPr lang="en-US" sz="2400" b="0" i="1" smtClean="0">
                            <a:solidFill>
                              <a:srgbClr val="0070C0"/>
                            </a:solidFill>
                            <a:latin typeface="Cambria Math" panose="02040503050406030204" pitchFamily="18" charset="0"/>
                          </a:rPr>
                          <m:t> </m:t>
                        </m:r>
                      </m:sup>
                    </m:sSubSup>
                    <m:r>
                      <a:rPr lang="en-US" sz="2400" b="0" i="0" smtClean="0">
                        <a:latin typeface="Cambria Math" panose="02040503050406030204" pitchFamily="18" charset="0"/>
                      </a:rPr>
                      <m:t> </m:t>
                    </m:r>
                  </m:oMath>
                </a14:m>
                <a:r>
                  <a:rPr lang="en-US" sz="2400" dirty="0">
                    <a:latin typeface="Calibri" panose="020F0502020204030204" pitchFamily="34" charset="0"/>
                    <a:cs typeface="Calibri" panose="020F0502020204030204" pitchFamily="34" charset="0"/>
                  </a:rPr>
                  <a:t>= the command choice for sat s at time t.      </a:t>
                </a:r>
                <a14:m>
                  <m:oMath xmlns:m="http://schemas.openxmlformats.org/officeDocument/2006/math">
                    <m:r>
                      <a:rPr lang="en-US" sz="2400">
                        <a:latin typeface="Cambria Math" panose="02040503050406030204" pitchFamily="18" charset="0"/>
                      </a:rPr>
                      <m:t>∀</m:t>
                    </m:r>
                    <m:r>
                      <a:rPr lang="en-US" sz="2400" i="1">
                        <a:latin typeface="Cambria Math" panose="02040503050406030204" pitchFamily="18" charset="0"/>
                      </a:rPr>
                      <m:t> </m:t>
                    </m:r>
                    <m:r>
                      <a:rPr lang="en-US" sz="2400" b="0" i="1">
                        <a:latin typeface="Cambria Math" panose="02040503050406030204" pitchFamily="18" charset="0"/>
                      </a:rPr>
                      <m:t>𝑡</m:t>
                    </m:r>
                    <m:r>
                      <a:rPr lang="en-US" sz="2400" i="1">
                        <a:latin typeface="Cambria Math" panose="02040503050406030204" pitchFamily="18" charset="0"/>
                      </a:rPr>
                      <m:t> </m:t>
                    </m:r>
                    <m:r>
                      <a:rPr lang="en-US" sz="2400">
                        <a:latin typeface="Cambria Math" panose="02040503050406030204" pitchFamily="18" charset="0"/>
                      </a:rPr>
                      <m:t>∈ </m:t>
                    </m:r>
                  </m:oMath>
                </a14:m>
                <a:r>
                  <a:rPr lang="en-US" sz="2400" dirty="0">
                    <a:latin typeface="Calibri" panose="020F0502020204030204" pitchFamily="34" charset="0"/>
                    <a:cs typeface="Calibri" panose="020F0502020204030204" pitchFamily="34" charset="0"/>
                  </a:rPr>
                  <a:t>{All TP when sat s can see any GP}</a:t>
                </a:r>
              </a:p>
              <a:p>
                <a14:m>
                  <m:oMath xmlns:m="http://schemas.openxmlformats.org/officeDocument/2006/math">
                    <m:r>
                      <a:rPr lang="en-US" sz="2400" b="0" i="1" smtClean="0">
                        <a:solidFill>
                          <a:srgbClr val="0070C0"/>
                        </a:solidFill>
                        <a:latin typeface="Cambria Math" panose="02040503050406030204" pitchFamily="18" charset="0"/>
                      </a:rPr>
                      <m:t>    </m:t>
                    </m:r>
                    <m:sSubSup>
                      <m:sSubSupPr>
                        <m:ctrlPr>
                          <a:rPr lang="en-US" sz="2400" i="1">
                            <a:solidFill>
                              <a:srgbClr val="0070C0"/>
                            </a:solidFill>
                            <a:latin typeface="Cambria Math" panose="02040503050406030204" pitchFamily="18" charset="0"/>
                          </a:rPr>
                        </m:ctrlPr>
                      </m:sSubSupPr>
                      <m:e>
                        <m:r>
                          <a:rPr lang="en-US" sz="2400" b="0" i="1" smtClean="0">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1,  25</m:t>
                        </m:r>
                      </m:sub>
                      <m:sup>
                        <m:r>
                          <a:rPr lang="en-US" sz="2400" i="1">
                            <a:solidFill>
                              <a:srgbClr val="0070C0"/>
                            </a:solidFill>
                            <a:latin typeface="Cambria Math" panose="02040503050406030204" pitchFamily="18" charset="0"/>
                          </a:rPr>
                          <m:t> </m:t>
                        </m:r>
                      </m:sup>
                    </m:sSubSup>
                  </m:oMath>
                </a14:m>
                <a:r>
                  <a:rPr lang="en-US" sz="2400" i="1" dirty="0">
                    <a:latin typeface="Cambria Math" panose="02040503050406030204" pitchFamily="18" charset="0"/>
                  </a:rPr>
                  <a:t> </a:t>
                </a:r>
                <a14:m>
                  <m:oMath xmlns:m="http://schemas.openxmlformats.org/officeDocument/2006/math">
                    <m:r>
                      <a:rPr lang="en-US" sz="2400">
                        <a:latin typeface="Cambria Math" panose="02040503050406030204" pitchFamily="18" charset="0"/>
                      </a:rPr>
                      <m:t>∈</m:t>
                    </m:r>
                  </m:oMath>
                </a14:m>
                <a:r>
                  <a:rPr lang="en-US" sz="2400" i="1" dirty="0">
                    <a:latin typeface="Cambria Math" panose="02040503050406030204" pitchFamily="18" charset="0"/>
                  </a:rPr>
                  <a:t> </a:t>
                </a:r>
                <a:r>
                  <a:rPr lang="en-US" sz="2400" dirty="0">
                    <a:latin typeface="Cambria Math" panose="02040503050406030204" pitchFamily="18" charset="0"/>
                  </a:rPr>
                  <a:t>{</a:t>
                </a:r>
                <a:r>
                  <a:rPr lang="en-US" sz="2400" dirty="0">
                    <a:solidFill>
                      <a:srgbClr val="7030A0"/>
                    </a:solidFill>
                    <a:latin typeface="Calibri" panose="020F0502020204030204" pitchFamily="34" charset="0"/>
                    <a:cs typeface="Calibri" panose="020F0502020204030204" pitchFamily="34" charset="0"/>
                  </a:rPr>
                  <a:t>L.32</a:t>
                </a:r>
                <a:r>
                  <a:rPr lang="en-US" sz="2400" dirty="0">
                    <a:latin typeface="Calibri" panose="020F0502020204030204" pitchFamily="34" charset="0"/>
                    <a:cs typeface="Calibri" panose="020F0502020204030204" pitchFamily="34" charset="0"/>
                  </a:rPr>
                  <a:t>, </a:t>
                </a:r>
                <a:r>
                  <a:rPr lang="en-US" sz="2400" dirty="0">
                    <a:solidFill>
                      <a:srgbClr val="7030A0"/>
                    </a:solidFill>
                    <a:latin typeface="Calibri" panose="020F0502020204030204" pitchFamily="34" charset="0"/>
                    <a:cs typeface="Calibri" panose="020F0502020204030204" pitchFamily="34" charset="0"/>
                  </a:rPr>
                  <a:t>L.34</a:t>
                </a:r>
                <a:r>
                  <a:rPr lang="en-US" sz="2400" dirty="0">
                    <a:latin typeface="Calibri" panose="020F0502020204030204" pitchFamily="34" charset="0"/>
                    <a:cs typeface="Calibri" panose="020F0502020204030204" pitchFamily="34" charset="0"/>
                  </a:rPr>
                  <a:t>, </a:t>
                </a:r>
                <a:r>
                  <a:rPr lang="en-US" sz="2400" dirty="0">
                    <a:solidFill>
                      <a:srgbClr val="0070C0"/>
                    </a:solidFill>
                    <a:latin typeface="Calibri" panose="020F0502020204030204" pitchFamily="34" charset="0"/>
                    <a:cs typeface="Calibri" panose="020F0502020204030204" pitchFamily="34" charset="0"/>
                  </a:rPr>
                  <a:t>P.33</a:t>
                </a:r>
                <a:r>
                  <a:rPr lang="en-US" sz="2400" dirty="0">
                    <a:latin typeface="Calibri" panose="020F0502020204030204" pitchFamily="34" charset="0"/>
                    <a:cs typeface="Calibri" panose="020F0502020204030204" pitchFamily="34" charset="0"/>
                  </a:rPr>
                  <a:t>, </a:t>
                </a:r>
                <a:r>
                  <a:rPr lang="en-US" sz="2400" dirty="0">
                    <a:solidFill>
                      <a:srgbClr val="0070C0"/>
                    </a:solidFill>
                    <a:latin typeface="Calibri" panose="020F0502020204030204" pitchFamily="34" charset="0"/>
                    <a:cs typeface="Calibri" panose="020F0502020204030204" pitchFamily="34" charset="0"/>
                  </a:rPr>
                  <a:t>P.34</a:t>
                </a:r>
                <a:r>
                  <a:rPr lang="en-US" sz="2400" dirty="0">
                    <a:latin typeface="Calibri" panose="020F0502020204030204" pitchFamily="34" charset="0"/>
                    <a:cs typeface="Calibri" panose="020F0502020204030204" pitchFamily="34" charset="0"/>
                  </a:rPr>
                  <a:t>}</a:t>
                </a:r>
                <a:endParaRPr lang="en-US" sz="2400" dirty="0">
                  <a:solidFill>
                    <a:srgbClr val="7030A0"/>
                  </a:solidFill>
                  <a:latin typeface="Cambria Math" panose="02040503050406030204" pitchFamily="18"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Constraints are procedural (Python code) and called on-demand after each planner choice</a:t>
                </a:r>
                <a:endParaRPr lang="en-US" sz="2400" b="1" dirty="0">
                  <a:solidFill>
                    <a:schemeClr val="accent2"/>
                  </a:solidFill>
                  <a:latin typeface="Calibri" panose="020F0502020204030204" pitchFamily="34" charset="0"/>
                  <a:cs typeface="Calibri" panose="020F0502020204030204" pitchFamily="34" charset="0"/>
                </a:endParaRPr>
              </a:p>
              <a:p>
                <a:pPr>
                  <a:spcBef>
                    <a:spcPts val="600"/>
                  </a:spcBef>
                </a:pPr>
                <a:br>
                  <a:rPr lang="en-US" sz="2400" b="1" dirty="0">
                    <a:solidFill>
                      <a:schemeClr val="accent2"/>
                    </a:solidFill>
                    <a:latin typeface="Calibri" panose="020F0502020204030204" pitchFamily="34" charset="0"/>
                    <a:cs typeface="Calibri" panose="020F0502020204030204" pitchFamily="34" charset="0"/>
                  </a:rPr>
                </a:br>
                <a:r>
                  <a:rPr lang="en-US" sz="2800" b="1" dirty="0">
                    <a:solidFill>
                      <a:schemeClr val="accent2"/>
                    </a:solidFill>
                    <a:latin typeface="Calibri" panose="020F0502020204030204" pitchFamily="34" charset="0"/>
                    <a:cs typeface="Calibri" panose="020F0502020204030204" pitchFamily="34" charset="0"/>
                  </a:rPr>
                  <a:t>MILP:</a:t>
                </a:r>
                <a:r>
                  <a:rPr lang="en-US" sz="2400" b="1" dirty="0">
                    <a:solidFill>
                      <a:schemeClr val="accent2"/>
                    </a:solidFill>
                    <a:latin typeface="Calibri" panose="020F0502020204030204" pitchFamily="34" charset="0"/>
                    <a:cs typeface="Calibri" panose="020F0502020204030204" pitchFamily="34" charset="0"/>
                  </a:rPr>
                  <a:t>     </a:t>
                </a:r>
                <a:r>
                  <a:rPr lang="en-US" sz="2400" i="1" dirty="0">
                    <a:latin typeface="Calibri" panose="020F0502020204030204" pitchFamily="34" charset="0"/>
                    <a:cs typeface="Calibri" panose="020F0502020204030204" pitchFamily="34" charset="0"/>
                  </a:rPr>
                  <a:t>Binary</a:t>
                </a:r>
                <a:r>
                  <a:rPr lang="en-US" sz="2400" dirty="0">
                    <a:latin typeface="Calibri" panose="020F0502020204030204" pitchFamily="34" charset="0"/>
                    <a:cs typeface="Calibri" panose="020F0502020204030204" pitchFamily="34" charset="0"/>
                  </a:rPr>
                  <a:t> Decision Variables</a:t>
                </a:r>
              </a:p>
              <a:p>
                <a:pPr marL="342900" indent="-342900">
                  <a:buFont typeface="Arial" panose="020B0604020202020204" pitchFamily="34" charset="0"/>
                  <a:buChar char="•"/>
                </a:pP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r>
                      <a:rPr lang="en-US" sz="2400">
                        <a:latin typeface="Cambria Math" panose="02040503050406030204" pitchFamily="18" charset="0"/>
                      </a:rPr>
                      <m:t> </m:t>
                    </m:r>
                  </m:oMath>
                </a14:m>
                <a:r>
                  <a:rPr lang="en-US" sz="2400" dirty="0">
                    <a:latin typeface="Calibri" panose="020F0502020204030204" pitchFamily="34" charset="0"/>
                    <a:cs typeface="Calibri" panose="020F0502020204030204" pitchFamily="34" charset="0"/>
                  </a:rPr>
                  <a:t>   = 1 </a:t>
                </a:r>
                <a14:m>
                  <m:oMath xmlns:m="http://schemas.openxmlformats.org/officeDocument/2006/math">
                    <m:r>
                      <a:rPr lang="en-US" sz="2400" i="1">
                        <a:latin typeface="Cambria Math" panose="02040503050406030204" pitchFamily="18" charset="0"/>
                        <a:ea typeface="Cambria Math" panose="02040503050406030204" pitchFamily="18" charset="0"/>
                        <a:cs typeface="Calibri" panose="020F0502020204030204" pitchFamily="34" charset="0"/>
                      </a:rPr>
                      <m:t>↔</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sat</m:t>
                    </m:r>
                    <m:r>
                      <a:rPr lang="en-US" sz="240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cs typeface="Calibri" panose="020F0502020204030204" pitchFamily="34" charset="0"/>
                      </a:rPr>
                      <m:t>𝑠</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executes</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command</m:t>
                    </m:r>
                    <m:r>
                      <a:rPr lang="en-US" sz="240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cs typeface="Calibri" panose="020F0502020204030204" pitchFamily="34" charset="0"/>
                      </a:rPr>
                      <m:t>𝑐</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at</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time</m:t>
                    </m:r>
                    <m:r>
                      <a:rPr lang="en-US" sz="240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cs typeface="Calibri" panose="020F0502020204030204" pitchFamily="34" charset="0"/>
                      </a:rPr>
                      <m:t>𝑡</m:t>
                    </m:r>
                  </m:oMath>
                </a14:m>
                <a:r>
                  <a:rPr lang="en-US" sz="2400" dirty="0">
                    <a:latin typeface="Calibri" panose="020F0502020204030204" pitchFamily="34" charset="0"/>
                    <a:cs typeface="Calibri" panose="020F0502020204030204" pitchFamily="34" charset="0"/>
                  </a:rPr>
                  <a:t>      </a:t>
                </a: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                                      </m:t>
                        </m:r>
                        <m:r>
                          <a:rPr lang="en-US" sz="2400" b="0" i="1" smtClean="0">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r>
                      <a:rPr lang="en-US" sz="2400" i="1">
                        <a:solidFill>
                          <a:srgbClr val="0070C0"/>
                        </a:solidFill>
                        <a:latin typeface="Cambria Math" panose="02040503050406030204" pitchFamily="18" charset="0"/>
                        <a:ea typeface="Cambria Math" panose="02040503050406030204" pitchFamily="18" charset="0"/>
                      </a:rPr>
                      <m:t>∈{0,1}</m:t>
                    </m:r>
                    <m:r>
                      <a:rPr lang="en-US" sz="2400" i="1">
                        <a:solidFill>
                          <a:srgbClr val="0070C0"/>
                        </a:solidFill>
                        <a:latin typeface="Cambria Math" panose="02040503050406030204" pitchFamily="18" charset="0"/>
                      </a:rPr>
                      <m:t> </m:t>
                    </m:r>
                  </m:oMath>
                </a14:m>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𝑦</m:t>
                        </m:r>
                      </m:e>
                      <m:sub>
                        <m:r>
                          <a:rPr lang="en-US" sz="2400" i="1">
                            <a:solidFill>
                              <a:srgbClr val="0070C0"/>
                            </a:solidFill>
                            <a:latin typeface="Cambria Math" panose="02040503050406030204" pitchFamily="18" charset="0"/>
                          </a:rPr>
                          <m:t>𝑔</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r>
                      <a:rPr lang="en-US" sz="2400">
                        <a:latin typeface="Cambria Math" panose="02040503050406030204" pitchFamily="18" charset="0"/>
                      </a:rPr>
                      <m:t> </m:t>
                    </m:r>
                  </m:oMath>
                </a14:m>
                <a:r>
                  <a:rPr lang="en-US" sz="2400" dirty="0">
                    <a:latin typeface="Calibri" panose="020F0502020204030204" pitchFamily="34" charset="0"/>
                    <a:cs typeface="Calibri" panose="020F0502020204030204" pitchFamily="34" charset="0"/>
                  </a:rPr>
                  <a:t>= 1 </a:t>
                </a:r>
                <a14:m>
                  <m:oMath xmlns:m="http://schemas.openxmlformats.org/officeDocument/2006/math">
                    <m:r>
                      <a:rPr lang="en-US" sz="2400" i="1">
                        <a:latin typeface="Cambria Math" panose="02040503050406030204" pitchFamily="18" charset="0"/>
                        <a:ea typeface="Cambria Math" panose="02040503050406030204" pitchFamily="18" charset="0"/>
                        <a:cs typeface="Calibri" panose="020F0502020204030204" pitchFamily="34" charset="0"/>
                      </a:rPr>
                      <m:t>↔</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GP</m:t>
                    </m:r>
                    <m:r>
                      <a:rPr lang="en-US" sz="240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cs typeface="Calibri" panose="020F0502020204030204" pitchFamily="34" charset="0"/>
                      </a:rPr>
                      <m:t>𝑔</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is</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observed</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by</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sat</m:t>
                    </m:r>
                    <m:r>
                      <a:rPr lang="en-US" sz="240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cs typeface="Calibri" panose="020F0502020204030204" pitchFamily="34" charset="0"/>
                      </a:rPr>
                      <m:t>𝑠</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with</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command</m:t>
                    </m:r>
                    <m:r>
                      <a:rPr lang="en-US" sz="240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cs typeface="Calibri" panose="020F0502020204030204" pitchFamily="34" charset="0"/>
                      </a:rPr>
                      <m:t>𝑐</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at</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time</m:t>
                    </m:r>
                    <m:r>
                      <a:rPr lang="en-US" sz="2400">
                        <a:latin typeface="Cambria Math" panose="02040503050406030204" pitchFamily="18" charset="0"/>
                        <a:ea typeface="Cambria Math" panose="02040503050406030204" pitchFamily="18" charset="0"/>
                        <a:cs typeface="Calibri" panose="020F0502020204030204" pitchFamily="34" charset="0"/>
                      </a:rPr>
                      <m:t> </m:t>
                    </m:r>
                    <m:r>
                      <a:rPr lang="en-US" sz="2400" i="1">
                        <a:latin typeface="Cambria Math" panose="02040503050406030204" pitchFamily="18" charset="0"/>
                        <a:ea typeface="Cambria Math" panose="02040503050406030204" pitchFamily="18" charset="0"/>
                        <a:cs typeface="Calibri" panose="020F0502020204030204" pitchFamily="34" charset="0"/>
                      </a:rPr>
                      <m:t>𝑡</m:t>
                    </m:r>
                    <m:r>
                      <a:rPr lang="en-US" sz="2400">
                        <a:latin typeface="Cambria Math" panose="02040503050406030204" pitchFamily="18" charset="0"/>
                        <a:ea typeface="Cambria Math" panose="02040503050406030204" pitchFamily="18" charset="0"/>
                        <a:cs typeface="Calibri" panose="020F0502020204030204" pitchFamily="34" charset="0"/>
                      </a:rPr>
                      <m:t> </m:t>
                    </m:r>
                  </m:oMath>
                </a14:m>
                <a:r>
                  <a:rPr lang="en-US" sz="2400" dirty="0">
                    <a:latin typeface="Calibri" panose="020F0502020204030204" pitchFamily="34" charset="0"/>
                    <a:cs typeface="Calibri" panose="020F0502020204030204" pitchFamily="34" charset="0"/>
                  </a:rPr>
                  <a:t> </a:t>
                </a: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b="0" i="1" smtClean="0">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𝑦</m:t>
                        </m:r>
                      </m:e>
                      <m:sub>
                        <m:r>
                          <a:rPr lang="en-US" sz="2400" i="1">
                            <a:solidFill>
                              <a:srgbClr val="0070C0"/>
                            </a:solidFill>
                            <a:latin typeface="Cambria Math" panose="02040503050406030204" pitchFamily="18" charset="0"/>
                          </a:rPr>
                          <m:t>𝑔</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r>
                      <a:rPr lang="en-US" sz="2400" i="1">
                        <a:solidFill>
                          <a:srgbClr val="0070C0"/>
                        </a:solidFill>
                        <a:latin typeface="Cambria Math" panose="02040503050406030204" pitchFamily="18" charset="0"/>
                        <a:ea typeface="Cambria Math" panose="02040503050406030204" pitchFamily="18" charset="0"/>
                      </a:rPr>
                      <m:t>∈</m:t>
                    </m:r>
                    <m:d>
                      <m:dPr>
                        <m:begChr m:val="{"/>
                        <m:endChr m:val="}"/>
                        <m:ctrlPr>
                          <a:rPr lang="en-US" sz="2400" i="1">
                            <a:solidFill>
                              <a:srgbClr val="0070C0"/>
                            </a:solidFill>
                            <a:latin typeface="Cambria Math" panose="02040503050406030204" pitchFamily="18" charset="0"/>
                            <a:ea typeface="Cambria Math" panose="02040503050406030204" pitchFamily="18" charset="0"/>
                          </a:rPr>
                        </m:ctrlPr>
                      </m:dPr>
                      <m:e>
                        <m:r>
                          <a:rPr lang="en-US" sz="2400" i="1">
                            <a:solidFill>
                              <a:srgbClr val="0070C0"/>
                            </a:solidFill>
                            <a:latin typeface="Cambria Math" panose="02040503050406030204" pitchFamily="18" charset="0"/>
                            <a:ea typeface="Cambria Math" panose="02040503050406030204" pitchFamily="18" charset="0"/>
                          </a:rPr>
                          <m:t>0,1</m:t>
                        </m:r>
                      </m:e>
                    </m:d>
                  </m:oMath>
                </a14:m>
                <a:endParaRPr lang="en-US" sz="2400" dirty="0">
                  <a:solidFill>
                    <a:srgbClr val="0070C0"/>
                  </a:solidFill>
                  <a:latin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Constraints are </a:t>
                </a:r>
                <a:r>
                  <a:rPr lang="en-US" sz="2400" i="1" dirty="0">
                    <a:latin typeface="Calibri" panose="020F0502020204030204" pitchFamily="34" charset="0"/>
                    <a:cs typeface="Calibri" panose="020F0502020204030204" pitchFamily="34" charset="0"/>
                  </a:rPr>
                  <a:t>quantitative, declarative, and pre-enumerated</a:t>
                </a:r>
              </a:p>
              <a:p>
                <a:endParaRPr lang="en-US" sz="1600" dirty="0">
                  <a:latin typeface="Calibri" panose="020F0502020204030204" pitchFamily="34" charset="0"/>
                  <a:cs typeface="Calibri" panose="020F0502020204030204" pitchFamily="34" charset="0"/>
                </a:endParaRPr>
              </a:p>
              <a:p>
                <a:r>
                  <a:rPr lang="en-US" sz="2800" b="1" dirty="0">
                    <a:latin typeface="Calibri" panose="020F0502020204030204" pitchFamily="34" charset="0"/>
                    <a:ea typeface="ＭＳ Ｐゴシック" pitchFamily="-106" charset="-128"/>
                    <a:cs typeface="Calibri" panose="020F0502020204030204" pitchFamily="34" charset="0"/>
                  </a:rPr>
                  <a:t>Apples-to-Apples comparison:</a:t>
                </a:r>
              </a:p>
              <a:p>
                <a:pPr marL="457200" indent="-457200">
                  <a:buFont typeface="Arial" panose="020B0604020202020204" pitchFamily="34" charset="0"/>
                  <a:buChar char="•"/>
                </a:pPr>
                <a:r>
                  <a:rPr lang="en-US" sz="2800" dirty="0">
                    <a:latin typeface="Calibri" panose="020F0502020204030204" pitchFamily="34" charset="0"/>
                    <a:ea typeface="ＭＳ Ｐゴシック" pitchFamily="-106" charset="-128"/>
                    <a:cs typeface="Calibri" panose="020F0502020204030204" pitchFamily="34" charset="0"/>
                  </a:rPr>
                  <a:t> Requires identical inputs, model constraints, and metrics</a:t>
                </a:r>
                <a:endParaRPr lang="en-US" sz="2400" dirty="0">
                  <a:latin typeface="Calibri" panose="020F0502020204030204" pitchFamily="34" charset="0"/>
                  <a:ea typeface="ＭＳ Ｐゴシック" pitchFamily="-106" charset="-128"/>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mc:Choice>
        <mc:Fallback>
          <p:sp>
            <p:nvSpPr>
              <p:cNvPr id="26" name="Text Box 45">
                <a:extLst>
                  <a:ext uri="{FF2B5EF4-FFF2-40B4-BE49-F238E27FC236}">
                    <a16:creationId xmlns:a16="http://schemas.microsoft.com/office/drawing/2014/main" id="{55B405E7-C55F-F047-9149-48F5C047F6DA}"/>
                  </a:ext>
                </a:extLst>
              </p:cNvPr>
              <p:cNvSpPr txBox="1">
                <a:spLocks noRot="1" noChangeAspect="1" noMove="1" noResize="1" noEditPoints="1" noAdjustHandles="1" noChangeArrowheads="1" noChangeShapeType="1" noTextEdit="1"/>
              </p:cNvSpPr>
              <p:nvPr/>
            </p:nvSpPr>
            <p:spPr>
              <a:xfrm>
                <a:off x="217915" y="901590"/>
                <a:ext cx="11817565" cy="5313860"/>
              </a:xfrm>
              <a:prstGeom prst="rect">
                <a:avLst/>
              </a:prstGeom>
              <a:blipFill>
                <a:blip r:embed="rId3"/>
                <a:stretch>
                  <a:fillRect l="-1074" t="-1432"/>
                </a:stretch>
              </a:blipFill>
              <a:ln w="6350">
                <a:noFill/>
              </a:ln>
            </p:spPr>
            <p:txBody>
              <a:bodyPr/>
              <a:lstStyle/>
              <a:p>
                <a:r>
                  <a:rPr lang="en-US">
                    <a:noFill/>
                  </a:rPr>
                  <a:t> </a:t>
                </a:r>
              </a:p>
            </p:txBody>
          </p:sp>
        </mc:Fallback>
      </mc:AlternateContent>
      <p:sp>
        <p:nvSpPr>
          <p:cNvPr id="27" name="TextBox 26">
            <a:extLst>
              <a:ext uri="{FF2B5EF4-FFF2-40B4-BE49-F238E27FC236}">
                <a16:creationId xmlns:a16="http://schemas.microsoft.com/office/drawing/2014/main" id="{804F53F7-F150-3E4B-9E04-F86226D8969C}"/>
              </a:ext>
            </a:extLst>
          </p:cNvPr>
          <p:cNvSpPr txBox="1"/>
          <p:nvPr/>
        </p:nvSpPr>
        <p:spPr>
          <a:xfrm>
            <a:off x="1136073" y="194264"/>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Different Planning Models </a:t>
            </a:r>
          </a:p>
        </p:txBody>
      </p:sp>
    </p:spTree>
    <p:extLst>
      <p:ext uri="{BB962C8B-B14F-4D97-AF65-F5344CB8AC3E}">
        <p14:creationId xmlns:p14="http://schemas.microsoft.com/office/powerpoint/2010/main" val="2831968790"/>
      </p:ext>
    </p:extLst>
  </p:cSld>
  <p:clrMapOvr>
    <a:masterClrMapping/>
  </p:clrMapOvr>
  <mc:AlternateContent xmlns:mc="http://schemas.openxmlformats.org/markup-compatibility/2006" xmlns:p14="http://schemas.microsoft.com/office/powerpoint/2010/main">
    <mc:Choice Requires="p14">
      <p:transition spd="slow" p14:dur="2000" advTm="36798"/>
    </mc:Choice>
    <mc:Fallback xmlns="">
      <p:transition spd="slow" advTm="367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04F53F7-F150-3E4B-9E04-F86226D8969C}"/>
              </a:ext>
            </a:extLst>
          </p:cNvPr>
          <p:cNvSpPr txBox="1"/>
          <p:nvPr/>
        </p:nvSpPr>
        <p:spPr>
          <a:xfrm>
            <a:off x="744498" y="82670"/>
            <a:ext cx="11276539"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Objective:  Maximize reduction of GP model error</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B510A86-E22A-7C96-AFB9-0C5BBB40BFD4}"/>
                  </a:ext>
                </a:extLst>
              </p:cNvPr>
              <p:cNvSpPr txBox="1"/>
              <p:nvPr/>
            </p:nvSpPr>
            <p:spPr>
              <a:xfrm>
                <a:off x="350109" y="1130395"/>
                <a:ext cx="10455878" cy="1002903"/>
              </a:xfrm>
              <a:prstGeom prst="rect">
                <a:avLst/>
              </a:prstGeom>
              <a:noFill/>
            </p:spPr>
            <p:txBody>
              <a:bodyPr wrap="square" rtlCol="0">
                <a:spAutoFit/>
              </a:bodyPr>
              <a:lstStyle/>
              <a:p>
                <a:r>
                  <a:rPr lang="en-US" sz="2400" b="1" dirty="0"/>
                  <a:t>maximize</a:t>
                </a:r>
                <a:r>
                  <a:rPr lang="en-US" sz="2400" dirty="0"/>
                  <a:t> </a:t>
                </a:r>
                <a14:m>
                  <m:oMath xmlns:m="http://schemas.openxmlformats.org/officeDocument/2006/math">
                    <m:r>
                      <m:rPr>
                        <m:sty m:val="p"/>
                      </m:rPr>
                      <a:rPr lang="el-GR" sz="3600" i="1">
                        <a:solidFill>
                          <a:srgbClr val="7030A0"/>
                        </a:solidFill>
                        <a:latin typeface="Cambria Math" panose="02040503050406030204" pitchFamily="18" charset="0"/>
                        <a:ea typeface="Cambria Math" panose="02040503050406030204" pitchFamily="18" charset="0"/>
                      </a:rPr>
                      <m:t>Σ</m:t>
                    </m:r>
                    <m:r>
                      <m:rPr>
                        <m:nor/>
                      </m:rPr>
                      <a:rPr lang="en-US" sz="3600" b="0" i="0" smtClean="0">
                        <a:solidFill>
                          <a:srgbClr val="7030A0"/>
                        </a:solidFill>
                        <a:latin typeface="Cambria Math" panose="02040503050406030204" pitchFamily="18" charset="0"/>
                        <a:ea typeface="Cambria Math" panose="02040503050406030204" pitchFamily="18" charset="0"/>
                      </a:rPr>
                      <m:t>  </m:t>
                    </m:r>
                    <m:r>
                      <m:rPr>
                        <m:nor/>
                      </m:rPr>
                      <a:rPr lang="en-US" sz="2800" dirty="0">
                        <a:solidFill>
                          <a:srgbClr val="7030A0"/>
                        </a:solidFill>
                      </a:rPr>
                      <m:t>commandReward</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𝑐𝑚𝑑</m:t>
                        </m:r>
                      </m:e>
                    </m:d>
                    <m:r>
                      <a:rPr lang="en-US" sz="2800" b="0" i="1" smtClean="0">
                        <a:latin typeface="Cambria Math" panose="02040503050406030204" pitchFamily="18" charset="0"/>
                        <a:ea typeface="Cambria Math" panose="02040503050406030204" pitchFamily="18" charset="0"/>
                      </a:rPr>
                      <m:t> </m:t>
                    </m:r>
                  </m:oMath>
                </a14:m>
                <a:endParaRPr lang="en-US" sz="2400" b="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14:m>
                  <m:oMath xmlns:m="http://schemas.openxmlformats.org/officeDocument/2006/math">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𝑐𝑚𝑑</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𝑝𝑙𝑎𝑛</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𝑃</m:t>
                    </m:r>
                  </m:oMath>
                </a14:m>
                <a:endParaRPr lang="en-US" sz="2400" dirty="0"/>
              </a:p>
            </p:txBody>
          </p:sp>
        </mc:Choice>
        <mc:Fallback>
          <p:sp>
            <p:nvSpPr>
              <p:cNvPr id="2" name="TextBox 1">
                <a:extLst>
                  <a:ext uri="{FF2B5EF4-FFF2-40B4-BE49-F238E27FC236}">
                    <a16:creationId xmlns:a16="http://schemas.microsoft.com/office/drawing/2014/main" id="{BB510A86-E22A-7C96-AFB9-0C5BBB40BFD4}"/>
                  </a:ext>
                </a:extLst>
              </p:cNvPr>
              <p:cNvSpPr txBox="1">
                <a:spLocks noRot="1" noChangeAspect="1" noMove="1" noResize="1" noEditPoints="1" noAdjustHandles="1" noChangeArrowheads="1" noChangeShapeType="1" noTextEdit="1"/>
              </p:cNvSpPr>
              <p:nvPr/>
            </p:nvSpPr>
            <p:spPr>
              <a:xfrm>
                <a:off x="350109" y="1130395"/>
                <a:ext cx="10455878" cy="1002903"/>
              </a:xfrm>
              <a:prstGeom prst="rect">
                <a:avLst/>
              </a:prstGeom>
              <a:blipFill>
                <a:blip r:embed="rId3"/>
                <a:stretch>
                  <a:fillRect l="-848"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81639FD-72F2-CED1-CA0F-45AE22577B74}"/>
                  </a:ext>
                </a:extLst>
              </p:cNvPr>
              <p:cNvSpPr txBox="1"/>
              <p:nvPr/>
            </p:nvSpPr>
            <p:spPr>
              <a:xfrm>
                <a:off x="350109" y="3774969"/>
                <a:ext cx="11491781" cy="942759"/>
              </a:xfrm>
              <a:prstGeom prst="rect">
                <a:avLst/>
              </a:prstGeom>
              <a:noFill/>
            </p:spPr>
            <p:txBody>
              <a:bodyPr wrap="square" rtlCol="0">
                <a:spAutoFit/>
              </a:bodyPr>
              <a:lstStyle/>
              <a:p>
                <a:r>
                  <a:rPr lang="en-US" sz="2400" dirty="0">
                    <a:solidFill>
                      <a:srgbClr val="7030A0"/>
                    </a:solidFill>
                  </a:rPr>
                  <a:t>commandReward</a:t>
                </a:r>
                <a:r>
                  <a:rPr lang="en-US" sz="2400" dirty="0"/>
                  <a:t> (s, c, t)   </a:t>
                </a:r>
                <a:r>
                  <a:rPr lang="en-US" sz="2000" dirty="0"/>
                  <a:t>= reward for sat </a:t>
                </a:r>
                <a:r>
                  <a:rPr lang="en-US" sz="2000" i="1" dirty="0"/>
                  <a:t>s</a:t>
                </a:r>
                <a:r>
                  <a:rPr lang="en-US" sz="2000" dirty="0"/>
                  <a:t> executing cmd </a:t>
                </a:r>
                <a:r>
                  <a:rPr lang="en-US" sz="2000" i="1" dirty="0"/>
                  <a:t>c</a:t>
                </a:r>
                <a:r>
                  <a:rPr lang="en-US" sz="2000" dirty="0"/>
                  <a:t> at time </a:t>
                </a:r>
                <a:r>
                  <a:rPr lang="en-US" sz="2000" i="1" dirty="0"/>
                  <a:t>t</a:t>
                </a:r>
              </a:p>
              <a:p>
                <a:r>
                  <a:rPr lang="en-US" sz="2400" dirty="0"/>
                  <a:t>   = </a:t>
                </a:r>
                <a14:m>
                  <m:oMath xmlns:m="http://schemas.openxmlformats.org/officeDocument/2006/math">
                    <m:r>
                      <m:rPr>
                        <m:sty m:val="p"/>
                      </m:rPr>
                      <a:rPr lang="el-GR" sz="3200" i="1" smtClean="0">
                        <a:solidFill>
                          <a:srgbClr val="0070C0"/>
                        </a:solidFill>
                        <a:latin typeface="Cambria Math" panose="02040503050406030204" pitchFamily="18" charset="0"/>
                        <a:ea typeface="Cambria Math" panose="02040503050406030204" pitchFamily="18" charset="0"/>
                      </a:rPr>
                      <m:t>Σ</m:t>
                    </m:r>
                  </m:oMath>
                </a14:m>
                <a:r>
                  <a:rPr lang="en-US" sz="2400" dirty="0">
                    <a:solidFill>
                      <a:srgbClr val="0070C0"/>
                    </a:solidFill>
                  </a:rPr>
                  <a:t>  </a:t>
                </a:r>
                <a14:m>
                  <m:oMath xmlns:m="http://schemas.openxmlformats.org/officeDocument/2006/math">
                    <m:r>
                      <m:rPr>
                        <m:nor/>
                      </m:rPr>
                      <a:rPr lang="en-US" sz="2400" dirty="0">
                        <a:solidFill>
                          <a:srgbClr val="0070C0"/>
                        </a:solidFill>
                      </a:rPr>
                      <m:t>gpReward</m:t>
                    </m:r>
                    <m:r>
                      <m:rPr>
                        <m:nor/>
                      </m:rPr>
                      <a:rPr lang="en-US" sz="2400" dirty="0"/>
                      <m:t>(</m:t>
                    </m:r>
                    <m:r>
                      <m:rPr>
                        <m:nor/>
                      </m:rPr>
                      <a:rPr lang="en-US" sz="2400" dirty="0"/>
                      <m:t>g</m:t>
                    </m:r>
                    <m:r>
                      <m:rPr>
                        <m:nor/>
                      </m:rPr>
                      <a:rPr lang="en-US" sz="2400" dirty="0"/>
                      <m:t>,</m:t>
                    </m:r>
                    <m:r>
                      <m:rPr>
                        <m:nor/>
                      </m:rPr>
                      <a:rPr lang="en-US" sz="2400" dirty="0"/>
                      <m:t>c</m:t>
                    </m:r>
                    <m:r>
                      <m:rPr>
                        <m:nor/>
                      </m:rPr>
                      <a:rPr lang="en-US" sz="2400" dirty="0"/>
                      <m:t>,</m:t>
                    </m:r>
                    <m:r>
                      <m:rPr>
                        <m:nor/>
                      </m:rPr>
                      <a:rPr lang="en-US" sz="2400" dirty="0"/>
                      <m:t>t</m:t>
                    </m:r>
                    <m:r>
                      <m:rPr>
                        <m:nor/>
                      </m:rPr>
                      <a:rPr lang="en-US" sz="2400" dirty="0"/>
                      <m:t>)</m:t>
                    </m:r>
                    <m:r>
                      <a:rPr lang="en-US" sz="2400" b="0" i="1" dirty="0"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𝐺𝑃</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𝑔</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𝐺𝑃</m:t>
                    </m:r>
                    <m:r>
                      <m:rPr>
                        <m:nor/>
                      </m:rPr>
                      <a:rPr lang="en-US" sz="2000" b="0" i="0" smtClean="0">
                        <a:latin typeface="Cambria Math" panose="02040503050406030204" pitchFamily="18" charset="0"/>
                        <a:ea typeface="Cambria Math" panose="02040503050406030204" pitchFamily="18" charset="0"/>
                      </a:rPr>
                      <m:t> </m:t>
                    </m:r>
                    <m:r>
                      <m:rPr>
                        <m:nor/>
                      </m:rPr>
                      <a:rPr lang="en-US" sz="2000" b="0" i="0" dirty="0" smtClean="0"/>
                      <m:t>visible</m:t>
                    </m:r>
                    <m:r>
                      <m:rPr>
                        <m:nor/>
                      </m:rPr>
                      <a:rPr lang="en-US" sz="2000" b="0" i="0" dirty="0" smtClean="0"/>
                      <m:t> </m:t>
                    </m:r>
                    <m:r>
                      <m:rPr>
                        <m:nor/>
                      </m:rPr>
                      <a:rPr lang="en-US" sz="2000" b="0" i="0" dirty="0" smtClean="0"/>
                      <m:t>by</m:t>
                    </m:r>
                    <m:r>
                      <m:rPr>
                        <m:nor/>
                      </m:rPr>
                      <a:rPr lang="en-US" sz="2000" b="0" i="0" dirty="0" smtClean="0"/>
                      <m:t> </m:t>
                    </m:r>
                    <m:r>
                      <m:rPr>
                        <m:nor/>
                      </m:rPr>
                      <a:rPr lang="en-US" sz="2000" b="0" i="0" dirty="0" smtClean="0"/>
                      <m:t>sat</m:t>
                    </m:r>
                    <m:r>
                      <m:rPr>
                        <m:nor/>
                      </m:rPr>
                      <a:rPr lang="en-US" sz="2000" b="0" i="0" dirty="0" smtClean="0"/>
                      <m:t> </m:t>
                    </m:r>
                    <m:r>
                      <m:rPr>
                        <m:nor/>
                      </m:rPr>
                      <a:rPr lang="en-US" sz="2000" b="0" i="1" dirty="0" smtClean="0"/>
                      <m:t>s</m:t>
                    </m:r>
                    <m:r>
                      <m:rPr>
                        <m:nor/>
                      </m:rPr>
                      <a:rPr lang="en-US" sz="2000" b="0" i="0" dirty="0" smtClean="0"/>
                      <m:t> </m:t>
                    </m:r>
                    <m:r>
                      <m:rPr>
                        <m:nor/>
                      </m:rPr>
                      <a:rPr lang="en-US" sz="2000" b="0" i="0" dirty="0" smtClean="0"/>
                      <m:t>using</m:t>
                    </m:r>
                    <m:r>
                      <m:rPr>
                        <m:nor/>
                      </m:rPr>
                      <a:rPr lang="en-US" sz="2000" b="0" i="0" dirty="0" smtClean="0"/>
                      <m:t> </m:t>
                    </m:r>
                    <m:r>
                      <m:rPr>
                        <m:nor/>
                      </m:rPr>
                      <a:rPr lang="en-US" sz="2000" b="0" i="0" smtClean="0"/>
                      <m:t>cmd</m:t>
                    </m:r>
                    <m:r>
                      <m:rPr>
                        <m:nor/>
                      </m:rPr>
                      <a:rPr lang="en-US" sz="2000" b="0" i="0" dirty="0" smtClean="0"/>
                      <m:t> </m:t>
                    </m:r>
                    <m:r>
                      <m:rPr>
                        <m:nor/>
                      </m:rPr>
                      <a:rPr lang="en-US" sz="2000" b="0" i="1" dirty="0" smtClean="0"/>
                      <m:t>c</m:t>
                    </m:r>
                    <m:r>
                      <m:rPr>
                        <m:nor/>
                      </m:rPr>
                      <a:rPr lang="en-US" sz="2000" b="0" i="1" dirty="0" smtClean="0"/>
                      <m:t> </m:t>
                    </m:r>
                    <m:r>
                      <m:rPr>
                        <m:nor/>
                      </m:rPr>
                      <a:rPr lang="en-US" sz="2000" b="0" i="0" dirty="0" smtClean="0"/>
                      <m:t>at</m:t>
                    </m:r>
                    <m:r>
                      <m:rPr>
                        <m:nor/>
                      </m:rPr>
                      <a:rPr lang="en-US" sz="2000" b="0" i="0" dirty="0" smtClean="0"/>
                      <m:t> </m:t>
                    </m:r>
                    <m:r>
                      <m:rPr>
                        <m:nor/>
                      </m:rPr>
                      <a:rPr lang="en-US" sz="2000" b="0" i="0" dirty="0" smtClean="0"/>
                      <m:t>time</m:t>
                    </m:r>
                    <m:r>
                      <m:rPr>
                        <m:nor/>
                      </m:rPr>
                      <a:rPr lang="en-US" sz="2000" b="0" i="0" dirty="0" smtClean="0"/>
                      <m:t> </m:t>
                    </m:r>
                    <m:r>
                      <m:rPr>
                        <m:nor/>
                      </m:rPr>
                      <a:rPr lang="en-US" sz="2000" b="0" i="1" dirty="0" smtClean="0"/>
                      <m:t>t</m:t>
                    </m:r>
                    <m:r>
                      <m:rPr>
                        <m:nor/>
                      </m:rPr>
                      <a:rPr lang="en-US" sz="2000" b="0" i="0" dirty="0" smtClean="0"/>
                      <m:t>}</m:t>
                    </m:r>
                  </m:oMath>
                </a14:m>
                <a:endParaRPr lang="en-US" sz="2400" dirty="0"/>
              </a:p>
            </p:txBody>
          </p:sp>
        </mc:Choice>
        <mc:Fallback>
          <p:sp>
            <p:nvSpPr>
              <p:cNvPr id="5" name="TextBox 4">
                <a:extLst>
                  <a:ext uri="{FF2B5EF4-FFF2-40B4-BE49-F238E27FC236}">
                    <a16:creationId xmlns:a16="http://schemas.microsoft.com/office/drawing/2014/main" id="{781639FD-72F2-CED1-CA0F-45AE22577B74}"/>
                  </a:ext>
                </a:extLst>
              </p:cNvPr>
              <p:cNvSpPr txBox="1">
                <a:spLocks noRot="1" noChangeAspect="1" noMove="1" noResize="1" noEditPoints="1" noAdjustHandles="1" noChangeArrowheads="1" noChangeShapeType="1" noTextEdit="1"/>
              </p:cNvSpPr>
              <p:nvPr/>
            </p:nvSpPr>
            <p:spPr>
              <a:xfrm>
                <a:off x="350109" y="3774969"/>
                <a:ext cx="11491781" cy="942759"/>
              </a:xfrm>
              <a:prstGeom prst="rect">
                <a:avLst/>
              </a:prstGeom>
              <a:blipFill>
                <a:blip r:embed="rId4"/>
                <a:stretch>
                  <a:fillRect l="-773" t="-5333" b="-12000"/>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76184B28-9215-B229-1ECD-500E073027C6}"/>
              </a:ext>
            </a:extLst>
          </p:cNvPr>
          <p:cNvCxnSpPr>
            <a:cxnSpLocks/>
          </p:cNvCxnSpPr>
          <p:nvPr/>
        </p:nvCxnSpPr>
        <p:spPr>
          <a:xfrm flipV="1">
            <a:off x="2817340" y="1651746"/>
            <a:ext cx="0" cy="2028122"/>
          </a:xfrm>
          <a:prstGeom prst="straightConnector1">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84B97E6-5120-4955-CA64-249875F15D59}"/>
              </a:ext>
            </a:extLst>
          </p:cNvPr>
          <p:cNvCxnSpPr>
            <a:cxnSpLocks/>
          </p:cNvCxnSpPr>
          <p:nvPr/>
        </p:nvCxnSpPr>
        <p:spPr>
          <a:xfrm flipV="1">
            <a:off x="1707999" y="4648905"/>
            <a:ext cx="0" cy="750630"/>
          </a:xfrm>
          <a:prstGeom prst="straightConnector1">
            <a:avLst/>
          </a:prstGeom>
          <a:ln w="38100">
            <a:solidFill>
              <a:srgbClr val="0070C0"/>
            </a:solidFill>
            <a:tailEnd type="triangle"/>
          </a:ln>
        </p:spPr>
        <p:style>
          <a:lnRef idx="1">
            <a:schemeClr val="accent6"/>
          </a:lnRef>
          <a:fillRef idx="0">
            <a:schemeClr val="accent6"/>
          </a:fillRef>
          <a:effectRef idx="0">
            <a:schemeClr val="accent6"/>
          </a:effectRef>
          <a:fontRef idx="minor">
            <a:schemeClr val="tx1"/>
          </a:fontRef>
        </p:style>
      </p:cxnSp>
      <p:graphicFrame>
        <p:nvGraphicFramePr>
          <p:cNvPr id="10" name="Table 5">
            <a:extLst>
              <a:ext uri="{FF2B5EF4-FFF2-40B4-BE49-F238E27FC236}">
                <a16:creationId xmlns:a16="http://schemas.microsoft.com/office/drawing/2014/main" id="{0C12328B-26F2-61B9-3A6F-346FCD6F688E}"/>
              </a:ext>
            </a:extLst>
          </p:cNvPr>
          <p:cNvGraphicFramePr>
            <a:graphicFrameLocks noGrp="1"/>
          </p:cNvGraphicFramePr>
          <p:nvPr>
            <p:extLst>
              <p:ext uri="{D42A27DB-BD31-4B8C-83A1-F6EECF244321}">
                <p14:modId xmlns:p14="http://schemas.microsoft.com/office/powerpoint/2010/main" val="1551447611"/>
              </p:ext>
            </p:extLst>
          </p:nvPr>
        </p:nvGraphicFramePr>
        <p:xfrm>
          <a:off x="7305058" y="1297491"/>
          <a:ext cx="4356847" cy="2409673"/>
        </p:xfrm>
        <a:graphic>
          <a:graphicData uri="http://schemas.openxmlformats.org/drawingml/2006/table">
            <a:tbl>
              <a:tblPr firstRow="1" bandRow="1">
                <a:tableStyleId>{5C22544A-7EE6-4342-B048-85BDC9FD1C3A}</a:tableStyleId>
              </a:tblPr>
              <a:tblGrid>
                <a:gridCol w="776311">
                  <a:extLst>
                    <a:ext uri="{9D8B030D-6E8A-4147-A177-3AD203B41FA5}">
                      <a16:colId xmlns:a16="http://schemas.microsoft.com/office/drawing/2014/main" val="1365894009"/>
                    </a:ext>
                  </a:extLst>
                </a:gridCol>
                <a:gridCol w="747690">
                  <a:extLst>
                    <a:ext uri="{9D8B030D-6E8A-4147-A177-3AD203B41FA5}">
                      <a16:colId xmlns:a16="http://schemas.microsoft.com/office/drawing/2014/main" val="1716065292"/>
                    </a:ext>
                  </a:extLst>
                </a:gridCol>
                <a:gridCol w="1416424">
                  <a:extLst>
                    <a:ext uri="{9D8B030D-6E8A-4147-A177-3AD203B41FA5}">
                      <a16:colId xmlns:a16="http://schemas.microsoft.com/office/drawing/2014/main" val="4093426001"/>
                    </a:ext>
                  </a:extLst>
                </a:gridCol>
                <a:gridCol w="1416422">
                  <a:extLst>
                    <a:ext uri="{9D8B030D-6E8A-4147-A177-3AD203B41FA5}">
                      <a16:colId xmlns:a16="http://schemas.microsoft.com/office/drawing/2014/main" val="4291973275"/>
                    </a:ext>
                  </a:extLst>
                </a:gridCol>
              </a:tblGrid>
              <a:tr h="721620">
                <a:tc>
                  <a:txBody>
                    <a:bodyPr/>
                    <a:lstStyle/>
                    <a:p>
                      <a:pPr algn="ctr"/>
                      <a:r>
                        <a:rPr lang="en-US" sz="2000" dirty="0">
                          <a:latin typeface="Calibri" panose="020F0502020204030204" pitchFamily="34" charset="0"/>
                          <a:cs typeface="Calibri" panose="020F0502020204030204" pitchFamily="34" charset="0"/>
                        </a:rPr>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Cmd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Observed GP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Command</a:t>
                      </a:r>
                    </a:p>
                    <a:p>
                      <a:pPr algn="ctr"/>
                      <a:r>
                        <a:rPr lang="en-US" sz="2000" dirty="0">
                          <a:latin typeface="Calibri" panose="020F0502020204030204" pitchFamily="34" charset="0"/>
                          <a:cs typeface="Calibri" panose="020F0502020204030204" pitchFamily="34" charset="0"/>
                        </a:rPr>
                        <a:t>Reward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407872">
                <a:tc>
                  <a:txBody>
                    <a:bodyPr/>
                    <a:lstStyle/>
                    <a:p>
                      <a:pPr algn="ctr"/>
                      <a:r>
                        <a:rPr lang="en-US" sz="2000" b="0" dirty="0">
                          <a:latin typeface="Calibri" panose="020F0502020204030204" pitchFamily="34" charset="0"/>
                          <a:cs typeface="Calibri" panose="020F050202020403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L.32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chemeClr val="accent6"/>
                          </a:solidFill>
                          <a:latin typeface="Calibri" panose="020F0502020204030204" pitchFamily="34" charset="0"/>
                          <a:cs typeface="Calibri" panose="020F0502020204030204" pitchFamily="34" charset="0"/>
                        </a:rPr>
                        <a:t>25, 26, 27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rgbClr val="7030A0"/>
                          </a:solidFill>
                          <a:latin typeface="Calibri" panose="020F0502020204030204" pitchFamily="34" charset="0"/>
                          <a:cs typeface="Calibri" panose="020F0502020204030204" pitchFamily="34" charset="0"/>
                        </a:rPr>
                        <a:t>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564018"/>
                  </a:ext>
                </a:extLst>
              </a:tr>
              <a:tr h="407872">
                <a:tc>
                  <a:txBody>
                    <a:bodyPr/>
                    <a:lstStyle/>
                    <a:p>
                      <a:pPr algn="ctr"/>
                      <a:r>
                        <a:rPr lang="en-US" sz="2000" b="0" dirty="0">
                          <a:latin typeface="Calibri" panose="020F0502020204030204" pitchFamily="34" charset="0"/>
                          <a:cs typeface="Calibri" panose="020F050202020403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P.21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chemeClr val="accent6"/>
                          </a:solidFill>
                          <a:latin typeface="Calibri" panose="020F0502020204030204" pitchFamily="34" charset="0"/>
                          <a:cs typeface="Calibri" panose="020F0502020204030204" pitchFamily="34" charset="0"/>
                        </a:rPr>
                        <a:t>33,35,39,40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rgbClr val="7030A0"/>
                          </a:solidFill>
                          <a:latin typeface="Calibri" panose="020F0502020204030204" pitchFamily="34" charset="0"/>
                          <a:cs typeface="Calibri" panose="020F0502020204030204" pitchFamily="34" charset="0"/>
                        </a:rPr>
                        <a:t>0.32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758661"/>
                  </a:ext>
                </a:extLst>
              </a:tr>
              <a:tr h="407872">
                <a:tc>
                  <a:txBody>
                    <a:bodyPr/>
                    <a:lstStyle/>
                    <a:p>
                      <a:pPr algn="ctr"/>
                      <a:r>
                        <a:rPr lang="en-US" sz="2000" b="0" dirty="0">
                          <a:latin typeface="Calibri" panose="020F0502020204030204" pitchFamily="34" charset="0"/>
                          <a:cs typeface="Calibri" panose="020F0502020204030204" pitchFamily="34"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p.25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chemeClr val="accent6"/>
                          </a:solidFill>
                          <a:latin typeface="Calibri" panose="020F0502020204030204" pitchFamily="34" charset="0"/>
                          <a:cs typeface="Calibri" panose="020F0502020204030204" pitchFamily="34" charset="0"/>
                        </a:rPr>
                        <a:t>50,21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rgbClr val="7030A0"/>
                          </a:solidFill>
                          <a:latin typeface="Calibri" panose="020F0502020204030204" pitchFamily="34" charset="0"/>
                          <a:cs typeface="Calibri" panose="020F0502020204030204" pitchFamily="34" charset="0"/>
                        </a:rPr>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372908"/>
                  </a:ext>
                </a:extLst>
              </a:tr>
              <a:tr h="464437">
                <a:tc gridSpan="3">
                  <a:txBody>
                    <a:bodyPr/>
                    <a:lstStyle/>
                    <a:p>
                      <a:pPr algn="ctr"/>
                      <a:r>
                        <a:rPr lang="en-US" sz="2000" b="0" dirty="0">
                          <a:solidFill>
                            <a:srgbClr val="7030A0"/>
                          </a:solidFill>
                          <a:latin typeface="Calibri" panose="020F0502020204030204" pitchFamily="34" charset="0"/>
                          <a:cs typeface="Calibri" panose="020F0502020204030204" pitchFamily="34" charset="0"/>
                        </a:rPr>
                        <a:t>objective:       cmd rewards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solidFill>
                            <a:srgbClr val="7030A0"/>
                          </a:solidFill>
                          <a:latin typeface="Calibri" panose="020F0502020204030204" pitchFamily="34" charset="0"/>
                          <a:cs typeface="Calibri" panose="020F0502020204030204" pitchFamily="34" charset="0"/>
                        </a:rPr>
                        <a:t>0.77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2637355"/>
                  </a:ext>
                </a:extLst>
              </a:tr>
            </a:tbl>
          </a:graphicData>
        </a:graphic>
      </p:graphicFrame>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6074DC37-8A1F-EEFB-B452-6C382F8CB000}"/>
                  </a:ext>
                </a:extLst>
              </p:cNvPr>
              <p:cNvSpPr/>
              <p:nvPr/>
            </p:nvSpPr>
            <p:spPr>
              <a:xfrm>
                <a:off x="191069" y="5112776"/>
                <a:ext cx="12000931" cy="1246623"/>
              </a:xfrm>
              <a:prstGeom prst="rect">
                <a:avLst/>
              </a:prstGeom>
              <a:solidFill>
                <a:schemeClr val="bg1"/>
              </a:solidFill>
            </p:spPr>
            <p:txBody>
              <a:bodyPr wrap="square">
                <a:spAutoFit/>
              </a:bodyPr>
              <a:lstStyle/>
              <a:p>
                <a:r>
                  <a:rPr lang="en-US" sz="2400" dirty="0">
                    <a:solidFill>
                      <a:srgbClr val="0070C0"/>
                    </a:solidFill>
                  </a:rPr>
                  <a:t>gpReward</a:t>
                </a:r>
                <a:r>
                  <a:rPr lang="en-US" sz="2400" dirty="0"/>
                  <a:t>(g,c,t) = </a:t>
                </a:r>
                <a:r>
                  <a:rPr lang="en-US" sz="2400" dirty="0">
                    <a:latin typeface="Calibri" panose="020F0502020204030204" pitchFamily="34" charset="0"/>
                    <a:cs typeface="Calibri" panose="020F0502020204030204" pitchFamily="34" charset="0"/>
                  </a:rPr>
                  <a:t>reward for viewing </a:t>
                </a:r>
                <a14:m>
                  <m:oMath xmlns:m="http://schemas.openxmlformats.org/officeDocument/2006/math">
                    <m:sSub>
                      <m:sSubPr>
                        <m:ctrlPr>
                          <a:rPr lang="en-US" sz="2400">
                            <a:latin typeface="Calibri" panose="020F0502020204030204" pitchFamily="34" charset="0"/>
                            <a:cs typeface="Calibri" panose="020F0502020204030204" pitchFamily="34" charset="0"/>
                          </a:rPr>
                        </m:ctrlPr>
                      </m:sSubPr>
                      <m:e>
                        <m:r>
                          <m:rPr>
                            <m:nor/>
                          </m:rPr>
                          <a:rPr lang="en-US" sz="2400" dirty="0">
                            <a:latin typeface="Calibri" panose="020F0502020204030204" pitchFamily="34" charset="0"/>
                            <a:cs typeface="Calibri" panose="020F0502020204030204" pitchFamily="34" charset="0"/>
                          </a:rPr>
                          <m:t>GP</m:t>
                        </m:r>
                        <m:r>
                          <a:rPr lang="en-US" sz="2400" dirty="0">
                            <a:latin typeface="Calibri" panose="020F0502020204030204" pitchFamily="34" charset="0"/>
                            <a:cs typeface="Calibri" panose="020F0502020204030204" pitchFamily="34" charset="0"/>
                          </a:rPr>
                          <m:t> </m:t>
                        </m:r>
                        <m:r>
                          <a:rPr lang="en-US" sz="2400">
                            <a:latin typeface="Calibri" panose="020F0502020204030204" pitchFamily="34" charset="0"/>
                            <a:cs typeface="Calibri" panose="020F0502020204030204" pitchFamily="34" charset="0"/>
                          </a:rPr>
                          <m:t>𝑔</m:t>
                        </m:r>
                      </m:e>
                      <m:sub>
                        <m:r>
                          <a:rPr lang="en-US" sz="2400">
                            <a:latin typeface="Calibri" panose="020F0502020204030204" pitchFamily="34" charset="0"/>
                            <a:cs typeface="Calibri" panose="020F0502020204030204" pitchFamily="34" charset="0"/>
                          </a:rPr>
                          <m:t> </m:t>
                        </m:r>
                      </m:sub>
                    </m:sSub>
                  </m:oMath>
                </a14:m>
                <a:r>
                  <a:rPr lang="en-US" sz="2400" dirty="0">
                    <a:latin typeface="Calibri" panose="020F0502020204030204" pitchFamily="34" charset="0"/>
                    <a:cs typeface="Calibri" panose="020F0502020204030204" pitchFamily="34" charset="0"/>
                  </a:rPr>
                  <a:t>with command </a:t>
                </a:r>
                <a:r>
                  <a:rPr lang="en-US" sz="2400" i="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at time </a:t>
                </a:r>
                <a:r>
                  <a:rPr lang="en-US" sz="2400" i="1" dirty="0">
                    <a:latin typeface="Calibri" panose="020F0502020204030204" pitchFamily="34" charset="0"/>
                    <a:cs typeface="Calibri" panose="020F0502020204030204" pitchFamily="34" charset="0"/>
                  </a:rPr>
                  <a:t>t </a:t>
                </a:r>
              </a:p>
              <a:p>
                <a:r>
                  <a:rPr lang="en-US" sz="2400" dirty="0">
                    <a:latin typeface="Calibri" panose="020F0502020204030204" pitchFamily="34" charset="0"/>
                    <a:cs typeface="Calibri" panose="020F0502020204030204" pitchFamily="34" charset="0"/>
                  </a:rPr>
                  <a:t>  =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𝑒</m:t>
                        </m:r>
                      </m:e>
                      <m:sub>
                        <m:r>
                          <a:rPr lang="en-US" sz="2400" i="1">
                            <a:solidFill>
                              <a:srgbClr val="0070C0"/>
                            </a:solidFill>
                            <a:latin typeface="Cambria Math" panose="02040503050406030204" pitchFamily="18" charset="0"/>
                          </a:rPr>
                          <m:t>𝑔</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Sub>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𝑚</m:t>
                        </m:r>
                      </m:e>
                      <m:sub>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𝑏</m:t>
                        </m:r>
                      </m:sub>
                    </m:sSub>
                    <m:r>
                      <a:rPr lang="en-US" sz="2400">
                        <a:solidFill>
                          <a:srgbClr val="0070C0"/>
                        </a:solidFill>
                        <a:latin typeface="Cambria Math" panose="02040503050406030204" pitchFamily="18" charset="0"/>
                      </a:rPr>
                      <m:t>         </m:t>
                    </m:r>
                  </m:oMath>
                </a14:m>
                <a:r>
                  <a:rPr lang="en-US" sz="2400" dirty="0">
                    <a:latin typeface="Calibri" panose="020F0502020204030204" pitchFamily="34" charset="0"/>
                    <a:cs typeface="Calibri" panose="020F0502020204030204" pitchFamily="34" charset="0"/>
                  </a:rPr>
                  <a:t>where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𝑒</m:t>
                        </m:r>
                      </m:e>
                      <m:sub>
                        <m:r>
                          <a:rPr lang="en-US" sz="2400" i="1">
                            <a:solidFill>
                              <a:srgbClr val="0070C0"/>
                            </a:solidFill>
                            <a:latin typeface="Cambria Math" panose="02040503050406030204" pitchFamily="18" charset="0"/>
                          </a:rPr>
                          <m:t>𝑔</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Sub>
                  </m:oMath>
                </a14:m>
                <a:r>
                  <a:rPr lang="en-US" sz="2400" dirty="0">
                    <a:latin typeface="Calibri" panose="020F0502020204030204" pitchFamily="34" charset="0"/>
                    <a:cs typeface="Calibri" panose="020F0502020204030204" pitchFamily="34" charset="0"/>
                  </a:rPr>
                  <a:t> = </a:t>
                </a:r>
                <a:r>
                  <a:rPr lang="en-US" sz="2400" i="1" dirty="0">
                    <a:latin typeface="Calibri" panose="020F0502020204030204" pitchFamily="34" charset="0"/>
                    <a:cs typeface="Calibri" panose="020F0502020204030204" pitchFamily="34" charset="0"/>
                  </a:rPr>
                  <a:t>prediction</a:t>
                </a:r>
                <a:r>
                  <a:rPr lang="en-US" sz="2400" dirty="0">
                    <a:latin typeface="Calibri" panose="020F0502020204030204" pitchFamily="34" charset="0"/>
                    <a:cs typeface="Calibri" panose="020F0502020204030204" pitchFamily="34" charset="0"/>
                  </a:rPr>
                  <a:t> error for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𝑔</m:t>
                        </m:r>
                      </m:e>
                      <m:sub>
                        <m:r>
                          <a:rPr lang="en-US" sz="2400" i="1">
                            <a:solidFill>
                              <a:srgbClr val="0070C0"/>
                            </a:solidFill>
                            <a:latin typeface="Cambria Math" panose="02040503050406030204" pitchFamily="18" charset="0"/>
                          </a:rPr>
                          <m:t> </m:t>
                        </m:r>
                      </m:sub>
                    </m:sSub>
                  </m:oMath>
                </a14:m>
                <a:r>
                  <a:rPr lang="en-US" sz="2400" dirty="0">
                    <a:latin typeface="Calibri" panose="020F0502020204030204" pitchFamily="34" charset="0"/>
                    <a:cs typeface="Calibri" panose="020F0502020204030204" pitchFamily="34" charset="0"/>
                  </a:rPr>
                  <a:t> at time </a:t>
                </a:r>
                <a:r>
                  <a:rPr lang="en-US" sz="2400" i="1"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                              </a:t>
                </a:r>
                <a:endParaRPr lang="en-US" sz="2400" dirty="0">
                  <a:solidFill>
                    <a:srgbClr val="FF0000"/>
                  </a:solidFill>
                  <a:latin typeface="Calibri" panose="020F0502020204030204" pitchFamily="34" charset="0"/>
                  <a:cs typeface="Calibri" panose="020F0502020204030204" pitchFamily="34" charset="0"/>
                </a:endParaRPr>
              </a:p>
              <a:p>
                <a:r>
                  <a:rPr lang="en-US" sz="2400" dirty="0">
                    <a:solidFill>
                      <a:srgbClr val="0070C0"/>
                    </a:solidFill>
                  </a:rPr>
                  <a:t>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i="1" smtClean="0">
                            <a:solidFill>
                              <a:srgbClr val="0070C0"/>
                            </a:solidFill>
                            <a:latin typeface="Cambria Math" panose="02040503050406030204" pitchFamily="18" charset="0"/>
                          </a:rPr>
                          <m:t>             </m:t>
                        </m:r>
                        <m:r>
                          <a:rPr lang="en-US" sz="2400" b="0" i="1" smtClean="0">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𝑚</m:t>
                        </m:r>
                      </m:e>
                      <m:sub>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𝑏</m:t>
                        </m:r>
                      </m:sub>
                    </m:sSub>
                  </m:oMath>
                </a14:m>
                <a:r>
                  <a:rPr lang="en-US" sz="2400" dirty="0">
                    <a:latin typeface="Calibri" panose="020F0502020204030204" pitchFamily="34" charset="0"/>
                    <a:cs typeface="Calibri" panose="020F0502020204030204" pitchFamily="34" charset="0"/>
                  </a:rPr>
                  <a:t> = </a:t>
                </a:r>
                <a:r>
                  <a:rPr lang="en-US" sz="2400" i="1" dirty="0">
                    <a:latin typeface="Calibri" panose="020F0502020204030204" pitchFamily="34" charset="0"/>
                    <a:cs typeface="Calibri" panose="020F0502020204030204" pitchFamily="34" charset="0"/>
                  </a:rPr>
                  <a:t>measurement</a:t>
                </a:r>
                <a:r>
                  <a:rPr lang="en-US" sz="2400" dirty="0">
                    <a:latin typeface="Calibri" panose="020F0502020204030204" pitchFamily="34" charset="0"/>
                    <a:cs typeface="Calibri" panose="020F0502020204030204" pitchFamily="34" charset="0"/>
                  </a:rPr>
                  <a:t> error for command </a:t>
                </a:r>
                <a:r>
                  <a:rPr lang="en-US" sz="2400" i="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in biome </a:t>
                </a:r>
                <a14:m>
                  <m:oMath xmlns:m="http://schemas.openxmlformats.org/officeDocument/2006/math">
                    <m:r>
                      <a:rPr lang="en-US" sz="2400" i="1">
                        <a:solidFill>
                          <a:srgbClr val="0070C0"/>
                        </a:solidFill>
                        <a:latin typeface="Cambria Math" panose="02040503050406030204" pitchFamily="18" charset="0"/>
                      </a:rPr>
                      <m:t>𝑏</m:t>
                    </m:r>
                    <m:r>
                      <a:rPr lang="en-US" sz="2400" b="0" i="0" smtClean="0">
                        <a:solidFill>
                          <a:srgbClr val="0070C0"/>
                        </a:solidFill>
                        <a:latin typeface="Cambria Math" panose="02040503050406030204" pitchFamily="18" charset="0"/>
                      </a:rPr>
                      <m:t> (</m:t>
                    </m:r>
                    <m:r>
                      <m:rPr>
                        <m:sty m:val="p"/>
                      </m:rPr>
                      <a:rPr lang="en-US" sz="2400" b="0" i="0" smtClean="0">
                        <a:solidFill>
                          <a:srgbClr val="0070C0"/>
                        </a:solidFill>
                        <a:latin typeface="Cambria Math" panose="02040503050406030204" pitchFamily="18" charset="0"/>
                      </a:rPr>
                      <m:t>forest</m:t>
                    </m:r>
                    <m:r>
                      <a:rPr lang="en-US" sz="2400" b="0" i="0" smtClean="0">
                        <a:solidFill>
                          <a:srgbClr val="0070C0"/>
                        </a:solidFill>
                        <a:latin typeface="Cambria Math" panose="02040503050406030204" pitchFamily="18" charset="0"/>
                      </a:rPr>
                      <m:t>, </m:t>
                    </m:r>
                    <m:r>
                      <m:rPr>
                        <m:sty m:val="p"/>
                      </m:rPr>
                      <a:rPr lang="en-US" sz="2400" b="0" i="0" smtClean="0">
                        <a:solidFill>
                          <a:srgbClr val="0070C0"/>
                        </a:solidFill>
                        <a:latin typeface="Cambria Math" panose="02040503050406030204" pitchFamily="18" charset="0"/>
                      </a:rPr>
                      <m:t>shrub</m:t>
                    </m:r>
                    <m:r>
                      <a:rPr lang="en-US" sz="2400" b="0" i="0" smtClean="0">
                        <a:solidFill>
                          <a:srgbClr val="0070C0"/>
                        </a:solidFill>
                        <a:latin typeface="Cambria Math" panose="02040503050406030204" pitchFamily="18" charset="0"/>
                      </a:rPr>
                      <m:t>)</m:t>
                    </m:r>
                  </m:oMath>
                </a14:m>
                <a:endParaRPr lang="en-US" sz="2400" dirty="0"/>
              </a:p>
            </p:txBody>
          </p:sp>
        </mc:Choice>
        <mc:Fallback>
          <p:sp>
            <p:nvSpPr>
              <p:cNvPr id="6" name="Rectangle 5">
                <a:extLst>
                  <a:ext uri="{FF2B5EF4-FFF2-40B4-BE49-F238E27FC236}">
                    <a16:creationId xmlns:a16="http://schemas.microsoft.com/office/drawing/2014/main" id="{6074DC37-8A1F-EEFB-B452-6C382F8CB000}"/>
                  </a:ext>
                </a:extLst>
              </p:cNvPr>
              <p:cNvSpPr>
                <a:spLocks noRot="1" noChangeAspect="1" noMove="1" noResize="1" noEditPoints="1" noAdjustHandles="1" noChangeArrowheads="1" noChangeShapeType="1" noTextEdit="1"/>
              </p:cNvSpPr>
              <p:nvPr/>
            </p:nvSpPr>
            <p:spPr>
              <a:xfrm>
                <a:off x="191069" y="5112776"/>
                <a:ext cx="12000931" cy="1246623"/>
              </a:xfrm>
              <a:prstGeom prst="rect">
                <a:avLst/>
              </a:prstGeom>
              <a:blipFill>
                <a:blip r:embed="rId5"/>
                <a:stretch>
                  <a:fillRect l="-739" t="-4040" b="-9091"/>
                </a:stretch>
              </a:blipFill>
            </p:spPr>
            <p:txBody>
              <a:bodyPr/>
              <a:lstStyle/>
              <a:p>
                <a:r>
                  <a:rPr lang="en-US">
                    <a:noFill/>
                  </a:rPr>
                  <a:t> </a:t>
                </a:r>
              </a:p>
            </p:txBody>
          </p:sp>
        </mc:Fallback>
      </mc:AlternateContent>
      <p:sp>
        <p:nvSpPr>
          <p:cNvPr id="12" name="Rounded Rectangle 11">
            <a:extLst>
              <a:ext uri="{FF2B5EF4-FFF2-40B4-BE49-F238E27FC236}">
                <a16:creationId xmlns:a16="http://schemas.microsoft.com/office/drawing/2014/main" id="{89DBE624-60C0-D669-66A3-15D616547C1B}"/>
              </a:ext>
            </a:extLst>
          </p:cNvPr>
          <p:cNvSpPr/>
          <p:nvPr/>
        </p:nvSpPr>
        <p:spPr>
          <a:xfrm>
            <a:off x="10258719" y="1246799"/>
            <a:ext cx="1470862" cy="2409675"/>
          </a:xfrm>
          <a:prstGeom prst="roundRect">
            <a:avLst/>
          </a:prstGeom>
          <a:noFill/>
          <a:ln w="28575">
            <a:solidFill>
              <a:srgbClr val="7030A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E836E430-0898-46EA-C12A-41A85BC53F19}"/>
                  </a:ext>
                </a:extLst>
              </p:cNvPr>
              <p:cNvSpPr/>
              <p:nvPr/>
            </p:nvSpPr>
            <p:spPr>
              <a:xfrm>
                <a:off x="8427626" y="3102353"/>
                <a:ext cx="388248" cy="7078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4000" i="1" smtClean="0">
                          <a:solidFill>
                            <a:srgbClr val="7030A0"/>
                          </a:solidFill>
                          <a:latin typeface="Cambria Math" panose="02040503050406030204" pitchFamily="18" charset="0"/>
                          <a:ea typeface="Cambria Math" panose="02040503050406030204" pitchFamily="18" charset="0"/>
                        </a:rPr>
                        <m:t>Σ</m:t>
                      </m:r>
                    </m:oMath>
                  </m:oMathPara>
                </a14:m>
                <a:endParaRPr lang="en-US" sz="4000" dirty="0">
                  <a:solidFill>
                    <a:srgbClr val="FF0000"/>
                  </a:solidFill>
                </a:endParaRPr>
              </a:p>
            </p:txBody>
          </p:sp>
        </mc:Choice>
        <mc:Fallback>
          <p:sp>
            <p:nvSpPr>
              <p:cNvPr id="14" name="Rectangle 13">
                <a:extLst>
                  <a:ext uri="{FF2B5EF4-FFF2-40B4-BE49-F238E27FC236}">
                    <a16:creationId xmlns:a16="http://schemas.microsoft.com/office/drawing/2014/main" id="{E836E430-0898-46EA-C12A-41A85BC53F19}"/>
                  </a:ext>
                </a:extLst>
              </p:cNvPr>
              <p:cNvSpPr>
                <a:spLocks noRot="1" noChangeAspect="1" noMove="1" noResize="1" noEditPoints="1" noAdjustHandles="1" noChangeArrowheads="1" noChangeShapeType="1" noTextEdit="1"/>
              </p:cNvSpPr>
              <p:nvPr/>
            </p:nvSpPr>
            <p:spPr>
              <a:xfrm>
                <a:off x="8427626" y="3102353"/>
                <a:ext cx="388248" cy="707886"/>
              </a:xfrm>
              <a:prstGeom prst="rect">
                <a:avLst/>
              </a:prstGeom>
              <a:blipFill>
                <a:blip r:embed="rId6"/>
                <a:stretch>
                  <a:fillRect l="-18750" r="-37500"/>
                </a:stretch>
              </a:blipFill>
            </p:spPr>
            <p:txBody>
              <a:bodyPr/>
              <a:lstStyle/>
              <a:p>
                <a:r>
                  <a:rPr lang="en-US">
                    <a:noFill/>
                  </a:rPr>
                  <a:t> </a:t>
                </a:r>
              </a:p>
            </p:txBody>
          </p:sp>
        </mc:Fallback>
      </mc:AlternateContent>
      <p:sp>
        <p:nvSpPr>
          <p:cNvPr id="15" name="Rounded Rectangle 14">
            <a:extLst>
              <a:ext uri="{FF2B5EF4-FFF2-40B4-BE49-F238E27FC236}">
                <a16:creationId xmlns:a16="http://schemas.microsoft.com/office/drawing/2014/main" id="{3A0ED258-0652-5F6D-0EAD-888B1E444A28}"/>
              </a:ext>
            </a:extLst>
          </p:cNvPr>
          <p:cNvSpPr/>
          <p:nvPr/>
        </p:nvSpPr>
        <p:spPr>
          <a:xfrm>
            <a:off x="8959915" y="2061339"/>
            <a:ext cx="1095775" cy="314538"/>
          </a:xfrm>
          <a:prstGeom prst="roundRect">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BA7612B4-292B-2E8D-3B98-56264530C263}"/>
              </a:ext>
            </a:extLst>
          </p:cNvPr>
          <p:cNvSpPr/>
          <p:nvPr/>
        </p:nvSpPr>
        <p:spPr>
          <a:xfrm>
            <a:off x="8886025" y="2470978"/>
            <a:ext cx="1280094" cy="314538"/>
          </a:xfrm>
          <a:prstGeom prst="roundRect">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A85D80AC-BC60-AE40-86BF-ACF6E900ADE8}"/>
              </a:ext>
            </a:extLst>
          </p:cNvPr>
          <p:cNvSpPr/>
          <p:nvPr/>
        </p:nvSpPr>
        <p:spPr>
          <a:xfrm>
            <a:off x="9146253" y="2873371"/>
            <a:ext cx="834058" cy="314538"/>
          </a:xfrm>
          <a:prstGeom prst="roundRect">
            <a:avLst/>
          </a:prstGeom>
          <a:noFill/>
          <a:ln w="28575">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77B9B526-E225-88E4-A722-E90C82EE3FE9}"/>
              </a:ext>
            </a:extLst>
          </p:cNvPr>
          <p:cNvCxnSpPr>
            <a:stCxn id="15" idx="3"/>
          </p:cNvCxnSpPr>
          <p:nvPr/>
        </p:nvCxnSpPr>
        <p:spPr>
          <a:xfrm flipV="1">
            <a:off x="10055690" y="2199480"/>
            <a:ext cx="584804" cy="1912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84C5BFE-D0CB-A517-6800-CAB9CED3645D}"/>
              </a:ext>
            </a:extLst>
          </p:cNvPr>
          <p:cNvCxnSpPr>
            <a:cxnSpLocks/>
          </p:cNvCxnSpPr>
          <p:nvPr/>
        </p:nvCxnSpPr>
        <p:spPr>
          <a:xfrm flipV="1">
            <a:off x="10178966" y="2625477"/>
            <a:ext cx="492645" cy="1912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09B9E6A-4C45-D13B-2178-8783B6F77EF2}"/>
              </a:ext>
            </a:extLst>
          </p:cNvPr>
          <p:cNvCxnSpPr>
            <a:cxnSpLocks/>
          </p:cNvCxnSpPr>
          <p:nvPr/>
        </p:nvCxnSpPr>
        <p:spPr>
          <a:xfrm>
            <a:off x="9996970" y="3026386"/>
            <a:ext cx="674641" cy="3951"/>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FC43937-8980-0FB9-20B1-E2F28FEC46A2}"/>
              </a:ext>
            </a:extLst>
          </p:cNvPr>
          <p:cNvSpPr txBox="1"/>
          <p:nvPr/>
        </p:nvSpPr>
        <p:spPr>
          <a:xfrm>
            <a:off x="7204301" y="929441"/>
            <a:ext cx="3107383" cy="461665"/>
          </a:xfrm>
          <a:prstGeom prst="rect">
            <a:avLst/>
          </a:prstGeom>
          <a:noFill/>
        </p:spPr>
        <p:txBody>
          <a:bodyPr wrap="square" rtlCol="0">
            <a:spAutoFit/>
          </a:bodyPr>
          <a:lstStyle/>
          <a:p>
            <a:r>
              <a:rPr lang="en-US" sz="2400" b="1" dirty="0"/>
              <a:t>Plan:</a:t>
            </a:r>
          </a:p>
        </p:txBody>
      </p:sp>
    </p:spTree>
    <p:extLst>
      <p:ext uri="{BB962C8B-B14F-4D97-AF65-F5344CB8AC3E}">
        <p14:creationId xmlns:p14="http://schemas.microsoft.com/office/powerpoint/2010/main" val="605547871"/>
      </p:ext>
    </p:extLst>
  </p:cSld>
  <p:clrMapOvr>
    <a:masterClrMapping/>
  </p:clrMapOvr>
  <mc:AlternateContent xmlns:mc="http://schemas.openxmlformats.org/markup-compatibility/2006" xmlns:p14="http://schemas.microsoft.com/office/powerpoint/2010/main">
    <mc:Choice Requires="p14">
      <p:transition spd="slow" p14:dur="2000" advTm="60347"/>
    </mc:Choice>
    <mc:Fallback xmlns="">
      <p:transition spd="slow" advTm="6034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A0A2A5-1BAF-5746-AC8C-8911F5A56D36}"/>
              </a:ext>
            </a:extLst>
          </p:cNvPr>
          <p:cNvSpPr txBox="1"/>
          <p:nvPr/>
        </p:nvSpPr>
        <p:spPr>
          <a:xfrm>
            <a:off x="1136073" y="55700"/>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Comparison: Science Value</a:t>
            </a:r>
          </a:p>
        </p:txBody>
      </p:sp>
      <p:graphicFrame>
        <p:nvGraphicFramePr>
          <p:cNvPr id="12" name="Chart 11">
            <a:extLst>
              <a:ext uri="{FF2B5EF4-FFF2-40B4-BE49-F238E27FC236}">
                <a16:creationId xmlns:a16="http://schemas.microsoft.com/office/drawing/2014/main" id="{DF42C357-813B-AF72-24DF-190DF682395A}"/>
              </a:ext>
            </a:extLst>
          </p:cNvPr>
          <p:cNvGraphicFramePr/>
          <p:nvPr>
            <p:extLst>
              <p:ext uri="{D42A27DB-BD31-4B8C-83A1-F6EECF244321}">
                <p14:modId xmlns:p14="http://schemas.microsoft.com/office/powerpoint/2010/main" val="3519271539"/>
              </p:ext>
            </p:extLst>
          </p:nvPr>
        </p:nvGraphicFramePr>
        <p:xfrm>
          <a:off x="870247" y="1071363"/>
          <a:ext cx="4762457" cy="30836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31FBEDED-B871-B73A-9AD4-4EBEF5F6A175}"/>
              </a:ext>
            </a:extLst>
          </p:cNvPr>
          <p:cNvGraphicFramePr/>
          <p:nvPr>
            <p:extLst>
              <p:ext uri="{D42A27DB-BD31-4B8C-83A1-F6EECF244321}">
                <p14:modId xmlns:p14="http://schemas.microsoft.com/office/powerpoint/2010/main" val="2175094304"/>
              </p:ext>
            </p:extLst>
          </p:nvPr>
        </p:nvGraphicFramePr>
        <p:xfrm>
          <a:off x="6073649" y="1029584"/>
          <a:ext cx="5248104" cy="3083624"/>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1B51A183-5C4F-A340-15BE-E7F213EEBF1A}"/>
              </a:ext>
            </a:extLst>
          </p:cNvPr>
          <p:cNvSpPr txBox="1"/>
          <p:nvPr/>
        </p:nvSpPr>
        <p:spPr>
          <a:xfrm>
            <a:off x="379278" y="4227978"/>
            <a:ext cx="11812722" cy="1985159"/>
          </a:xfrm>
          <a:prstGeom prst="rect">
            <a:avLst/>
          </a:prstGeom>
          <a:solidFill>
            <a:schemeClr val="bg1"/>
          </a:solidFill>
        </p:spPr>
        <p:txBody>
          <a:bodyPr wrap="square" rtlCol="0">
            <a:spAutoFit/>
          </a:bodyPr>
          <a:lstStyle/>
          <a:p>
            <a:r>
              <a:rPr lang="en-US" sz="2800" dirty="0">
                <a:latin typeface="Calibri" panose="020F0502020204030204" pitchFamily="34" charset="0"/>
                <a:cs typeface="Calibri" panose="020F0502020204030204" pitchFamily="34" charset="0"/>
              </a:rPr>
              <a:t>6 test cases with increasing plan horizons and complexity</a:t>
            </a:r>
          </a:p>
          <a:p>
            <a:pPr algn="ctr"/>
            <a:endParaRPr lang="en-US" sz="11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Cases 1 – 5:   </a:t>
            </a:r>
            <a:r>
              <a:rPr lang="en-US" sz="2800" dirty="0">
                <a:solidFill>
                  <a:srgbClr val="0070C0"/>
                </a:solidFill>
                <a:latin typeface="Calibri" panose="020F0502020204030204" pitchFamily="34" charset="0"/>
                <a:cs typeface="Calibri" panose="020F0502020204030204" pitchFamily="34" charset="0"/>
              </a:rPr>
              <a:t>DCP achieves ~ 60 % optimal</a:t>
            </a:r>
          </a:p>
          <a:p>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Case 6: </a:t>
            </a:r>
            <a:r>
              <a:rPr lang="en-US" sz="2800" b="1" dirty="0">
                <a:solidFill>
                  <a:srgbClr val="FF0000"/>
                </a:solidFill>
                <a:latin typeface="Calibri" panose="020F0502020204030204" pitchFamily="34" charset="0"/>
                <a:cs typeface="Calibri" panose="020F0502020204030204" pitchFamily="34" charset="0"/>
              </a:rPr>
              <a:t>Unsolvable by MILP in 50 hour time limit, but DCP solves in 28 mins</a:t>
            </a:r>
          </a:p>
        </p:txBody>
      </p:sp>
      <mc:AlternateContent xmlns:mc="http://schemas.openxmlformats.org/markup-compatibility/2006" xmlns:a14="http://schemas.microsoft.com/office/drawing/2010/main">
        <mc:Choice Requires="a14">
          <p:sp>
            <p:nvSpPr>
              <p:cNvPr id="8" name="Text Box 30">
                <a:extLst>
                  <a:ext uri="{FF2B5EF4-FFF2-40B4-BE49-F238E27FC236}">
                    <a16:creationId xmlns:a16="http://schemas.microsoft.com/office/drawing/2014/main" id="{253BD474-AE69-766E-1234-4F1FF3069033}"/>
                  </a:ext>
                </a:extLst>
              </p:cNvPr>
              <p:cNvSpPr txBox="1"/>
              <p:nvPr/>
            </p:nvSpPr>
            <p:spPr>
              <a:xfrm>
                <a:off x="3695048" y="1042293"/>
                <a:ext cx="1937656" cy="369332"/>
              </a:xfrm>
              <a:prstGeom prst="rect">
                <a:avLst/>
              </a:prstGeom>
              <a:noFill/>
              <a:ln w="6350">
                <a:noFill/>
              </a:ln>
            </p:spPr>
            <p:txBody>
              <a:bodyPr rot="0" spcFirstLastPara="0" vert="horz" wrap="square" lIns="91440" tIns="0" rIns="91440" bIns="45720" numCol="1" spcCol="0" rtlCol="0" fromWordArt="0" anchor="t" anchorCtr="0" forceAA="0" compatLnSpc="1">
                <a:prstTxWarp prst="textNoShape">
                  <a:avLst/>
                </a:prstTxWarp>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nary>
                        <m:naryPr>
                          <m:chr m:val="∑"/>
                          <m:supHide m:val="on"/>
                          <m:ctrlPr>
                            <a:rPr lang="en-US" sz="1600" b="0" i="1" baseline="-25000" smtClean="0">
                              <a:effectLst/>
                              <a:latin typeface="Cambria Math" panose="02040503050406030204" pitchFamily="18" charset="0"/>
                              <a:ea typeface="Times New Roman" panose="02020603050405020304" pitchFamily="18" charset="0"/>
                            </a:rPr>
                          </m:ctrlPr>
                        </m:naryPr>
                        <m:sub>
                          <m:r>
                            <a:rPr lang="en-US" sz="1600" b="0" i="1" baseline="-25000" smtClean="0">
                              <a:effectLst/>
                              <a:latin typeface="Cambria Math" panose="02040503050406030204" pitchFamily="18" charset="0"/>
                              <a:ea typeface="Times New Roman" panose="02020603050405020304" pitchFamily="18" charset="0"/>
                            </a:rPr>
                            <m:t> </m:t>
                          </m:r>
                        </m:sub>
                        <m:sup/>
                        <m:e>
                          <m:r>
                            <a:rPr lang="en-US" sz="1600" b="0" i="1" baseline="-25000" smtClean="0">
                              <a:effectLst/>
                              <a:latin typeface="Cambria Math" panose="02040503050406030204" pitchFamily="18" charset="0"/>
                              <a:ea typeface="Times New Roman" panose="02020603050405020304" pitchFamily="18" charset="0"/>
                            </a:rPr>
                            <m:t> </m:t>
                          </m:r>
                        </m:e>
                      </m:nary>
                      <m:r>
                        <m:rPr>
                          <m:sty m:val="p"/>
                        </m:rPr>
                        <a:rPr lang="en-US" sz="1600" b="0" i="0" smtClean="0">
                          <a:effectLst/>
                          <a:latin typeface="Cambria Math" panose="02040503050406030204" pitchFamily="18" charset="0"/>
                          <a:ea typeface="Times New Roman" panose="02020603050405020304" pitchFamily="18" charset="0"/>
                        </a:rPr>
                        <m:t>cmdRewards</m:t>
                      </m:r>
                    </m:oMath>
                  </m:oMathPara>
                </a14:m>
                <a:endParaRPr lang="en-US" sz="1200" b="1" dirty="0">
                  <a:effectLst/>
                  <a:latin typeface="Times New Roman" panose="02020603050405020304" pitchFamily="18" charset="0"/>
                  <a:ea typeface="Times New Roman" panose="02020603050405020304" pitchFamily="18" charset="0"/>
                </a:endParaRPr>
              </a:p>
            </p:txBody>
          </p:sp>
        </mc:Choice>
        <mc:Fallback xmlns="">
          <p:sp>
            <p:nvSpPr>
              <p:cNvPr id="8" name="Text Box 30">
                <a:extLst>
                  <a:ext uri="{FF2B5EF4-FFF2-40B4-BE49-F238E27FC236}">
                    <a16:creationId xmlns:a16="http://schemas.microsoft.com/office/drawing/2014/main" id="{253BD474-AE69-766E-1234-4F1FF3069033}"/>
                  </a:ext>
                </a:extLst>
              </p:cNvPr>
              <p:cNvSpPr txBox="1">
                <a:spLocks noRot="1" noChangeAspect="1" noMove="1" noResize="1" noEditPoints="1" noAdjustHandles="1" noChangeArrowheads="1" noChangeShapeType="1" noTextEdit="1"/>
              </p:cNvSpPr>
              <p:nvPr/>
            </p:nvSpPr>
            <p:spPr>
              <a:xfrm>
                <a:off x="3695048" y="1042293"/>
                <a:ext cx="1937656" cy="369332"/>
              </a:xfrm>
              <a:prstGeom prst="rect">
                <a:avLst/>
              </a:prstGeom>
              <a:blipFill>
                <a:blip r:embed="rId5"/>
                <a:stretch>
                  <a:fillRect l="-13636" t="-146667" b="-246667"/>
                </a:stretch>
              </a:blipFill>
              <a:ln w="6350">
                <a:noFill/>
              </a:ln>
            </p:spPr>
            <p:txBody>
              <a:bodyPr/>
              <a:lstStyle/>
              <a:p>
                <a:r>
                  <a:rPr lang="en-US">
                    <a:noFill/>
                  </a:rPr>
                  <a:t> </a:t>
                </a:r>
              </a:p>
            </p:txBody>
          </p:sp>
        </mc:Fallback>
      </mc:AlternateContent>
    </p:spTree>
    <p:extLst>
      <p:ext uri="{BB962C8B-B14F-4D97-AF65-F5344CB8AC3E}">
        <p14:creationId xmlns:p14="http://schemas.microsoft.com/office/powerpoint/2010/main" val="1581976957"/>
      </p:ext>
    </p:extLst>
  </p:cSld>
  <p:clrMapOvr>
    <a:masterClrMapping/>
  </p:clrMapOvr>
  <mc:AlternateContent xmlns:mc="http://schemas.openxmlformats.org/markup-compatibility/2006" xmlns:p14="http://schemas.microsoft.com/office/powerpoint/2010/main">
    <mc:Choice Requires="p14">
      <p:transition spd="slow" p14:dur="2000" advTm="87014"/>
    </mc:Choice>
    <mc:Fallback xmlns="">
      <p:transition spd="slow" advTm="8701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A0A2A5-1BAF-5746-AC8C-8911F5A56D36}"/>
              </a:ext>
            </a:extLst>
          </p:cNvPr>
          <p:cNvSpPr txBox="1"/>
          <p:nvPr/>
        </p:nvSpPr>
        <p:spPr>
          <a:xfrm>
            <a:off x="1242559" y="118311"/>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Comparison: Efficiency</a:t>
            </a:r>
          </a:p>
        </p:txBody>
      </p:sp>
      <p:graphicFrame>
        <p:nvGraphicFramePr>
          <p:cNvPr id="7" name="Chart 6">
            <a:extLst>
              <a:ext uri="{FF2B5EF4-FFF2-40B4-BE49-F238E27FC236}">
                <a16:creationId xmlns:a16="http://schemas.microsoft.com/office/drawing/2014/main" id="{68A74CB6-9E61-E501-6801-6B4B1C46BE03}"/>
              </a:ext>
            </a:extLst>
          </p:cNvPr>
          <p:cNvGraphicFramePr/>
          <p:nvPr>
            <p:extLst>
              <p:ext uri="{D42A27DB-BD31-4B8C-83A1-F6EECF244321}">
                <p14:modId xmlns:p14="http://schemas.microsoft.com/office/powerpoint/2010/main" val="100018493"/>
              </p:ext>
            </p:extLst>
          </p:nvPr>
        </p:nvGraphicFramePr>
        <p:xfrm>
          <a:off x="944244" y="1279270"/>
          <a:ext cx="5017643" cy="2939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EF7C7E1-D2BB-480A-ACB8-4DA3DC99551C}"/>
              </a:ext>
            </a:extLst>
          </p:cNvPr>
          <p:cNvGraphicFramePr/>
          <p:nvPr>
            <p:extLst>
              <p:ext uri="{D42A27DB-BD31-4B8C-83A1-F6EECF244321}">
                <p14:modId xmlns:p14="http://schemas.microsoft.com/office/powerpoint/2010/main" val="3797585866"/>
              </p:ext>
            </p:extLst>
          </p:nvPr>
        </p:nvGraphicFramePr>
        <p:xfrm>
          <a:off x="6431920" y="1279269"/>
          <a:ext cx="4730493" cy="2939160"/>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348A62E4-210C-2DA2-5E87-F77EEFAEE8F5}"/>
              </a:ext>
            </a:extLst>
          </p:cNvPr>
          <p:cNvSpPr txBox="1"/>
          <p:nvPr/>
        </p:nvSpPr>
        <p:spPr>
          <a:xfrm>
            <a:off x="314029" y="4542902"/>
            <a:ext cx="11295715"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MILP is always more efficient with higher objective rewards per command and per GP</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MILP plans always has fewer commands (</a:t>
            </a:r>
            <a:r>
              <a:rPr lang="en-US" sz="2400" dirty="0" err="1">
                <a:latin typeface="Calibri" panose="020F0502020204030204" pitchFamily="34" charset="0"/>
                <a:cs typeface="Calibri" panose="020F0502020204030204" pitchFamily="34" charset="0"/>
              </a:rPr>
              <a:t>makespan</a:t>
            </a:r>
            <a:r>
              <a:rPr lang="en-US" sz="2400" dirty="0">
                <a:latin typeface="Calibri" panose="020F0502020204030204" pitchFamily="34" charset="0"/>
                <a:cs typeface="Calibri" panose="020F0502020204030204" pitchFamily="34" charset="0"/>
              </a:rPr>
              <a:t>):     Less slewing &amp; energy cost</a:t>
            </a:r>
          </a:p>
        </p:txBody>
      </p:sp>
      <p:sp>
        <p:nvSpPr>
          <p:cNvPr id="11" name="Down Arrow 10">
            <a:extLst>
              <a:ext uri="{FF2B5EF4-FFF2-40B4-BE49-F238E27FC236}">
                <a16:creationId xmlns:a16="http://schemas.microsoft.com/office/drawing/2014/main" id="{0B4FCF3A-9C8F-6880-0271-522C4988C3AD}"/>
              </a:ext>
            </a:extLst>
          </p:cNvPr>
          <p:cNvSpPr/>
          <p:nvPr/>
        </p:nvSpPr>
        <p:spPr>
          <a:xfrm>
            <a:off x="7325379" y="5578731"/>
            <a:ext cx="268940" cy="635006"/>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991940"/>
      </p:ext>
    </p:extLst>
  </p:cSld>
  <p:clrMapOvr>
    <a:masterClrMapping/>
  </p:clrMapOvr>
  <mc:AlternateContent xmlns:mc="http://schemas.openxmlformats.org/markup-compatibility/2006" xmlns:p14="http://schemas.microsoft.com/office/powerpoint/2010/main">
    <mc:Choice Requires="p14">
      <p:transition spd="slow" p14:dur="2000" advTm="36243"/>
    </mc:Choice>
    <mc:Fallback xmlns="">
      <p:transition spd="slow" advTm="362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A0A2A5-1BAF-5746-AC8C-8911F5A56D36}"/>
              </a:ext>
            </a:extLst>
          </p:cNvPr>
          <p:cNvSpPr txBox="1"/>
          <p:nvPr/>
        </p:nvSpPr>
        <p:spPr>
          <a:xfrm>
            <a:off x="1242559" y="118311"/>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Comparison: Model Size</a:t>
            </a:r>
          </a:p>
        </p:txBody>
      </p:sp>
      <p:graphicFrame>
        <p:nvGraphicFramePr>
          <p:cNvPr id="7" name="Chart 6">
            <a:extLst>
              <a:ext uri="{FF2B5EF4-FFF2-40B4-BE49-F238E27FC236}">
                <a16:creationId xmlns:a16="http://schemas.microsoft.com/office/drawing/2014/main" id="{68A74CB6-9E61-E501-6801-6B4B1C46BE03}"/>
              </a:ext>
            </a:extLst>
          </p:cNvPr>
          <p:cNvGraphicFramePr/>
          <p:nvPr>
            <p:extLst>
              <p:ext uri="{D42A27DB-BD31-4B8C-83A1-F6EECF244321}">
                <p14:modId xmlns:p14="http://schemas.microsoft.com/office/powerpoint/2010/main" val="3443221837"/>
              </p:ext>
            </p:extLst>
          </p:nvPr>
        </p:nvGraphicFramePr>
        <p:xfrm>
          <a:off x="931887" y="1081749"/>
          <a:ext cx="5017643" cy="29391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EF7C7E1-D2BB-480A-ACB8-4DA3DC99551C}"/>
              </a:ext>
            </a:extLst>
          </p:cNvPr>
          <p:cNvGraphicFramePr/>
          <p:nvPr>
            <p:extLst>
              <p:ext uri="{D42A27DB-BD31-4B8C-83A1-F6EECF244321}">
                <p14:modId xmlns:p14="http://schemas.microsoft.com/office/powerpoint/2010/main" val="3010619931"/>
              </p:ext>
            </p:extLst>
          </p:nvPr>
        </p:nvGraphicFramePr>
        <p:xfrm>
          <a:off x="6529620" y="1081750"/>
          <a:ext cx="4730493" cy="293916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48A62E4-210C-2DA2-5E87-F77EEFAEE8F5}"/>
                  </a:ext>
                </a:extLst>
              </p:cNvPr>
              <p:cNvSpPr txBox="1"/>
              <p:nvPr/>
            </p:nvSpPr>
            <p:spPr>
              <a:xfrm>
                <a:off x="435915" y="4218619"/>
                <a:ext cx="11027229" cy="2277547"/>
              </a:xfrm>
              <a:prstGeom prst="rect">
                <a:avLst/>
              </a:prstGeom>
              <a:noFill/>
            </p:spPr>
            <p:txBody>
              <a:bodyPr wrap="square" rtlCol="0">
                <a:spAutoFit/>
              </a:bodyPr>
              <a:lstStyle/>
              <a:p>
                <a:r>
                  <a:rPr lang="en-US" sz="2400" b="1" dirty="0">
                    <a:solidFill>
                      <a:srgbClr val="0070C0"/>
                    </a:solidFill>
                    <a:latin typeface="Calibri" panose="020F0502020204030204" pitchFamily="34" charset="0"/>
                    <a:cs typeface="Calibri" panose="020F0502020204030204" pitchFamily="34" charset="0"/>
                  </a:rPr>
                  <a:t>DCP:  Scales linearly with # of timepoints</a:t>
                </a:r>
              </a:p>
              <a:p>
                <a:pPr marL="342900" indent="-342900">
                  <a:buFont typeface="Arial" panose="020B0604020202020204" pitchFamily="34" charset="0"/>
                  <a:buChar char="•"/>
                </a:pPr>
                <a:r>
                  <a:rPr lang="en-US" sz="2000" dirty="0">
                    <a:solidFill>
                      <a:srgbClr val="0070C0"/>
                    </a:solidFill>
                    <a:latin typeface="Calibri" panose="020F0502020204030204" pitchFamily="34" charset="0"/>
                    <a:cs typeface="Calibri" panose="020F0502020204030204" pitchFamily="34" charset="0"/>
                  </a:rPr>
                  <a:t># variables = # Timepoints in plan horizon</a:t>
                </a:r>
              </a:p>
              <a:p>
                <a:pPr marL="342900" indent="-342900">
                  <a:buFont typeface="Arial" panose="020B0604020202020204" pitchFamily="34" charset="0"/>
                  <a:buChar char="•"/>
                </a:pPr>
                <a:r>
                  <a:rPr lang="en-US" sz="2000" dirty="0">
                    <a:solidFill>
                      <a:srgbClr val="0070C0"/>
                    </a:solidFill>
                    <a:latin typeface="Calibri" panose="020F0502020204030204" pitchFamily="34" charset="0"/>
                    <a:cs typeface="Calibri" panose="020F0502020204030204" pitchFamily="34" charset="0"/>
                  </a:rPr>
                  <a:t># constraints is N/A because they are instantiated on demand </a:t>
                </a:r>
                <a:br>
                  <a:rPr lang="en-US" sz="2400" dirty="0">
                    <a:solidFill>
                      <a:srgbClr val="0070C0"/>
                    </a:solidFill>
                    <a:latin typeface="Calibri" panose="020F0502020204030204" pitchFamily="34" charset="0"/>
                    <a:cs typeface="Calibri" panose="020F0502020204030204" pitchFamily="34" charset="0"/>
                  </a:rPr>
                </a:br>
                <a:endParaRPr lang="en-US" sz="1400" dirty="0">
                  <a:solidFill>
                    <a:srgbClr val="0070C0"/>
                  </a:solidFill>
                  <a:latin typeface="Calibri" panose="020F0502020204030204" pitchFamily="34" charset="0"/>
                  <a:cs typeface="Calibri" panose="020F0502020204030204" pitchFamily="34" charset="0"/>
                </a:endParaRPr>
              </a:p>
              <a:p>
                <a:r>
                  <a:rPr lang="en-US" sz="2400" b="1" dirty="0">
                    <a:solidFill>
                      <a:srgbClr val="FF0000"/>
                    </a:solidFill>
                    <a:latin typeface="Calibri" panose="020F0502020204030204" pitchFamily="34" charset="0"/>
                    <a:cs typeface="Calibri" panose="020F0502020204030204" pitchFamily="34" charset="0"/>
                  </a:rPr>
                  <a:t>MILP: Always requires many more variables and constraints</a:t>
                </a:r>
              </a:p>
              <a:p>
                <a:pPr marL="342900" indent="-342900">
                  <a:buFont typeface="Arial" panose="020B0604020202020204" pitchFamily="34" charset="0"/>
                  <a:buChar char="•"/>
                </a:pPr>
                <a:r>
                  <a:rPr lang="en-US" sz="2000" dirty="0">
                    <a:solidFill>
                      <a:srgbClr val="FF0000"/>
                    </a:solidFill>
                    <a:latin typeface="Calibri" panose="020F0502020204030204" pitchFamily="34" charset="0"/>
                    <a:cs typeface="Calibri" panose="020F0502020204030204" pitchFamily="34" charset="0"/>
                  </a:rPr>
                  <a:t># vars = </a:t>
                </a:r>
                <a14:m>
                  <m:oMath xmlns:m="http://schemas.openxmlformats.org/officeDocument/2006/math">
                    <m:sSub>
                      <m:sSubPr>
                        <m:ctrlP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m:rPr>
                            <m:sty m:val="p"/>
                          </m:rPr>
                          <a:rPr lang="el-GR" sz="200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Σ</m:t>
                        </m:r>
                      </m:e>
                      <m:sub>
                        <m: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𝑇𝑃</m:t>
                        </m:r>
                      </m:sub>
                    </m:sSub>
                    <m: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 # </m:t>
                    </m:r>
                    <m: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𝑐𝑜𝑚𝑚𝑎𝑛𝑑𝑠</m:t>
                    </m:r>
                    <m:d>
                      <m:dPr>
                        <m:ctrlP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ctrlPr>
                      </m:dPr>
                      <m:e>
                        <m: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𝑇𝑃</m:t>
                        </m:r>
                      </m:e>
                    </m:d>
                    <m: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m:t>
                    </m:r>
                    <m:sSub>
                      <m:sSubPr>
                        <m:ctrlPr>
                          <a:rPr lang="en-US" sz="2000"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sSubPr>
                      <m:e>
                        <m:r>
                          <m:rPr>
                            <m:sty m:val="p"/>
                          </m:rPr>
                          <a:rPr lang="el-GR" sz="2000" i="1">
                            <a:solidFill>
                              <a:srgbClr val="FF0000"/>
                            </a:solidFill>
                            <a:latin typeface="Cambria Math" panose="02040503050406030204" pitchFamily="18" charset="0"/>
                            <a:ea typeface="Cambria Math" panose="02040503050406030204" pitchFamily="18" charset="0"/>
                            <a:cs typeface="Calibri" panose="020F0502020204030204" pitchFamily="34" charset="0"/>
                          </a:rPr>
                          <m:t>Σ</m:t>
                        </m:r>
                      </m:e>
                      <m:sub>
                        <m:r>
                          <a:rPr lang="en-US" sz="2000" i="1">
                            <a:solidFill>
                              <a:srgbClr val="FF0000"/>
                            </a:solidFill>
                            <a:latin typeface="Cambria Math" panose="02040503050406030204" pitchFamily="18" charset="0"/>
                            <a:ea typeface="Cambria Math" panose="02040503050406030204" pitchFamily="18" charset="0"/>
                            <a:cs typeface="Calibri" panose="020F0502020204030204" pitchFamily="34" charset="0"/>
                          </a:rPr>
                          <m:t>𝑇𝑃</m:t>
                        </m:r>
                      </m:sub>
                    </m:sSub>
                    <m:r>
                      <a:rPr lang="en-US" sz="2000" i="1">
                        <a:solidFill>
                          <a:srgbClr val="FF0000"/>
                        </a:solidFill>
                        <a:latin typeface="Cambria Math" panose="02040503050406030204" pitchFamily="18" charset="0"/>
                        <a:ea typeface="Cambria Math" panose="02040503050406030204" pitchFamily="18" charset="0"/>
                        <a:cs typeface="Calibri" panose="020F0502020204030204" pitchFamily="34" charset="0"/>
                      </a:rPr>
                      <m:t> # </m:t>
                    </m:r>
                    <m:r>
                      <a:rPr lang="en-US" sz="2000" i="1">
                        <a:solidFill>
                          <a:srgbClr val="FF0000"/>
                        </a:solidFill>
                        <a:latin typeface="Cambria Math" panose="02040503050406030204" pitchFamily="18" charset="0"/>
                        <a:ea typeface="Cambria Math" panose="02040503050406030204" pitchFamily="18" charset="0"/>
                        <a:cs typeface="Calibri" panose="020F0502020204030204" pitchFamily="34" charset="0"/>
                      </a:rPr>
                      <m:t>𝑐𝑜𝑚𝑚𝑎𝑛𝑑𝑠</m:t>
                    </m:r>
                    <m:d>
                      <m:dPr>
                        <m:ctrlPr>
                          <a:rPr lang="en-US" sz="2000" i="1">
                            <a:solidFill>
                              <a:srgbClr val="FF0000"/>
                            </a:solidFill>
                            <a:latin typeface="Cambria Math" panose="02040503050406030204" pitchFamily="18" charset="0"/>
                            <a:ea typeface="Cambria Math" panose="02040503050406030204" pitchFamily="18" charset="0"/>
                            <a:cs typeface="Calibri" panose="020F0502020204030204" pitchFamily="34" charset="0"/>
                          </a:rPr>
                        </m:ctrlPr>
                      </m:dPr>
                      <m:e>
                        <m:r>
                          <a:rPr lang="en-US" sz="2000" i="1">
                            <a:solidFill>
                              <a:srgbClr val="FF0000"/>
                            </a:solidFill>
                            <a:latin typeface="Cambria Math" panose="02040503050406030204" pitchFamily="18" charset="0"/>
                            <a:ea typeface="Cambria Math" panose="02040503050406030204" pitchFamily="18" charset="0"/>
                            <a:cs typeface="Calibri" panose="020F0502020204030204" pitchFamily="34" charset="0"/>
                          </a:rPr>
                          <m:t>𝑇𝑃</m:t>
                        </m:r>
                      </m:e>
                    </m:d>
                    <m: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 </m:t>
                    </m:r>
                    <m: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𝐺𝑃</m:t>
                    </m:r>
                    <m:r>
                      <a:rPr lang="en-US" sz="2000" b="0" i="1" smtClean="0">
                        <a:solidFill>
                          <a:srgbClr val="FF0000"/>
                        </a:solidFill>
                        <a:latin typeface="Cambria Math" panose="02040503050406030204" pitchFamily="18" charset="0"/>
                        <a:ea typeface="Cambria Math" panose="02040503050406030204" pitchFamily="18" charset="0"/>
                        <a:cs typeface="Calibri" panose="020F0502020204030204" pitchFamily="34" charset="0"/>
                      </a:rPr>
                      <m:t>)</m:t>
                    </m:r>
                  </m:oMath>
                </a14:m>
                <a:endParaRPr lang="en-US" sz="2000" b="0" i="1" dirty="0">
                  <a:solidFill>
                    <a:srgbClr val="FF0000"/>
                  </a:solidFill>
                  <a:latin typeface="Cambria Math" panose="02040503050406030204" pitchFamily="18" charset="0"/>
                  <a:ea typeface="Cambria Math" panose="02040503050406030204" pitchFamily="18" charset="0"/>
                  <a:cs typeface="Calibri" panose="020F0502020204030204" pitchFamily="34" charset="0"/>
                </a:endParaRPr>
              </a:p>
              <a:p>
                <a:pPr marL="342900" indent="-342900">
                  <a:buFont typeface="Arial" panose="020B0604020202020204" pitchFamily="34" charset="0"/>
                  <a:buChar char="•"/>
                </a:pPr>
                <a14:m>
                  <m:oMath xmlns:m="http://schemas.openxmlformats.org/officeDocument/2006/math">
                    <m:r>
                      <a:rPr lang="en-US" sz="2000">
                        <a:solidFill>
                          <a:srgbClr val="FF0000"/>
                        </a:solidFill>
                        <a:latin typeface="Cambria Math" panose="02040503050406030204" pitchFamily="18" charset="0"/>
                        <a:cs typeface="Calibri" panose="020F0502020204030204" pitchFamily="34" charset="0"/>
                      </a:rPr>
                      <m:t>#</m:t>
                    </m:r>
                    <m:r>
                      <m:rPr>
                        <m:nor/>
                      </m:rPr>
                      <a:rPr lang="en-US" sz="2000" b="0" i="0" smtClean="0">
                        <a:solidFill>
                          <a:srgbClr val="FF0000"/>
                        </a:solidFill>
                        <a:latin typeface="Calibri" panose="020F0502020204030204" pitchFamily="34" charset="0"/>
                        <a:cs typeface="Calibri" panose="020F0502020204030204" pitchFamily="34" charset="0"/>
                      </a:rPr>
                      <m:t> </m:t>
                    </m:r>
                    <m:r>
                      <m:rPr>
                        <m:nor/>
                      </m:rPr>
                      <a:rPr lang="en-US" sz="2000" dirty="0">
                        <a:solidFill>
                          <a:srgbClr val="FF0000"/>
                        </a:solidFill>
                        <a:latin typeface="Calibri" panose="020F0502020204030204" pitchFamily="34" charset="0"/>
                        <a:cs typeface="Calibri" panose="020F0502020204030204" pitchFamily="34" charset="0"/>
                      </a:rPr>
                      <m:t>constraints</m:t>
                    </m:r>
                    <m:r>
                      <a:rPr lang="en-US" sz="2000" b="0" i="1" dirty="0" smtClean="0">
                        <a:solidFill>
                          <a:srgbClr val="FF0000"/>
                        </a:solidFill>
                        <a:latin typeface="Cambria Math" panose="02040503050406030204" pitchFamily="18" charset="0"/>
                        <a:cs typeface="Calibri" panose="020F0502020204030204" pitchFamily="34" charset="0"/>
                      </a:rPr>
                      <m:t> </m:t>
                    </m:r>
                  </m:oMath>
                </a14:m>
                <a:r>
                  <a:rPr lang="en-US" sz="2000" dirty="0">
                    <a:solidFill>
                      <a:srgbClr val="FF0000"/>
                    </a:solidFill>
                    <a:cs typeface="Calibri" panose="020F0502020204030204" pitchFamily="34" charset="0"/>
                  </a:rPr>
                  <a:t>  ∝</a:t>
                </a:r>
                <a14:m>
                  <m:oMath xmlns:m="http://schemas.openxmlformats.org/officeDocument/2006/math">
                    <m:r>
                      <a:rPr lang="en-US" sz="2000" b="0" i="1" dirty="0" smtClean="0">
                        <a:solidFill>
                          <a:srgbClr val="FF0000"/>
                        </a:solidFill>
                        <a:latin typeface="Cambria Math" panose="02040503050406030204" pitchFamily="18" charset="0"/>
                        <a:cs typeface="Calibri" panose="020F0502020204030204" pitchFamily="34" charset="0"/>
                      </a:rPr>
                      <m:t> </m:t>
                    </m:r>
                    <m:r>
                      <m:rPr>
                        <m:nor/>
                      </m:rPr>
                      <a:rPr lang="en-US" sz="2000" b="0" i="0" dirty="0" smtClean="0">
                        <a:solidFill>
                          <a:srgbClr val="FF0000"/>
                        </a:solidFill>
                        <a:latin typeface="Calibri" panose="020F0502020204030204" pitchFamily="34" charset="0"/>
                        <a:cs typeface="Calibri" panose="020F0502020204030204" pitchFamily="34" charset="0"/>
                      </a:rPr>
                      <m:t>   </m:t>
                    </m:r>
                    <m:r>
                      <m:rPr>
                        <m:nor/>
                      </m:rPr>
                      <a:rPr lang="en-US" sz="2000" b="0" i="0" dirty="0" smtClean="0">
                        <a:solidFill>
                          <a:srgbClr val="FF0000"/>
                        </a:solidFill>
                        <a:latin typeface="Calibri" panose="020F0502020204030204" pitchFamily="34" charset="0"/>
                        <a:cs typeface="Calibri" panose="020F0502020204030204" pitchFamily="34" charset="0"/>
                      </a:rPr>
                      <m:t>commands</m:t>
                    </m:r>
                    <m:r>
                      <m:rPr>
                        <m:nor/>
                      </m:rPr>
                      <a:rPr lang="en-US" sz="2000" b="0" i="0" dirty="0" smtClean="0">
                        <a:solidFill>
                          <a:srgbClr val="FF0000"/>
                        </a:solidFill>
                        <a:latin typeface="Calibri" panose="020F0502020204030204" pitchFamily="34" charset="0"/>
                        <a:cs typeface="Calibri" panose="020F0502020204030204" pitchFamily="34" charset="0"/>
                      </a:rPr>
                      <m:t> </m:t>
                    </m:r>
                    <m:r>
                      <m:rPr>
                        <m:nor/>
                      </m:rPr>
                      <a:rPr lang="en-US" sz="2000" b="0" i="0" dirty="0" smtClean="0">
                        <a:solidFill>
                          <a:srgbClr val="FF0000"/>
                        </a:solidFill>
                        <a:latin typeface="Calibri" panose="020F0502020204030204" pitchFamily="34" charset="0"/>
                        <a:cs typeface="Calibri" panose="020F0502020204030204" pitchFamily="34" charset="0"/>
                      </a:rPr>
                      <m:t>within</m:t>
                    </m:r>
                    <m:r>
                      <m:rPr>
                        <m:nor/>
                      </m:rPr>
                      <a:rPr lang="en-US" sz="2000" b="0" i="0" dirty="0" smtClean="0">
                        <a:solidFill>
                          <a:srgbClr val="FF0000"/>
                        </a:solidFill>
                        <a:latin typeface="Calibri" panose="020F0502020204030204" pitchFamily="34" charset="0"/>
                        <a:cs typeface="Calibri" panose="020F0502020204030204" pitchFamily="34" charset="0"/>
                      </a:rPr>
                      <m:t> 25 </m:t>
                    </m:r>
                    <m:r>
                      <m:rPr>
                        <m:nor/>
                      </m:rPr>
                      <a:rPr lang="en-US" sz="2000" b="0" i="0" dirty="0" smtClean="0">
                        <a:solidFill>
                          <a:srgbClr val="FF0000"/>
                        </a:solidFill>
                        <a:latin typeface="Calibri" panose="020F0502020204030204" pitchFamily="34" charset="0"/>
                        <a:cs typeface="Calibri" panose="020F0502020204030204" pitchFamily="34" charset="0"/>
                      </a:rPr>
                      <m:t>seconds</m:t>
                    </m:r>
                    <m:r>
                      <m:rPr>
                        <m:nor/>
                      </m:rPr>
                      <a:rPr lang="en-US" sz="2000" b="0" i="0" dirty="0" smtClean="0">
                        <a:solidFill>
                          <a:srgbClr val="FF0000"/>
                        </a:solidFill>
                        <a:latin typeface="Calibri" panose="020F0502020204030204" pitchFamily="34" charset="0"/>
                        <a:cs typeface="Calibri" panose="020F0502020204030204" pitchFamily="34" charset="0"/>
                      </a:rPr>
                      <m:t> </m:t>
                    </m:r>
                    <m:r>
                      <m:rPr>
                        <m:nor/>
                      </m:rPr>
                      <a:rPr lang="en-US" sz="2000" b="0" i="0" dirty="0" smtClean="0">
                        <a:solidFill>
                          <a:srgbClr val="FF0000"/>
                        </a:solidFill>
                        <a:latin typeface="Calibri" panose="020F0502020204030204" pitchFamily="34" charset="0"/>
                        <a:cs typeface="Calibri" panose="020F0502020204030204" pitchFamily="34" charset="0"/>
                      </a:rPr>
                      <m:t>of</m:t>
                    </m:r>
                    <m:r>
                      <m:rPr>
                        <m:nor/>
                      </m:rPr>
                      <a:rPr lang="en-US" sz="2000" b="0" i="0" dirty="0" smtClean="0">
                        <a:solidFill>
                          <a:srgbClr val="FF0000"/>
                        </a:solidFill>
                        <a:latin typeface="Calibri" panose="020F0502020204030204" pitchFamily="34" charset="0"/>
                        <a:cs typeface="Calibri" panose="020F0502020204030204" pitchFamily="34" charset="0"/>
                      </a:rPr>
                      <m:t> </m:t>
                    </m:r>
                    <m:r>
                      <m:rPr>
                        <m:nor/>
                      </m:rPr>
                      <a:rPr lang="en-US" sz="2000" b="0" i="0" dirty="0" smtClean="0">
                        <a:solidFill>
                          <a:srgbClr val="FF0000"/>
                        </a:solidFill>
                        <a:latin typeface="Calibri" panose="020F0502020204030204" pitchFamily="34" charset="0"/>
                        <a:cs typeface="Calibri" panose="020F0502020204030204" pitchFamily="34" charset="0"/>
                      </a:rPr>
                      <m:t>each</m:t>
                    </m:r>
                    <m:r>
                      <m:rPr>
                        <m:nor/>
                      </m:rPr>
                      <a:rPr lang="en-US" sz="2000" b="0" i="0" dirty="0" smtClean="0">
                        <a:solidFill>
                          <a:srgbClr val="FF0000"/>
                        </a:solidFill>
                        <a:latin typeface="Calibri" panose="020F0502020204030204" pitchFamily="34" charset="0"/>
                        <a:cs typeface="Calibri" panose="020F0502020204030204" pitchFamily="34" charset="0"/>
                      </a:rPr>
                      <m:t> </m:t>
                    </m:r>
                    <m:r>
                      <m:rPr>
                        <m:nor/>
                      </m:rPr>
                      <a:rPr lang="en-US" sz="2000" b="0" i="0" dirty="0" smtClean="0">
                        <a:solidFill>
                          <a:srgbClr val="FF0000"/>
                        </a:solidFill>
                        <a:latin typeface="Calibri" panose="020F0502020204030204" pitchFamily="34" charset="0"/>
                        <a:cs typeface="Calibri" panose="020F0502020204030204" pitchFamily="34" charset="0"/>
                      </a:rPr>
                      <m:t>other</m:t>
                    </m:r>
                  </m:oMath>
                </a14:m>
                <a:r>
                  <a:rPr lang="en-US" sz="2000" dirty="0">
                    <a:solidFill>
                      <a:srgbClr val="FF0000"/>
                    </a:solidFill>
                    <a:latin typeface="Calibri" panose="020F0502020204030204" pitchFamily="34" charset="0"/>
                    <a:cs typeface="Calibri" panose="020F0502020204030204" pitchFamily="34" charset="0"/>
                  </a:rPr>
                  <a:t> (mutex deconfliction)</a:t>
                </a:r>
                <a:endParaRPr lang="en-US" sz="2000" dirty="0">
                  <a:latin typeface="Calibri" panose="020F0502020204030204" pitchFamily="34" charset="0"/>
                  <a:cs typeface="Calibri" panose="020F0502020204030204" pitchFamily="34" charset="0"/>
                </a:endParaRPr>
              </a:p>
            </p:txBody>
          </p:sp>
        </mc:Choice>
        <mc:Fallback xmlns="">
          <p:sp>
            <p:nvSpPr>
              <p:cNvPr id="10" name="TextBox 9">
                <a:extLst>
                  <a:ext uri="{FF2B5EF4-FFF2-40B4-BE49-F238E27FC236}">
                    <a16:creationId xmlns:a16="http://schemas.microsoft.com/office/drawing/2014/main" id="{348A62E4-210C-2DA2-5E87-F77EEFAEE8F5}"/>
                  </a:ext>
                </a:extLst>
              </p:cNvPr>
              <p:cNvSpPr txBox="1">
                <a:spLocks noRot="1" noChangeAspect="1" noMove="1" noResize="1" noEditPoints="1" noAdjustHandles="1" noChangeArrowheads="1" noChangeShapeType="1" noTextEdit="1"/>
              </p:cNvSpPr>
              <p:nvPr/>
            </p:nvSpPr>
            <p:spPr>
              <a:xfrm>
                <a:off x="435915" y="4218619"/>
                <a:ext cx="11027229" cy="2277547"/>
              </a:xfrm>
              <a:prstGeom prst="rect">
                <a:avLst/>
              </a:prstGeom>
              <a:blipFill>
                <a:blip r:embed="rId5"/>
                <a:stretch>
                  <a:fillRect l="-921" t="-2222" b="-3333"/>
                </a:stretch>
              </a:blipFill>
            </p:spPr>
            <p:txBody>
              <a:bodyPr/>
              <a:lstStyle/>
              <a:p>
                <a:r>
                  <a:rPr lang="en-US">
                    <a:noFill/>
                  </a:rPr>
                  <a:t> </a:t>
                </a:r>
              </a:p>
            </p:txBody>
          </p:sp>
        </mc:Fallback>
      </mc:AlternateContent>
    </p:spTree>
    <p:extLst>
      <p:ext uri="{BB962C8B-B14F-4D97-AF65-F5344CB8AC3E}">
        <p14:creationId xmlns:p14="http://schemas.microsoft.com/office/powerpoint/2010/main" val="2637030201"/>
      </p:ext>
    </p:extLst>
  </p:cSld>
  <p:clrMapOvr>
    <a:masterClrMapping/>
  </p:clrMapOvr>
  <mc:AlternateContent xmlns:mc="http://schemas.openxmlformats.org/markup-compatibility/2006" xmlns:p14="http://schemas.microsoft.com/office/powerpoint/2010/main">
    <mc:Choice Requires="p14">
      <p:transition spd="slow" p14:dur="2000" advTm="91888"/>
    </mc:Choice>
    <mc:Fallback xmlns="">
      <p:transition spd="slow" advTm="918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A0A2A5-1BAF-5746-AC8C-8911F5A56D36}"/>
              </a:ext>
            </a:extLst>
          </p:cNvPr>
          <p:cNvSpPr txBox="1"/>
          <p:nvPr/>
        </p:nvSpPr>
        <p:spPr>
          <a:xfrm>
            <a:off x="1136073" y="97795"/>
            <a:ext cx="9919854" cy="707886"/>
          </a:xfrm>
          <a:prstGeom prst="rect">
            <a:avLst/>
          </a:prstGeom>
          <a:noFill/>
        </p:spPr>
        <p:txBody>
          <a:bodyPr wrap="square" rtlCol="0">
            <a:spAutoFit/>
          </a:bodyPr>
          <a:lstStyle/>
          <a:p>
            <a:pPr algn="ctr"/>
            <a:r>
              <a:rPr lang="en-US" sz="4000" b="1" dirty="0">
                <a:solidFill>
                  <a:srgbClr val="0070C0"/>
                </a:solidFill>
                <a:latin typeface="Calibri" panose="020F0502020204030204" pitchFamily="34" charset="0"/>
                <a:ea typeface="ＭＳ Ｐゴシック" pitchFamily="-106" charset="-128"/>
                <a:cs typeface="Calibri" panose="020F0502020204030204" pitchFamily="34" charset="0"/>
              </a:rPr>
              <a:t>Conclusion</a:t>
            </a:r>
          </a:p>
        </p:txBody>
      </p:sp>
      <p:graphicFrame>
        <p:nvGraphicFramePr>
          <p:cNvPr id="5" name="Table 5">
            <a:extLst>
              <a:ext uri="{FF2B5EF4-FFF2-40B4-BE49-F238E27FC236}">
                <a16:creationId xmlns:a16="http://schemas.microsoft.com/office/drawing/2014/main" id="{E6DE1271-A44E-C1A5-1AD0-0CFD7D645B3D}"/>
              </a:ext>
            </a:extLst>
          </p:cNvPr>
          <p:cNvGraphicFramePr>
            <a:graphicFrameLocks noGrp="1"/>
          </p:cNvGraphicFramePr>
          <p:nvPr>
            <p:extLst>
              <p:ext uri="{D42A27DB-BD31-4B8C-83A1-F6EECF244321}">
                <p14:modId xmlns:p14="http://schemas.microsoft.com/office/powerpoint/2010/main" val="1130722436"/>
              </p:ext>
            </p:extLst>
          </p:nvPr>
        </p:nvGraphicFramePr>
        <p:xfrm>
          <a:off x="2581835" y="1409478"/>
          <a:ext cx="6030827" cy="3538458"/>
        </p:xfrm>
        <a:graphic>
          <a:graphicData uri="http://schemas.openxmlformats.org/drawingml/2006/table">
            <a:tbl>
              <a:tblPr firstRow="1" bandRow="1">
                <a:tableStyleId>{5C22544A-7EE6-4342-B048-85BDC9FD1C3A}</a:tableStyleId>
              </a:tblPr>
              <a:tblGrid>
                <a:gridCol w="3546607">
                  <a:extLst>
                    <a:ext uri="{9D8B030D-6E8A-4147-A177-3AD203B41FA5}">
                      <a16:colId xmlns:a16="http://schemas.microsoft.com/office/drawing/2014/main" val="1365894009"/>
                    </a:ext>
                  </a:extLst>
                </a:gridCol>
                <a:gridCol w="1092636">
                  <a:extLst>
                    <a:ext uri="{9D8B030D-6E8A-4147-A177-3AD203B41FA5}">
                      <a16:colId xmlns:a16="http://schemas.microsoft.com/office/drawing/2014/main" val="1716065292"/>
                    </a:ext>
                  </a:extLst>
                </a:gridCol>
                <a:gridCol w="1391584">
                  <a:extLst>
                    <a:ext uri="{9D8B030D-6E8A-4147-A177-3AD203B41FA5}">
                      <a16:colId xmlns:a16="http://schemas.microsoft.com/office/drawing/2014/main" val="4093426001"/>
                    </a:ext>
                  </a:extLst>
                </a:gridCol>
              </a:tblGrid>
              <a:tr h="467564">
                <a:tc>
                  <a:txBody>
                    <a:bodyPr/>
                    <a:lstStyle/>
                    <a:p>
                      <a:endParaRPr lang="en-US"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DCP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MILP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570010">
                <a:tc>
                  <a:txBody>
                    <a:bodyPr/>
                    <a:lstStyle/>
                    <a:p>
                      <a:r>
                        <a:rPr lang="en-US" sz="2400" b="0" dirty="0">
                          <a:latin typeface="Calibri" panose="020F0502020204030204" pitchFamily="34" charset="0"/>
                          <a:cs typeface="Calibri" panose="020F0502020204030204" pitchFamily="34" charset="0"/>
                        </a:rPr>
                        <a:t>Optimal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564018"/>
                  </a:ext>
                </a:extLst>
              </a:tr>
              <a:tr h="407464">
                <a:tc>
                  <a:txBody>
                    <a:bodyPr/>
                    <a:lstStyle/>
                    <a:p>
                      <a:r>
                        <a:rPr lang="en-US" sz="2400" b="0" dirty="0">
                          <a:latin typeface="Calibri" panose="020F0502020204030204" pitchFamily="34" charset="0"/>
                          <a:cs typeface="Calibri" panose="020F0502020204030204" pitchFamily="34" charset="0"/>
                        </a:rPr>
                        <a:t>Plan Efficiency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758661"/>
                  </a:ext>
                </a:extLst>
              </a:tr>
              <a:tr h="510921">
                <a:tc>
                  <a:txBody>
                    <a:bodyPr/>
                    <a:lstStyle/>
                    <a:p>
                      <a:r>
                        <a:rPr lang="en-US" sz="2400" b="0" dirty="0">
                          <a:latin typeface="Calibri" panose="020F0502020204030204" pitchFamily="34" charset="0"/>
                          <a:cs typeface="Calibri" panose="020F0502020204030204" pitchFamily="34" charset="0"/>
                        </a:rPr>
                        <a:t>Speed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372908"/>
                  </a:ext>
                </a:extLst>
              </a:tr>
              <a:tr h="510921">
                <a:tc>
                  <a:txBody>
                    <a:bodyPr/>
                    <a:lstStyle/>
                    <a:p>
                      <a:r>
                        <a:rPr lang="en-US" sz="2400" b="0" dirty="0">
                          <a:latin typeface="Calibri" panose="020F0502020204030204" pitchFamily="34" charset="0"/>
                          <a:cs typeface="Calibri" panose="020F0502020204030204" pitchFamily="34" charset="0"/>
                        </a:rPr>
                        <a:t>Flexible Constraints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1866281"/>
                  </a:ext>
                </a:extLst>
              </a:tr>
              <a:tr h="510921">
                <a:tc>
                  <a:txBody>
                    <a:bodyPr/>
                    <a:lstStyle/>
                    <a:p>
                      <a:r>
                        <a:rPr lang="en-US" sz="2400" b="0" dirty="0">
                          <a:latin typeface="Calibri" panose="020F0502020204030204" pitchFamily="34" charset="0"/>
                          <a:cs typeface="Calibri" panose="020F0502020204030204" pitchFamily="34" charset="0"/>
                        </a:rPr>
                        <a:t>Heuristic Search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1898382"/>
                  </a:ext>
                </a:extLst>
              </a:tr>
              <a:tr h="510921">
                <a:tc>
                  <a:txBody>
                    <a:bodyPr/>
                    <a:lstStyle/>
                    <a:p>
                      <a:r>
                        <a:rPr lang="en-US" sz="2400" b="0" dirty="0">
                          <a:latin typeface="Calibri" panose="020F0502020204030204" pitchFamily="34" charset="0"/>
                          <a:cs typeface="Calibri" panose="020F0502020204030204" pitchFamily="34" charset="0"/>
                        </a:rPr>
                        <a:t>Model Size/ 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24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89648"/>
                  </a:ext>
                </a:extLst>
              </a:tr>
            </a:tbl>
          </a:graphicData>
        </a:graphic>
      </p:graphicFrame>
      <p:pic>
        <p:nvPicPr>
          <p:cNvPr id="19" name="Graphic 18" descr="Close with solid fill">
            <a:extLst>
              <a:ext uri="{FF2B5EF4-FFF2-40B4-BE49-F238E27FC236}">
                <a16:creationId xmlns:a16="http://schemas.microsoft.com/office/drawing/2014/main" id="{AF97605A-6351-8FB8-D194-274478EEC3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5903" y="1935380"/>
            <a:ext cx="440408" cy="440408"/>
          </a:xfrm>
          <a:prstGeom prst="rect">
            <a:avLst/>
          </a:prstGeom>
        </p:spPr>
      </p:pic>
      <p:pic>
        <p:nvPicPr>
          <p:cNvPr id="25" name="Graphic 24" descr="Checkmark with solid fill">
            <a:extLst>
              <a:ext uri="{FF2B5EF4-FFF2-40B4-BE49-F238E27FC236}">
                <a16:creationId xmlns:a16="http://schemas.microsoft.com/office/drawing/2014/main" id="{6C0BF695-68E7-52CD-A270-4B6C80BB7D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51030" y="1910055"/>
            <a:ext cx="440409" cy="440409"/>
          </a:xfrm>
          <a:prstGeom prst="rect">
            <a:avLst/>
          </a:prstGeom>
        </p:spPr>
      </p:pic>
      <p:sp>
        <p:nvSpPr>
          <p:cNvPr id="26" name="TextBox 25">
            <a:extLst>
              <a:ext uri="{FF2B5EF4-FFF2-40B4-BE49-F238E27FC236}">
                <a16:creationId xmlns:a16="http://schemas.microsoft.com/office/drawing/2014/main" id="{253283BB-E207-1031-4ECF-EE4AAB63628F}"/>
              </a:ext>
            </a:extLst>
          </p:cNvPr>
          <p:cNvSpPr txBox="1"/>
          <p:nvPr/>
        </p:nvSpPr>
        <p:spPr>
          <a:xfrm>
            <a:off x="1937235" y="5555665"/>
            <a:ext cx="8817333"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Both methods are useful, especially when used together</a:t>
            </a:r>
          </a:p>
        </p:txBody>
      </p:sp>
      <p:pic>
        <p:nvPicPr>
          <p:cNvPr id="27" name="Graphic 26" descr="Checkmark with solid fill">
            <a:extLst>
              <a:ext uri="{FF2B5EF4-FFF2-40B4-BE49-F238E27FC236}">
                <a16:creationId xmlns:a16="http://schemas.microsoft.com/office/drawing/2014/main" id="{1E1A1FC4-3773-A8EC-C3AB-6A5F06BBCD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41438" y="2417055"/>
            <a:ext cx="440409" cy="440409"/>
          </a:xfrm>
          <a:prstGeom prst="rect">
            <a:avLst/>
          </a:prstGeom>
        </p:spPr>
      </p:pic>
      <p:pic>
        <p:nvPicPr>
          <p:cNvPr id="28" name="Graphic 27" descr="Checkmark with solid fill">
            <a:extLst>
              <a:ext uri="{FF2B5EF4-FFF2-40B4-BE49-F238E27FC236}">
                <a16:creationId xmlns:a16="http://schemas.microsoft.com/office/drawing/2014/main" id="{85030A63-3F37-E13D-DACE-A4EFDFFE90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45900" y="2947157"/>
            <a:ext cx="440409" cy="440409"/>
          </a:xfrm>
          <a:prstGeom prst="rect">
            <a:avLst/>
          </a:prstGeom>
        </p:spPr>
      </p:pic>
      <p:pic>
        <p:nvPicPr>
          <p:cNvPr id="29" name="Graphic 28" descr="Checkmark with solid fill">
            <a:extLst>
              <a:ext uri="{FF2B5EF4-FFF2-40B4-BE49-F238E27FC236}">
                <a16:creationId xmlns:a16="http://schemas.microsoft.com/office/drawing/2014/main" id="{E6AA1A86-E7F7-DE92-063F-C4A6A94840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45899" y="3442167"/>
            <a:ext cx="440409" cy="440409"/>
          </a:xfrm>
          <a:prstGeom prst="rect">
            <a:avLst/>
          </a:prstGeom>
        </p:spPr>
      </p:pic>
      <p:pic>
        <p:nvPicPr>
          <p:cNvPr id="30" name="Graphic 29" descr="Checkmark with solid fill">
            <a:extLst>
              <a:ext uri="{FF2B5EF4-FFF2-40B4-BE49-F238E27FC236}">
                <a16:creationId xmlns:a16="http://schemas.microsoft.com/office/drawing/2014/main" id="{CB3196EF-21EC-D8A8-0818-FCDB6EBFD9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45898" y="3940173"/>
            <a:ext cx="440409" cy="440409"/>
          </a:xfrm>
          <a:prstGeom prst="rect">
            <a:avLst/>
          </a:prstGeom>
        </p:spPr>
      </p:pic>
      <p:pic>
        <p:nvPicPr>
          <p:cNvPr id="31" name="Graphic 30" descr="Checkmark with solid fill">
            <a:extLst>
              <a:ext uri="{FF2B5EF4-FFF2-40B4-BE49-F238E27FC236}">
                <a16:creationId xmlns:a16="http://schemas.microsoft.com/office/drawing/2014/main" id="{2809B49C-07C6-D342-A08D-0A78149EFC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3671" y="4453945"/>
            <a:ext cx="440409" cy="440409"/>
          </a:xfrm>
          <a:prstGeom prst="rect">
            <a:avLst/>
          </a:prstGeom>
        </p:spPr>
      </p:pic>
      <p:pic>
        <p:nvPicPr>
          <p:cNvPr id="32" name="Graphic 31" descr="Close with solid fill">
            <a:extLst>
              <a:ext uri="{FF2B5EF4-FFF2-40B4-BE49-F238E27FC236}">
                <a16:creationId xmlns:a16="http://schemas.microsoft.com/office/drawing/2014/main" id="{7E979206-FF8E-C327-818C-D8261E6D14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5027" y="2441779"/>
            <a:ext cx="440408" cy="440408"/>
          </a:xfrm>
          <a:prstGeom prst="rect">
            <a:avLst/>
          </a:prstGeom>
        </p:spPr>
      </p:pic>
      <p:pic>
        <p:nvPicPr>
          <p:cNvPr id="33" name="Graphic 32" descr="Close with solid fill">
            <a:extLst>
              <a:ext uri="{FF2B5EF4-FFF2-40B4-BE49-F238E27FC236}">
                <a16:creationId xmlns:a16="http://schemas.microsoft.com/office/drawing/2014/main" id="{9B242D08-0D51-96D8-4F25-3EA7423326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1438" y="2934363"/>
            <a:ext cx="440408" cy="440408"/>
          </a:xfrm>
          <a:prstGeom prst="rect">
            <a:avLst/>
          </a:prstGeom>
        </p:spPr>
      </p:pic>
      <p:pic>
        <p:nvPicPr>
          <p:cNvPr id="34" name="Graphic 33" descr="Close with solid fill">
            <a:extLst>
              <a:ext uri="{FF2B5EF4-FFF2-40B4-BE49-F238E27FC236}">
                <a16:creationId xmlns:a16="http://schemas.microsoft.com/office/drawing/2014/main" id="{64A8FE01-961F-CF60-7E6B-4860CB7BD1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1031" y="3458431"/>
            <a:ext cx="440408" cy="440408"/>
          </a:xfrm>
          <a:prstGeom prst="rect">
            <a:avLst/>
          </a:prstGeom>
        </p:spPr>
      </p:pic>
      <p:pic>
        <p:nvPicPr>
          <p:cNvPr id="35" name="Graphic 34" descr="Close with solid fill">
            <a:extLst>
              <a:ext uri="{FF2B5EF4-FFF2-40B4-BE49-F238E27FC236}">
                <a16:creationId xmlns:a16="http://schemas.microsoft.com/office/drawing/2014/main" id="{86C65F15-2F7A-D627-D877-27DBCCE1DF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1438" y="3972266"/>
            <a:ext cx="440408" cy="440408"/>
          </a:xfrm>
          <a:prstGeom prst="rect">
            <a:avLst/>
          </a:prstGeom>
        </p:spPr>
      </p:pic>
      <p:pic>
        <p:nvPicPr>
          <p:cNvPr id="36" name="Graphic 35" descr="Close with solid fill">
            <a:extLst>
              <a:ext uri="{FF2B5EF4-FFF2-40B4-BE49-F238E27FC236}">
                <a16:creationId xmlns:a16="http://schemas.microsoft.com/office/drawing/2014/main" id="{BCD6FE44-1671-C61A-7086-13D0F4AB3B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1031" y="4496334"/>
            <a:ext cx="440408" cy="440408"/>
          </a:xfrm>
          <a:prstGeom prst="rect">
            <a:avLst/>
          </a:prstGeom>
        </p:spPr>
      </p:pic>
    </p:spTree>
    <p:extLst>
      <p:ext uri="{BB962C8B-B14F-4D97-AF65-F5344CB8AC3E}">
        <p14:creationId xmlns:p14="http://schemas.microsoft.com/office/powerpoint/2010/main" val="987040133"/>
      </p:ext>
    </p:extLst>
  </p:cSld>
  <p:clrMapOvr>
    <a:masterClrMapping/>
  </p:clrMapOvr>
  <mc:AlternateContent xmlns:mc="http://schemas.openxmlformats.org/markup-compatibility/2006" xmlns:p14="http://schemas.microsoft.com/office/powerpoint/2010/main">
    <mc:Choice Requires="p14">
      <p:transition spd="slow" p14:dur="2000" advTm="31312"/>
    </mc:Choice>
    <mc:Fallback xmlns="">
      <p:transition spd="slow" advTm="3131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3D24E2-EDEF-A34A-B792-2FEB9A6C4826}"/>
              </a:ext>
            </a:extLst>
          </p:cNvPr>
          <p:cNvSpPr txBox="1"/>
          <p:nvPr/>
        </p:nvSpPr>
        <p:spPr>
          <a:xfrm>
            <a:off x="1136073" y="161778"/>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Future Work</a:t>
            </a:r>
          </a:p>
        </p:txBody>
      </p:sp>
      <p:sp>
        <p:nvSpPr>
          <p:cNvPr id="5" name="TextBox 4">
            <a:extLst>
              <a:ext uri="{FF2B5EF4-FFF2-40B4-BE49-F238E27FC236}">
                <a16:creationId xmlns:a16="http://schemas.microsoft.com/office/drawing/2014/main" id="{A15AB46D-B572-184F-B4FB-C9CDAEE2BFD5}"/>
              </a:ext>
            </a:extLst>
          </p:cNvPr>
          <p:cNvSpPr txBox="1"/>
          <p:nvPr/>
        </p:nvSpPr>
        <p:spPr>
          <a:xfrm>
            <a:off x="351183" y="1034026"/>
            <a:ext cx="11489634" cy="5016758"/>
          </a:xfrm>
          <a:prstGeom prst="rect">
            <a:avLst/>
          </a:prstGeom>
          <a:noFill/>
        </p:spPr>
        <p:txBody>
          <a:bodyPr wrap="square" rtlCol="0">
            <a:spAutoFit/>
          </a:bodyPr>
          <a:lstStyle/>
          <a:p>
            <a:pPr marL="342900" indent="-342900">
              <a:buFont typeface="Arial" panose="020B0604020202020204" pitchFamily="34" charset="0"/>
              <a:buChar char="•"/>
            </a:pPr>
            <a:r>
              <a:rPr lang="en-US" sz="2800" b="1" dirty="0">
                <a:latin typeface="Calibri" panose="020F0502020204030204" pitchFamily="34" charset="0"/>
                <a:cs typeface="Calibri" panose="020F0502020204030204" pitchFamily="34" charset="0"/>
              </a:rPr>
              <a:t>Search Control:</a:t>
            </a:r>
            <a:endParaRPr lang="en-US" sz="28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Monte Carlo Tree Search (MCTS)</a:t>
            </a:r>
          </a:p>
          <a:p>
            <a:pPr marL="800100" lvl="1"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Divide &amp; Conquer (independent subproblems with TP gap delimiters) </a:t>
            </a:r>
            <a:br>
              <a:rPr lang="en-US" sz="16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dirty="0">
                <a:latin typeface="Calibri" panose="020F0502020204030204" pitchFamily="34" charset="0"/>
                <a:cs typeface="Calibri" panose="020F0502020204030204" pitchFamily="34" charset="0"/>
              </a:rPr>
              <a:t>Closing the execution loop</a:t>
            </a:r>
          </a:p>
          <a:p>
            <a:pPr marL="800100" lvl="1"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Simulated satellites execute their plans with noise</a:t>
            </a: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dirty="0">
                <a:latin typeface="Calibri" panose="020F0502020204030204" pitchFamily="34" charset="0"/>
                <a:cs typeface="Calibri" panose="020F0502020204030204" pitchFamily="34" charset="0"/>
              </a:rPr>
              <a:t>New constraints:</a:t>
            </a:r>
          </a:p>
          <a:p>
            <a:pPr marL="800100" lvl="1"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Relaxed 3-second image lock (not yet modelled in MILP) </a:t>
            </a:r>
          </a:p>
          <a:p>
            <a:pPr marL="342900" indent="-342900">
              <a:buFont typeface="Arial" panose="020B0604020202020204" pitchFamily="34" charset="0"/>
              <a:buChar char="•"/>
            </a:pPr>
            <a:endParaRPr lang="en-US" sz="28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800" b="1" dirty="0">
                <a:latin typeface="Calibri" panose="020F0502020204030204" pitchFamily="34" charset="0"/>
                <a:cs typeface="Calibri" panose="020F0502020204030204" pitchFamily="34" charset="0"/>
              </a:rPr>
              <a:t>New domain:   </a:t>
            </a:r>
            <a:endParaRPr lang="en-US" sz="28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800" dirty="0">
                <a:latin typeface="Calibri" panose="020F0502020204030204" pitchFamily="34" charset="0"/>
                <a:cs typeface="Calibri" panose="020F0502020204030204" pitchFamily="34" charset="0"/>
              </a:rPr>
              <a:t>wildfire prediction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678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2A9302-B1E0-A449-930C-37C67B2D31C1}"/>
              </a:ext>
            </a:extLst>
          </p:cNvPr>
          <p:cNvSpPr txBox="1"/>
          <p:nvPr/>
        </p:nvSpPr>
        <p:spPr>
          <a:xfrm>
            <a:off x="0" y="2090172"/>
            <a:ext cx="12192000" cy="3416320"/>
          </a:xfrm>
          <a:prstGeom prst="rect">
            <a:avLst/>
          </a:prstGeom>
          <a:noFill/>
        </p:spPr>
        <p:txBody>
          <a:bodyPr wrap="square" rtlCol="0">
            <a:spAutoFit/>
          </a:bodyPr>
          <a:lstStyle/>
          <a:p>
            <a:pPr lvl="0" algn="ctr"/>
            <a:r>
              <a:rPr lang="en-US" sz="3600" b="1" dirty="0">
                <a:latin typeface="Calibri" panose="020F0502020204030204" pitchFamily="34" charset="0"/>
                <a:cs typeface="Calibri" panose="020F0502020204030204" pitchFamily="34" charset="0"/>
              </a:rPr>
              <a:t>Questions? </a:t>
            </a:r>
          </a:p>
          <a:p>
            <a:pPr lvl="0" algn="ctr"/>
            <a:r>
              <a:rPr lang="en-US" sz="3600" b="1" dirty="0">
                <a:latin typeface="Calibri" panose="020F0502020204030204" pitchFamily="34" charset="0"/>
                <a:cs typeface="Calibri" panose="020F0502020204030204" pitchFamily="34" charset="0"/>
              </a:rPr>
              <a:t>   </a:t>
            </a:r>
          </a:p>
          <a:p>
            <a:pPr lvl="0" algn="ctr"/>
            <a:r>
              <a:rPr lang="en-US" sz="3600" dirty="0" err="1">
                <a:latin typeface="Calibri" panose="020F0502020204030204" pitchFamily="34" charset="0"/>
                <a:cs typeface="Calibri" panose="020F0502020204030204" pitchFamily="34" charset="0"/>
              </a:rPr>
              <a:t>rich.levinson@nasa.gov</a:t>
            </a:r>
            <a:endParaRPr lang="en-US" sz="3600" dirty="0">
              <a:latin typeface="Calibri" panose="020F0502020204030204" pitchFamily="34" charset="0"/>
              <a:cs typeface="Calibri" panose="020F0502020204030204" pitchFamily="34" charset="0"/>
            </a:endParaRPr>
          </a:p>
          <a:p>
            <a:pPr lvl="0" algn="ctr"/>
            <a:endParaRPr lang="en-US" sz="3600" dirty="0">
              <a:latin typeface="Calibri" panose="020F0502020204030204" pitchFamily="34" charset="0"/>
              <a:cs typeface="Calibri" panose="020F0502020204030204" pitchFamily="34" charset="0"/>
            </a:endParaRPr>
          </a:p>
          <a:p>
            <a:pPr lvl="0" algn="ctr"/>
            <a:endParaRPr lang="en-US" sz="3600" dirty="0">
              <a:latin typeface="Calibri" panose="020F0502020204030204" pitchFamily="34" charset="0"/>
              <a:cs typeface="Calibri" panose="020F0502020204030204" pitchFamily="34" charset="0"/>
            </a:endParaRPr>
          </a:p>
          <a:p>
            <a:pPr lvl="0" algn="ctr"/>
            <a:r>
              <a:rPr lang="en-US" sz="3600" dirty="0">
                <a:solidFill>
                  <a:srgbClr val="0070C0"/>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video</a:t>
            </a:r>
            <a:endParaRPr lang="en-US" sz="3600" dirty="0">
              <a:solidFill>
                <a:srgbClr val="0070C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E9BDB42-3C0F-244C-AE06-F5866FF370CB}"/>
              </a:ext>
            </a:extLst>
          </p:cNvPr>
          <p:cNvSpPr txBox="1"/>
          <p:nvPr/>
        </p:nvSpPr>
        <p:spPr>
          <a:xfrm>
            <a:off x="0" y="203200"/>
            <a:ext cx="12192000" cy="707886"/>
          </a:xfrm>
          <a:prstGeom prst="rect">
            <a:avLst/>
          </a:prstGeom>
          <a:noFill/>
        </p:spPr>
        <p:txBody>
          <a:bodyPr wrap="square" rtlCol="0">
            <a:spAutoFit/>
          </a:bodyPr>
          <a:lstStyle/>
          <a:p>
            <a:pPr algn="ctr"/>
            <a:r>
              <a:rPr lang="en-US" sz="4000" b="1" dirty="0">
                <a:solidFill>
                  <a:srgbClr val="0070C0"/>
                </a:solidFill>
                <a:latin typeface="Calibri" panose="020F0502020204030204" pitchFamily="34" charset="0"/>
                <a:ea typeface="ＭＳ Ｐゴシック" pitchFamily="-106" charset="-128"/>
                <a:cs typeface="Calibri" panose="020F0502020204030204" pitchFamily="34" charset="0"/>
              </a:rPr>
              <a:t>Thank You</a:t>
            </a:r>
          </a:p>
        </p:txBody>
      </p:sp>
    </p:spTree>
    <p:extLst>
      <p:ext uri="{BB962C8B-B14F-4D97-AF65-F5344CB8AC3E}">
        <p14:creationId xmlns:p14="http://schemas.microsoft.com/office/powerpoint/2010/main" val="2971381661"/>
      </p:ext>
    </p:extLst>
  </p:cSld>
  <p:clrMapOvr>
    <a:masterClrMapping/>
  </p:clrMapOvr>
  <mc:AlternateContent xmlns:mc="http://schemas.openxmlformats.org/markup-compatibility/2006" xmlns:p14="http://schemas.microsoft.com/office/powerpoint/2010/main">
    <mc:Choice Requires="p14">
      <p:transition spd="slow" p14:dur="2000" advTm="12931"/>
    </mc:Choice>
    <mc:Fallback xmlns="">
      <p:transition spd="slow" advTm="1293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A0A2A5-1BAF-5746-AC8C-8911F5A56D36}"/>
              </a:ext>
            </a:extLst>
          </p:cNvPr>
          <p:cNvSpPr txBox="1"/>
          <p:nvPr/>
        </p:nvSpPr>
        <p:spPr>
          <a:xfrm>
            <a:off x="1136072" y="55700"/>
            <a:ext cx="10958391"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Experiments</a:t>
            </a:r>
          </a:p>
        </p:txBody>
      </p:sp>
      <p:sp>
        <p:nvSpPr>
          <p:cNvPr id="18" name="TextBox 17">
            <a:extLst>
              <a:ext uri="{FF2B5EF4-FFF2-40B4-BE49-F238E27FC236}">
                <a16:creationId xmlns:a16="http://schemas.microsoft.com/office/drawing/2014/main" id="{7FF34D7A-1CB3-EA9F-B430-7ACF5B2AA037}"/>
              </a:ext>
            </a:extLst>
          </p:cNvPr>
          <p:cNvSpPr txBox="1"/>
          <p:nvPr/>
        </p:nvSpPr>
        <p:spPr>
          <a:xfrm>
            <a:off x="0" y="1135338"/>
            <a:ext cx="12094463" cy="3785652"/>
          </a:xfrm>
          <a:prstGeom prst="rect">
            <a:avLst/>
          </a:prstGeom>
          <a:noFill/>
        </p:spPr>
        <p:txBody>
          <a:bodyPr wrap="square" rtlCol="0">
            <a:spAutoFit/>
          </a:bodyPr>
          <a:lstStyle/>
          <a:p>
            <a:pPr lvl="1"/>
            <a:endParaRPr lang="en-US" sz="2400" dirty="0">
              <a:latin typeface="Calibri" panose="020F0502020204030204" pitchFamily="34" charset="0"/>
              <a:ea typeface="ＭＳ Ｐゴシック" pitchFamily="-106" charset="-128"/>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Experiments ran on: 2020 MacBook Pro 13-inch 2.3 GHz Quad-Core Intel Core i7, 32 GB RAM.</a:t>
            </a:r>
            <a:br>
              <a:rPr lang="en-US" sz="2400" dirty="0">
                <a:latin typeface="Calibri" panose="020F0502020204030204" pitchFamily="34" charset="0"/>
                <a:ea typeface="ＭＳ Ｐゴシック" pitchFamily="-106" charset="-128"/>
                <a:cs typeface="Calibri" panose="020F0502020204030204" pitchFamily="34" charset="0"/>
              </a:rPr>
            </a:br>
            <a:r>
              <a:rPr lang="en-US" sz="2400" dirty="0">
                <a:latin typeface="Calibri" panose="020F0502020204030204" pitchFamily="34" charset="0"/>
                <a:ea typeface="ＭＳ Ｐゴシック" pitchFamily="-106" charset="-128"/>
                <a:cs typeface="Calibri" panose="020F0502020204030204" pitchFamily="34" charset="0"/>
              </a:rPr>
              <a:t> </a:t>
            </a: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DCP solutions implemented in Python</a:t>
            </a:r>
          </a:p>
          <a:p>
            <a:pPr marL="342900" indent="-342900">
              <a:buFont typeface="Arial" panose="020B0604020202020204" pitchFamily="34" charset="0"/>
              <a:buChar char="•"/>
            </a:pPr>
            <a:endParaRPr lang="en-US" sz="2400" dirty="0">
              <a:latin typeface="Calibri" panose="020F0502020204030204" pitchFamily="34" charset="0"/>
              <a:ea typeface="ＭＳ Ｐゴシック" pitchFamily="-106" charset="-128"/>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All MILP solutions used </a:t>
            </a:r>
            <a:r>
              <a:rPr lang="en-US" sz="2400" dirty="0" err="1">
                <a:latin typeface="Calibri" panose="020F0502020204030204" pitchFamily="34" charset="0"/>
                <a:ea typeface="ＭＳ Ｐゴシック" pitchFamily="-106" charset="-128"/>
                <a:cs typeface="Calibri" panose="020F0502020204030204" pitchFamily="34" charset="0"/>
              </a:rPr>
              <a:t>Gurobi</a:t>
            </a:r>
            <a:r>
              <a:rPr lang="en-US" sz="2400" dirty="0">
                <a:latin typeface="Calibri" panose="020F0502020204030204" pitchFamily="34" charset="0"/>
                <a:ea typeface="ＭＳ Ｐゴシック" pitchFamily="-106" charset="-128"/>
                <a:cs typeface="Calibri" panose="020F0502020204030204" pitchFamily="34" charset="0"/>
              </a:rPr>
              <a:t> 9.5.</a:t>
            </a:r>
            <a:br>
              <a:rPr lang="en-US" sz="2400" dirty="0">
                <a:latin typeface="Calibri" panose="020F0502020204030204" pitchFamily="34" charset="0"/>
                <a:ea typeface="ＭＳ Ｐゴシック" pitchFamily="-106" charset="-128"/>
                <a:cs typeface="Calibri" panose="020F0502020204030204" pitchFamily="34" charset="0"/>
              </a:rPr>
            </a:br>
            <a:endParaRPr lang="en-US" sz="2400" dirty="0">
              <a:latin typeface="Calibri" panose="020F0502020204030204" pitchFamily="34" charset="0"/>
              <a:ea typeface="ＭＳ Ｐゴシック" pitchFamily="-106" charset="-128"/>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Data sets and software will be released open source</a:t>
            </a:r>
          </a:p>
          <a:p>
            <a:endParaRPr lang="en-US" sz="2400" b="1" dirty="0">
              <a:latin typeface="Calibri" panose="020F0502020204030204" pitchFamily="34" charset="0"/>
              <a:ea typeface="ＭＳ Ｐゴシック" pitchFamily="-106" charset="-128"/>
              <a:cs typeface="Calibri" panose="020F0502020204030204" pitchFamily="34" charset="0"/>
            </a:endParaRPr>
          </a:p>
          <a:p>
            <a:endParaRPr lang="en-US" sz="2400" b="1" dirty="0">
              <a:latin typeface="Calibri" panose="020F0502020204030204" pitchFamily="34" charset="0"/>
              <a:ea typeface="ＭＳ Ｐゴシック" pitchFamily="-106" charset="-128"/>
              <a:cs typeface="Calibri" panose="020F0502020204030204" pitchFamily="34" charset="0"/>
            </a:endParaRPr>
          </a:p>
        </p:txBody>
      </p:sp>
    </p:spTree>
    <p:extLst>
      <p:ext uri="{BB962C8B-B14F-4D97-AF65-F5344CB8AC3E}">
        <p14:creationId xmlns:p14="http://schemas.microsoft.com/office/powerpoint/2010/main" val="2189318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EE2D5C-8C79-1443-BA3D-5FC5130EE1B9}"/>
              </a:ext>
            </a:extLst>
          </p:cNvPr>
          <p:cNvSpPr txBox="1"/>
          <p:nvPr/>
        </p:nvSpPr>
        <p:spPr>
          <a:xfrm>
            <a:off x="415636" y="1031925"/>
            <a:ext cx="11776364" cy="4939814"/>
          </a:xfrm>
          <a:prstGeom prst="rect">
            <a:avLst/>
          </a:prstGeom>
          <a:noFill/>
        </p:spPr>
        <p:txBody>
          <a:bodyPr wrap="square" rtlCol="0">
            <a:spAutoFit/>
          </a:bodyPr>
          <a:lstStyle/>
          <a:p>
            <a:pPr>
              <a:spcBef>
                <a:spcPts val="1800"/>
              </a:spcBef>
            </a:pPr>
            <a:r>
              <a:rPr lang="en-US" sz="2800" b="1" dirty="0">
                <a:latin typeface="Calibri" panose="020F0502020204030204" pitchFamily="34" charset="0"/>
                <a:cs typeface="Calibri" panose="020F0502020204030204" pitchFamily="34" charset="0"/>
              </a:rPr>
              <a:t>Experiment includes 6 test cases varying by:</a:t>
            </a:r>
          </a:p>
          <a:p>
            <a:pPr marL="457200" indent="-457200">
              <a:spcBef>
                <a:spcPts val="6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Plan horizon </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1,000 secs   (~17 mins)</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1,800 secs   (30 mins)</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7,200 secs   (2 hours)</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21,600 secs (6 hours)</a:t>
            </a:r>
          </a:p>
          <a:p>
            <a:pPr marL="457200" indent="-457200">
              <a:spcBef>
                <a:spcPts val="18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Rainy or non-rainy GP cohort (rainy GP recently received rain)</a:t>
            </a:r>
          </a:p>
          <a:p>
            <a:pPr marL="457200" indent="-457200">
              <a:spcBef>
                <a:spcPts val="18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Triage heuristic</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solve for the 15% most needy GP first</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mitigation for MILP model size combinatoric explosion</a:t>
            </a:r>
          </a:p>
        </p:txBody>
      </p:sp>
      <p:sp>
        <p:nvSpPr>
          <p:cNvPr id="28" name="TextBox 27">
            <a:extLst>
              <a:ext uri="{FF2B5EF4-FFF2-40B4-BE49-F238E27FC236}">
                <a16:creationId xmlns:a16="http://schemas.microsoft.com/office/drawing/2014/main" id="{DFA1112D-3060-4F45-AE54-D95E2EE5CF83}"/>
              </a:ext>
            </a:extLst>
          </p:cNvPr>
          <p:cNvSpPr txBox="1"/>
          <p:nvPr/>
        </p:nvSpPr>
        <p:spPr>
          <a:xfrm>
            <a:off x="1136073" y="12672"/>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Six Test Cases</a:t>
            </a:r>
          </a:p>
        </p:txBody>
      </p:sp>
    </p:spTree>
    <p:extLst>
      <p:ext uri="{BB962C8B-B14F-4D97-AF65-F5344CB8AC3E}">
        <p14:creationId xmlns:p14="http://schemas.microsoft.com/office/powerpoint/2010/main" val="416254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7FF34D7A-1CB3-EA9F-B430-7ACF5B2AA037}"/>
              </a:ext>
            </a:extLst>
          </p:cNvPr>
          <p:cNvSpPr txBox="1"/>
          <p:nvPr/>
        </p:nvSpPr>
        <p:spPr>
          <a:xfrm>
            <a:off x="237613" y="920621"/>
            <a:ext cx="11510439" cy="5909310"/>
          </a:xfrm>
          <a:prstGeom prst="rect">
            <a:avLst/>
          </a:prstGeom>
          <a:noFill/>
        </p:spPr>
        <p:txBody>
          <a:bodyPr wrap="square" rtlCol="0">
            <a:spAutoFit/>
          </a:bodyPr>
          <a:lstStyle/>
          <a:p>
            <a:r>
              <a:rPr lang="en-US" sz="2800" b="1" dirty="0">
                <a:latin typeface="Calibri" panose="020F0502020204030204" pitchFamily="34" charset="0"/>
                <a:ea typeface="ＭＳ Ｐゴシック" pitchFamily="-106" charset="-128"/>
                <a:cs typeface="Calibri" panose="020F0502020204030204" pitchFamily="34" charset="0"/>
              </a:rPr>
              <a:t>Soil Moisture Prediction</a:t>
            </a: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Soil moisture is a key indicator for predicting </a:t>
            </a:r>
            <a:br>
              <a:rPr lang="en-US" sz="2400" dirty="0">
                <a:latin typeface="Calibri" panose="020F0502020204030204" pitchFamily="34" charset="0"/>
                <a:ea typeface="ＭＳ Ｐゴシック" pitchFamily="-106" charset="-128"/>
                <a:cs typeface="Calibri" panose="020F0502020204030204" pitchFamily="34" charset="0"/>
              </a:rPr>
            </a:br>
            <a:r>
              <a:rPr lang="en-US" sz="2400" dirty="0">
                <a:latin typeface="Calibri" panose="020F0502020204030204" pitchFamily="34" charset="0"/>
                <a:ea typeface="ＭＳ Ｐゴシック" pitchFamily="-106" charset="-128"/>
                <a:cs typeface="Calibri" panose="020F0502020204030204" pitchFamily="34" charset="0"/>
              </a:rPr>
              <a:t>floods, mudslides, wildfires, other phenomena</a:t>
            </a:r>
          </a:p>
          <a:p>
            <a:endParaRPr lang="en-US" sz="2400" dirty="0">
              <a:latin typeface="Calibri" panose="020F0502020204030204" pitchFamily="34" charset="0"/>
              <a:ea typeface="ＭＳ Ｐゴシック" pitchFamily="-106" charset="-128"/>
              <a:cs typeface="Calibri" panose="020F0502020204030204" pitchFamily="34" charset="0"/>
            </a:endParaRPr>
          </a:p>
          <a:p>
            <a:r>
              <a:rPr lang="en-US" sz="2800" b="1" dirty="0">
                <a:latin typeface="Calibri" panose="020F0502020204030204" pitchFamily="34" charset="0"/>
                <a:ea typeface="ＭＳ Ｐゴシック" pitchFamily="-106" charset="-128"/>
                <a:cs typeface="Calibri" panose="020F0502020204030204" pitchFamily="34" charset="0"/>
              </a:rPr>
              <a:t>Problem:  </a:t>
            </a: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We have initial solution for </a:t>
            </a:r>
            <a:br>
              <a:rPr lang="en-US" sz="2400" dirty="0">
                <a:latin typeface="Calibri" panose="020F0502020204030204" pitchFamily="34" charset="0"/>
                <a:ea typeface="ＭＳ Ｐゴシック" pitchFamily="-106" charset="-128"/>
                <a:cs typeface="Calibri" panose="020F0502020204030204" pitchFamily="34" charset="0"/>
              </a:rPr>
            </a:br>
            <a:r>
              <a:rPr lang="en-US" sz="2400" dirty="0">
                <a:latin typeface="Calibri" panose="020F0502020204030204" pitchFamily="34" charset="0"/>
                <a:ea typeface="ＭＳ Ｐゴシック" pitchFamily="-106" charset="-128"/>
                <a:cs typeface="Calibri" panose="020F0502020204030204" pitchFamily="34" charset="0"/>
              </a:rPr>
              <a:t>improving soil moisture prediction</a:t>
            </a: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Our Constraint Processing planner follows a</a:t>
            </a:r>
            <a:br>
              <a:rPr lang="en-US" sz="2400" dirty="0">
                <a:latin typeface="Calibri" panose="020F0502020204030204" pitchFamily="34" charset="0"/>
                <a:ea typeface="ＭＳ Ｐゴシック" pitchFamily="-106" charset="-128"/>
                <a:cs typeface="Calibri" panose="020F0502020204030204" pitchFamily="34" charset="0"/>
              </a:rPr>
            </a:br>
            <a:r>
              <a:rPr lang="en-US" sz="2400" dirty="0">
                <a:latin typeface="Calibri" panose="020F0502020204030204" pitchFamily="34" charset="0"/>
                <a:ea typeface="ＭＳ Ｐゴシック" pitchFamily="-106" charset="-128"/>
                <a:cs typeface="Calibri" panose="020F0502020204030204" pitchFamily="34" charset="0"/>
              </a:rPr>
              <a:t>narrow beam of heuristically guided trajectories through a </a:t>
            </a:r>
            <a:r>
              <a:rPr lang="en-US" sz="2400" b="1" dirty="0">
                <a:latin typeface="Calibri" panose="020F0502020204030204" pitchFamily="34" charset="0"/>
                <a:ea typeface="ＭＳ Ｐゴシック" pitchFamily="-106" charset="-128"/>
                <a:cs typeface="Calibri" panose="020F0502020204030204" pitchFamily="34" charset="0"/>
              </a:rPr>
              <a:t>huge</a:t>
            </a:r>
            <a:r>
              <a:rPr lang="en-US" sz="2400" dirty="0">
                <a:latin typeface="Calibri" panose="020F0502020204030204" pitchFamily="34" charset="0"/>
                <a:ea typeface="ＭＳ Ｐゴシック" pitchFamily="-106" charset="-128"/>
                <a:cs typeface="Calibri" panose="020F0502020204030204" pitchFamily="34" charset="0"/>
              </a:rPr>
              <a:t> search space  </a:t>
            </a: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We don't know how optimal our heuristic solution is</a:t>
            </a:r>
            <a:endParaRPr lang="en-US" sz="1600" b="1" dirty="0">
              <a:latin typeface="Calibri" panose="020F0502020204030204" pitchFamily="34" charset="0"/>
              <a:ea typeface="ＭＳ Ｐゴシック" pitchFamily="-106" charset="-128"/>
              <a:cs typeface="Calibri" panose="020F0502020204030204" pitchFamily="34" charset="0"/>
            </a:endParaRPr>
          </a:p>
          <a:p>
            <a:pPr marL="342900" indent="-342900">
              <a:buFont typeface="Arial" panose="020B0604020202020204" pitchFamily="34" charset="0"/>
              <a:buChar char="•"/>
            </a:pPr>
            <a:endParaRPr lang="en-US" sz="1600" b="1" dirty="0">
              <a:latin typeface="Calibri" panose="020F0502020204030204" pitchFamily="34" charset="0"/>
              <a:ea typeface="ＭＳ Ｐゴシック" pitchFamily="-106" charset="-128"/>
              <a:cs typeface="Calibri" panose="020F0502020204030204" pitchFamily="34" charset="0"/>
            </a:endParaRPr>
          </a:p>
          <a:p>
            <a:r>
              <a:rPr lang="en-US" sz="2800" b="1" dirty="0">
                <a:latin typeface="Calibri" panose="020F0502020204030204" pitchFamily="34" charset="0"/>
                <a:ea typeface="ＭＳ Ｐゴシック" pitchFamily="-106" charset="-128"/>
                <a:cs typeface="Calibri" panose="020F0502020204030204" pitchFamily="34" charset="0"/>
              </a:rPr>
              <a:t>Research Questions: </a:t>
            </a: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How close to optimal is our heuristic solution? </a:t>
            </a: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Can we model our constraints in Mixed Integer Linear Programming (MILP)?</a:t>
            </a:r>
            <a:endParaRPr lang="en-US" sz="2400" dirty="0">
              <a:solidFill>
                <a:schemeClr val="accent2"/>
              </a:solidFill>
              <a:latin typeface="Calibri" panose="020F0502020204030204" pitchFamily="34" charset="0"/>
              <a:ea typeface="ＭＳ Ｐゴシック" pitchFamily="-106" charset="-128"/>
              <a:cs typeface="Calibri" panose="020F0502020204030204" pitchFamily="34" charset="0"/>
            </a:endParaRPr>
          </a:p>
          <a:p>
            <a:pPr marL="342900"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How long would it take MILP to prove optimality on our 6-hour plan horizon?   </a:t>
            </a:r>
          </a:p>
          <a:p>
            <a:pPr marL="800100" lvl="1" indent="-342900">
              <a:buFont typeface="Arial" panose="020B0604020202020204" pitchFamily="34" charset="0"/>
              <a:buChar char="•"/>
            </a:pPr>
            <a:endParaRPr lang="en-US" sz="1400" b="1" dirty="0">
              <a:latin typeface="Calibri" panose="020F0502020204030204" pitchFamily="34" charset="0"/>
              <a:ea typeface="ＭＳ Ｐゴシック" pitchFamily="-106" charset="-128"/>
              <a:cs typeface="Calibri" panose="020F0502020204030204" pitchFamily="34" charset="0"/>
            </a:endParaRPr>
          </a:p>
        </p:txBody>
      </p:sp>
      <p:pic>
        <p:nvPicPr>
          <p:cNvPr id="8" name="Picture 7" descr="Diagram, map&#10;&#10;Description automatically generated">
            <a:extLst>
              <a:ext uri="{FF2B5EF4-FFF2-40B4-BE49-F238E27FC236}">
                <a16:creationId xmlns:a16="http://schemas.microsoft.com/office/drawing/2014/main" id="{6E89C8A5-161C-E438-224C-85AAA68B4911}"/>
              </a:ext>
            </a:extLst>
          </p:cNvPr>
          <p:cNvPicPr>
            <a:picLocks noChangeAspect="1"/>
          </p:cNvPicPr>
          <p:nvPr/>
        </p:nvPicPr>
        <p:blipFill>
          <a:blip r:embed="rId3"/>
          <a:stretch>
            <a:fillRect/>
          </a:stretch>
        </p:blipFill>
        <p:spPr>
          <a:xfrm>
            <a:off x="6858242" y="965367"/>
            <a:ext cx="4680409" cy="3120272"/>
          </a:xfrm>
          <a:prstGeom prst="rect">
            <a:avLst/>
          </a:prstGeom>
        </p:spPr>
      </p:pic>
      <p:sp>
        <p:nvSpPr>
          <p:cNvPr id="9" name="TextBox 8">
            <a:extLst>
              <a:ext uri="{FF2B5EF4-FFF2-40B4-BE49-F238E27FC236}">
                <a16:creationId xmlns:a16="http://schemas.microsoft.com/office/drawing/2014/main" id="{3FD6287E-37DD-1A28-7EE6-70FFCA94322B}"/>
              </a:ext>
            </a:extLst>
          </p:cNvPr>
          <p:cNvSpPr txBox="1"/>
          <p:nvPr/>
        </p:nvSpPr>
        <p:spPr>
          <a:xfrm>
            <a:off x="7130300" y="3744471"/>
            <a:ext cx="4136291" cy="261610"/>
          </a:xfrm>
          <a:prstGeom prst="rect">
            <a:avLst/>
          </a:prstGeom>
          <a:solidFill>
            <a:schemeClr val="bg1"/>
          </a:solidFill>
        </p:spPr>
        <p:txBody>
          <a:bodyPr wrap="square" rtlCol="0">
            <a:spAutoFit/>
          </a:bodyPr>
          <a:lstStyle/>
          <a:p>
            <a:r>
              <a:rPr lang="en-US" sz="1100" dirty="0"/>
              <a:t>        (NOAA/National Weather Service website)</a:t>
            </a:r>
          </a:p>
        </p:txBody>
      </p:sp>
      <p:sp>
        <p:nvSpPr>
          <p:cNvPr id="6" name="TextBox 5">
            <a:extLst>
              <a:ext uri="{FF2B5EF4-FFF2-40B4-BE49-F238E27FC236}">
                <a16:creationId xmlns:a16="http://schemas.microsoft.com/office/drawing/2014/main" id="{10A0A2A5-1BAF-5746-AC8C-8911F5A56D36}"/>
              </a:ext>
            </a:extLst>
          </p:cNvPr>
          <p:cNvSpPr txBox="1"/>
          <p:nvPr/>
        </p:nvSpPr>
        <p:spPr>
          <a:xfrm>
            <a:off x="1136072" y="55700"/>
            <a:ext cx="10958391"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Background and Motivation</a:t>
            </a:r>
          </a:p>
        </p:txBody>
      </p:sp>
    </p:spTree>
    <p:extLst>
      <p:ext uri="{BB962C8B-B14F-4D97-AF65-F5344CB8AC3E}">
        <p14:creationId xmlns:p14="http://schemas.microsoft.com/office/powerpoint/2010/main" val="677283968"/>
      </p:ext>
    </p:extLst>
  </p:cSld>
  <p:clrMapOvr>
    <a:masterClrMapping/>
  </p:clrMapOvr>
  <mc:AlternateContent xmlns:mc="http://schemas.openxmlformats.org/markup-compatibility/2006" xmlns:p14="http://schemas.microsoft.com/office/powerpoint/2010/main">
    <mc:Choice Requires="p14">
      <p:transition spd="slow" p14:dur="2000" advTm="53366"/>
    </mc:Choice>
    <mc:Fallback xmlns="">
      <p:transition spd="slow" advTm="5336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FA1112D-3060-4F45-AE54-D95E2EE5CF83}"/>
              </a:ext>
            </a:extLst>
          </p:cNvPr>
          <p:cNvSpPr txBox="1"/>
          <p:nvPr/>
        </p:nvSpPr>
        <p:spPr>
          <a:xfrm>
            <a:off x="752103" y="170263"/>
            <a:ext cx="11590638" cy="584775"/>
          </a:xfrm>
          <a:prstGeom prst="rect">
            <a:avLst/>
          </a:prstGeom>
          <a:noFill/>
        </p:spPr>
        <p:txBody>
          <a:bodyPr wrap="square" rtlCol="0">
            <a:spAutoFit/>
          </a:bodyPr>
          <a:lstStyle/>
          <a:p>
            <a:pPr algn="ctr">
              <a:spcBef>
                <a:spcPts val="1200"/>
              </a:spcBef>
            </a:pPr>
            <a:r>
              <a:rPr lang="en-US" sz="3200" b="1" dirty="0">
                <a:solidFill>
                  <a:srgbClr val="0070C0"/>
                </a:solidFill>
                <a:latin typeface="Calibri" panose="020F0502020204030204" pitchFamily="34" charset="0"/>
                <a:ea typeface="ＭＳ Ｐゴシック" pitchFamily="-106" charset="-128"/>
                <a:cs typeface="Calibri" panose="020F0502020204030204" pitchFamily="34" charset="0"/>
              </a:rPr>
              <a:t>Planner Objective: Maximize model improvement (error reduction)</a:t>
            </a:r>
          </a:p>
        </p:txBody>
      </p:sp>
      <p:sp>
        <p:nvSpPr>
          <p:cNvPr id="2" name="TextBox 1">
            <a:extLst>
              <a:ext uri="{FF2B5EF4-FFF2-40B4-BE49-F238E27FC236}">
                <a16:creationId xmlns:a16="http://schemas.microsoft.com/office/drawing/2014/main" id="{A7EE2D5C-8C79-1443-BA3D-5FC5130EE1B9}"/>
              </a:ext>
            </a:extLst>
          </p:cNvPr>
          <p:cNvSpPr txBox="1"/>
          <p:nvPr/>
        </p:nvSpPr>
        <p:spPr>
          <a:xfrm>
            <a:off x="115454" y="960897"/>
            <a:ext cx="12076546" cy="3139321"/>
          </a:xfrm>
          <a:prstGeom prst="rect">
            <a:avLst/>
          </a:prstGeom>
          <a:noFill/>
        </p:spPr>
        <p:txBody>
          <a:bodyPr wrap="square" rtlCol="0">
            <a:spAutoFit/>
          </a:bodyPr>
          <a:lstStyle/>
          <a:p>
            <a:pPr>
              <a:spcBef>
                <a:spcPts val="1200"/>
              </a:spcBef>
            </a:pPr>
            <a:r>
              <a:rPr lang="en-US" sz="2800" b="1" dirty="0">
                <a:latin typeface="Calibri" panose="020F0502020204030204" pitchFamily="34" charset="0"/>
                <a:cs typeface="Calibri" panose="020F0502020204030204" pitchFamily="34" charset="0"/>
              </a:rPr>
              <a:t>Each GP: prior model error &amp; cmd choices w/ measurement errors </a:t>
            </a:r>
            <a:endParaRPr lang="en-US" sz="1000" b="1" dirty="0">
              <a:latin typeface="Calibri" panose="020F0502020204030204" pitchFamily="34" charset="0"/>
              <a:cs typeface="Calibri" panose="020F0502020204030204" pitchFamily="34" charset="0"/>
            </a:endParaRPr>
          </a:p>
          <a:p>
            <a:pPr>
              <a:spcBef>
                <a:spcPts val="1200"/>
              </a:spcBef>
            </a:pPr>
            <a:r>
              <a:rPr lang="en-US" sz="2800" dirty="0">
                <a:latin typeface="Calibri" panose="020F0502020204030204" pitchFamily="34" charset="0"/>
                <a:cs typeface="Calibri" panose="020F0502020204030204" pitchFamily="34" charset="0"/>
              </a:rPr>
              <a:t>Error(GP) = F(time, rain, biome type, instrument(s), view angle)</a:t>
            </a:r>
          </a:p>
          <a:p>
            <a:pPr>
              <a:spcBef>
                <a:spcPts val="1200"/>
              </a:spcBef>
            </a:pPr>
            <a:r>
              <a:rPr lang="en-US" sz="800" dirty="0">
                <a:latin typeface="Calibri" panose="020F0502020204030204" pitchFamily="34" charset="0"/>
                <a:cs typeface="Calibri" panose="020F0502020204030204" pitchFamily="34" charset="0"/>
              </a:rPr>
              <a:t>     </a:t>
            </a:r>
          </a:p>
          <a:p>
            <a:pPr marL="457200" indent="-457200">
              <a:spcBef>
                <a:spcPts val="12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    Error increases with time and rain</a:t>
            </a:r>
          </a:p>
          <a:p>
            <a:pPr marL="457200" indent="-457200">
              <a:spcBef>
                <a:spcPts val="1200"/>
              </a:spcBef>
              <a:buFont typeface="Arial" panose="020B0604020202020204" pitchFamily="34" charset="0"/>
              <a:buChar char="•"/>
            </a:pPr>
            <a:r>
              <a:rPr lang="en-US" sz="2800" dirty="0">
                <a:latin typeface="Calibri" panose="020F0502020204030204" pitchFamily="34" charset="0"/>
                <a:cs typeface="Calibri" panose="020F0502020204030204" pitchFamily="34" charset="0"/>
              </a:rPr>
              <a:t>    Error decreases with "good" observation (measurement error &lt; model error)</a:t>
            </a:r>
          </a:p>
          <a:p>
            <a:pPr marL="457200" indent="-457200">
              <a:spcBef>
                <a:spcPts val="1200"/>
              </a:spcBef>
              <a:buFont typeface="Arial" panose="020B0604020202020204" pitchFamily="34" charset="0"/>
              <a:buChar char="•"/>
            </a:pPr>
            <a:endParaRPr lang="en-US" sz="2800" dirty="0"/>
          </a:p>
        </p:txBody>
      </p:sp>
      <p:sp>
        <p:nvSpPr>
          <p:cNvPr id="3" name="Down Arrow 2">
            <a:extLst>
              <a:ext uri="{FF2B5EF4-FFF2-40B4-BE49-F238E27FC236}">
                <a16:creationId xmlns:a16="http://schemas.microsoft.com/office/drawing/2014/main" id="{4640B1C1-9AC2-524B-ADA7-68466AB3B579}"/>
              </a:ext>
            </a:extLst>
          </p:cNvPr>
          <p:cNvSpPr/>
          <p:nvPr/>
        </p:nvSpPr>
        <p:spPr>
          <a:xfrm>
            <a:off x="617635" y="3152709"/>
            <a:ext cx="268940" cy="635006"/>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68F30561-D659-C840-B308-C9846C8B4F43}"/>
              </a:ext>
            </a:extLst>
          </p:cNvPr>
          <p:cNvSpPr/>
          <p:nvPr/>
        </p:nvSpPr>
        <p:spPr>
          <a:xfrm rot="10800000">
            <a:off x="617633" y="2218985"/>
            <a:ext cx="268940" cy="63500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Table 5">
            <a:extLst>
              <a:ext uri="{FF2B5EF4-FFF2-40B4-BE49-F238E27FC236}">
                <a16:creationId xmlns:a16="http://schemas.microsoft.com/office/drawing/2014/main" id="{549CB90B-05AF-2A48-96C4-FBC752318B5D}"/>
              </a:ext>
            </a:extLst>
          </p:cNvPr>
          <p:cNvGraphicFramePr>
            <a:graphicFrameLocks noGrp="1"/>
          </p:cNvGraphicFramePr>
          <p:nvPr/>
        </p:nvGraphicFramePr>
        <p:xfrm>
          <a:off x="1632704" y="4306077"/>
          <a:ext cx="4031215" cy="1340816"/>
        </p:xfrm>
        <a:graphic>
          <a:graphicData uri="http://schemas.openxmlformats.org/drawingml/2006/table">
            <a:tbl>
              <a:tblPr firstRow="1" bandRow="1">
                <a:tableStyleId>{5C22544A-7EE6-4342-B048-85BDC9FD1C3A}</a:tableStyleId>
              </a:tblPr>
              <a:tblGrid>
                <a:gridCol w="480302">
                  <a:extLst>
                    <a:ext uri="{9D8B030D-6E8A-4147-A177-3AD203B41FA5}">
                      <a16:colId xmlns:a16="http://schemas.microsoft.com/office/drawing/2014/main" val="1365894009"/>
                    </a:ext>
                  </a:extLst>
                </a:gridCol>
                <a:gridCol w="732640">
                  <a:extLst>
                    <a:ext uri="{9D8B030D-6E8A-4147-A177-3AD203B41FA5}">
                      <a16:colId xmlns:a16="http://schemas.microsoft.com/office/drawing/2014/main" val="469876595"/>
                    </a:ext>
                  </a:extLst>
                </a:gridCol>
                <a:gridCol w="789416">
                  <a:extLst>
                    <a:ext uri="{9D8B030D-6E8A-4147-A177-3AD203B41FA5}">
                      <a16:colId xmlns:a16="http://schemas.microsoft.com/office/drawing/2014/main" val="4093426001"/>
                    </a:ext>
                  </a:extLst>
                </a:gridCol>
                <a:gridCol w="653706">
                  <a:extLst>
                    <a:ext uri="{9D8B030D-6E8A-4147-A177-3AD203B41FA5}">
                      <a16:colId xmlns:a16="http://schemas.microsoft.com/office/drawing/2014/main" val="814471531"/>
                    </a:ext>
                  </a:extLst>
                </a:gridCol>
                <a:gridCol w="1375151">
                  <a:extLst>
                    <a:ext uri="{9D8B030D-6E8A-4147-A177-3AD203B41FA5}">
                      <a16:colId xmlns:a16="http://schemas.microsoft.com/office/drawing/2014/main" val="1009218455"/>
                    </a:ext>
                  </a:extLst>
                </a:gridCol>
              </a:tblGrid>
              <a:tr h="475463">
                <a:tc>
                  <a:txBody>
                    <a:bodyPr/>
                    <a:lstStyle/>
                    <a:p>
                      <a:r>
                        <a:rPr lang="en-US" sz="1600" dirty="0">
                          <a:latin typeface="Calibri" panose="020F0502020204030204" pitchFamily="34" charset="0"/>
                          <a:cs typeface="Calibri" panose="020F0502020204030204" pitchFamily="34" charset="0"/>
                        </a:rPr>
                        <a:t>GP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600" dirty="0">
                          <a:latin typeface="Calibri" panose="020F0502020204030204" pitchFamily="34" charset="0"/>
                          <a:cs typeface="Calibri" panose="020F0502020204030204" pitchFamily="34" charset="0"/>
                        </a:rPr>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600" dirty="0">
                          <a:latin typeface="Calibri" panose="020F0502020204030204" pitchFamily="34" charset="0"/>
                          <a:cs typeface="Calibri" panose="020F0502020204030204" pitchFamily="34" charset="0"/>
                        </a:rPr>
                        <a:t>Model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600" dirty="0">
                          <a:latin typeface="Calibri" panose="020F0502020204030204" pitchFamily="34" charset="0"/>
                          <a:cs typeface="Calibri" panose="020F0502020204030204" pitchFamily="34" charset="0"/>
                        </a:rPr>
                        <a:t>cmd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600" dirty="0">
                          <a:latin typeface="Calibri" panose="020F0502020204030204" pitchFamily="34" charset="0"/>
                          <a:cs typeface="Calibri" panose="020F0502020204030204" pitchFamily="34" charset="0"/>
                        </a:rPr>
                        <a:t>Measurement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380848">
                <a:tc>
                  <a:txBody>
                    <a:bodyPr/>
                    <a:lstStyle/>
                    <a:p>
                      <a:r>
                        <a:rPr lang="en-US" sz="1600" b="0" dirty="0">
                          <a:latin typeface="Calibri" panose="020F0502020204030204" pitchFamily="34" charset="0"/>
                          <a:cs typeface="Calibri" panose="020F050202020403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a:solidFill>
                            <a:schemeClr val="tx1"/>
                          </a:solidFill>
                          <a:latin typeface="Calibri" panose="020F0502020204030204" pitchFamily="34" charset="0"/>
                          <a:cs typeface="Calibri" panose="020F0502020204030204" pitchFamily="34" charset="0"/>
                        </a:rPr>
                        <a:t>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a:solidFill>
                            <a:schemeClr val="tx1"/>
                          </a:solidFill>
                          <a:latin typeface="Calibri" panose="020F0502020204030204" pitchFamily="34" charset="0"/>
                          <a:cs typeface="Calibri" panose="020F0502020204030204" pitchFamily="34" charset="0"/>
                        </a:rPr>
                        <a:t>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Calibri" panose="020F0502020204030204" pitchFamily="34" charset="0"/>
                          <a:cs typeface="Calibri" panose="020F0502020204030204" pitchFamily="34" charset="0"/>
                        </a:rPr>
                        <a:t>L.41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Calibri" panose="020F0502020204030204" pitchFamily="34" charset="0"/>
                          <a:cs typeface="Calibri" panose="020F0502020204030204" pitchFamily="34" charset="0"/>
                        </a:rPr>
                        <a:t>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372908"/>
                  </a:ext>
                </a:extLst>
              </a:tr>
              <a:tr h="380848">
                <a:tc>
                  <a:txBody>
                    <a:bodyPr/>
                    <a:lstStyle/>
                    <a:p>
                      <a:endParaRPr lang="en-US" sz="16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a:solidFill>
                            <a:srgbClr val="FF0000"/>
                          </a:solidFill>
                          <a:latin typeface="Calibri" panose="020F0502020204030204" pitchFamily="34" charset="0"/>
                          <a:cs typeface="Calibri" panose="020F0502020204030204" pitchFamily="34" charset="0"/>
                        </a:rPr>
                        <a:t>  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dirty="0">
                          <a:solidFill>
                            <a:srgbClr val="FF0000"/>
                          </a:solidFill>
                          <a:latin typeface="Calibri" panose="020F0502020204030204" pitchFamily="34" charset="0"/>
                          <a:cs typeface="Calibri" panose="020F0502020204030204" pitchFamily="34" charset="0"/>
                        </a:rPr>
                        <a:t>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Calibri" panose="020F0502020204030204" pitchFamily="34" charset="0"/>
                          <a:cs typeface="Calibri" panose="020F0502020204030204" pitchFamily="34" charset="0"/>
                        </a:rPr>
                        <a:t>P.48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Calibri" panose="020F0502020204030204" pitchFamily="34" charset="0"/>
                          <a:cs typeface="Calibri" panose="020F0502020204030204" pitchFamily="34"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262294"/>
                  </a:ext>
                </a:extLst>
              </a:tr>
            </a:tbl>
          </a:graphicData>
        </a:graphic>
      </p:graphicFrame>
      <p:graphicFrame>
        <p:nvGraphicFramePr>
          <p:cNvPr id="12" name="Table 5">
            <a:extLst>
              <a:ext uri="{FF2B5EF4-FFF2-40B4-BE49-F238E27FC236}">
                <a16:creationId xmlns:a16="http://schemas.microsoft.com/office/drawing/2014/main" id="{8DBDE7AB-1FFA-CF4D-BC62-170A74A821C6}"/>
              </a:ext>
            </a:extLst>
          </p:cNvPr>
          <p:cNvGraphicFramePr>
            <a:graphicFrameLocks noGrp="1"/>
          </p:cNvGraphicFramePr>
          <p:nvPr/>
        </p:nvGraphicFramePr>
        <p:xfrm>
          <a:off x="6973330" y="4385879"/>
          <a:ext cx="3456009" cy="1158240"/>
        </p:xfrm>
        <a:graphic>
          <a:graphicData uri="http://schemas.openxmlformats.org/drawingml/2006/table">
            <a:tbl>
              <a:tblPr firstRow="1" bandRow="1">
                <a:tableStyleId>{5C22544A-7EE6-4342-B048-85BDC9FD1C3A}</a:tableStyleId>
              </a:tblPr>
              <a:tblGrid>
                <a:gridCol w="451512">
                  <a:extLst>
                    <a:ext uri="{9D8B030D-6E8A-4147-A177-3AD203B41FA5}">
                      <a16:colId xmlns:a16="http://schemas.microsoft.com/office/drawing/2014/main" val="1365894009"/>
                    </a:ext>
                  </a:extLst>
                </a:gridCol>
                <a:gridCol w="841579">
                  <a:extLst>
                    <a:ext uri="{9D8B030D-6E8A-4147-A177-3AD203B41FA5}">
                      <a16:colId xmlns:a16="http://schemas.microsoft.com/office/drawing/2014/main" val="4093426001"/>
                    </a:ext>
                  </a:extLst>
                </a:gridCol>
                <a:gridCol w="696900">
                  <a:extLst>
                    <a:ext uri="{9D8B030D-6E8A-4147-A177-3AD203B41FA5}">
                      <a16:colId xmlns:a16="http://schemas.microsoft.com/office/drawing/2014/main" val="814471531"/>
                    </a:ext>
                  </a:extLst>
                </a:gridCol>
                <a:gridCol w="1466018">
                  <a:extLst>
                    <a:ext uri="{9D8B030D-6E8A-4147-A177-3AD203B41FA5}">
                      <a16:colId xmlns:a16="http://schemas.microsoft.com/office/drawing/2014/main" val="1009218455"/>
                    </a:ext>
                  </a:extLst>
                </a:gridCol>
              </a:tblGrid>
              <a:tr h="0">
                <a:tc>
                  <a:txBody>
                    <a:bodyPr/>
                    <a:lstStyle/>
                    <a:p>
                      <a:r>
                        <a:rPr lang="en-US" sz="1600" dirty="0">
                          <a:latin typeface="Calibri" panose="020F0502020204030204" pitchFamily="34" charset="0"/>
                          <a:cs typeface="Calibri" panose="020F0502020204030204" pitchFamily="34" charset="0"/>
                        </a:rPr>
                        <a:t>GP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600" dirty="0">
                          <a:latin typeface="Calibri" panose="020F0502020204030204" pitchFamily="34" charset="0"/>
                          <a:cs typeface="Calibri" panose="020F0502020204030204" pitchFamily="34" charset="0"/>
                        </a:rPr>
                        <a:t>Model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600" dirty="0">
                          <a:latin typeface="Calibri" panose="020F0502020204030204" pitchFamily="34" charset="0"/>
                          <a:cs typeface="Calibri" panose="020F0502020204030204" pitchFamily="34" charset="0"/>
                        </a:rPr>
                        <a:t>cmd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600" dirty="0">
                          <a:latin typeface="Calibri" panose="020F0502020204030204" pitchFamily="34" charset="0"/>
                          <a:cs typeface="Calibri" panose="020F0502020204030204" pitchFamily="34" charset="0"/>
                        </a:rPr>
                        <a:t>Measurement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452110">
                <a:tc>
                  <a:txBody>
                    <a:bodyPr/>
                    <a:lstStyle/>
                    <a:p>
                      <a:r>
                        <a:rPr lang="en-US" sz="1600" b="0" dirty="0">
                          <a:latin typeface="Calibri" panose="020F0502020204030204" pitchFamily="34" charset="0"/>
                          <a:cs typeface="Calibri" panose="020F050202020403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strike="sngStrike" dirty="0">
                          <a:solidFill>
                            <a:srgbClr val="FF0000"/>
                          </a:solidFill>
                          <a:latin typeface="Calibri" panose="020F0502020204030204" pitchFamily="34" charset="0"/>
                          <a:cs typeface="Calibri" panose="020F0502020204030204" pitchFamily="34" charset="0"/>
                        </a:rPr>
                        <a:t>0.39 </a:t>
                      </a:r>
                      <a:r>
                        <a:rPr lang="en-US" sz="1600" b="0" dirty="0">
                          <a:solidFill>
                            <a:srgbClr val="00B050"/>
                          </a:solidFill>
                          <a:latin typeface="Calibri" panose="020F0502020204030204" pitchFamily="34" charset="0"/>
                          <a:cs typeface="Calibri" panose="020F0502020204030204" pitchFamily="34"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Calibri" panose="020F0502020204030204" pitchFamily="34" charset="0"/>
                          <a:cs typeface="Calibri" panose="020F0502020204030204" pitchFamily="34" charset="0"/>
                        </a:rPr>
                        <a:t>P.48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latin typeface="Calibri" panose="020F0502020204030204" pitchFamily="34" charset="0"/>
                          <a:cs typeface="Calibri" panose="020F0502020204030204" pitchFamily="34"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372908"/>
                  </a:ext>
                </a:extLst>
              </a:tr>
            </a:tbl>
          </a:graphicData>
        </a:graphic>
      </p:graphicFrame>
      <p:sp>
        <p:nvSpPr>
          <p:cNvPr id="9" name="Rounded Rectangle 8">
            <a:extLst>
              <a:ext uri="{FF2B5EF4-FFF2-40B4-BE49-F238E27FC236}">
                <a16:creationId xmlns:a16="http://schemas.microsoft.com/office/drawing/2014/main" id="{B94933BF-A673-6445-A03D-1EF2918904CE}"/>
              </a:ext>
            </a:extLst>
          </p:cNvPr>
          <p:cNvSpPr/>
          <p:nvPr/>
        </p:nvSpPr>
        <p:spPr>
          <a:xfrm>
            <a:off x="2233339" y="5281347"/>
            <a:ext cx="2567964" cy="34432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58258D05-EE61-6647-B764-54D7B3EA9AC0}"/>
              </a:ext>
            </a:extLst>
          </p:cNvPr>
          <p:cNvSpPr/>
          <p:nvPr/>
        </p:nvSpPr>
        <p:spPr>
          <a:xfrm>
            <a:off x="5736409" y="4982206"/>
            <a:ext cx="1056290" cy="305817"/>
          </a:xfrm>
          <a:prstGeom prst="rightArrow">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55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3B9252-85B2-5128-0397-F8BBF4EC18BB}"/>
              </a:ext>
            </a:extLst>
          </p:cNvPr>
          <p:cNvSpPr/>
          <p:nvPr/>
        </p:nvSpPr>
        <p:spPr>
          <a:xfrm>
            <a:off x="1290916" y="946228"/>
            <a:ext cx="9910484" cy="4893647"/>
          </a:xfrm>
          <a:prstGeom prst="rect">
            <a:avLst/>
          </a:prstGeom>
        </p:spPr>
        <p:txBody>
          <a:bodyPr wrap="square">
            <a:spAutoFit/>
          </a:bodyPr>
          <a:lstStyle/>
          <a:p>
            <a:r>
              <a:rPr lang="en-US" sz="2400" dirty="0">
                <a:solidFill>
                  <a:srgbClr val="000000"/>
                </a:solidFill>
                <a:latin typeface="Calibri" panose="020F0502020204030204" pitchFamily="34" charset="0"/>
                <a:cs typeface="Times New Roman" panose="02020603050405020304" pitchFamily="18" charset="0"/>
              </a:rPr>
              <a:t>For each satellite:</a:t>
            </a:r>
            <a:br>
              <a:rPr lang="en-US" sz="2400" dirty="0">
                <a:solidFill>
                  <a:srgbClr val="000000"/>
                </a:solidFill>
                <a:latin typeface="Calibri" panose="020F0502020204030204" pitchFamily="34" charset="0"/>
                <a:cs typeface="Times New Roman" panose="02020603050405020304" pitchFamily="18" charset="0"/>
              </a:rPr>
            </a:br>
            <a:r>
              <a:rPr lang="en-US" sz="2400" dirty="0">
                <a:solidFill>
                  <a:srgbClr val="000000"/>
                </a:solidFill>
                <a:latin typeface="Calibri" panose="020F0502020204030204" pitchFamily="34" charset="0"/>
                <a:cs typeface="Times New Roman" panose="02020603050405020304" pitchFamily="18" charset="0"/>
              </a:rPr>
              <a:t>Search space of </a:t>
            </a:r>
            <a:r>
              <a:rPr lang="en-US" sz="2400" i="1" dirty="0">
                <a:solidFill>
                  <a:srgbClr val="000000"/>
                </a:solidFill>
                <a:latin typeface="Calibri" panose="020F0502020204030204" pitchFamily="34" charset="0"/>
                <a:cs typeface="Times New Roman" panose="02020603050405020304" pitchFamily="18" charset="0"/>
              </a:rPr>
              <a:t>access times</a:t>
            </a:r>
            <a:r>
              <a:rPr lang="en-US" sz="2400" dirty="0">
                <a:solidFill>
                  <a:srgbClr val="000000"/>
                </a:solidFill>
                <a:latin typeface="Calibri" panose="020F0502020204030204" pitchFamily="34" charset="0"/>
                <a:cs typeface="Times New Roman" panose="02020603050405020304" pitchFamily="18" charset="0"/>
              </a:rPr>
              <a:t>, </a:t>
            </a:r>
            <a:r>
              <a:rPr lang="en-US" sz="2400" i="1" dirty="0">
                <a:solidFill>
                  <a:srgbClr val="000000"/>
                </a:solidFill>
                <a:latin typeface="Calibri" panose="020F0502020204030204" pitchFamily="34" charset="0"/>
                <a:cs typeface="Times New Roman" panose="02020603050405020304" pitchFamily="18" charset="0"/>
              </a:rPr>
              <a:t>viewing options (commands)</a:t>
            </a:r>
            <a:r>
              <a:rPr lang="en-US" sz="2400" dirty="0">
                <a:solidFill>
                  <a:srgbClr val="000000"/>
                </a:solidFill>
                <a:latin typeface="Calibri" panose="020F0502020204030204" pitchFamily="34" charset="0"/>
                <a:cs typeface="Times New Roman" panose="02020603050405020304" pitchFamily="18" charset="0"/>
              </a:rPr>
              <a:t>, and </a:t>
            </a:r>
            <a:r>
              <a:rPr lang="en-US" sz="2400" i="1" dirty="0">
                <a:solidFill>
                  <a:srgbClr val="000000"/>
                </a:solidFill>
                <a:latin typeface="Calibri" panose="020F0502020204030204" pitchFamily="34" charset="0"/>
                <a:cs typeface="Times New Roman" panose="02020603050405020304" pitchFamily="18" charset="0"/>
              </a:rPr>
              <a:t>covered GP</a:t>
            </a:r>
          </a:p>
          <a:p>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Command choice examples: </a:t>
            </a:r>
            <a:b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dirty="0">
                <a:solidFill>
                  <a:srgbClr val="0070C0"/>
                </a:solidFill>
                <a:latin typeface="Calibri" panose="020F0502020204030204" pitchFamily="34" charset="0"/>
                <a:ea typeface="Calibri" panose="020F0502020204030204" pitchFamily="34" charset="0"/>
                <a:cs typeface="Times New Roman" panose="02020603050405020304" pitchFamily="18" charset="0"/>
              </a:rPr>
              <a:t>L.34 = &lt;L-band, angle 34&gt; ,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P.32 =  &lt;P-band, angle 32&gt; </a:t>
            </a:r>
            <a:b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US" sz="2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br>
              <a:rPr lang="en-US" sz="2400" dirty="0">
                <a:solidFill>
                  <a:srgbClr val="00B050"/>
                </a:solidFill>
                <a:latin typeface="Calibri" panose="020F0502020204030204" pitchFamily="34" charset="0"/>
                <a:ea typeface="Calibri" panose="020F0502020204030204" pitchFamily="34" charset="0"/>
                <a:cs typeface="Times New Roman" panose="02020603050405020304" pitchFamily="18" charset="0"/>
              </a:rPr>
            </a:b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TP      Command</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r>
              <a:rPr lang="en-US" sz="2400"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(time)</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choices</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u="sng" dirty="0">
                <a:solidFill>
                  <a:srgbClr val="000000"/>
                </a:solidFill>
                <a:latin typeface="Calibri" panose="020F0502020204030204" pitchFamily="34" charset="0"/>
                <a:ea typeface="Calibri" panose="020F0502020204030204" pitchFamily="34" charset="0"/>
                <a:cs typeface="Times New Roman" panose="02020603050405020304" pitchFamily="18" charset="0"/>
              </a:rPr>
              <a:t>GP covered by choice</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1311</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0070C0"/>
                </a:solidFill>
                <a:latin typeface="Calibri" panose="020F0502020204030204" pitchFamily="34" charset="0"/>
                <a:ea typeface="Calibri" panose="020F0502020204030204" pitchFamily="34" charset="0"/>
                <a:cs typeface="Times New Roman" panose="02020603050405020304" pitchFamily="18" charset="0"/>
              </a:rPr>
              <a:t>L.32</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3165</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0070C0"/>
                </a:solidFill>
                <a:latin typeface="Calibri" panose="020F0502020204030204" pitchFamily="34" charset="0"/>
                <a:ea typeface="Calibri" panose="020F0502020204030204" pitchFamily="34" charset="0"/>
                <a:cs typeface="Times New Roman" panose="02020603050405020304" pitchFamily="18" charset="0"/>
              </a:rPr>
              <a:t>L.34</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[3445, 3446]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P.33</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3165</a:t>
            </a:r>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en-US" sz="40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0070C0"/>
                </a:solidFill>
                <a:latin typeface="Calibri" panose="020F0502020204030204" pitchFamily="34" charset="0"/>
                <a:ea typeface="Calibri" panose="020F0502020204030204" pitchFamily="34" charset="0"/>
                <a:cs typeface="Times New Roman" panose="02020603050405020304" pitchFamily="18" charset="0"/>
              </a:rPr>
              <a:t>L.32 &amp; </a:t>
            </a:r>
            <a:r>
              <a:rPr lang="en-US" sz="2400" dirty="0">
                <a:solidFill>
                  <a:srgbClr val="7030A0"/>
                </a:solidFill>
                <a:latin typeface="Calibri" panose="020F0502020204030204" pitchFamily="34" charset="0"/>
                <a:ea typeface="Calibri" panose="020F0502020204030204" pitchFamily="34" charset="0"/>
                <a:cs typeface="Times New Roman" panose="02020603050405020304" pitchFamily="18" charset="0"/>
              </a:rPr>
              <a:t>P.32:       [</a:t>
            </a:r>
            <a:r>
              <a:rPr lang="en-US"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3165]</a:t>
            </a:r>
            <a:endParaRPr lang="en-US" sz="4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28" name="TextBox 27">
            <a:extLst>
              <a:ext uri="{FF2B5EF4-FFF2-40B4-BE49-F238E27FC236}">
                <a16:creationId xmlns:a16="http://schemas.microsoft.com/office/drawing/2014/main" id="{DFA1112D-3060-4F45-AE54-D95E2EE5CF83}"/>
              </a:ext>
            </a:extLst>
          </p:cNvPr>
          <p:cNvSpPr txBox="1"/>
          <p:nvPr/>
        </p:nvSpPr>
        <p:spPr>
          <a:xfrm>
            <a:off x="744085" y="89562"/>
            <a:ext cx="10703830"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Planner Input: GP Access Times and Command Choices</a:t>
            </a:r>
          </a:p>
        </p:txBody>
      </p:sp>
      <p:sp>
        <p:nvSpPr>
          <p:cNvPr id="4" name="TextBox 3">
            <a:extLst>
              <a:ext uri="{FF2B5EF4-FFF2-40B4-BE49-F238E27FC236}">
                <a16:creationId xmlns:a16="http://schemas.microsoft.com/office/drawing/2014/main" id="{A4BE633C-A51A-221E-E873-3AE1E5E10441}"/>
              </a:ext>
            </a:extLst>
          </p:cNvPr>
          <p:cNvSpPr txBox="1"/>
          <p:nvPr/>
        </p:nvSpPr>
        <p:spPr>
          <a:xfrm>
            <a:off x="1290916" y="3524724"/>
            <a:ext cx="5279571" cy="2525486"/>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416508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D42D94D-2EBA-004F-BC6F-C5AEA0A0AD61}"/>
              </a:ext>
            </a:extLst>
          </p:cNvPr>
          <p:cNvGrpSpPr/>
          <p:nvPr/>
        </p:nvGrpSpPr>
        <p:grpSpPr>
          <a:xfrm>
            <a:off x="222840" y="1067795"/>
            <a:ext cx="11951850" cy="5094257"/>
            <a:chOff x="-2022455" y="78477"/>
            <a:chExt cx="6771460" cy="3123361"/>
          </a:xfrm>
        </p:grpSpPr>
        <p:sp>
          <p:nvSpPr>
            <p:cNvPr id="18" name="Text Box 17">
              <a:extLst>
                <a:ext uri="{FF2B5EF4-FFF2-40B4-BE49-F238E27FC236}">
                  <a16:creationId xmlns:a16="http://schemas.microsoft.com/office/drawing/2014/main" id="{028A70D0-FCE2-084A-9E27-E2B812E49720}"/>
                </a:ext>
              </a:extLst>
            </p:cNvPr>
            <p:cNvSpPr txBox="1"/>
            <p:nvPr/>
          </p:nvSpPr>
          <p:spPr>
            <a:xfrm>
              <a:off x="1575535" y="2676414"/>
              <a:ext cx="1198880" cy="4064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dirty="0">
                  <a:latin typeface="Calibri" panose="020F0502020204030204" pitchFamily="34" charset="0"/>
                  <a:cs typeface="Calibri" panose="020F0502020204030204" pitchFamily="34" charset="0"/>
                </a:rPr>
                <a:t>observation results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(image data)</a:t>
              </a:r>
            </a:p>
          </p:txBody>
        </p:sp>
        <p:sp>
          <p:nvSpPr>
            <p:cNvPr id="5" name="Text Box 3">
              <a:extLst>
                <a:ext uri="{FF2B5EF4-FFF2-40B4-BE49-F238E27FC236}">
                  <a16:creationId xmlns:a16="http://schemas.microsoft.com/office/drawing/2014/main" id="{8AFF995F-C186-FE42-B5F6-F83181C37C7C}"/>
                </a:ext>
              </a:extLst>
            </p:cNvPr>
            <p:cNvSpPr txBox="1"/>
            <p:nvPr/>
          </p:nvSpPr>
          <p:spPr>
            <a:xfrm>
              <a:off x="3155056" y="2184020"/>
              <a:ext cx="1372588" cy="636021"/>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b="1" dirty="0">
                  <a:latin typeface="Calibri" panose="020F0502020204030204" pitchFamily="34" charset="0"/>
                  <a:cs typeface="Calibri" panose="020F0502020204030204" pitchFamily="34" charset="0"/>
                </a:rPr>
                <a:t>Planner output:</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Satellite command sequences (per sat)</a:t>
              </a:r>
            </a:p>
          </p:txBody>
        </p:sp>
        <p:sp>
          <p:nvSpPr>
            <p:cNvPr id="6" name="Text Box 6">
              <a:extLst>
                <a:ext uri="{FF2B5EF4-FFF2-40B4-BE49-F238E27FC236}">
                  <a16:creationId xmlns:a16="http://schemas.microsoft.com/office/drawing/2014/main" id="{F9797B55-BE1D-CF4A-99D0-AFBC6F153A46}"/>
                </a:ext>
              </a:extLst>
            </p:cNvPr>
            <p:cNvSpPr txBox="1"/>
            <p:nvPr/>
          </p:nvSpPr>
          <p:spPr>
            <a:xfrm>
              <a:off x="1932203" y="78477"/>
              <a:ext cx="2816802" cy="33242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b="1" dirty="0">
                  <a:latin typeface="Calibri" panose="020F0502020204030204" pitchFamily="34" charset="0"/>
                  <a:ea typeface="Times New Roman" panose="02020603050405020304" pitchFamily="18" charset="0"/>
                  <a:cs typeface="Calibri" panose="020F0502020204030204" pitchFamily="34" charset="0"/>
                </a:rPr>
                <a:t>Planner inputs: </a:t>
              </a:r>
              <a:r>
                <a:rPr lang="en-US" dirty="0">
                  <a:latin typeface="Calibri" panose="020F0502020204030204" pitchFamily="34" charset="0"/>
                  <a:ea typeface="Times New Roman" panose="02020603050405020304" pitchFamily="18" charset="0"/>
                  <a:cs typeface="Calibri" panose="020F0502020204030204" pitchFamily="34" charset="0"/>
                </a:rPr>
                <a:t>GP view times, command choices, </a:t>
              </a:r>
              <a:br>
                <a:rPr lang="en-US" dirty="0">
                  <a:latin typeface="Calibri" panose="020F0502020204030204" pitchFamily="34" charset="0"/>
                  <a:ea typeface="Times New Roman" panose="02020603050405020304" pitchFamily="18" charset="0"/>
                  <a:cs typeface="Calibri" panose="020F0502020204030204" pitchFamily="34" charset="0"/>
                </a:rPr>
              </a:br>
              <a:r>
                <a:rPr lang="en-US" dirty="0">
                  <a:latin typeface="Calibri" panose="020F0502020204030204" pitchFamily="34" charset="0"/>
                  <a:ea typeface="Times New Roman" panose="02020603050405020304" pitchFamily="18" charset="0"/>
                  <a:cs typeface="Calibri" panose="020F0502020204030204" pitchFamily="34" charset="0"/>
                </a:rPr>
                <a:t>soil moisture model errors,  measurement errors</a:t>
              </a:r>
              <a:br>
                <a:rPr lang="en-US" dirty="0">
                  <a:latin typeface="Calibri" panose="020F0502020204030204" pitchFamily="34" charset="0"/>
                  <a:ea typeface="Times New Roman" panose="02020603050405020304" pitchFamily="18" charset="0"/>
                  <a:cs typeface="Calibri" panose="020F0502020204030204" pitchFamily="34" charset="0"/>
                </a:rPr>
              </a:br>
              <a:r>
                <a:rPr lang="en-US" dirty="0">
                  <a:latin typeface="Calibri" panose="020F0502020204030204" pitchFamily="34" charset="0"/>
                  <a:ea typeface="Times New Roman" panose="02020603050405020304" pitchFamily="18" charset="0"/>
                  <a:cs typeface="Calibri" panose="020F0502020204030204" pitchFamily="34" charset="0"/>
                </a:rPr>
                <a:t>   </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93C6A45E-02CC-1D46-BE38-E878861FEDAE}"/>
                </a:ext>
              </a:extLst>
            </p:cNvPr>
            <p:cNvCxnSpPr>
              <a:cxnSpLocks/>
            </p:cNvCxnSpPr>
            <p:nvPr/>
          </p:nvCxnSpPr>
          <p:spPr>
            <a:xfrm>
              <a:off x="1634195" y="406682"/>
              <a:ext cx="1051358" cy="123476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C3AD809-C84D-294D-912F-3378E659240C}"/>
                </a:ext>
              </a:extLst>
            </p:cNvPr>
            <p:cNvCxnSpPr>
              <a:cxnSpLocks/>
            </p:cNvCxnSpPr>
            <p:nvPr/>
          </p:nvCxnSpPr>
          <p:spPr>
            <a:xfrm>
              <a:off x="3060718" y="1743091"/>
              <a:ext cx="0" cy="104743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9" name="Text Box 36">
              <a:extLst>
                <a:ext uri="{FF2B5EF4-FFF2-40B4-BE49-F238E27FC236}">
                  <a16:creationId xmlns:a16="http://schemas.microsoft.com/office/drawing/2014/main" id="{5F892973-CD48-ED46-9732-5E26419B8C5A}"/>
                </a:ext>
              </a:extLst>
            </p:cNvPr>
            <p:cNvSpPr txBox="1"/>
            <p:nvPr/>
          </p:nvSpPr>
          <p:spPr>
            <a:xfrm>
              <a:off x="1139041" y="1084863"/>
              <a:ext cx="1051359" cy="18084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algn="ctr">
                <a:spcBef>
                  <a:spcPts val="0"/>
                </a:spcBef>
                <a:spcAft>
                  <a:spcPts val="0"/>
                </a:spcAft>
              </a:pPr>
              <a:r>
                <a:rPr lang="en-US" dirty="0">
                  <a:latin typeface="Calibri" panose="020F0502020204030204" pitchFamily="34" charset="0"/>
                  <a:cs typeface="Calibri" panose="020F0502020204030204" pitchFamily="34" charset="0"/>
                </a:rPr>
                <a:t>GP model errors</a:t>
              </a:r>
            </a:p>
            <a:p>
              <a:pPr marL="0" marR="0">
                <a:spcBef>
                  <a:spcPts val="0"/>
                </a:spcBef>
                <a:spcAft>
                  <a:spcPts val="0"/>
                </a:spcAft>
              </a:pPr>
              <a:endParaRPr lang="en-US" dirty="0">
                <a:ea typeface="Times New Roman" panose="02020603050405020304" pitchFamily="18" charset="0"/>
              </a:endParaRPr>
            </a:p>
          </p:txBody>
        </p:sp>
        <p:sp>
          <p:nvSpPr>
            <p:cNvPr id="11" name="Text Box 29">
              <a:extLst>
                <a:ext uri="{FF2B5EF4-FFF2-40B4-BE49-F238E27FC236}">
                  <a16:creationId xmlns:a16="http://schemas.microsoft.com/office/drawing/2014/main" id="{7D617B05-3711-AD47-8533-6C6AB9E66C01}"/>
                </a:ext>
              </a:extLst>
            </p:cNvPr>
            <p:cNvSpPr txBox="1"/>
            <p:nvPr/>
          </p:nvSpPr>
          <p:spPr>
            <a:xfrm>
              <a:off x="2685553" y="1624541"/>
              <a:ext cx="1879194" cy="530162"/>
            </a:xfrm>
            <a:prstGeom prst="rect">
              <a:avLst/>
            </a:prstGeom>
            <a:solidFill>
              <a:srgbClr val="FFFF00"/>
            </a:solidFill>
            <a:ln w="25400">
              <a:solidFill>
                <a:srgbClr val="0070C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b="1" dirty="0">
                  <a:effectLst/>
                  <a:latin typeface="Calibri" panose="020F0502020204030204" pitchFamily="34" charset="0"/>
                  <a:ea typeface="Times New Roman" panose="02020603050405020304" pitchFamily="18" charset="0"/>
                  <a:cs typeface="Calibri" panose="020F0502020204030204" pitchFamily="34" charset="0"/>
                </a:rPr>
                <a:t>Planner</a:t>
              </a:r>
            </a:p>
            <a:p>
              <a:pPr marL="0" marR="0" algn="ctr">
                <a:spcBef>
                  <a:spcPts val="0"/>
                </a:spcBef>
                <a:spcAft>
                  <a:spcPts val="0"/>
                </a:spcAft>
              </a:pPr>
              <a:br>
                <a:rPr lang="en-US" sz="1000" dirty="0">
                  <a:latin typeface="Calibri" panose="020F0502020204030204" pitchFamily="34" charset="0"/>
                  <a:ea typeface="Times New Roman" panose="02020603050405020304" pitchFamily="18" charset="0"/>
                  <a:cs typeface="Calibri" panose="020F0502020204030204" pitchFamily="34" charset="0"/>
                </a:rPr>
              </a:br>
              <a:r>
                <a:rPr lang="en-US" dirty="0">
                  <a:latin typeface="Calibri" panose="020F0502020204030204" pitchFamily="34" charset="0"/>
                  <a:ea typeface="Times New Roman" panose="02020603050405020304" pitchFamily="18" charset="0"/>
                  <a:cs typeface="Calibri" panose="020F0502020204030204" pitchFamily="34" charset="0"/>
                </a:rPr>
                <a:t>Objective: reduce GP model error</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4" name="Text Box 33">
              <a:extLst>
                <a:ext uri="{FF2B5EF4-FFF2-40B4-BE49-F238E27FC236}">
                  <a16:creationId xmlns:a16="http://schemas.microsoft.com/office/drawing/2014/main" id="{E8BE4E17-AFF0-F942-BB95-576448B767D9}"/>
                </a:ext>
              </a:extLst>
            </p:cNvPr>
            <p:cNvSpPr txBox="1"/>
            <p:nvPr/>
          </p:nvSpPr>
          <p:spPr>
            <a:xfrm>
              <a:off x="2734939" y="2790529"/>
              <a:ext cx="1829809" cy="406399"/>
            </a:xfrm>
            <a:prstGeom prst="rect">
              <a:avLst/>
            </a:prstGeom>
            <a:solidFill>
              <a:schemeClr val="lt1"/>
            </a:solidFill>
            <a:ln w="3175">
              <a:solidFill>
                <a:srgbClr val="0070C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a:latin typeface="Calibri" panose="020F0502020204030204" pitchFamily="34" charset="0"/>
                  <a:cs typeface="Calibri" panose="020F0502020204030204" pitchFamily="34" charset="0"/>
                </a:rPr>
                <a:t>Satellite 2</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(simulated) command execution</a:t>
              </a:r>
            </a:p>
          </p:txBody>
        </p:sp>
        <p:cxnSp>
          <p:nvCxnSpPr>
            <p:cNvPr id="16" name="Straight Arrow Connector 15">
              <a:extLst>
                <a:ext uri="{FF2B5EF4-FFF2-40B4-BE49-F238E27FC236}">
                  <a16:creationId xmlns:a16="http://schemas.microsoft.com/office/drawing/2014/main" id="{0A7E38AF-63CC-8142-8859-7F7CF67BDE53}"/>
                </a:ext>
              </a:extLst>
            </p:cNvPr>
            <p:cNvCxnSpPr>
              <a:cxnSpLocks/>
            </p:cNvCxnSpPr>
            <p:nvPr/>
          </p:nvCxnSpPr>
          <p:spPr>
            <a:xfrm flipV="1">
              <a:off x="1191506" y="631281"/>
              <a:ext cx="0" cy="241261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F855E5-9BAD-844C-8BC0-9285C02AC216}"/>
                </a:ext>
              </a:extLst>
            </p:cNvPr>
            <p:cNvCxnSpPr>
              <a:cxnSpLocks/>
            </p:cNvCxnSpPr>
            <p:nvPr/>
          </p:nvCxnSpPr>
          <p:spPr>
            <a:xfrm flipV="1">
              <a:off x="248009" y="629577"/>
              <a:ext cx="186269" cy="1579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E58BF6-0544-4549-BEE0-AB719C51486D}"/>
                </a:ext>
              </a:extLst>
            </p:cNvPr>
            <p:cNvCxnSpPr>
              <a:cxnSpLocks/>
            </p:cNvCxnSpPr>
            <p:nvPr/>
          </p:nvCxnSpPr>
          <p:spPr>
            <a:xfrm flipH="1">
              <a:off x="1799816" y="3077322"/>
              <a:ext cx="935123"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C4966D4-CCFA-7F49-9CC6-C864ECEA7B5B}"/>
                </a:ext>
              </a:extLst>
            </p:cNvPr>
            <p:cNvCxnSpPr>
              <a:cxnSpLocks/>
            </p:cNvCxnSpPr>
            <p:nvPr/>
          </p:nvCxnSpPr>
          <p:spPr>
            <a:xfrm>
              <a:off x="231556" y="2266810"/>
              <a:ext cx="111033" cy="58314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 Box 28">
              <a:extLst>
                <a:ext uri="{FF2B5EF4-FFF2-40B4-BE49-F238E27FC236}">
                  <a16:creationId xmlns:a16="http://schemas.microsoft.com/office/drawing/2014/main" id="{56878C4A-21B8-6148-A1A4-123097CE98B8}"/>
                </a:ext>
              </a:extLst>
            </p:cNvPr>
            <p:cNvSpPr txBox="1"/>
            <p:nvPr/>
          </p:nvSpPr>
          <p:spPr>
            <a:xfrm>
              <a:off x="342589" y="2963791"/>
              <a:ext cx="1457221" cy="238047"/>
            </a:xfrm>
            <a:prstGeom prst="rect">
              <a:avLst/>
            </a:prstGeom>
            <a:solidFill>
              <a:schemeClr val="lt1"/>
            </a:solidFill>
            <a:ln w="25400">
              <a:solidFill>
                <a:srgbClr val="0070C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algn="ctr">
                <a:spcBef>
                  <a:spcPts val="0"/>
                </a:spcBef>
                <a:spcAft>
                  <a:spcPts val="0"/>
                </a:spcAft>
              </a:pPr>
              <a:r>
                <a:rPr lang="en-US" dirty="0">
                  <a:latin typeface="Calibri" panose="020F0502020204030204" pitchFamily="34" charset="0"/>
                  <a:cs typeface="Calibri" panose="020F0502020204030204" pitchFamily="34" charset="0"/>
                </a:rPr>
                <a:t>Soil Moisture Predictor</a:t>
              </a:r>
            </a:p>
          </p:txBody>
        </p:sp>
        <p:sp>
          <p:nvSpPr>
            <p:cNvPr id="12" name="Text Box 30">
              <a:extLst>
                <a:ext uri="{FF2B5EF4-FFF2-40B4-BE49-F238E27FC236}">
                  <a16:creationId xmlns:a16="http://schemas.microsoft.com/office/drawing/2014/main" id="{7B66DEAA-E246-2644-9E71-9D399BB5E6BE}"/>
                </a:ext>
              </a:extLst>
            </p:cNvPr>
            <p:cNvSpPr txBox="1"/>
            <p:nvPr/>
          </p:nvSpPr>
          <p:spPr>
            <a:xfrm>
              <a:off x="434281" y="103691"/>
              <a:ext cx="1453385" cy="527590"/>
            </a:xfrm>
            <a:prstGeom prst="rect">
              <a:avLst/>
            </a:prstGeom>
            <a:solidFill>
              <a:schemeClr val="bg1"/>
            </a:solidFill>
            <a:ln w="25400">
              <a:solidFill>
                <a:srgbClr val="0070C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b="1" dirty="0">
                  <a:effectLst/>
                  <a:latin typeface="Calibri" panose="020F0502020204030204" pitchFamily="34" charset="0"/>
                  <a:ea typeface="Times New Roman" panose="02020603050405020304" pitchFamily="18" charset="0"/>
                  <a:cs typeface="Calibri" panose="020F0502020204030204" pitchFamily="34" charset="0"/>
                </a:rPr>
                <a:t>Preprocessing</a:t>
              </a:r>
            </a:p>
            <a:p>
              <a:pPr marL="0" marR="0" algn="ctr">
                <a:spcBef>
                  <a:spcPts val="0"/>
                </a:spcBef>
                <a:spcAft>
                  <a:spcPts val="0"/>
                </a:spcAft>
              </a:pPr>
              <a:r>
                <a:rPr lang="en-US" dirty="0">
                  <a:latin typeface="Calibri" panose="020F0502020204030204" pitchFamily="34" charset="0"/>
                  <a:ea typeface="Times New Roman" panose="02020603050405020304" pitchFamily="18" charset="0"/>
                  <a:cs typeface="Calibri" panose="020F0502020204030204" pitchFamily="34" charset="0"/>
                </a:rPr>
                <a:t>Prepare raw science data for planner</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0" name="Text Box 18">
              <a:extLst>
                <a:ext uri="{FF2B5EF4-FFF2-40B4-BE49-F238E27FC236}">
                  <a16:creationId xmlns:a16="http://schemas.microsoft.com/office/drawing/2014/main" id="{B7864590-077A-AB43-A45B-4E5885ABDB72}"/>
                </a:ext>
              </a:extLst>
            </p:cNvPr>
            <p:cNvSpPr txBox="1"/>
            <p:nvPr/>
          </p:nvSpPr>
          <p:spPr>
            <a:xfrm>
              <a:off x="-2022455" y="787515"/>
              <a:ext cx="2487262" cy="1640337"/>
            </a:xfrm>
            <a:prstGeom prst="rect">
              <a:avLst/>
            </a:prstGeom>
            <a:solidFill>
              <a:schemeClr val="lt1"/>
            </a:solidFill>
            <a:ln w="6350">
              <a:solidFill>
                <a:schemeClr val="tx1">
                  <a:lumMod val="65000"/>
                  <a:lumOff val="35000"/>
                </a:schemeClr>
              </a:solidFill>
              <a:prstDash val="dash"/>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1200"/>
                </a:spcBef>
                <a:spcAft>
                  <a:spcPts val="0"/>
                </a:spcAft>
              </a:pPr>
              <a:r>
                <a:rPr lang="en-US" u="sng" dirty="0">
                  <a:solidFill>
                    <a:schemeClr val="tx1">
                      <a:lumMod val="65000"/>
                      <a:lumOff val="35000"/>
                    </a:schemeClr>
                  </a:solidFill>
                  <a:effectLst/>
                  <a:latin typeface="Calibri" panose="020F0502020204030204" pitchFamily="34" charset="0"/>
                  <a:ea typeface="Times New Roman" panose="02020603050405020304" pitchFamily="18" charset="0"/>
                  <a:cs typeface="Calibri" panose="020F0502020204030204" pitchFamily="34" charset="0"/>
                </a:rPr>
                <a:t>Science Inputs:</a:t>
              </a:r>
            </a:p>
            <a:p>
              <a:pPr marL="342900" marR="0" lvl="0" indent="-342900">
                <a:lnSpc>
                  <a:spcPts val="1000"/>
                </a:lnSpc>
                <a:spcBef>
                  <a:spcPts val="1200"/>
                </a:spcBef>
                <a:spcAft>
                  <a:spcPts val="0"/>
                </a:spcAft>
                <a:buFont typeface="Symbol" pitchFamily="2" charset="2"/>
                <a:buChar char=""/>
              </a:pPr>
              <a:r>
                <a:rPr lang="en-US" b="1"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Ground Positions (GP) </a:t>
              </a:r>
              <a:endParaRPr lang="en-US" b="1" dirty="0">
                <a:solidFill>
                  <a:srgbClr val="0070C0"/>
                </a:solidFill>
                <a:latin typeface="Calibri" panose="020F0502020204030204" pitchFamily="34" charset="0"/>
                <a:ea typeface="Times New Roman" panose="02020603050405020304" pitchFamily="18" charset="0"/>
                <a:cs typeface="Calibri" panose="020F0502020204030204" pitchFamily="34" charset="0"/>
              </a:endParaRPr>
            </a:p>
            <a:p>
              <a:pPr marR="0" lvl="0">
                <a:lnSpc>
                  <a:spcPts val="1000"/>
                </a:lnSpc>
                <a:spcBef>
                  <a:spcPts val="1200"/>
                </a:spcBef>
                <a:spcAft>
                  <a:spcPts val="0"/>
                </a:spcAft>
              </a:pPr>
              <a:r>
                <a:rPr lang="en-US" dirty="0">
                  <a:solidFill>
                    <a:srgbClr val="0070C0"/>
                  </a:solidFill>
                  <a:latin typeface="Calibri" panose="020F0502020204030204" pitchFamily="34" charset="0"/>
                  <a:ea typeface="Times New Roman" panose="02020603050405020304" pitchFamily="18" charset="0"/>
                  <a:cs typeface="Calibri" panose="020F0502020204030204" pitchFamily="34" charset="0"/>
                </a:rPr>
                <a:t>       w/ biome type (shrub, forest, baren)</a:t>
              </a:r>
              <a:endParaRPr lang="en-US"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ts val="1000"/>
                </a:lnSpc>
                <a:spcBef>
                  <a:spcPts val="1200"/>
                </a:spcBef>
                <a:spcAft>
                  <a:spcPts val="0"/>
                </a:spcAft>
                <a:buFont typeface="Symbol" pitchFamily="2" charset="2"/>
                <a:buChar char=""/>
              </a:pPr>
              <a:r>
                <a:rPr lang="en-US"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GP access times w/ viewing cmd options</a:t>
              </a:r>
            </a:p>
            <a:p>
              <a:pPr marL="342900" indent="-342900">
                <a:lnSpc>
                  <a:spcPts val="1000"/>
                </a:lnSpc>
                <a:spcBef>
                  <a:spcPts val="1200"/>
                </a:spcBef>
                <a:buFont typeface="Symbol" pitchFamily="2" charset="2"/>
                <a:buChar char=""/>
              </a:pPr>
              <a:r>
                <a:rPr lang="en-US" dirty="0">
                  <a:solidFill>
                    <a:srgbClr val="0070C0"/>
                  </a:solidFill>
                  <a:latin typeface="Calibri" panose="020F0502020204030204" pitchFamily="34" charset="0"/>
                  <a:cs typeface="Calibri" panose="020F0502020204030204" pitchFamily="34" charset="0"/>
                </a:rPr>
                <a:t>Measurement error model </a:t>
              </a:r>
            </a:p>
            <a:p>
              <a:pPr marL="342900" indent="-342900">
                <a:lnSpc>
                  <a:spcPts val="1000"/>
                </a:lnSpc>
                <a:spcBef>
                  <a:spcPts val="1200"/>
                </a:spcBef>
                <a:buFont typeface="Symbol" pitchFamily="2" charset="2"/>
                <a:buChar char=""/>
              </a:pPr>
              <a:r>
                <a:rPr lang="en-US" dirty="0">
                  <a:solidFill>
                    <a:srgbClr val="0070C0"/>
                  </a:solidFill>
                  <a:latin typeface="Calibri" panose="020F0502020204030204" pitchFamily="34" charset="0"/>
                  <a:ea typeface="Times New Roman" panose="02020603050405020304" pitchFamily="18" charset="0"/>
                  <a:cs typeface="Calibri" panose="020F0502020204030204" pitchFamily="34" charset="0"/>
                </a:rPr>
                <a:t>Slew time &amp; energy </a:t>
              </a:r>
              <a:r>
                <a:rPr lang="en-US" dirty="0">
                  <a:solidFill>
                    <a:srgbClr val="0070C0"/>
                  </a:solidFill>
                  <a:latin typeface="Calibri" panose="020F0502020204030204" pitchFamily="34" charset="0"/>
                  <a:cs typeface="Calibri" panose="020F0502020204030204" pitchFamily="34" charset="0"/>
                </a:rPr>
                <a:t>requirements</a:t>
              </a:r>
            </a:p>
            <a:p>
              <a:pPr marL="342900" indent="-342900">
                <a:lnSpc>
                  <a:spcPts val="1000"/>
                </a:lnSpc>
                <a:spcBef>
                  <a:spcPts val="1200"/>
                </a:spcBef>
                <a:buFont typeface="Symbol" pitchFamily="2" charset="2"/>
                <a:buChar char=""/>
              </a:pPr>
              <a:r>
                <a:rPr lang="en-US" dirty="0">
                  <a:solidFill>
                    <a:schemeClr val="tx1">
                      <a:lumMod val="65000"/>
                      <a:lumOff val="35000"/>
                    </a:schemeClr>
                  </a:solidFill>
                  <a:latin typeface="Calibri" panose="020F0502020204030204" pitchFamily="34" charset="0"/>
                  <a:cs typeface="Calibri" panose="020F0502020204030204" pitchFamily="34" charset="0"/>
                </a:rPr>
                <a:t>Observed &amp; predicted rain</a:t>
              </a:r>
            </a:p>
            <a:p>
              <a:pPr marL="342900" indent="-342900">
                <a:lnSpc>
                  <a:spcPts val="1000"/>
                </a:lnSpc>
                <a:spcBef>
                  <a:spcPts val="1200"/>
                </a:spcBef>
                <a:buFont typeface="Symbol" pitchFamily="2" charset="2"/>
                <a:buChar char=""/>
              </a:pPr>
              <a:r>
                <a:rPr lang="en-US" dirty="0">
                  <a:solidFill>
                    <a:schemeClr val="tx1">
                      <a:lumMod val="65000"/>
                      <a:lumOff val="35000"/>
                    </a:schemeClr>
                  </a:solidFill>
                  <a:latin typeface="Calibri" panose="020F0502020204030204" pitchFamily="34" charset="0"/>
                  <a:cs typeface="Calibri" panose="020F0502020204030204" pitchFamily="34" charset="0"/>
                </a:rPr>
                <a:t>Ground sensors</a:t>
              </a:r>
            </a:p>
            <a:p>
              <a:pPr marL="342900" indent="-342900">
                <a:lnSpc>
                  <a:spcPts val="1000"/>
                </a:lnSpc>
                <a:spcBef>
                  <a:spcPts val="1200"/>
                </a:spcBef>
                <a:buFont typeface="Symbol" pitchFamily="2" charset="2"/>
                <a:buChar char=""/>
              </a:pPr>
              <a:r>
                <a:rPr lang="en-US" dirty="0">
                  <a:solidFill>
                    <a:schemeClr val="tx1">
                      <a:lumMod val="65000"/>
                      <a:lumOff val="35000"/>
                    </a:schemeClr>
                  </a:solidFill>
                  <a:latin typeface="Calibri" panose="020F0502020204030204" pitchFamily="34" charset="0"/>
                  <a:cs typeface="Calibri" panose="020F0502020204030204" pitchFamily="34" charset="0"/>
                </a:rPr>
                <a:t>Spacecraft &amp; instrument h/w specs</a:t>
              </a:r>
            </a:p>
          </p:txBody>
        </p:sp>
      </p:grpSp>
      <p:sp>
        <p:nvSpPr>
          <p:cNvPr id="50" name="TextBox 49">
            <a:extLst>
              <a:ext uri="{FF2B5EF4-FFF2-40B4-BE49-F238E27FC236}">
                <a16:creationId xmlns:a16="http://schemas.microsoft.com/office/drawing/2014/main" id="{9A8C62F7-9175-B843-B016-8620BE3DAD60}"/>
              </a:ext>
            </a:extLst>
          </p:cNvPr>
          <p:cNvSpPr txBox="1"/>
          <p:nvPr/>
        </p:nvSpPr>
        <p:spPr>
          <a:xfrm>
            <a:off x="1238838" y="56635"/>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D-SHIELD Architecture</a:t>
            </a:r>
          </a:p>
        </p:txBody>
      </p:sp>
      <p:graphicFrame>
        <p:nvGraphicFramePr>
          <p:cNvPr id="22" name="Table 5">
            <a:extLst>
              <a:ext uri="{FF2B5EF4-FFF2-40B4-BE49-F238E27FC236}">
                <a16:creationId xmlns:a16="http://schemas.microsoft.com/office/drawing/2014/main" id="{17FC9F07-8EE9-4745-9092-C215D4FC3031}"/>
              </a:ext>
            </a:extLst>
          </p:cNvPr>
          <p:cNvGraphicFramePr>
            <a:graphicFrameLocks noGrp="1"/>
          </p:cNvGraphicFramePr>
          <p:nvPr>
            <p:extLst>
              <p:ext uri="{D42A27DB-BD31-4B8C-83A1-F6EECF244321}">
                <p14:modId xmlns:p14="http://schemas.microsoft.com/office/powerpoint/2010/main" val="1056512583"/>
              </p:ext>
            </p:extLst>
          </p:nvPr>
        </p:nvGraphicFramePr>
        <p:xfrm>
          <a:off x="6005499" y="3038933"/>
          <a:ext cx="1487552" cy="1463040"/>
        </p:xfrm>
        <a:graphic>
          <a:graphicData uri="http://schemas.openxmlformats.org/drawingml/2006/table">
            <a:tbl>
              <a:tblPr firstRow="1" bandRow="1">
                <a:tableStyleId>{5C22544A-7EE6-4342-B048-85BDC9FD1C3A}</a:tableStyleId>
              </a:tblPr>
              <a:tblGrid>
                <a:gridCol w="384314">
                  <a:extLst>
                    <a:ext uri="{9D8B030D-6E8A-4147-A177-3AD203B41FA5}">
                      <a16:colId xmlns:a16="http://schemas.microsoft.com/office/drawing/2014/main" val="1365894009"/>
                    </a:ext>
                  </a:extLst>
                </a:gridCol>
                <a:gridCol w="516781">
                  <a:extLst>
                    <a:ext uri="{9D8B030D-6E8A-4147-A177-3AD203B41FA5}">
                      <a16:colId xmlns:a16="http://schemas.microsoft.com/office/drawing/2014/main" val="1716065292"/>
                    </a:ext>
                  </a:extLst>
                </a:gridCol>
                <a:gridCol w="586457">
                  <a:extLst>
                    <a:ext uri="{9D8B030D-6E8A-4147-A177-3AD203B41FA5}">
                      <a16:colId xmlns:a16="http://schemas.microsoft.com/office/drawing/2014/main" val="4093426001"/>
                    </a:ext>
                  </a:extLst>
                </a:gridCol>
              </a:tblGrid>
              <a:tr h="249812">
                <a:tc>
                  <a:txBody>
                    <a:bodyPr/>
                    <a:lstStyle/>
                    <a:p>
                      <a:r>
                        <a:rPr lang="en-US" sz="1100" dirty="0">
                          <a:latin typeface="Calibri" panose="020F0502020204030204" pitchFamily="34" charset="0"/>
                          <a:cs typeface="Calibri" panose="020F0502020204030204" pitchFamily="34" charset="0"/>
                        </a:rPr>
                        <a:t>GP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100" dirty="0">
                          <a:latin typeface="Calibri" panose="020F0502020204030204" pitchFamily="34" charset="0"/>
                          <a:cs typeface="Calibri" panose="020F0502020204030204" pitchFamily="34" charset="0"/>
                        </a:rPr>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100" dirty="0">
                          <a:latin typeface="Calibri" panose="020F0502020204030204" pitchFamily="34" charset="0"/>
                          <a:cs typeface="Calibri" panose="020F0502020204030204" pitchFamily="34" charset="0"/>
                        </a:rPr>
                        <a:t>Model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256097">
                <a:tc>
                  <a:txBody>
                    <a:bodyPr/>
                    <a:lstStyle/>
                    <a:p>
                      <a:r>
                        <a:rPr lang="en-US" sz="1100" b="0" dirty="0">
                          <a:latin typeface="Calibri" panose="020F0502020204030204" pitchFamily="34" charset="0"/>
                          <a:cs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latin typeface="Calibri" panose="020F0502020204030204" pitchFamily="34" charset="0"/>
                          <a:cs typeface="Calibri" panose="020F0502020204030204" pitchFamily="34"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latin typeface="Calibri" panose="020F0502020204030204" pitchFamily="34" charset="0"/>
                          <a:cs typeface="Calibri" panose="020F0502020204030204" pitchFamily="34" charset="0"/>
                        </a:rPr>
                        <a:t>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564018"/>
                  </a:ext>
                </a:extLst>
              </a:tr>
              <a:tr h="256097">
                <a:tc>
                  <a:txBody>
                    <a:bodyPr/>
                    <a:lstStyle/>
                    <a:p>
                      <a:endParaRPr lang="en-US" sz="11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latin typeface="Calibri" panose="020F0502020204030204" pitchFamily="34" charset="0"/>
                          <a:cs typeface="Calibri" panose="020F0502020204030204" pitchFamily="34"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latin typeface="Calibri" panose="020F0502020204030204" pitchFamily="34" charset="0"/>
                          <a:cs typeface="Calibri" panose="020F0502020204030204" pitchFamily="34" charset="0"/>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758661"/>
                  </a:ext>
                </a:extLst>
              </a:tr>
              <a:tr h="256097">
                <a:tc>
                  <a:txBody>
                    <a:bodyPr/>
                    <a:lstStyle/>
                    <a:p>
                      <a:r>
                        <a:rPr lang="en-US" sz="1100" b="0" dirty="0">
                          <a:latin typeface="Calibri" panose="020F0502020204030204" pitchFamily="34" charset="0"/>
                          <a:cs typeface="Calibri" panose="020F050202020403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Calibri" panose="020F0502020204030204" pitchFamily="34" charset="0"/>
                          <a:cs typeface="Calibri" panose="020F0502020204030204" pitchFamily="34" charset="0"/>
                        </a:rPr>
                        <a:t>200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Calibri" panose="020F0502020204030204" pitchFamily="34" charset="0"/>
                          <a:cs typeface="Calibri" panose="020F0502020204030204" pitchFamily="34" charset="0"/>
                        </a:rPr>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372908"/>
                  </a:ext>
                </a:extLst>
              </a:tr>
              <a:tr h="256097">
                <a:tc>
                  <a:txBody>
                    <a:bodyPr/>
                    <a:lstStyle/>
                    <a:p>
                      <a:endParaRPr lang="en-US" sz="11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Calibri" panose="020F0502020204030204" pitchFamily="34" charset="0"/>
                          <a:cs typeface="Calibri" panose="020F0502020204030204" pitchFamily="34" charset="0"/>
                        </a:rPr>
                        <a:t>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Calibri" panose="020F0502020204030204" pitchFamily="34" charset="0"/>
                          <a:cs typeface="Calibri" panose="020F0502020204030204" pitchFamily="34" charset="0"/>
                        </a:rPr>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6810465"/>
                  </a:ext>
                </a:extLst>
              </a:tr>
            </a:tbl>
          </a:graphicData>
        </a:graphic>
      </p:graphicFrame>
      <p:sp>
        <p:nvSpPr>
          <p:cNvPr id="24" name="Text Box 33">
            <a:extLst>
              <a:ext uri="{FF2B5EF4-FFF2-40B4-BE49-F238E27FC236}">
                <a16:creationId xmlns:a16="http://schemas.microsoft.com/office/drawing/2014/main" id="{E8248EBB-4266-E49F-5BE1-2CE4ED1382EF}"/>
              </a:ext>
            </a:extLst>
          </p:cNvPr>
          <p:cNvSpPr txBox="1"/>
          <p:nvPr/>
        </p:nvSpPr>
        <p:spPr>
          <a:xfrm>
            <a:off x="8716015" y="5757955"/>
            <a:ext cx="3229673" cy="662844"/>
          </a:xfrm>
          <a:prstGeom prst="rect">
            <a:avLst/>
          </a:prstGeom>
          <a:solidFill>
            <a:schemeClr val="lt1"/>
          </a:solidFill>
          <a:ln w="3175">
            <a:solidFill>
              <a:srgbClr val="0070C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dirty="0">
                <a:latin typeface="Calibri" panose="020F0502020204030204" pitchFamily="34" charset="0"/>
                <a:cs typeface="Calibri" panose="020F0502020204030204" pitchFamily="34" charset="0"/>
              </a:rPr>
              <a:t>Satellite 1</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(simulated) command execution</a:t>
            </a:r>
          </a:p>
        </p:txBody>
      </p:sp>
      <p:graphicFrame>
        <p:nvGraphicFramePr>
          <p:cNvPr id="25" name="Table 5">
            <a:extLst>
              <a:ext uri="{FF2B5EF4-FFF2-40B4-BE49-F238E27FC236}">
                <a16:creationId xmlns:a16="http://schemas.microsoft.com/office/drawing/2014/main" id="{016A0B05-33D0-E98E-6EE0-495A44B028C2}"/>
              </a:ext>
            </a:extLst>
          </p:cNvPr>
          <p:cNvGraphicFramePr>
            <a:graphicFrameLocks noGrp="1"/>
          </p:cNvGraphicFramePr>
          <p:nvPr>
            <p:extLst>
              <p:ext uri="{D42A27DB-BD31-4B8C-83A1-F6EECF244321}">
                <p14:modId xmlns:p14="http://schemas.microsoft.com/office/powerpoint/2010/main" val="1704538541"/>
              </p:ext>
            </p:extLst>
          </p:nvPr>
        </p:nvGraphicFramePr>
        <p:xfrm>
          <a:off x="8637106" y="2164228"/>
          <a:ext cx="2860178" cy="1203960"/>
        </p:xfrm>
        <a:graphic>
          <a:graphicData uri="http://schemas.openxmlformats.org/drawingml/2006/table">
            <a:tbl>
              <a:tblPr firstRow="1" bandRow="1">
                <a:tableStyleId>{5C22544A-7EE6-4342-B048-85BDC9FD1C3A}</a:tableStyleId>
              </a:tblPr>
              <a:tblGrid>
                <a:gridCol w="1163995">
                  <a:extLst>
                    <a:ext uri="{9D8B030D-6E8A-4147-A177-3AD203B41FA5}">
                      <a16:colId xmlns:a16="http://schemas.microsoft.com/office/drawing/2014/main" val="1365894009"/>
                    </a:ext>
                  </a:extLst>
                </a:gridCol>
                <a:gridCol w="518984">
                  <a:extLst>
                    <a:ext uri="{9D8B030D-6E8A-4147-A177-3AD203B41FA5}">
                      <a16:colId xmlns:a16="http://schemas.microsoft.com/office/drawing/2014/main" val="1771355487"/>
                    </a:ext>
                  </a:extLst>
                </a:gridCol>
                <a:gridCol w="1177199">
                  <a:extLst>
                    <a:ext uri="{9D8B030D-6E8A-4147-A177-3AD203B41FA5}">
                      <a16:colId xmlns:a16="http://schemas.microsoft.com/office/drawing/2014/main" val="4093426001"/>
                    </a:ext>
                  </a:extLst>
                </a:gridCol>
              </a:tblGrid>
              <a:tr h="0">
                <a:tc>
                  <a:txBody>
                    <a:bodyPr/>
                    <a:lstStyle/>
                    <a:p>
                      <a:r>
                        <a:rPr lang="en-US" sz="1100" dirty="0">
                          <a:latin typeface="Calibri" panose="020F0502020204030204" pitchFamily="34" charset="0"/>
                          <a:cs typeface="Calibri" panose="020F0502020204030204" pitchFamily="34" charset="0"/>
                        </a:rPr>
                        <a:t>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100" dirty="0">
                          <a:latin typeface="Calibri" panose="020F0502020204030204" pitchFamily="34" charset="0"/>
                          <a:cs typeface="Calibri" panose="020F0502020204030204" pitchFamily="34" charset="0"/>
                        </a:rPr>
                        <a:t>Angle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1100" dirty="0">
                          <a:latin typeface="Calibri" panose="020F0502020204030204" pitchFamily="34" charset="0"/>
                          <a:cs typeface="Calibri" panose="020F0502020204030204" pitchFamily="34" charset="0"/>
                        </a:rPr>
                        <a:t>Measurement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256097">
                <a:tc>
                  <a:txBody>
                    <a:bodyPr/>
                    <a:lstStyle/>
                    <a:p>
                      <a:r>
                        <a:rPr lang="en-US" sz="1100" b="0" dirty="0">
                          <a:latin typeface="Calibri" panose="020F0502020204030204" pitchFamily="34" charset="0"/>
                          <a:cs typeface="Calibri" panose="020F0502020204030204" pitchFamily="34" charset="0"/>
                        </a:rPr>
                        <a:t>L-Band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latin typeface="Calibri" panose="020F0502020204030204" pitchFamily="34" charset="0"/>
                          <a:cs typeface="Calibri" panose="020F0502020204030204" pitchFamily="34" charset="0"/>
                        </a:rPr>
                        <a:t>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b="0" dirty="0">
                          <a:latin typeface="Calibri" panose="020F0502020204030204" pitchFamily="34" charset="0"/>
                          <a:cs typeface="Calibri" panose="020F0502020204030204" pitchFamily="34" charset="0"/>
                        </a:rPr>
                        <a:t>0.035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564018"/>
                  </a:ext>
                </a:extLst>
              </a:tr>
              <a:tr h="256097">
                <a:tc>
                  <a:txBody>
                    <a:bodyPr/>
                    <a:lstStyle/>
                    <a:p>
                      <a:r>
                        <a:rPr lang="en-US" sz="1100" b="0" dirty="0">
                          <a:latin typeface="Calibri" panose="020F0502020204030204" pitchFamily="34" charset="0"/>
                          <a:cs typeface="Calibri" panose="020F0502020204030204" pitchFamily="34" charset="0"/>
                        </a:rPr>
                        <a:t>P-Band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Calibri" panose="020F0502020204030204" pitchFamily="34" charset="0"/>
                          <a:cs typeface="Calibri" panose="020F0502020204030204" pitchFamily="34" charset="0"/>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Calibri" panose="020F0502020204030204" pitchFamily="34" charset="0"/>
                          <a:cs typeface="Calibri" panose="020F0502020204030204" pitchFamily="34" charset="0"/>
                        </a:rPr>
                        <a:t>0.021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372908"/>
                  </a:ext>
                </a:extLst>
              </a:tr>
              <a:tr h="256097">
                <a:tc>
                  <a:txBody>
                    <a:bodyPr/>
                    <a:lstStyle/>
                    <a:p>
                      <a:r>
                        <a:rPr lang="en-US" sz="1100" b="0" dirty="0">
                          <a:latin typeface="Calibri" panose="020F0502020204030204" pitchFamily="34" charset="0"/>
                          <a:cs typeface="Calibri" panose="020F0502020204030204" pitchFamily="34" charset="0"/>
                        </a:rPr>
                        <a:t>L-Band &amp; P-Band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Calibri" panose="020F0502020204030204" pitchFamily="34" charset="0"/>
                          <a:cs typeface="Calibri" panose="020F0502020204030204" pitchFamily="34"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Calibri" panose="020F0502020204030204" pitchFamily="34" charset="0"/>
                          <a:cs typeface="Calibri" panose="020F0502020204030204" pitchFamily="34" charset="0"/>
                        </a:rPr>
                        <a:t>0.025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6580905"/>
                  </a:ext>
                </a:extLst>
              </a:tr>
            </a:tbl>
          </a:graphicData>
        </a:graphic>
      </p:graphicFrame>
      <p:sp>
        <p:nvSpPr>
          <p:cNvPr id="26" name="Text Box 36">
            <a:extLst>
              <a:ext uri="{FF2B5EF4-FFF2-40B4-BE49-F238E27FC236}">
                <a16:creationId xmlns:a16="http://schemas.microsoft.com/office/drawing/2014/main" id="{EE726411-D379-02B9-C01F-D41D00F289A6}"/>
              </a:ext>
            </a:extLst>
          </p:cNvPr>
          <p:cNvSpPr txBox="1"/>
          <p:nvPr/>
        </p:nvSpPr>
        <p:spPr>
          <a:xfrm>
            <a:off x="8287853" y="1857835"/>
            <a:ext cx="2589933" cy="30639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algn="ctr">
              <a:spcBef>
                <a:spcPts val="0"/>
              </a:spcBef>
              <a:spcAft>
                <a:spcPts val="0"/>
              </a:spcAft>
            </a:pPr>
            <a:r>
              <a:rPr lang="en-US" dirty="0">
                <a:latin typeface="Calibri" panose="020F0502020204030204" pitchFamily="34" charset="0"/>
                <a:cs typeface="Calibri" panose="020F0502020204030204" pitchFamily="34" charset="0"/>
              </a:rPr>
              <a:t>Measurement errors</a:t>
            </a:r>
          </a:p>
          <a:p>
            <a:pPr marL="0" marR="0">
              <a:spcBef>
                <a:spcPts val="0"/>
              </a:spcBef>
              <a:spcAft>
                <a:spcPts val="0"/>
              </a:spcAft>
            </a:pPr>
            <a:endParaRPr lang="en-US" dirty="0">
              <a:ea typeface="Times New Roman" panose="02020603050405020304" pitchFamily="18" charset="0"/>
            </a:endParaRPr>
          </a:p>
        </p:txBody>
      </p:sp>
    </p:spTree>
    <p:extLst>
      <p:ext uri="{BB962C8B-B14F-4D97-AF65-F5344CB8AC3E}">
        <p14:creationId xmlns:p14="http://schemas.microsoft.com/office/powerpoint/2010/main" val="273198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50E6622C-BBBF-7000-1F32-0A44486D28B1}"/>
              </a:ext>
            </a:extLst>
          </p:cNvPr>
          <p:cNvCxnSpPr>
            <a:cxnSpLocks/>
            <a:stCxn id="10" idx="4"/>
            <a:endCxn id="17" idx="0"/>
          </p:cNvCxnSpPr>
          <p:nvPr/>
        </p:nvCxnSpPr>
        <p:spPr>
          <a:xfrm flipH="1">
            <a:off x="6213660" y="2311822"/>
            <a:ext cx="88528" cy="735009"/>
          </a:xfrm>
          <a:prstGeom prst="line">
            <a:avLst/>
          </a:prstGeom>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DFA1112D-3060-4F45-AE54-D95E2EE5CF83}"/>
              </a:ext>
            </a:extLst>
          </p:cNvPr>
          <p:cNvSpPr txBox="1"/>
          <p:nvPr/>
        </p:nvSpPr>
        <p:spPr>
          <a:xfrm>
            <a:off x="1136073" y="12672"/>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Search Space Combinatorics</a:t>
            </a:r>
          </a:p>
        </p:txBody>
      </p:sp>
      <p:sp>
        <p:nvSpPr>
          <p:cNvPr id="5" name="Oval 4">
            <a:extLst>
              <a:ext uri="{FF2B5EF4-FFF2-40B4-BE49-F238E27FC236}">
                <a16:creationId xmlns:a16="http://schemas.microsoft.com/office/drawing/2014/main" id="{F3F577DB-D81D-B94E-9C8B-86B2B877E2EB}"/>
              </a:ext>
            </a:extLst>
          </p:cNvPr>
          <p:cNvSpPr/>
          <p:nvPr/>
        </p:nvSpPr>
        <p:spPr>
          <a:xfrm>
            <a:off x="5268770" y="1149295"/>
            <a:ext cx="569253" cy="36933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TP 1</a:t>
            </a:r>
          </a:p>
        </p:txBody>
      </p:sp>
      <p:sp>
        <p:nvSpPr>
          <p:cNvPr id="7" name="Oval 6">
            <a:extLst>
              <a:ext uri="{FF2B5EF4-FFF2-40B4-BE49-F238E27FC236}">
                <a16:creationId xmlns:a16="http://schemas.microsoft.com/office/drawing/2014/main" id="{22E710A6-E871-7995-D6EE-ECBE4C9D90B4}"/>
              </a:ext>
            </a:extLst>
          </p:cNvPr>
          <p:cNvSpPr/>
          <p:nvPr/>
        </p:nvSpPr>
        <p:spPr>
          <a:xfrm>
            <a:off x="4233582" y="2002540"/>
            <a:ext cx="309282" cy="30928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DAE46DE-6483-CDE1-5002-79F2D9136395}"/>
              </a:ext>
            </a:extLst>
          </p:cNvPr>
          <p:cNvSpPr/>
          <p:nvPr/>
        </p:nvSpPr>
        <p:spPr>
          <a:xfrm>
            <a:off x="2922493" y="3046831"/>
            <a:ext cx="309282" cy="30928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B99DC5E-0090-2959-4419-64F692741C49}"/>
              </a:ext>
            </a:extLst>
          </p:cNvPr>
          <p:cNvSpPr/>
          <p:nvPr/>
        </p:nvSpPr>
        <p:spPr>
          <a:xfrm>
            <a:off x="4782670" y="3046831"/>
            <a:ext cx="309282" cy="30928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BC449C-08D6-E005-E9BD-FDF833D5A410}"/>
              </a:ext>
            </a:extLst>
          </p:cNvPr>
          <p:cNvSpPr/>
          <p:nvPr/>
        </p:nvSpPr>
        <p:spPr>
          <a:xfrm>
            <a:off x="6147547" y="2002540"/>
            <a:ext cx="309282" cy="30928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8CD169A-220B-BEA6-137D-BE23FBD9CB3C}"/>
              </a:ext>
            </a:extLst>
          </p:cNvPr>
          <p:cNvCxnSpPr>
            <a:endCxn id="10" idx="2"/>
          </p:cNvCxnSpPr>
          <p:nvPr/>
        </p:nvCxnSpPr>
        <p:spPr>
          <a:xfrm>
            <a:off x="4598894" y="2157181"/>
            <a:ext cx="1548653" cy="0"/>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510E6D2-99E2-D2FF-FB19-F0781D125B40}"/>
              </a:ext>
            </a:extLst>
          </p:cNvPr>
          <p:cNvCxnSpPr/>
          <p:nvPr/>
        </p:nvCxnSpPr>
        <p:spPr>
          <a:xfrm>
            <a:off x="3231775" y="3198159"/>
            <a:ext cx="1548653" cy="0"/>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BDE9A3F9-8B01-B4FE-7309-C49C0DDAF0A7}"/>
              </a:ext>
            </a:extLst>
          </p:cNvPr>
          <p:cNvSpPr txBox="1"/>
          <p:nvPr/>
        </p:nvSpPr>
        <p:spPr>
          <a:xfrm>
            <a:off x="3799913" y="2828827"/>
            <a:ext cx="654424" cy="369332"/>
          </a:xfrm>
          <a:prstGeom prst="rect">
            <a:avLst/>
          </a:prstGeom>
          <a:noFill/>
        </p:spPr>
        <p:txBody>
          <a:bodyPr wrap="square" rtlCol="0">
            <a:spAutoFit/>
          </a:bodyPr>
          <a:lstStyle/>
          <a:p>
            <a:r>
              <a:rPr lang="en-US" dirty="0"/>
              <a:t>55</a:t>
            </a:r>
          </a:p>
        </p:txBody>
      </p:sp>
      <p:sp>
        <p:nvSpPr>
          <p:cNvPr id="16" name="TextBox 15">
            <a:extLst>
              <a:ext uri="{FF2B5EF4-FFF2-40B4-BE49-F238E27FC236}">
                <a16:creationId xmlns:a16="http://schemas.microsoft.com/office/drawing/2014/main" id="{BEA40C28-EAA2-6049-F883-88527366D151}"/>
              </a:ext>
            </a:extLst>
          </p:cNvPr>
          <p:cNvSpPr txBox="1"/>
          <p:nvPr/>
        </p:nvSpPr>
        <p:spPr>
          <a:xfrm>
            <a:off x="4788089" y="1673268"/>
            <a:ext cx="1227695" cy="369332"/>
          </a:xfrm>
          <a:prstGeom prst="rect">
            <a:avLst/>
          </a:prstGeom>
          <a:noFill/>
        </p:spPr>
        <p:txBody>
          <a:bodyPr wrap="square" rtlCol="0">
            <a:spAutoFit/>
          </a:bodyPr>
          <a:lstStyle/>
          <a:p>
            <a:pPr algn="ctr"/>
            <a:r>
              <a:rPr lang="en-US" dirty="0"/>
              <a:t>55</a:t>
            </a:r>
          </a:p>
        </p:txBody>
      </p:sp>
      <p:sp>
        <p:nvSpPr>
          <p:cNvPr id="17" name="Oval 16">
            <a:extLst>
              <a:ext uri="{FF2B5EF4-FFF2-40B4-BE49-F238E27FC236}">
                <a16:creationId xmlns:a16="http://schemas.microsoft.com/office/drawing/2014/main" id="{23B55CFA-75A9-9DD0-57E3-4CA157D86B02}"/>
              </a:ext>
            </a:extLst>
          </p:cNvPr>
          <p:cNvSpPr/>
          <p:nvPr/>
        </p:nvSpPr>
        <p:spPr>
          <a:xfrm>
            <a:off x="6059019" y="3046831"/>
            <a:ext cx="309282" cy="30928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FA404B0-591B-FB09-2A5B-7CD8745376FA}"/>
              </a:ext>
            </a:extLst>
          </p:cNvPr>
          <p:cNvSpPr/>
          <p:nvPr/>
        </p:nvSpPr>
        <p:spPr>
          <a:xfrm>
            <a:off x="7919196" y="3046831"/>
            <a:ext cx="309282" cy="30928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264237F7-C144-9145-6389-452A48965B78}"/>
              </a:ext>
            </a:extLst>
          </p:cNvPr>
          <p:cNvCxnSpPr/>
          <p:nvPr/>
        </p:nvCxnSpPr>
        <p:spPr>
          <a:xfrm>
            <a:off x="6368301" y="3198159"/>
            <a:ext cx="1548653" cy="0"/>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F79C046-D676-A42A-4A7F-3E37C78C2CE8}"/>
              </a:ext>
            </a:extLst>
          </p:cNvPr>
          <p:cNvSpPr txBox="1"/>
          <p:nvPr/>
        </p:nvSpPr>
        <p:spPr>
          <a:xfrm>
            <a:off x="6936439" y="2828827"/>
            <a:ext cx="654424" cy="369332"/>
          </a:xfrm>
          <a:prstGeom prst="rect">
            <a:avLst/>
          </a:prstGeom>
          <a:noFill/>
        </p:spPr>
        <p:txBody>
          <a:bodyPr wrap="square" rtlCol="0">
            <a:spAutoFit/>
          </a:bodyPr>
          <a:lstStyle/>
          <a:p>
            <a:r>
              <a:rPr lang="en-US" dirty="0"/>
              <a:t>55</a:t>
            </a:r>
          </a:p>
        </p:txBody>
      </p:sp>
      <p:sp>
        <p:nvSpPr>
          <p:cNvPr id="21" name="Oval 20">
            <a:extLst>
              <a:ext uri="{FF2B5EF4-FFF2-40B4-BE49-F238E27FC236}">
                <a16:creationId xmlns:a16="http://schemas.microsoft.com/office/drawing/2014/main" id="{3CD3DDB8-E2EA-EAFF-48C5-A566BBFE60E0}"/>
              </a:ext>
            </a:extLst>
          </p:cNvPr>
          <p:cNvSpPr/>
          <p:nvPr/>
        </p:nvSpPr>
        <p:spPr>
          <a:xfrm>
            <a:off x="1941978" y="4595995"/>
            <a:ext cx="717876" cy="369332"/>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2CD94416-7A10-BFD0-C6F1-69C8C127017F}"/>
              </a:ext>
            </a:extLst>
          </p:cNvPr>
          <p:cNvCxnSpPr>
            <a:cxnSpLocks/>
            <a:stCxn id="5" idx="3"/>
            <a:endCxn id="7" idx="7"/>
          </p:cNvCxnSpPr>
          <p:nvPr/>
        </p:nvCxnSpPr>
        <p:spPr>
          <a:xfrm flipH="1">
            <a:off x="4497571" y="1464540"/>
            <a:ext cx="854564" cy="583293"/>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702ACA3A-8FE2-AEE6-A0E8-66A2A4A9F175}"/>
              </a:ext>
            </a:extLst>
          </p:cNvPr>
          <p:cNvCxnSpPr>
            <a:cxnSpLocks/>
            <a:stCxn id="5" idx="5"/>
            <a:endCxn id="10" idx="1"/>
          </p:cNvCxnSpPr>
          <p:nvPr/>
        </p:nvCxnSpPr>
        <p:spPr>
          <a:xfrm>
            <a:off x="5754658" y="1464540"/>
            <a:ext cx="438182" cy="583293"/>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FAC28239-7CAB-A375-B65B-F53EDDC5013C}"/>
              </a:ext>
            </a:extLst>
          </p:cNvPr>
          <p:cNvCxnSpPr>
            <a:stCxn id="7" idx="3"/>
            <a:endCxn id="8" idx="7"/>
          </p:cNvCxnSpPr>
          <p:nvPr/>
        </p:nvCxnSpPr>
        <p:spPr>
          <a:xfrm flipH="1">
            <a:off x="3186482" y="2266529"/>
            <a:ext cx="1092393" cy="825595"/>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7D3BE225-E594-258B-4DAE-62EECCA55316}"/>
              </a:ext>
            </a:extLst>
          </p:cNvPr>
          <p:cNvCxnSpPr>
            <a:stCxn id="7" idx="5"/>
            <a:endCxn id="9" idx="0"/>
          </p:cNvCxnSpPr>
          <p:nvPr/>
        </p:nvCxnSpPr>
        <p:spPr>
          <a:xfrm>
            <a:off x="4497571" y="2266529"/>
            <a:ext cx="439740" cy="780302"/>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51F3470-070C-9F65-1CC6-39F625B0A7A8}"/>
              </a:ext>
            </a:extLst>
          </p:cNvPr>
          <p:cNvCxnSpPr>
            <a:stCxn id="10" idx="5"/>
            <a:endCxn id="18" idx="0"/>
          </p:cNvCxnSpPr>
          <p:nvPr/>
        </p:nvCxnSpPr>
        <p:spPr>
          <a:xfrm>
            <a:off x="6411536" y="2266529"/>
            <a:ext cx="1662301" cy="780302"/>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62739E31-229E-3BD2-28F3-A1CBE687CE3C}"/>
              </a:ext>
            </a:extLst>
          </p:cNvPr>
          <p:cNvCxnSpPr>
            <a:cxnSpLocks/>
            <a:stCxn id="8" idx="3"/>
            <a:endCxn id="21" idx="0"/>
          </p:cNvCxnSpPr>
          <p:nvPr/>
        </p:nvCxnSpPr>
        <p:spPr>
          <a:xfrm flipH="1">
            <a:off x="2300916" y="3310820"/>
            <a:ext cx="666870" cy="1285175"/>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01F42F74-832E-B850-52C2-05ECA226B480}"/>
              </a:ext>
            </a:extLst>
          </p:cNvPr>
          <p:cNvCxnSpPr>
            <a:stCxn id="8" idx="5"/>
          </p:cNvCxnSpPr>
          <p:nvPr/>
        </p:nvCxnSpPr>
        <p:spPr>
          <a:xfrm>
            <a:off x="3186482" y="3310820"/>
            <a:ext cx="309753" cy="128517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1FB00842-E6B0-CC50-B0D7-06912CAE1E36}"/>
              </a:ext>
            </a:extLst>
          </p:cNvPr>
          <p:cNvCxnSpPr>
            <a:stCxn id="9" idx="4"/>
          </p:cNvCxnSpPr>
          <p:nvPr/>
        </p:nvCxnSpPr>
        <p:spPr>
          <a:xfrm flipH="1">
            <a:off x="4454337" y="3356113"/>
            <a:ext cx="482974" cy="123988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035145EB-2C0A-5132-EC80-86CBDC55A892}"/>
              </a:ext>
            </a:extLst>
          </p:cNvPr>
          <p:cNvCxnSpPr>
            <a:stCxn id="9" idx="5"/>
          </p:cNvCxnSpPr>
          <p:nvPr/>
        </p:nvCxnSpPr>
        <p:spPr>
          <a:xfrm>
            <a:off x="5046659" y="3310820"/>
            <a:ext cx="444222" cy="128517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FC05A4C-BB8C-553D-B5F2-6E110E23119A}"/>
              </a:ext>
            </a:extLst>
          </p:cNvPr>
          <p:cNvCxnSpPr/>
          <p:nvPr/>
        </p:nvCxnSpPr>
        <p:spPr>
          <a:xfrm flipH="1">
            <a:off x="5774297" y="3356113"/>
            <a:ext cx="482974" cy="123988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AB4E5F0-BE6C-980F-03AB-4BBF58D16FDD}"/>
              </a:ext>
            </a:extLst>
          </p:cNvPr>
          <p:cNvCxnSpPr/>
          <p:nvPr/>
        </p:nvCxnSpPr>
        <p:spPr>
          <a:xfrm>
            <a:off x="6319229" y="3333466"/>
            <a:ext cx="444222" cy="128517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D4E12D55-67CE-FED3-64DA-9E487442E3DA}"/>
              </a:ext>
            </a:extLst>
          </p:cNvPr>
          <p:cNvCxnSpPr/>
          <p:nvPr/>
        </p:nvCxnSpPr>
        <p:spPr>
          <a:xfrm flipH="1">
            <a:off x="7586616" y="3398460"/>
            <a:ext cx="482974" cy="1239882"/>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AEF3AD43-B09F-2A42-AD86-6B5BDE34892F}"/>
              </a:ext>
            </a:extLst>
          </p:cNvPr>
          <p:cNvCxnSpPr/>
          <p:nvPr/>
        </p:nvCxnSpPr>
        <p:spPr>
          <a:xfrm>
            <a:off x="8228478" y="3398460"/>
            <a:ext cx="444222" cy="1285175"/>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114FCF0A-1C76-5F9B-D942-814266966B62}"/>
              </a:ext>
            </a:extLst>
          </p:cNvPr>
          <p:cNvCxnSpPr/>
          <p:nvPr/>
        </p:nvCxnSpPr>
        <p:spPr>
          <a:xfrm flipH="1">
            <a:off x="1797188" y="1210329"/>
            <a:ext cx="16015" cy="3280989"/>
          </a:xfrm>
          <a:prstGeom prst="straightConnector1">
            <a:avLst/>
          </a:prstGeom>
          <a:ln>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A248F19E-5BE0-E1E3-A5D4-14CC1132C2B9}"/>
              </a:ext>
            </a:extLst>
          </p:cNvPr>
          <p:cNvSpPr txBox="1"/>
          <p:nvPr/>
        </p:nvSpPr>
        <p:spPr>
          <a:xfrm>
            <a:off x="32033" y="1943363"/>
            <a:ext cx="1502938" cy="646331"/>
          </a:xfrm>
          <a:prstGeom prst="rect">
            <a:avLst/>
          </a:prstGeom>
          <a:noFill/>
        </p:spPr>
        <p:txBody>
          <a:bodyPr wrap="square" rtlCol="0">
            <a:spAutoFit/>
          </a:bodyPr>
          <a:lstStyle/>
          <a:p>
            <a:pPr algn="ctr"/>
            <a:r>
              <a:rPr lang="en-US" dirty="0"/>
              <a:t>Tree depth:</a:t>
            </a:r>
          </a:p>
          <a:p>
            <a:pPr algn="ctr"/>
            <a:r>
              <a:rPr lang="en-US" dirty="0"/>
              <a:t>8700</a:t>
            </a:r>
          </a:p>
        </p:txBody>
      </p:sp>
      <p:sp>
        <p:nvSpPr>
          <p:cNvPr id="52" name="TextBox 51">
            <a:extLst>
              <a:ext uri="{FF2B5EF4-FFF2-40B4-BE49-F238E27FC236}">
                <a16:creationId xmlns:a16="http://schemas.microsoft.com/office/drawing/2014/main" id="{E993EE46-36B9-3A45-56EF-E7BBC3B7BA57}"/>
              </a:ext>
            </a:extLst>
          </p:cNvPr>
          <p:cNvSpPr txBox="1"/>
          <p:nvPr/>
        </p:nvSpPr>
        <p:spPr>
          <a:xfrm>
            <a:off x="2967786" y="4942212"/>
            <a:ext cx="879938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Each node is a decision var associated with a TP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~55 children/node (~55 cmd choices/TP)</a:t>
            </a:r>
            <a:br>
              <a:rPr lang="en-US" dirty="0"/>
            </a:br>
            <a:endParaRPr lang="en-US" dirty="0"/>
          </a:p>
          <a:p>
            <a:pPr marL="285750" indent="-285750">
              <a:buFont typeface="Arial" panose="020B0604020202020204" pitchFamily="34" charset="0"/>
              <a:buChar char="•"/>
            </a:pPr>
            <a:r>
              <a:rPr lang="en-US" dirty="0"/>
              <a:t>Tree Depth: 8700 = # of TP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7" name="Rectangle 66">
            <a:extLst>
              <a:ext uri="{FF2B5EF4-FFF2-40B4-BE49-F238E27FC236}">
                <a16:creationId xmlns:a16="http://schemas.microsoft.com/office/drawing/2014/main" id="{D38BE55A-27B1-CBC3-BF54-B9A6C19506FB}"/>
              </a:ext>
            </a:extLst>
          </p:cNvPr>
          <p:cNvSpPr/>
          <p:nvPr/>
        </p:nvSpPr>
        <p:spPr>
          <a:xfrm>
            <a:off x="2030737" y="4549828"/>
            <a:ext cx="498855" cy="461665"/>
          </a:xfrm>
          <a:prstGeom prst="rect">
            <a:avLst/>
          </a:prstGeom>
        </p:spPr>
        <p:txBody>
          <a:bodyPr wrap="none">
            <a:spAutoFit/>
          </a:bodyPr>
          <a:lstStyle/>
          <a:p>
            <a:pPr algn="ctr"/>
            <a:r>
              <a:rPr lang="en-US" sz="1200" dirty="0">
                <a:latin typeface="Calibri" panose="020F0502020204030204" pitchFamily="34" charset="0"/>
                <a:cs typeface="Calibri" panose="020F0502020204030204" pitchFamily="34" charset="0"/>
              </a:rPr>
              <a:t>TP</a:t>
            </a:r>
          </a:p>
          <a:p>
            <a:pPr algn="ctr"/>
            <a:r>
              <a:rPr lang="en-US" sz="1200" dirty="0">
                <a:latin typeface="Calibri" panose="020F0502020204030204" pitchFamily="34" charset="0"/>
                <a:cs typeface="Calibri" panose="020F0502020204030204" pitchFamily="34" charset="0"/>
              </a:rPr>
              <a:t>8700</a:t>
            </a:r>
          </a:p>
        </p:txBody>
      </p:sp>
    </p:spTree>
    <p:extLst>
      <p:ext uri="{BB962C8B-B14F-4D97-AF65-F5344CB8AC3E}">
        <p14:creationId xmlns:p14="http://schemas.microsoft.com/office/powerpoint/2010/main" val="184754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Text Box 45">
                <a:extLst>
                  <a:ext uri="{FF2B5EF4-FFF2-40B4-BE49-F238E27FC236}">
                    <a16:creationId xmlns:a16="http://schemas.microsoft.com/office/drawing/2014/main" id="{55B405E7-C55F-F047-9149-48F5C047F6DA}"/>
                  </a:ext>
                </a:extLst>
              </p:cNvPr>
              <p:cNvSpPr txBox="1"/>
              <p:nvPr/>
            </p:nvSpPr>
            <p:spPr>
              <a:xfrm>
                <a:off x="121025" y="1018309"/>
                <a:ext cx="12070976" cy="54766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400" b="1" dirty="0">
                    <a:latin typeface="Calibri" panose="020F0502020204030204" pitchFamily="34" charset="0"/>
                    <a:cs typeface="Calibri" panose="020F0502020204030204" pitchFamily="34" charset="0"/>
                  </a:rPr>
                  <a:t>2 Binary Decision Variables </a:t>
                </a: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14:m>
                  <m:oMath xmlns:m="http://schemas.openxmlformats.org/officeDocument/2006/math">
                    <m:sSubSup>
                      <m:sSubSupPr>
                        <m:ctrlPr>
                          <a:rPr lang="en-US" sz="2400" i="1" smtClean="0">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𝑥</m:t>
                        </m:r>
                      </m:e>
                      <m:sub>
                        <m:r>
                          <a:rPr lang="en-US" sz="2400" b="0" i="1" smtClean="0">
                            <a:solidFill>
                              <a:srgbClr val="0070C0"/>
                            </a:solidFill>
                            <a:latin typeface="Cambria Math" panose="02040503050406030204" pitchFamily="18" charset="0"/>
                          </a:rPr>
                          <m:t>𝑠</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𝑐</m:t>
                        </m:r>
                        <m:r>
                          <a:rPr lang="en-US" sz="2400" b="0" i="1" smtClean="0">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b="0" i="1" smtClean="0">
                            <a:solidFill>
                              <a:srgbClr val="0070C0"/>
                            </a:solidFill>
                            <a:latin typeface="Cambria Math" panose="02040503050406030204" pitchFamily="18" charset="0"/>
                          </a:rPr>
                          <m:t> </m:t>
                        </m:r>
                      </m:sup>
                    </m:sSubSup>
                    <m:r>
                      <a:rPr lang="en-US" sz="2400" b="0" i="0" smtClean="0">
                        <a:latin typeface="Cambria Math" panose="02040503050406030204" pitchFamily="18" charset="0"/>
                      </a:rPr>
                      <m:t> </m:t>
                    </m:r>
                  </m:oMath>
                </a14:m>
                <a:r>
                  <a:rPr lang="en-US" sz="2400" dirty="0">
                    <a:latin typeface="Calibri" panose="020F0502020204030204" pitchFamily="34" charset="0"/>
                    <a:cs typeface="Calibri" panose="020F0502020204030204" pitchFamily="34" charset="0"/>
                  </a:rPr>
                  <a:t>= 1 </a:t>
                </a:r>
                <a14:m>
                  <m:oMath xmlns:m="http://schemas.openxmlformats.org/officeDocument/2006/math">
                    <m:r>
                      <a:rPr lang="en-US" sz="2400" i="1" smtClean="0">
                        <a:latin typeface="Cambria Math" panose="02040503050406030204" pitchFamily="18" charset="0"/>
                        <a:ea typeface="Cambria Math" panose="02040503050406030204" pitchFamily="18" charset="0"/>
                        <a:cs typeface="Calibri" panose="020F0502020204030204" pitchFamily="34" charset="0"/>
                      </a:rPr>
                      <m:t>↔</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sat</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s</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executes</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command</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c</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at</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time</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t</m:t>
                    </m:r>
                  </m:oMath>
                </a14:m>
                <a:r>
                  <a:rPr lang="en-US" sz="2400" dirty="0">
                    <a:latin typeface="Calibri" panose="020F0502020204030204" pitchFamily="34" charset="0"/>
                    <a:cs typeface="Calibri" panose="020F0502020204030204" pitchFamily="34" charset="0"/>
                  </a:rPr>
                  <a:t>,      </a:t>
                </a: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b="0" i="1" smtClean="0">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r>
                      <a:rPr lang="en-US" sz="2400" i="1" smtClean="0">
                        <a:solidFill>
                          <a:srgbClr val="0070C0"/>
                        </a:solidFill>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{0,1}</m:t>
                    </m:r>
                    <m:r>
                      <a:rPr lang="en-US" sz="2400" b="0" i="1" smtClean="0">
                        <a:solidFill>
                          <a:srgbClr val="0070C0"/>
                        </a:solidFill>
                        <a:latin typeface="Cambria Math" panose="02040503050406030204" pitchFamily="18" charset="0"/>
                      </a:rPr>
                      <m:t> </m:t>
                    </m:r>
                  </m:oMath>
                </a14:m>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b="0" i="1" smtClean="0">
                            <a:solidFill>
                              <a:srgbClr val="0070C0"/>
                            </a:solidFill>
                            <a:latin typeface="Cambria Math" panose="02040503050406030204" pitchFamily="18" charset="0"/>
                          </a:rPr>
                          <m:t>𝑦</m:t>
                        </m:r>
                      </m:e>
                      <m:sub>
                        <m:r>
                          <a:rPr lang="en-US" sz="2400" b="0" i="1" smtClean="0">
                            <a:solidFill>
                              <a:srgbClr val="0070C0"/>
                            </a:solidFill>
                            <a:latin typeface="Cambria Math" panose="02040503050406030204" pitchFamily="18" charset="0"/>
                          </a:rPr>
                          <m:t>𝑔</m:t>
                        </m:r>
                        <m:r>
                          <a:rPr lang="en-US" sz="2400" b="0" i="1" smtClean="0">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r>
                      <a:rPr lang="en-US" sz="2400">
                        <a:latin typeface="Cambria Math" panose="02040503050406030204" pitchFamily="18" charset="0"/>
                      </a:rPr>
                      <m:t> </m:t>
                    </m:r>
                  </m:oMath>
                </a14:m>
                <a:r>
                  <a:rPr lang="en-US" sz="2400" dirty="0">
                    <a:latin typeface="Calibri" panose="020F0502020204030204" pitchFamily="34" charset="0"/>
                    <a:cs typeface="Calibri" panose="020F0502020204030204" pitchFamily="34" charset="0"/>
                  </a:rPr>
                  <a:t>= 1 </a:t>
                </a:r>
                <a14:m>
                  <m:oMath xmlns:m="http://schemas.openxmlformats.org/officeDocument/2006/math">
                    <m:r>
                      <a:rPr lang="en-US" sz="2400" i="1">
                        <a:latin typeface="Cambria Math" panose="02040503050406030204" pitchFamily="18" charset="0"/>
                        <a:ea typeface="Cambria Math" panose="02040503050406030204" pitchFamily="18" charset="0"/>
                        <a:cs typeface="Calibri" panose="020F0502020204030204" pitchFamily="34" charset="0"/>
                      </a:rPr>
                      <m:t>↔</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GP</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g</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is</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observed</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b="0" i="0" smtClean="0">
                        <a:latin typeface="Cambria Math" panose="02040503050406030204" pitchFamily="18" charset="0"/>
                        <a:ea typeface="Cambria Math" panose="02040503050406030204" pitchFamily="18" charset="0"/>
                        <a:cs typeface="Calibri" panose="020F0502020204030204" pitchFamily="34" charset="0"/>
                      </a:rPr>
                      <m:t>by</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sat</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s</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executes</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command</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c</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at</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time</m:t>
                    </m:r>
                    <m:r>
                      <a:rPr lang="en-US" sz="240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400">
                        <a:latin typeface="Cambria Math" panose="02040503050406030204" pitchFamily="18" charset="0"/>
                        <a:ea typeface="Cambria Math" panose="02040503050406030204" pitchFamily="18" charset="0"/>
                        <a:cs typeface="Calibri" panose="020F0502020204030204" pitchFamily="34" charset="0"/>
                      </a:rPr>
                      <m:t>t</m:t>
                    </m:r>
                    <m:r>
                      <a:rPr lang="en-US" sz="2400" b="0" i="0" smtClean="0">
                        <a:latin typeface="Cambria Math" panose="02040503050406030204" pitchFamily="18" charset="0"/>
                        <a:ea typeface="Cambria Math" panose="02040503050406030204" pitchFamily="18" charset="0"/>
                        <a:cs typeface="Calibri" panose="020F0502020204030204" pitchFamily="34" charset="0"/>
                      </a:rPr>
                      <m:t>, </m:t>
                    </m:r>
                  </m:oMath>
                </a14:m>
                <a:r>
                  <a:rPr lang="en-US" sz="2400" dirty="0">
                    <a:latin typeface="Calibri" panose="020F0502020204030204" pitchFamily="34" charset="0"/>
                    <a:cs typeface="Calibri" panose="020F0502020204030204" pitchFamily="34" charset="0"/>
                  </a:rPr>
                  <a:t> </a:t>
                </a: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b="0" i="1" smtClean="0">
                            <a:solidFill>
                              <a:srgbClr val="0070C0"/>
                            </a:solidFill>
                            <a:latin typeface="Cambria Math" panose="02040503050406030204" pitchFamily="18" charset="0"/>
                          </a:rPr>
                          <m:t>𝑦</m:t>
                        </m:r>
                      </m:e>
                      <m:sub>
                        <m:r>
                          <a:rPr lang="en-US" sz="2400" b="0" i="1" smtClean="0">
                            <a:solidFill>
                              <a:srgbClr val="0070C0"/>
                            </a:solidFill>
                            <a:latin typeface="Cambria Math" panose="02040503050406030204" pitchFamily="18" charset="0"/>
                          </a:rPr>
                          <m:t>𝑔</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r>
                      <a:rPr lang="en-US" sz="2400" i="1">
                        <a:solidFill>
                          <a:srgbClr val="0070C0"/>
                        </a:solidFill>
                        <a:latin typeface="Cambria Math" panose="02040503050406030204" pitchFamily="18" charset="0"/>
                        <a:ea typeface="Cambria Math" panose="02040503050406030204" pitchFamily="18" charset="0"/>
                      </a:rPr>
                      <m:t>∈{0,1}</m:t>
                    </m:r>
                    <m:r>
                      <a:rPr lang="en-US" sz="2400" i="1">
                        <a:solidFill>
                          <a:srgbClr val="0070C0"/>
                        </a:solidFill>
                        <a:latin typeface="Cambria Math" panose="02040503050406030204" pitchFamily="18" charset="0"/>
                      </a:rPr>
                      <m:t> </m:t>
                    </m:r>
                  </m:oMath>
                </a14:m>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Duplicate GP constraint:       </a:t>
                </a:r>
                <a14:m>
                  <m:oMath xmlns:m="http://schemas.openxmlformats.org/officeDocument/2006/math">
                    <m:sSub>
                      <m:sSubPr>
                        <m:ctrlPr>
                          <a:rPr lang="en-US" sz="2400" b="0" i="1" smtClean="0">
                            <a:solidFill>
                              <a:srgbClr val="0070C0"/>
                            </a:solidFill>
                            <a:latin typeface="Cambria Math" panose="02040503050406030204" pitchFamily="18" charset="0"/>
                            <a:ea typeface="Cambria Math" panose="02040503050406030204" pitchFamily="18" charset="0"/>
                          </a:rPr>
                        </m:ctrlPr>
                      </m:sSubPr>
                      <m:e>
                        <m:r>
                          <m:rPr>
                            <m:sty m:val="p"/>
                          </m:rPr>
                          <a:rPr lang="el-GR" sz="2400" i="1" smtClean="0">
                            <a:solidFill>
                              <a:srgbClr val="0070C0"/>
                            </a:solidFill>
                            <a:latin typeface="Cambria Math" panose="02040503050406030204" pitchFamily="18" charset="0"/>
                            <a:ea typeface="Cambria Math" panose="02040503050406030204" pitchFamily="18" charset="0"/>
                          </a:rPr>
                          <m:t>Σ</m:t>
                        </m:r>
                      </m:e>
                      <m:sub>
                        <m:r>
                          <a:rPr lang="en-US" sz="2400" b="0" i="1" smtClean="0">
                            <a:solidFill>
                              <a:srgbClr val="0070C0"/>
                            </a:solidFill>
                            <a:latin typeface="Cambria Math" panose="02040503050406030204" pitchFamily="18" charset="0"/>
                            <a:ea typeface="Cambria Math" panose="02040503050406030204" pitchFamily="18" charset="0"/>
                          </a:rPr>
                          <m:t>𝑠</m:t>
                        </m:r>
                        <m:r>
                          <a:rPr lang="en-US" sz="2400" b="0" i="1" smtClean="0">
                            <a:solidFill>
                              <a:srgbClr val="0070C0"/>
                            </a:solidFill>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𝑐</m:t>
                        </m:r>
                        <m:r>
                          <a:rPr lang="en-US" sz="2400" b="0" i="1" smtClean="0">
                            <a:solidFill>
                              <a:srgbClr val="0070C0"/>
                            </a:solidFill>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𝑡</m:t>
                        </m:r>
                      </m:sub>
                    </m:sSub>
                    <m:r>
                      <a:rPr lang="en-US" sz="2400" b="0" i="1" smtClean="0">
                        <a:solidFill>
                          <a:srgbClr val="0070C0"/>
                        </a:solidFill>
                        <a:latin typeface="Cambria Math" panose="02040503050406030204" pitchFamily="18" charset="0"/>
                        <a:ea typeface="Cambria Math" panose="02040503050406030204" pitchFamily="18" charset="0"/>
                      </a:rPr>
                      <m:t>  </m:t>
                    </m:r>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𝑦</m:t>
                        </m:r>
                      </m:e>
                      <m:sub>
                        <m:r>
                          <a:rPr lang="en-US" sz="2400" i="1">
                            <a:solidFill>
                              <a:srgbClr val="0070C0"/>
                            </a:solidFill>
                            <a:latin typeface="Cambria Math" panose="02040503050406030204" pitchFamily="18" charset="0"/>
                          </a:rPr>
                          <m:t>𝑔</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r>
                      <a:rPr lang="en-US" sz="2400" b="0" i="1" smtClean="0">
                        <a:solidFill>
                          <a:srgbClr val="0070C0"/>
                        </a:solidFill>
                        <a:latin typeface="Cambria Math" panose="02040503050406030204" pitchFamily="18" charset="0"/>
                      </a:rPr>
                      <m:t>=1,       </m:t>
                    </m:r>
                    <m:sSub>
                      <m:sSubPr>
                        <m:ctrlPr>
                          <a:rPr lang="en-US" sz="2400" b="0" i="1" smtClean="0">
                            <a:solidFill>
                              <a:srgbClr val="0070C0"/>
                            </a:solidFill>
                            <a:latin typeface="Cambria Math" panose="02040503050406030204" pitchFamily="18" charset="0"/>
                            <a:ea typeface="Cambria Math" panose="02040503050406030204" pitchFamily="18" charset="0"/>
                          </a:rPr>
                        </m:ctrlPr>
                      </m:sSubPr>
                      <m:e>
                        <m:r>
                          <a:rPr lang="en-US" sz="2400" i="1" smtClean="0">
                            <a:solidFill>
                              <a:srgbClr val="0070C0"/>
                            </a:solidFill>
                            <a:latin typeface="Cambria Math" panose="02040503050406030204" pitchFamily="18" charset="0"/>
                            <a:ea typeface="Cambria Math" panose="02040503050406030204" pitchFamily="18" charset="0"/>
                          </a:rPr>
                          <m:t>∀</m:t>
                        </m:r>
                      </m:e>
                      <m:sub>
                        <m:r>
                          <a:rPr lang="en-US" sz="2400" b="0" i="1" smtClean="0">
                            <a:solidFill>
                              <a:srgbClr val="0070C0"/>
                            </a:solidFill>
                            <a:latin typeface="Cambria Math" panose="02040503050406030204" pitchFamily="18" charset="0"/>
                            <a:ea typeface="Cambria Math" panose="02040503050406030204" pitchFamily="18" charset="0"/>
                          </a:rPr>
                          <m:t>𝑔</m:t>
                        </m:r>
                      </m:sub>
                    </m:sSub>
                  </m:oMath>
                </a14:m>
                <a:r>
                  <a:rPr lang="en-US" sz="2400" b="0" dirty="0">
                    <a:solidFill>
                      <a:srgbClr val="0070C0"/>
                    </a:solidFill>
                    <a:latin typeface="Calibri" panose="020F0502020204030204" pitchFamily="34" charset="0"/>
                    <a:ea typeface="Cambria Math" panose="02040503050406030204" pitchFamily="18" charset="0"/>
                  </a:rPr>
                  <a:t> </a:t>
                </a:r>
                <a14:m>
                  <m:oMath xmlns:m="http://schemas.openxmlformats.org/officeDocument/2006/math">
                    <m:r>
                      <a:rPr lang="en-US" sz="2400" i="1">
                        <a:solidFill>
                          <a:srgbClr val="0070C0"/>
                        </a:solidFill>
                        <a:latin typeface="Cambria Math" panose="02040503050406030204" pitchFamily="18" charset="0"/>
                        <a:ea typeface="Cambria Math" panose="02040503050406030204" pitchFamily="18" charset="0"/>
                      </a:rPr>
                      <m:t>∈</m:t>
                    </m:r>
                    <m:sSub>
                      <m:sSubPr>
                        <m:ctrlPr>
                          <a:rPr lang="en-US" sz="2400" b="0" i="1" smtClean="0">
                            <a:solidFill>
                              <a:srgbClr val="0070C0"/>
                            </a:solidFill>
                            <a:latin typeface="Cambria Math" panose="02040503050406030204" pitchFamily="18" charset="0"/>
                            <a:ea typeface="Cambria Math" panose="02040503050406030204" pitchFamily="18" charset="0"/>
                          </a:rPr>
                        </m:ctrlPr>
                      </m:sSubPr>
                      <m:e>
                        <m:r>
                          <a:rPr lang="en-US" sz="2400" b="0" i="1" smtClean="0">
                            <a:solidFill>
                              <a:srgbClr val="0070C0"/>
                            </a:solidFill>
                            <a:latin typeface="Cambria Math" panose="02040503050406030204" pitchFamily="18" charset="0"/>
                            <a:ea typeface="Cambria Math" panose="02040503050406030204" pitchFamily="18" charset="0"/>
                          </a:rPr>
                          <m:t>𝐺</m:t>
                        </m:r>
                      </m:e>
                      <m:sub>
                        <m:r>
                          <a:rPr lang="en-US" sz="2400" b="0" i="1" smtClean="0">
                            <a:solidFill>
                              <a:srgbClr val="0070C0"/>
                            </a:solidFill>
                            <a:latin typeface="Cambria Math" panose="02040503050406030204" pitchFamily="18" charset="0"/>
                            <a:ea typeface="Cambria Math" panose="02040503050406030204" pitchFamily="18" charset="0"/>
                          </a:rPr>
                          <m:t>𝑠</m:t>
                        </m:r>
                        <m:r>
                          <a:rPr lang="en-US" sz="2400" b="0" i="1" smtClean="0">
                            <a:solidFill>
                              <a:srgbClr val="0070C0"/>
                            </a:solidFill>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𝑐</m:t>
                        </m:r>
                        <m:r>
                          <a:rPr lang="en-US" sz="2400" b="0" i="1" smtClean="0">
                            <a:solidFill>
                              <a:srgbClr val="0070C0"/>
                            </a:solidFill>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𝑡</m:t>
                        </m:r>
                      </m:sub>
                    </m:sSub>
                    <m:r>
                      <a:rPr lang="en-US" sz="2400" b="0" i="1" smtClean="0">
                        <a:solidFill>
                          <a:srgbClr val="0070C0"/>
                        </a:solidFill>
                        <a:latin typeface="Cambria Math" panose="02040503050406030204" pitchFamily="18" charset="0"/>
                        <a:ea typeface="Cambria Math" panose="02040503050406030204" pitchFamily="18" charset="0"/>
                      </a:rPr>
                      <m:t> </m:t>
                    </m:r>
                  </m:oMath>
                </a14:m>
                <a:endParaRPr lang="en-US" sz="2400" b="0" dirty="0">
                  <a:solidFill>
                    <a:srgbClr val="0070C0"/>
                  </a:solidFill>
                  <a:latin typeface="Calibri" panose="020F0502020204030204" pitchFamily="34" charset="0"/>
                  <a:ea typeface="Cambria Math" panose="02040503050406030204" pitchFamily="18" charset="0"/>
                </a:endParaRPr>
              </a:p>
              <a:p>
                <a:endParaRPr lang="en-US" sz="2400" b="0" dirty="0">
                  <a:solidFill>
                    <a:srgbClr val="0070C0"/>
                  </a:solidFill>
                  <a:latin typeface="Calibri" panose="020F0502020204030204" pitchFamily="34" charset="0"/>
                  <a:ea typeface="Cambria Math" panose="02040503050406030204" pitchFamily="18" charset="0"/>
                </a:endParaRPr>
              </a:p>
              <a:p>
                <a:r>
                  <a:rPr lang="en-US" sz="2400" b="1" dirty="0">
                    <a:latin typeface="Calibri" panose="020F0502020204030204" pitchFamily="34" charset="0"/>
                    <a:cs typeface="Calibri" panose="020F0502020204030204" pitchFamily="34" charset="0"/>
                  </a:rPr>
                  <a:t>Mutex constraint </a:t>
                </a:r>
                <a:r>
                  <a:rPr lang="en-US" sz="2400" dirty="0">
                    <a:latin typeface="Calibri" panose="020F0502020204030204" pitchFamily="34" charset="0"/>
                    <a:cs typeface="Calibri" panose="020F0502020204030204" pitchFamily="34" charset="0"/>
                  </a:rPr>
                  <a:t>(image lock and slew times block out other commands)</a:t>
                </a:r>
              </a:p>
              <a:p>
                <a14:m>
                  <m:oMath xmlns:m="http://schemas.openxmlformats.org/officeDocument/2006/math">
                    <m:sSub>
                      <m:sSubPr>
                        <m:ctrlPr>
                          <a:rPr lang="en-US" sz="2400" i="1">
                            <a:solidFill>
                              <a:srgbClr val="0070C0"/>
                            </a:solidFill>
                            <a:latin typeface="Cambria Math" panose="02040503050406030204" pitchFamily="18" charset="0"/>
                          </a:rPr>
                        </m:ctrlPr>
                      </m:sSubPr>
                      <m:e>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e>
                      <m:sub>
                        <m:r>
                          <a:rPr lang="en-US" sz="2400" b="0" i="1" smtClean="0">
                            <a:solidFill>
                              <a:srgbClr val="0070C0"/>
                            </a:solidFill>
                            <a:latin typeface="Cambria Math" panose="02040503050406030204" pitchFamily="18" charset="0"/>
                          </a:rPr>
                          <m:t>1</m:t>
                        </m:r>
                      </m:sub>
                    </m:sSub>
                    <m:r>
                      <a:rPr lang="en-US" sz="2400" b="0" i="1" smtClean="0">
                        <a:solidFill>
                          <a:srgbClr val="0070C0"/>
                        </a:solidFill>
                        <a:latin typeface="Cambria Math" panose="02040503050406030204" pitchFamily="18" charset="0"/>
                      </a:rPr>
                      <m:t>+</m:t>
                    </m:r>
                    <m:sSub>
                      <m:sSubPr>
                        <m:ctrlPr>
                          <a:rPr lang="en-US" sz="2400" b="0" i="1" smtClean="0">
                            <a:solidFill>
                              <a:srgbClr val="0070C0"/>
                            </a:solidFill>
                            <a:latin typeface="Cambria Math" panose="02040503050406030204" pitchFamily="18" charset="0"/>
                          </a:rPr>
                        </m:ctrlPr>
                      </m:sSubPr>
                      <m:e>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e>
                      <m:sub>
                        <m:r>
                          <a:rPr lang="en-US" sz="2400" b="0" i="1" smtClean="0">
                            <a:solidFill>
                              <a:srgbClr val="0070C0"/>
                            </a:solidFill>
                            <a:latin typeface="Cambria Math" panose="02040503050406030204" pitchFamily="18" charset="0"/>
                          </a:rPr>
                          <m:t>2</m:t>
                        </m:r>
                      </m:sub>
                    </m:sSub>
                    <m:r>
                      <a:rPr lang="en-US" sz="2400" b="0" i="1" smtClean="0">
                        <a:solidFill>
                          <a:srgbClr val="0070C0"/>
                        </a:solidFill>
                        <a:latin typeface="Cambria Math" panose="02040503050406030204" pitchFamily="18" charset="0"/>
                      </a:rPr>
                      <m:t>≤1</m:t>
                    </m:r>
                  </m:oMath>
                </a14:m>
                <a:r>
                  <a:rPr lang="en-US" sz="2400" b="0" dirty="0">
                    <a:solidFill>
                      <a:srgbClr val="0070C0"/>
                    </a:solidFill>
                    <a:latin typeface="Calibri" panose="020F0502020204030204" pitchFamily="34" charset="0"/>
                  </a:rPr>
                  <a:t> </a:t>
                </a:r>
                <a14:m>
                  <m:oMath xmlns:m="http://schemas.openxmlformats.org/officeDocument/2006/math">
                    <m:sSub>
                      <m:sSubPr>
                        <m:ctrlPr>
                          <a:rPr lang="en-US" sz="2400" i="1">
                            <a:solidFill>
                              <a:srgbClr val="0070C0"/>
                            </a:solidFill>
                            <a:latin typeface="Cambria Math" panose="02040503050406030204" pitchFamily="18" charset="0"/>
                            <a:ea typeface="Cambria Math" panose="02040503050406030204" pitchFamily="18" charset="0"/>
                          </a:rPr>
                        </m:ctrlPr>
                      </m:sSubPr>
                      <m:e>
                        <m:r>
                          <a:rPr lang="en-US" sz="2400" b="0" i="1" smtClean="0">
                            <a:solidFill>
                              <a:srgbClr val="0070C0"/>
                            </a:solidFill>
                            <a:latin typeface="Cambria Math" panose="02040503050406030204" pitchFamily="18" charset="0"/>
                            <a:ea typeface="Cambria Math" panose="02040503050406030204" pitchFamily="18" charset="0"/>
                          </a:rPr>
                          <m:t>         </m:t>
                        </m:r>
                        <m:r>
                          <a:rPr lang="en-US" sz="2400" i="1">
                            <a:solidFill>
                              <a:srgbClr val="0070C0"/>
                            </a:solidFill>
                            <a:latin typeface="Cambria Math" panose="02040503050406030204" pitchFamily="18" charset="0"/>
                            <a:ea typeface="Cambria Math" panose="02040503050406030204" pitchFamily="18" charset="0"/>
                          </a:rPr>
                          <m:t>∀</m:t>
                        </m:r>
                      </m:e>
                      <m:sub>
                        <m:r>
                          <a:rPr lang="en-US" sz="2400" b="0" i="1" smtClean="0">
                            <a:solidFill>
                              <a:srgbClr val="0070C0"/>
                            </a:solidFill>
                            <a:latin typeface="Cambria Math" panose="02040503050406030204" pitchFamily="18" charset="0"/>
                            <a:ea typeface="Cambria Math" panose="02040503050406030204" pitchFamily="18" charset="0"/>
                          </a:rPr>
                          <m:t>𝑡</m:t>
                        </m:r>
                        <m:r>
                          <a:rPr lang="en-US" sz="2400" b="0" i="1" smtClean="0">
                            <a:solidFill>
                              <a:srgbClr val="0070C0"/>
                            </a:solidFill>
                            <a:latin typeface="Cambria Math" panose="02040503050406030204" pitchFamily="18" charset="0"/>
                            <a:ea typeface="Cambria Math" panose="02040503050406030204" pitchFamily="18" charset="0"/>
                          </a:rPr>
                          <m:t>1, </m:t>
                        </m:r>
                        <m:r>
                          <a:rPr lang="en-US" sz="2400" b="0" i="1" smtClean="0">
                            <a:solidFill>
                              <a:srgbClr val="0070C0"/>
                            </a:solidFill>
                            <a:latin typeface="Cambria Math" panose="02040503050406030204" pitchFamily="18" charset="0"/>
                            <a:ea typeface="Cambria Math" panose="02040503050406030204" pitchFamily="18" charset="0"/>
                          </a:rPr>
                          <m:t>𝑡</m:t>
                        </m:r>
                        <m:r>
                          <a:rPr lang="en-US" sz="2400" b="0" i="1" smtClean="0">
                            <a:solidFill>
                              <a:srgbClr val="0070C0"/>
                            </a:solidFill>
                            <a:latin typeface="Cambria Math" panose="02040503050406030204" pitchFamily="18" charset="0"/>
                            <a:ea typeface="Cambria Math" panose="02040503050406030204" pitchFamily="18" charset="0"/>
                          </a:rPr>
                          <m:t>2</m:t>
                        </m:r>
                      </m:sub>
                    </m:sSub>
                  </m:oMath>
                </a14:m>
                <a:r>
                  <a:rPr lang="en-US" sz="2400" dirty="0">
                    <a:solidFill>
                      <a:srgbClr val="0070C0"/>
                    </a:solidFill>
                    <a:latin typeface="Calibri" panose="020F0502020204030204" pitchFamily="34" charset="0"/>
                    <a:ea typeface="Cambria Math" panose="02040503050406030204" pitchFamily="18" charset="0"/>
                  </a:rPr>
                  <a:t> </a:t>
                </a:r>
                <a14:m>
                  <m:oMath xmlns:m="http://schemas.openxmlformats.org/officeDocument/2006/math">
                    <m:r>
                      <a:rPr lang="en-US" sz="2400" b="0" i="1" smtClean="0">
                        <a:solidFill>
                          <a:srgbClr val="0070C0"/>
                        </a:solidFill>
                        <a:latin typeface="Cambria Math" panose="02040503050406030204" pitchFamily="18" charset="0"/>
                        <a:ea typeface="Cambria Math" panose="02040503050406030204" pitchFamily="18" charset="0"/>
                      </a:rPr>
                      <m:t>:</m:t>
                    </m:r>
                    <m:r>
                      <a:rPr lang="en-US" sz="2400" b="0" i="1" smtClean="0">
                        <a:solidFill>
                          <a:srgbClr val="0070C0"/>
                        </a:solidFill>
                        <a:latin typeface="Cambria Math" panose="02040503050406030204" pitchFamily="18" charset="0"/>
                        <a:ea typeface="Cambria Math" panose="02040503050406030204" pitchFamily="18" charset="0"/>
                      </a:rPr>
                      <m:t>𝑡</m:t>
                    </m:r>
                    <m:r>
                      <a:rPr lang="en-US" sz="2400" b="0" i="1" smtClean="0">
                        <a:solidFill>
                          <a:srgbClr val="0070C0"/>
                        </a:solidFill>
                        <a:latin typeface="Cambria Math" panose="02040503050406030204" pitchFamily="18" charset="0"/>
                        <a:ea typeface="Cambria Math" panose="02040503050406030204" pitchFamily="18" charset="0"/>
                      </a:rPr>
                      <m:t>2 −</m:t>
                    </m:r>
                    <m:r>
                      <a:rPr lang="en-US" sz="2400" b="0" i="1" smtClean="0">
                        <a:solidFill>
                          <a:srgbClr val="0070C0"/>
                        </a:solidFill>
                        <a:latin typeface="Cambria Math" panose="02040503050406030204" pitchFamily="18" charset="0"/>
                        <a:ea typeface="Cambria Math" panose="02040503050406030204" pitchFamily="18" charset="0"/>
                      </a:rPr>
                      <m:t>𝑡</m:t>
                    </m:r>
                    <m:r>
                      <a:rPr lang="en-US" sz="2400" b="0" i="1" smtClean="0">
                        <a:solidFill>
                          <a:srgbClr val="0070C0"/>
                        </a:solidFill>
                        <a:latin typeface="Cambria Math" panose="02040503050406030204" pitchFamily="18" charset="0"/>
                        <a:ea typeface="Cambria Math" panose="02040503050406030204" pitchFamily="18" charset="0"/>
                      </a:rPr>
                      <m:t>1≤25         (</m:t>
                    </m:r>
                    <m:r>
                      <a:rPr lang="en-US" sz="2400" b="0" i="0" smtClean="0">
                        <a:solidFill>
                          <a:srgbClr val="0070C0"/>
                        </a:solidFill>
                        <a:latin typeface="Cambria Math" panose="02040503050406030204" pitchFamily="18" charset="0"/>
                        <a:ea typeface="Cambria Math" panose="02040503050406030204" pitchFamily="18" charset="0"/>
                      </a:rPr>
                      <m:t>25 </m:t>
                    </m:r>
                    <m:r>
                      <m:rPr>
                        <m:sty m:val="p"/>
                      </m:rPr>
                      <a:rPr lang="en-US" sz="2400" b="0" i="0" smtClean="0">
                        <a:solidFill>
                          <a:srgbClr val="0070C0"/>
                        </a:solidFill>
                        <a:latin typeface="Cambria Math" panose="02040503050406030204" pitchFamily="18" charset="0"/>
                        <a:ea typeface="Cambria Math" panose="02040503050406030204" pitchFamily="18" charset="0"/>
                      </a:rPr>
                      <m:t>seconds</m:t>
                    </m:r>
                    <m:r>
                      <a:rPr lang="en-US" sz="2400" b="0" i="0" smtClean="0">
                        <a:solidFill>
                          <a:srgbClr val="0070C0"/>
                        </a:solidFill>
                        <a:latin typeface="Cambria Math" panose="02040503050406030204" pitchFamily="18" charset="0"/>
                        <a:ea typeface="Cambria Math" panose="02040503050406030204" pitchFamily="18" charset="0"/>
                      </a:rPr>
                      <m:t>=</m:t>
                    </m:r>
                    <m:func>
                      <m:funcPr>
                        <m:ctrlPr>
                          <a:rPr lang="en-US" sz="2400" b="0" i="1" smtClean="0">
                            <a:solidFill>
                              <a:srgbClr val="0070C0"/>
                            </a:solidFill>
                            <a:latin typeface="Cambria Math" panose="02040503050406030204" pitchFamily="18" charset="0"/>
                            <a:ea typeface="Cambria Math" panose="02040503050406030204" pitchFamily="18" charset="0"/>
                          </a:rPr>
                        </m:ctrlPr>
                      </m:funcPr>
                      <m:fName>
                        <m:r>
                          <m:rPr>
                            <m:sty m:val="p"/>
                          </m:rPr>
                          <a:rPr lang="en-US" sz="2400" b="0" i="0" smtClean="0">
                            <a:solidFill>
                              <a:srgbClr val="0070C0"/>
                            </a:solidFill>
                            <a:latin typeface="Cambria Math" panose="02040503050406030204" pitchFamily="18" charset="0"/>
                            <a:ea typeface="Cambria Math" panose="02040503050406030204" pitchFamily="18" charset="0"/>
                          </a:rPr>
                          <m:t>max</m:t>
                        </m:r>
                      </m:fName>
                      <m:e>
                        <m:r>
                          <m:rPr>
                            <m:sty m:val="p"/>
                          </m:rPr>
                          <a:rPr lang="en-US" sz="2400" b="0" i="0" smtClean="0">
                            <a:solidFill>
                              <a:srgbClr val="0070C0"/>
                            </a:solidFill>
                            <a:latin typeface="Cambria Math" panose="02040503050406030204" pitchFamily="18" charset="0"/>
                            <a:ea typeface="Cambria Math" panose="02040503050406030204" pitchFamily="18" charset="0"/>
                          </a:rPr>
                          <m:t>slew</m:t>
                        </m:r>
                        <m:r>
                          <a:rPr lang="en-US" sz="2400" b="0" i="0" smtClean="0">
                            <a:solidFill>
                              <a:srgbClr val="0070C0"/>
                            </a:solidFill>
                            <a:latin typeface="Cambria Math" panose="02040503050406030204" pitchFamily="18" charset="0"/>
                            <a:ea typeface="Cambria Math" panose="02040503050406030204" pitchFamily="18" charset="0"/>
                          </a:rPr>
                          <m:t> </m:t>
                        </m:r>
                        <m:r>
                          <m:rPr>
                            <m:sty m:val="p"/>
                          </m:rPr>
                          <a:rPr lang="en-US" sz="2400" b="0" i="0" smtClean="0">
                            <a:solidFill>
                              <a:srgbClr val="0070C0"/>
                            </a:solidFill>
                            <a:latin typeface="Cambria Math" panose="02040503050406030204" pitchFamily="18" charset="0"/>
                            <a:ea typeface="Cambria Math" panose="02040503050406030204" pitchFamily="18" charset="0"/>
                          </a:rPr>
                          <m:t>time</m:t>
                        </m:r>
                        <m:r>
                          <a:rPr lang="en-US" sz="2400" b="0" i="0" smtClean="0">
                            <a:solidFill>
                              <a:srgbClr val="0070C0"/>
                            </a:solidFill>
                            <a:latin typeface="Cambria Math" panose="02040503050406030204" pitchFamily="18" charset="0"/>
                            <a:ea typeface="Cambria Math" panose="02040503050406030204" pitchFamily="18" charset="0"/>
                          </a:rPr>
                          <m:t>)</m:t>
                        </m:r>
                      </m:e>
                    </m:func>
                  </m:oMath>
                </a14:m>
                <a:endParaRPr lang="en-US" sz="2400" b="0" dirty="0">
                  <a:solidFill>
                    <a:srgbClr val="0070C0"/>
                  </a:solidFill>
                  <a:latin typeface="Calibri" panose="020F0502020204030204" pitchFamily="34" charset="0"/>
                </a:endParaRPr>
              </a:p>
              <a:p>
                <a:endParaRPr lang="en-US" sz="2400" dirty="0">
                  <a:solidFill>
                    <a:srgbClr val="0070C0"/>
                  </a:solidFill>
                  <a:latin typeface="Calibri" panose="020F0502020204030204" pitchFamily="34" charset="0"/>
                  <a:ea typeface="Cambria Math" panose="02040503050406030204" pitchFamily="18" charset="0"/>
                </a:endParaRPr>
              </a:p>
              <a:p>
                <a:r>
                  <a:rPr lang="en-US" sz="2400" b="1" dirty="0">
                    <a:latin typeface="Calibri" panose="020F0502020204030204" pitchFamily="34" charset="0"/>
                    <a:ea typeface="Cambria Math" panose="02040503050406030204" pitchFamily="18" charset="0"/>
                  </a:rPr>
                  <a:t>GP Coverage Constraint:     </a:t>
                </a: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𝑦</m:t>
                        </m:r>
                      </m:e>
                      <m:sub>
                        <m:r>
                          <a:rPr lang="en-US" sz="2400" i="1">
                            <a:solidFill>
                              <a:srgbClr val="0070C0"/>
                            </a:solidFill>
                            <a:latin typeface="Cambria Math" panose="02040503050406030204" pitchFamily="18" charset="0"/>
                          </a:rPr>
                          <m:t>𝑔</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r>
                      <a:rPr lang="en-US" sz="2400" b="0" i="1" smtClean="0">
                        <a:solidFill>
                          <a:srgbClr val="0070C0"/>
                        </a:solidFill>
                        <a:latin typeface="Cambria Math" panose="02040503050406030204" pitchFamily="18" charset="0"/>
                      </a:rPr>
                      <m:t>≤</m:t>
                    </m:r>
                  </m:oMath>
                </a14:m>
                <a:r>
                  <a:rPr lang="en-US" sz="2400" b="0" dirty="0">
                    <a:solidFill>
                      <a:srgbClr val="0070C0"/>
                    </a:solidFill>
                    <a:latin typeface="Calibri" panose="020F0502020204030204" pitchFamily="34" charset="0"/>
                  </a:rPr>
                  <a:t> </a:t>
                </a: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𝑥</m:t>
                        </m:r>
                      </m:e>
                      <m:sub>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oMath>
                </a14:m>
                <a:r>
                  <a:rPr lang="en-US" sz="2400" dirty="0">
                    <a:solidFill>
                      <a:srgbClr val="0070C0"/>
                    </a:solidFill>
                    <a:latin typeface="Calibri" panose="020F0502020204030204" pitchFamily="34" charset="0"/>
                    <a:ea typeface="Cambria Math" panose="02040503050406030204" pitchFamily="18" charset="0"/>
                  </a:rPr>
                  <a:t>   </a:t>
                </a:r>
                <a:r>
                  <a:rPr lang="en-US" sz="2400" dirty="0">
                    <a:latin typeface="Calibri" panose="020F0502020204030204" pitchFamily="34" charset="0"/>
                  </a:rPr>
                  <a:t>Tracks which GP are covered by planned commands</a:t>
                </a:r>
              </a:p>
              <a:p>
                <a:pPr marL="342900" indent="-342900">
                  <a:buFont typeface="Arial" panose="020B0604020202020204" pitchFamily="34" charset="0"/>
                  <a:buChar char="•"/>
                </a:pPr>
                <a:endParaRPr lang="en-US" sz="2400" dirty="0">
                  <a:latin typeface="Calibri" panose="020F0502020204030204" pitchFamily="34" charset="0"/>
                </a:endParaRPr>
              </a:p>
              <a:p>
                <a:r>
                  <a:rPr lang="en-US" sz="2400" b="1" dirty="0">
                    <a:latin typeface="Calibri" panose="020F0502020204030204" pitchFamily="34" charset="0"/>
                  </a:rPr>
                  <a:t>Objective: </a:t>
                </a:r>
                <a:r>
                  <a:rPr lang="en-US" sz="2400" dirty="0">
                    <a:latin typeface="Calibri" panose="020F0502020204030204" pitchFamily="34" charset="0"/>
                  </a:rPr>
                  <a:t>maximize the sum of </a:t>
                </a:r>
                <a:r>
                  <a:rPr lang="en-US" sz="2400" dirty="0" err="1">
                    <a:latin typeface="Calibri" panose="020F0502020204030204" pitchFamily="34" charset="0"/>
                  </a:rPr>
                  <a:t>gpRewards</a:t>
                </a:r>
                <a:r>
                  <a:rPr lang="en-US" sz="2400" dirty="0">
                    <a:latin typeface="Calibri" panose="020F0502020204030204" pitchFamily="34" charset="0"/>
                  </a:rPr>
                  <a:t> for all GP covered by plan:      </a:t>
                </a:r>
                <a14:m>
                  <m:oMath xmlns:m="http://schemas.openxmlformats.org/officeDocument/2006/math">
                    <m:sSub>
                      <m:sSubPr>
                        <m:ctrlPr>
                          <a:rPr lang="en-US" sz="2400" i="1">
                            <a:solidFill>
                              <a:srgbClr val="0070C0"/>
                            </a:solidFill>
                            <a:latin typeface="Cambria Math" panose="02040503050406030204" pitchFamily="18" charset="0"/>
                            <a:ea typeface="Cambria Math" panose="02040503050406030204" pitchFamily="18" charset="0"/>
                          </a:rPr>
                        </m:ctrlPr>
                      </m:sSubPr>
                      <m:e>
                        <m:r>
                          <m:rPr>
                            <m:sty m:val="p"/>
                          </m:rPr>
                          <a:rPr lang="el-GR" sz="2400" i="1">
                            <a:solidFill>
                              <a:srgbClr val="0070C0"/>
                            </a:solidFill>
                            <a:latin typeface="Cambria Math" panose="02040503050406030204" pitchFamily="18" charset="0"/>
                            <a:ea typeface="Cambria Math" panose="02040503050406030204" pitchFamily="18" charset="0"/>
                          </a:rPr>
                          <m:t>Σ</m:t>
                        </m:r>
                      </m:e>
                      <m:sub>
                        <m:r>
                          <a:rPr lang="en-US" sz="2400" b="0" i="1" smtClean="0">
                            <a:solidFill>
                              <a:srgbClr val="0070C0"/>
                            </a:solidFill>
                            <a:latin typeface="Cambria Math" panose="02040503050406030204" pitchFamily="18" charset="0"/>
                            <a:ea typeface="Cambria Math" panose="02040503050406030204" pitchFamily="18" charset="0"/>
                          </a:rPr>
                          <m:t>𝑔</m:t>
                        </m:r>
                        <m:r>
                          <a:rPr lang="en-US" sz="2400" b="0" i="1" smtClean="0">
                            <a:solidFill>
                              <a:srgbClr val="0070C0"/>
                            </a:solidFill>
                            <a:latin typeface="Cambria Math" panose="02040503050406030204" pitchFamily="18" charset="0"/>
                            <a:ea typeface="Cambria Math" panose="02040503050406030204" pitchFamily="18" charset="0"/>
                          </a:rPr>
                          <m:t> </m:t>
                        </m:r>
                      </m:sub>
                    </m:sSub>
                    <m:r>
                      <a:rPr lang="en-US" sz="2400" i="1">
                        <a:solidFill>
                          <a:srgbClr val="0070C0"/>
                        </a:solidFill>
                        <a:latin typeface="Cambria Math" panose="02040503050406030204" pitchFamily="18" charset="0"/>
                        <a:ea typeface="Cambria Math" panose="02040503050406030204" pitchFamily="18" charset="0"/>
                      </a:rPr>
                      <m:t>  </m:t>
                    </m:r>
                    <m:sSubSup>
                      <m:sSubSupPr>
                        <m:ctrlPr>
                          <a:rPr lang="en-US" sz="2400" i="1">
                            <a:solidFill>
                              <a:srgbClr val="0070C0"/>
                            </a:solidFill>
                            <a:latin typeface="Cambria Math" panose="02040503050406030204" pitchFamily="18" charset="0"/>
                          </a:rPr>
                        </m:ctrlPr>
                      </m:sSubSupPr>
                      <m:e>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𝑟</m:t>
                            </m:r>
                          </m:e>
                          <m:sub>
                            <m:r>
                              <a:rPr lang="en-US" sz="2400" i="1">
                                <a:solidFill>
                                  <a:srgbClr val="0070C0"/>
                                </a:solidFill>
                                <a:latin typeface="Cambria Math" panose="02040503050406030204" pitchFamily="18" charset="0"/>
                              </a:rPr>
                              <m:t>𝑔</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Sub>
                        <m:r>
                          <a:rPr lang="en-US" sz="2400" b="0" i="1" smtClean="0">
                            <a:solidFill>
                              <a:srgbClr val="0070C0"/>
                            </a:solidFill>
                            <a:latin typeface="Cambria Math" panose="02040503050406030204" pitchFamily="18" charset="0"/>
                          </a:rPr>
                          <m:t>   </m:t>
                        </m:r>
                        <m:r>
                          <a:rPr lang="en-US" sz="2400" i="1">
                            <a:solidFill>
                              <a:srgbClr val="0070C0"/>
                            </a:solidFill>
                            <a:latin typeface="Cambria Math" panose="02040503050406030204" pitchFamily="18" charset="0"/>
                          </a:rPr>
                          <m:t>𝑦</m:t>
                        </m:r>
                      </m:e>
                      <m:sub>
                        <m:r>
                          <a:rPr lang="en-US" sz="2400" i="1">
                            <a:solidFill>
                              <a:srgbClr val="0070C0"/>
                            </a:solidFill>
                            <a:latin typeface="Cambria Math" panose="02040503050406030204" pitchFamily="18" charset="0"/>
                          </a:rPr>
                          <m:t>𝑔</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up>
                        <m:r>
                          <a:rPr lang="en-US" sz="2400" i="1">
                            <a:solidFill>
                              <a:srgbClr val="0070C0"/>
                            </a:solidFill>
                            <a:latin typeface="Cambria Math" panose="02040503050406030204" pitchFamily="18" charset="0"/>
                          </a:rPr>
                          <m:t> </m:t>
                        </m:r>
                      </m:sup>
                    </m:sSubSup>
                  </m:oMath>
                </a14:m>
                <a:endParaRPr lang="en-US" sz="2400" dirty="0">
                  <a:latin typeface="Calibri" panose="020F0502020204030204" pitchFamily="34" charset="0"/>
                </a:endParaRPr>
              </a:p>
              <a:p>
                <a:endParaRPr lang="en-US" sz="2400" b="0" dirty="0">
                  <a:solidFill>
                    <a:srgbClr val="0070C0"/>
                  </a:solidFill>
                  <a:latin typeface="Calibri" panose="020F0502020204030204" pitchFamily="34" charset="0"/>
                  <a:ea typeface="Cambria Math" panose="02040503050406030204" pitchFamily="18" charset="0"/>
                </a:endParaRPr>
              </a:p>
              <a:p>
                <a:endParaRPr lang="en-US" sz="2400" dirty="0">
                  <a:latin typeface="Calibri" panose="020F0502020204030204" pitchFamily="34" charset="0"/>
                  <a:cs typeface="Calibri" panose="020F0502020204030204" pitchFamily="34" charset="0"/>
                </a:endParaRPr>
              </a:p>
            </p:txBody>
          </p:sp>
        </mc:Choice>
        <mc:Fallback xmlns="">
          <p:sp>
            <p:nvSpPr>
              <p:cNvPr id="26" name="Text Box 45">
                <a:extLst>
                  <a:ext uri="{FF2B5EF4-FFF2-40B4-BE49-F238E27FC236}">
                    <a16:creationId xmlns:a16="http://schemas.microsoft.com/office/drawing/2014/main" id="{55B405E7-C55F-F047-9149-48F5C047F6DA}"/>
                  </a:ext>
                </a:extLst>
              </p:cNvPr>
              <p:cNvSpPr txBox="1">
                <a:spLocks noRot="1" noChangeAspect="1" noMove="1" noResize="1" noEditPoints="1" noAdjustHandles="1" noChangeArrowheads="1" noChangeShapeType="1" noTextEdit="1"/>
              </p:cNvSpPr>
              <p:nvPr/>
            </p:nvSpPr>
            <p:spPr>
              <a:xfrm>
                <a:off x="121025" y="1018309"/>
                <a:ext cx="12070976" cy="5476620"/>
              </a:xfrm>
              <a:prstGeom prst="rect">
                <a:avLst/>
              </a:prstGeom>
              <a:blipFill>
                <a:blip r:embed="rId3"/>
                <a:stretch>
                  <a:fillRect l="-840" t="-926"/>
                </a:stretch>
              </a:blipFill>
              <a:ln w="6350">
                <a:noFill/>
              </a:ln>
            </p:spPr>
            <p:txBody>
              <a:bodyPr/>
              <a:lstStyle/>
              <a:p>
                <a:r>
                  <a:rPr lang="en-US">
                    <a:noFill/>
                  </a:rPr>
                  <a:t> </a:t>
                </a:r>
              </a:p>
            </p:txBody>
          </p:sp>
        </mc:Fallback>
      </mc:AlternateContent>
      <p:sp>
        <p:nvSpPr>
          <p:cNvPr id="27" name="TextBox 26">
            <a:extLst>
              <a:ext uri="{FF2B5EF4-FFF2-40B4-BE49-F238E27FC236}">
                <a16:creationId xmlns:a16="http://schemas.microsoft.com/office/drawing/2014/main" id="{804F53F7-F150-3E4B-9E04-F86226D8969C}"/>
              </a:ext>
            </a:extLst>
          </p:cNvPr>
          <p:cNvSpPr txBox="1"/>
          <p:nvPr/>
        </p:nvSpPr>
        <p:spPr>
          <a:xfrm>
            <a:off x="1136073" y="194264"/>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Planner Model (MILP)</a:t>
            </a:r>
          </a:p>
        </p:txBody>
      </p:sp>
    </p:spTree>
    <p:extLst>
      <p:ext uri="{BB962C8B-B14F-4D97-AF65-F5344CB8AC3E}">
        <p14:creationId xmlns:p14="http://schemas.microsoft.com/office/powerpoint/2010/main" val="2435357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A0A2A5-1BAF-5746-AC8C-8911F5A56D36}"/>
              </a:ext>
            </a:extLst>
          </p:cNvPr>
          <p:cNvSpPr txBox="1"/>
          <p:nvPr/>
        </p:nvSpPr>
        <p:spPr>
          <a:xfrm>
            <a:off x="1136072" y="55700"/>
            <a:ext cx="10958391"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DCP vs. MILP: Model Size and Performance</a:t>
            </a:r>
          </a:p>
        </p:txBody>
      </p:sp>
      <p:graphicFrame>
        <p:nvGraphicFramePr>
          <p:cNvPr id="3" name="Object 2">
            <a:extLst>
              <a:ext uri="{FF2B5EF4-FFF2-40B4-BE49-F238E27FC236}">
                <a16:creationId xmlns:a16="http://schemas.microsoft.com/office/drawing/2014/main" id="{80BFF60D-33EE-23D5-AC11-820D694A79DC}"/>
              </a:ext>
            </a:extLst>
          </p:cNvPr>
          <p:cNvGraphicFramePr>
            <a:graphicFrameLocks noChangeAspect="1"/>
          </p:cNvGraphicFramePr>
          <p:nvPr>
            <p:extLst>
              <p:ext uri="{D42A27DB-BD31-4B8C-83A1-F6EECF244321}">
                <p14:modId xmlns:p14="http://schemas.microsoft.com/office/powerpoint/2010/main" val="2187187195"/>
              </p:ext>
            </p:extLst>
          </p:nvPr>
        </p:nvGraphicFramePr>
        <p:xfrm>
          <a:off x="596104" y="1179512"/>
          <a:ext cx="10999787" cy="4498975"/>
        </p:xfrm>
        <a:graphic>
          <a:graphicData uri="http://schemas.openxmlformats.org/presentationml/2006/ole">
            <mc:AlternateContent xmlns:mc="http://schemas.openxmlformats.org/markup-compatibility/2006">
              <mc:Choice xmlns:v="urn:schemas-microsoft-com:vml" Requires="v">
                <p:oleObj spid="_x0000_s1061" name="Document" r:id="rId4" imgW="6705600" imgH="2743200" progId="Word.Document.12">
                  <p:embed/>
                </p:oleObj>
              </mc:Choice>
              <mc:Fallback>
                <p:oleObj name="Document" r:id="rId4" imgW="6705600" imgH="2743200" progId="Word.Document.12">
                  <p:embed/>
                  <p:pic>
                    <p:nvPicPr>
                      <p:cNvPr id="0" name=""/>
                      <p:cNvPicPr/>
                      <p:nvPr/>
                    </p:nvPicPr>
                    <p:blipFill>
                      <a:blip r:embed="rId5"/>
                      <a:stretch>
                        <a:fillRect/>
                      </a:stretch>
                    </p:blipFill>
                    <p:spPr>
                      <a:xfrm>
                        <a:off x="596104" y="1179512"/>
                        <a:ext cx="10999787" cy="4498975"/>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448A4964-75BF-F19F-85AE-DB6885208BF1}"/>
              </a:ext>
            </a:extLst>
          </p:cNvPr>
          <p:cNvSpPr/>
          <p:nvPr/>
        </p:nvSpPr>
        <p:spPr>
          <a:xfrm>
            <a:off x="944629" y="5372361"/>
            <a:ext cx="10302735" cy="1015663"/>
          </a:xfrm>
          <a:prstGeom prst="rect">
            <a:avLst/>
          </a:prstGeom>
        </p:spPr>
        <p:txBody>
          <a:bodyPr wrap="square">
            <a:spAutoFit/>
          </a:bodyPr>
          <a:lstStyle/>
          <a:p>
            <a:pPr marL="285750" indent="-285750">
              <a:buFont typeface="Arial" panose="020B0604020202020204" pitchFamily="34" charset="0"/>
              <a:buChar char="•"/>
            </a:pPr>
            <a:r>
              <a:rPr lang="en-US" sz="2000" dirty="0">
                <a:latin typeface="Calibri" panose="020F0502020204030204" pitchFamily="34" charset="0"/>
                <a:ea typeface="ＭＳ Ｐゴシック" pitchFamily="-106" charset="-128"/>
                <a:cs typeface="Calibri" panose="020F0502020204030204" pitchFamily="34" charset="0"/>
              </a:rPr>
              <a:t>MILP could not solve 6-hour plan horizon within 50 hours,  but DCP solves it in 28 minutes. </a:t>
            </a:r>
          </a:p>
          <a:p>
            <a:pPr marL="285750" indent="-285750">
              <a:buFont typeface="Arial" panose="020B0604020202020204" pitchFamily="34" charset="0"/>
              <a:buChar char="•"/>
            </a:pPr>
            <a:r>
              <a:rPr lang="en-US" sz="2000" dirty="0">
                <a:latin typeface="Calibri" panose="020F0502020204030204" pitchFamily="34" charset="0"/>
                <a:ea typeface="ＭＳ Ｐゴシック" pitchFamily="-106" charset="-128"/>
                <a:cs typeface="Calibri" panose="020F0502020204030204" pitchFamily="34" charset="0"/>
              </a:rPr>
              <a:t>MILP requires many more vars and constraints</a:t>
            </a:r>
          </a:p>
          <a:p>
            <a:pPr marL="285750" indent="-285750">
              <a:buFont typeface="Arial" panose="020B0604020202020204" pitchFamily="34" charset="0"/>
              <a:buChar char="•"/>
            </a:pPr>
            <a:r>
              <a:rPr lang="en-US" sz="2000" dirty="0">
                <a:latin typeface="Calibri" panose="020F0502020204030204" pitchFamily="34" charset="0"/>
                <a:ea typeface="ＭＳ Ｐゴシック" pitchFamily="-106" charset="-128"/>
                <a:cs typeface="Calibri" panose="020F0502020204030204" pitchFamily="34" charset="0"/>
              </a:rPr>
              <a:t>MILP </a:t>
            </a:r>
            <a:r>
              <a:rPr lang="en-US" sz="2000" dirty="0" err="1">
                <a:latin typeface="Calibri" panose="020F0502020204030204" pitchFamily="34" charset="0"/>
                <a:ea typeface="ＭＳ Ｐゴシック" pitchFamily="-106" charset="-128"/>
                <a:cs typeface="Calibri" panose="020F0502020204030204" pitchFamily="34" charset="0"/>
              </a:rPr>
              <a:t>makespan</a:t>
            </a:r>
            <a:r>
              <a:rPr lang="en-US" sz="2000" dirty="0">
                <a:latin typeface="Calibri" panose="020F0502020204030204" pitchFamily="34" charset="0"/>
                <a:ea typeface="ＭＳ Ｐゴシック" pitchFamily="-106" charset="-128"/>
                <a:cs typeface="Calibri" panose="020F0502020204030204" pitchFamily="34" charset="0"/>
              </a:rPr>
              <a:t> is always smaller</a:t>
            </a:r>
          </a:p>
        </p:txBody>
      </p:sp>
    </p:spTree>
    <p:extLst>
      <p:ext uri="{BB962C8B-B14F-4D97-AF65-F5344CB8AC3E}">
        <p14:creationId xmlns:p14="http://schemas.microsoft.com/office/powerpoint/2010/main" val="3700737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Text Box 45">
                <a:extLst>
                  <a:ext uri="{FF2B5EF4-FFF2-40B4-BE49-F238E27FC236}">
                    <a16:creationId xmlns:a16="http://schemas.microsoft.com/office/drawing/2014/main" id="{55B405E7-C55F-F047-9149-48F5C047F6DA}"/>
                  </a:ext>
                </a:extLst>
              </p:cNvPr>
              <p:cNvSpPr txBox="1"/>
              <p:nvPr/>
            </p:nvSpPr>
            <p:spPr>
              <a:xfrm>
                <a:off x="177113" y="1022618"/>
                <a:ext cx="11837773" cy="420429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42900" indent="-342900">
                  <a:buFont typeface="Arial" panose="020B0604020202020204" pitchFamily="34" charset="0"/>
                  <a:buChar char="•"/>
                </a:pPr>
                <a:r>
                  <a:rPr lang="en-US" sz="2400" b="1" dirty="0">
                    <a:solidFill>
                      <a:srgbClr val="7030A0"/>
                    </a:solidFill>
                    <a:latin typeface="Calibri" panose="020F0502020204030204" pitchFamily="34" charset="0"/>
                    <a:cs typeface="Calibri" panose="020F0502020204030204" pitchFamily="34" charset="0"/>
                  </a:rPr>
                  <a:t>gpReward</a:t>
                </a:r>
                <a:r>
                  <a:rPr lang="en-US" sz="2400" b="1" dirty="0">
                    <a:latin typeface="Calibri" panose="020F0502020204030204" pitchFamily="34" charset="0"/>
                    <a:cs typeface="Calibri" panose="020F0502020204030204" pitchFamily="34" charset="0"/>
                  </a:rPr>
                  <a:t>(</a:t>
                </a:r>
                <a:r>
                  <a:rPr lang="en-US" sz="2400" b="1" dirty="0" err="1">
                    <a:latin typeface="Calibri" panose="020F0502020204030204" pitchFamily="34" charset="0"/>
                    <a:cs typeface="Calibri" panose="020F0502020204030204" pitchFamily="34" charset="0"/>
                  </a:rPr>
                  <a:t>g,c,t</a:t>
                </a:r>
                <a:r>
                  <a:rPr lang="en-US" sz="2400" b="1" dirty="0">
                    <a:latin typeface="Calibri" panose="020F0502020204030204" pitchFamily="34" charset="0"/>
                    <a:cs typeface="Calibri" panose="020F0502020204030204" pitchFamily="34" charset="0"/>
                  </a:rPr>
                  <a:t>)</a:t>
                </a:r>
                <a:r>
                  <a:rPr lang="en-US" sz="2400" dirty="0">
                    <a:latin typeface="Calibri" panose="020F0502020204030204" pitchFamily="34" charset="0"/>
                    <a:cs typeface="Calibri" panose="020F0502020204030204" pitchFamily="34" charset="0"/>
                  </a:rPr>
                  <a:t> = reward for viewing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dirty="0">
                            <a:latin typeface="Calibri" panose="020F0502020204030204" pitchFamily="34" charset="0"/>
                            <a:cs typeface="Calibri" panose="020F0502020204030204" pitchFamily="34" charset="0"/>
                          </a:rPr>
                          <m:t>GP</m:t>
                        </m:r>
                        <m:r>
                          <a:rPr lang="en-US" sz="2400" b="0" i="1" dirty="0" smtClean="0">
                            <a:latin typeface="Cambria Math" panose="02040503050406030204" pitchFamily="18" charset="0"/>
                            <a:cs typeface="Calibri" panose="020F0502020204030204" pitchFamily="34" charset="0"/>
                          </a:rPr>
                          <m:t> </m:t>
                        </m:r>
                        <m:r>
                          <a:rPr lang="en-US" sz="2400" i="1" smtClean="0">
                            <a:solidFill>
                              <a:schemeClr val="tx1"/>
                            </a:solidFill>
                            <a:latin typeface="Cambria Math" panose="02040503050406030204" pitchFamily="18" charset="0"/>
                          </a:rPr>
                          <m:t>𝑔</m:t>
                        </m:r>
                      </m:e>
                      <m:sub>
                        <m:r>
                          <a:rPr lang="en-US" sz="2400" b="0" i="1" smtClean="0">
                            <a:solidFill>
                              <a:srgbClr val="0070C0"/>
                            </a:solidFill>
                            <a:latin typeface="Cambria Math" panose="02040503050406030204" pitchFamily="18" charset="0"/>
                          </a:rPr>
                          <m:t> </m:t>
                        </m:r>
                      </m:sub>
                    </m:sSub>
                  </m:oMath>
                </a14:m>
                <a:r>
                  <a:rPr lang="en-US" sz="2400" dirty="0">
                    <a:latin typeface="Calibri" panose="020F0502020204030204" pitchFamily="34" charset="0"/>
                    <a:cs typeface="Calibri" panose="020F0502020204030204" pitchFamily="34" charset="0"/>
                  </a:rPr>
                  <a:t>with command </a:t>
                </a:r>
                <a:r>
                  <a:rPr lang="en-US" sz="2400" i="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at time </a:t>
                </a:r>
                <a:r>
                  <a:rPr lang="en-US" sz="2400" i="1" dirty="0">
                    <a:latin typeface="Calibri" panose="020F0502020204030204" pitchFamily="34" charset="0"/>
                    <a:cs typeface="Calibri" panose="020F0502020204030204" pitchFamily="34" charset="0"/>
                  </a:rPr>
                  <a:t>t</a:t>
                </a:r>
                <a:r>
                  <a:rPr lang="en-US" sz="2400" dirty="0">
                    <a:latin typeface="Calibri" panose="020F0502020204030204" pitchFamily="34" charset="0"/>
                    <a:cs typeface="Calibri" panose="020F0502020204030204" pitchFamily="34" charset="0"/>
                  </a:rPr>
                  <a:t> </a:t>
                </a:r>
                <a:endParaRPr lang="en-US" sz="2400" i="1" dirty="0">
                  <a:latin typeface="Calibri" panose="020F0502020204030204" pitchFamily="34" charset="0"/>
                  <a:cs typeface="Calibri" panose="020F0502020204030204" pitchFamily="34" charset="0"/>
                </a:endParaRPr>
              </a:p>
              <a:p>
                <a:r>
                  <a:rPr lang="en-US" sz="2400" i="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14:m>
                  <m:oMath xmlns:m="http://schemas.openxmlformats.org/officeDocument/2006/math">
                    <m:sSub>
                      <m:sSubPr>
                        <m:ctrlPr>
                          <a:rPr lang="en-US" sz="2400" b="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𝑟</m:t>
                        </m:r>
                      </m:e>
                      <m:sub>
                        <m:r>
                          <a:rPr lang="en-US" sz="2400" b="0" i="1" smtClean="0">
                            <a:solidFill>
                              <a:srgbClr val="0070C0"/>
                            </a:solidFill>
                            <a:latin typeface="Cambria Math" panose="02040503050406030204" pitchFamily="18" charset="0"/>
                          </a:rPr>
                          <m:t>𝑔</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𝑐</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𝑡</m:t>
                        </m:r>
                      </m:sub>
                    </m:sSub>
                  </m:oMath>
                </a14:m>
                <a:r>
                  <a:rPr lang="en-US" sz="240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𝑒</m:t>
                        </m:r>
                      </m:e>
                      <m:sub>
                        <m:r>
                          <a:rPr lang="en-US" sz="2000" b="0" i="1" smtClean="0">
                            <a:solidFill>
                              <a:srgbClr val="0070C0"/>
                            </a:solidFill>
                            <a:latin typeface="Cambria Math" panose="02040503050406030204" pitchFamily="18" charset="0"/>
                          </a:rPr>
                          <m:t>𝑔</m:t>
                        </m:r>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𝑡</m:t>
                        </m:r>
                      </m:sub>
                    </m:sSub>
                    <m:sSub>
                      <m:sSubPr>
                        <m:ctrlPr>
                          <a:rPr lang="en-US" sz="2000" i="1">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 </m:t>
                        </m:r>
                        <m:r>
                          <a:rPr lang="en-US" sz="2000" b="0" i="1" smtClean="0">
                            <a:solidFill>
                              <a:srgbClr val="0070C0"/>
                            </a:solidFill>
                            <a:latin typeface="Cambria Math" panose="02040503050406030204" pitchFamily="18" charset="0"/>
                          </a:rPr>
                          <m:t>𝑚</m:t>
                        </m:r>
                      </m:e>
                      <m:sub>
                        <m:r>
                          <a:rPr lang="en-US" sz="2000" i="1">
                            <a:solidFill>
                              <a:srgbClr val="0070C0"/>
                            </a:solidFill>
                            <a:latin typeface="Cambria Math" panose="02040503050406030204" pitchFamily="18" charset="0"/>
                          </a:rPr>
                          <m:t>𝑐</m:t>
                        </m:r>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𝑏</m:t>
                        </m:r>
                      </m:sub>
                    </m:sSub>
                    <m:r>
                      <a:rPr lang="en-US" sz="2000" b="0" i="0" smtClean="0">
                        <a:solidFill>
                          <a:srgbClr val="0070C0"/>
                        </a:solidFill>
                        <a:latin typeface="Cambria Math" panose="02040503050406030204" pitchFamily="18" charset="0"/>
                      </a:rPr>
                      <m:t>                                                                                           </m:t>
                    </m:r>
                    <m:r>
                      <m:rPr>
                        <m:nor/>
                      </m:rPr>
                      <a:rPr lang="en-US" sz="2000" b="0" i="0" smtClean="0">
                        <a:solidFill>
                          <a:srgbClr val="0070C0"/>
                        </a:solidFill>
                        <a:latin typeface="Cambria Math" panose="02040503050406030204" pitchFamily="18" charset="0"/>
                      </a:rPr>
                      <m:t>                          </m:t>
                    </m:r>
                    <m:r>
                      <m:rPr>
                        <m:nor/>
                      </m:rPr>
                      <a:rPr lang="en-US" sz="2000" dirty="0">
                        <a:solidFill>
                          <a:srgbClr val="FF0000"/>
                        </a:solidFill>
                        <a:latin typeface="Calibri" panose="020F0502020204030204" pitchFamily="34" charset="0"/>
                        <a:cs typeface="Calibri" panose="020F0502020204030204" pitchFamily="34" charset="0"/>
                      </a:rPr>
                      <m:t>(1)</m:t>
                    </m:r>
                  </m:oMath>
                </a14:m>
                <a:br>
                  <a:rPr lang="en-US" sz="2000" dirty="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𝑒</m:t>
                        </m:r>
                      </m:e>
                      <m:sub>
                        <m:r>
                          <a:rPr lang="en-US" sz="2000" b="0" i="1" smtClean="0">
                            <a:solidFill>
                              <a:srgbClr val="0070C0"/>
                            </a:solidFill>
                            <a:latin typeface="Cambria Math" panose="02040503050406030204" pitchFamily="18" charset="0"/>
                          </a:rPr>
                          <m:t>𝑔</m:t>
                        </m:r>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𝑡</m:t>
                        </m:r>
                      </m:sub>
                    </m:sSub>
                  </m:oMath>
                </a14:m>
                <a:r>
                  <a:rPr lang="en-US" sz="2000" dirty="0">
                    <a:latin typeface="Calibri" panose="020F0502020204030204" pitchFamily="34" charset="0"/>
                    <a:cs typeface="Calibri" panose="020F0502020204030204" pitchFamily="34" charset="0"/>
                  </a:rPr>
                  <a:t> = </a:t>
                </a:r>
                <a:r>
                  <a:rPr lang="en-US" sz="2000" i="1" dirty="0">
                    <a:latin typeface="Calibri" panose="020F0502020204030204" pitchFamily="34" charset="0"/>
                    <a:cs typeface="Calibri" panose="020F0502020204030204" pitchFamily="34" charset="0"/>
                  </a:rPr>
                  <a:t>prediction</a:t>
                </a:r>
                <a:r>
                  <a:rPr lang="en-US" sz="2000" dirty="0">
                    <a:latin typeface="Calibri" panose="020F0502020204030204" pitchFamily="34" charset="0"/>
                    <a:cs typeface="Calibri" panose="020F0502020204030204" pitchFamily="34" charset="0"/>
                  </a:rPr>
                  <a:t> err for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𝑔</m:t>
                        </m:r>
                      </m:e>
                      <m:sub>
                        <m:r>
                          <a:rPr lang="en-US" sz="2000" b="0" i="1" smtClean="0">
                            <a:solidFill>
                              <a:srgbClr val="0070C0"/>
                            </a:solidFill>
                            <a:latin typeface="Cambria Math" panose="02040503050406030204" pitchFamily="18" charset="0"/>
                          </a:rPr>
                          <m:t> </m:t>
                        </m:r>
                      </m:sub>
                    </m:sSub>
                  </m:oMath>
                </a14:m>
                <a:r>
                  <a:rPr lang="en-US" sz="2000" dirty="0">
                    <a:latin typeface="Calibri" panose="020F0502020204030204" pitchFamily="34" charset="0"/>
                    <a:cs typeface="Calibri" panose="020F0502020204030204" pitchFamily="34" charset="0"/>
                  </a:rPr>
                  <a:t> at time t                              </a:t>
                </a:r>
                <a:endParaRPr lang="en-US" sz="2400" dirty="0">
                  <a:solidFill>
                    <a:srgbClr val="FF0000"/>
                  </a:solidFill>
                  <a:latin typeface="Calibri" panose="020F0502020204030204" pitchFamily="34" charset="0"/>
                  <a:cs typeface="Calibri" panose="020F0502020204030204" pitchFamily="34" charset="0"/>
                </a:endParaRPr>
              </a:p>
              <a:p>
                <a:r>
                  <a:rPr lang="en-US" sz="2000" dirty="0">
                    <a:solidFill>
                      <a:srgbClr val="0070C0"/>
                    </a:solidFill>
                  </a:rPr>
                  <a:t>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             </m:t>
                        </m:r>
                        <m:r>
                          <a:rPr lang="en-US" sz="2000" i="1">
                            <a:solidFill>
                              <a:srgbClr val="0070C0"/>
                            </a:solidFill>
                            <a:latin typeface="Cambria Math" panose="02040503050406030204" pitchFamily="18" charset="0"/>
                          </a:rPr>
                          <m:t>𝑚</m:t>
                        </m:r>
                      </m:e>
                      <m:sub>
                        <m:r>
                          <a:rPr lang="en-US" sz="2000" i="1">
                            <a:solidFill>
                              <a:srgbClr val="0070C0"/>
                            </a:solidFill>
                            <a:latin typeface="Cambria Math" panose="02040503050406030204" pitchFamily="18" charset="0"/>
                          </a:rPr>
                          <m:t>𝑐</m:t>
                        </m:r>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𝑏</m:t>
                        </m:r>
                      </m:sub>
                    </m:sSub>
                  </m:oMath>
                </a14:m>
                <a:r>
                  <a:rPr lang="en-US" sz="2000" dirty="0">
                    <a:latin typeface="Calibri" panose="020F0502020204030204" pitchFamily="34" charset="0"/>
                    <a:cs typeface="Calibri" panose="020F0502020204030204" pitchFamily="34" charset="0"/>
                  </a:rPr>
                  <a:t> = </a:t>
                </a:r>
                <a:r>
                  <a:rPr lang="en-US" sz="2000" i="1" dirty="0">
                    <a:latin typeface="Calibri" panose="020F0502020204030204" pitchFamily="34" charset="0"/>
                    <a:cs typeface="Calibri" panose="020F0502020204030204" pitchFamily="34" charset="0"/>
                  </a:rPr>
                  <a:t>measurement</a:t>
                </a:r>
                <a:r>
                  <a:rPr lang="en-US" sz="2000" dirty="0">
                    <a:latin typeface="Calibri" panose="020F0502020204030204" pitchFamily="34" charset="0"/>
                    <a:cs typeface="Calibri" panose="020F0502020204030204" pitchFamily="34" charset="0"/>
                  </a:rPr>
                  <a:t> error for command c in biome type </a:t>
                </a:r>
                <a14:m>
                  <m:oMath xmlns:m="http://schemas.openxmlformats.org/officeDocument/2006/math">
                    <m:r>
                      <a:rPr lang="en-US" sz="2000" i="1">
                        <a:solidFill>
                          <a:srgbClr val="0070C0"/>
                        </a:solidFill>
                        <a:latin typeface="Cambria Math" panose="02040503050406030204" pitchFamily="18" charset="0"/>
                      </a:rPr>
                      <m:t>𝑏</m:t>
                    </m:r>
                  </m:oMath>
                </a14:m>
                <a:br>
                  <a:rPr lang="en-US" sz="1400" dirty="0">
                    <a:solidFill>
                      <a:schemeClr val="tx1"/>
                    </a:solidFill>
                    <a:latin typeface="Calibri" panose="020F0502020204030204" pitchFamily="34" charset="0"/>
                    <a:cs typeface="Calibri" panose="020F0502020204030204" pitchFamily="34" charset="0"/>
                  </a:rPr>
                </a:br>
                <a:endParaRPr lang="en-US" sz="1400" dirty="0">
                  <a:solidFill>
                    <a:schemeClr val="tx1"/>
                  </a:solidFill>
                  <a:latin typeface="Calibri" panose="020F0502020204030204" pitchFamily="34" charset="0"/>
                  <a:cs typeface="Calibri" panose="020F0502020204030204" pitchFamily="34" charset="0"/>
                </a:endParaRPr>
              </a:p>
              <a:p>
                <a:endParaRPr lang="en-US"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dirty="0" err="1">
                    <a:solidFill>
                      <a:srgbClr val="7030A0"/>
                    </a:solidFill>
                    <a:latin typeface="Calibri" panose="020F0502020204030204" pitchFamily="34" charset="0"/>
                    <a:cs typeface="Calibri" panose="020F0502020204030204" pitchFamily="34" charset="0"/>
                  </a:rPr>
                  <a:t>cmdReward</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s,c,t</a:t>
                </a:r>
                <a:r>
                  <a:rPr lang="en-US" sz="2400" dirty="0">
                    <a:latin typeface="Calibri" panose="020F0502020204030204" pitchFamily="34" charset="0"/>
                    <a:cs typeface="Calibri" panose="020F0502020204030204" pitchFamily="34" charset="0"/>
                  </a:rPr>
                  <a:t>) = sum of </a:t>
                </a:r>
                <a:r>
                  <a:rPr lang="en-US" sz="2400" i="1" dirty="0" err="1">
                    <a:latin typeface="Calibri" panose="020F0502020204030204" pitchFamily="34" charset="0"/>
                    <a:cs typeface="Calibri" panose="020F0502020204030204" pitchFamily="34" charset="0"/>
                  </a:rPr>
                  <a:t>gpRewards</a:t>
                </a:r>
                <a:r>
                  <a:rPr lang="en-US" sz="2400" dirty="0">
                    <a:latin typeface="Calibri" panose="020F0502020204030204" pitchFamily="34" charset="0"/>
                    <a:cs typeface="Calibri" panose="020F0502020204030204" pitchFamily="34" charset="0"/>
                  </a:rPr>
                  <a:t> for all GP observed by sat </a:t>
                </a:r>
                <a:r>
                  <a:rPr lang="en-US" sz="2400" i="1" dirty="0">
                    <a:latin typeface="Calibri" panose="020F0502020204030204" pitchFamily="34" charset="0"/>
                    <a:cs typeface="Calibri" panose="020F0502020204030204" pitchFamily="34" charset="0"/>
                  </a:rPr>
                  <a:t>s</a:t>
                </a:r>
                <a:r>
                  <a:rPr lang="en-US" sz="2400" dirty="0">
                    <a:latin typeface="Calibri" panose="020F0502020204030204" pitchFamily="34" charset="0"/>
                    <a:cs typeface="Calibri" panose="020F0502020204030204" pitchFamily="34" charset="0"/>
                  </a:rPr>
                  <a:t> using cmd </a:t>
                </a:r>
                <a:r>
                  <a:rPr lang="en-US" sz="2400" i="1" dirty="0">
                    <a:latin typeface="Calibri" panose="020F0502020204030204" pitchFamily="34" charset="0"/>
                    <a:cs typeface="Calibri" panose="020F0502020204030204" pitchFamily="34" charset="0"/>
                  </a:rPr>
                  <a:t>c</a:t>
                </a:r>
                <a:r>
                  <a:rPr lang="en-US" sz="2400" dirty="0">
                    <a:latin typeface="Calibri" panose="020F0502020204030204" pitchFamily="34" charset="0"/>
                    <a:cs typeface="Calibri" panose="020F0502020204030204" pitchFamily="34" charset="0"/>
                  </a:rPr>
                  <a:t> at time </a:t>
                </a:r>
                <a:r>
                  <a:rPr lang="en-US" sz="2400" i="1" dirty="0">
                    <a:latin typeface="Calibri" panose="020F0502020204030204" pitchFamily="34" charset="0"/>
                    <a:cs typeface="Calibri" panose="020F0502020204030204" pitchFamily="34" charset="0"/>
                  </a:rPr>
                  <a:t>t</a:t>
                </a:r>
              </a:p>
              <a:p>
                <a:r>
                  <a:rPr lang="en-US" sz="2400" dirty="0">
                    <a:latin typeface="Calibri" panose="020F0502020204030204" pitchFamily="34" charset="0"/>
                    <a:cs typeface="Calibri" panose="020F0502020204030204" pitchFamily="34" charset="0"/>
                  </a:rPr>
                  <a:t>                                      = </a:t>
                </a:r>
                <a14:m>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m:rPr>
                            <m:sty m:val="p"/>
                          </m:rPr>
                          <a:rPr lang="el-GR" sz="2400" i="1">
                            <a:latin typeface="Cambria Math" panose="02040503050406030204" pitchFamily="18" charset="0"/>
                            <a:ea typeface="Cambria Math" panose="02040503050406030204" pitchFamily="18" charset="0"/>
                          </a:rPr>
                          <m:t>Σ</m:t>
                        </m:r>
                      </m:e>
                      <m:sub>
                        <m:r>
                          <a:rPr lang="en-US" sz="2400">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𝑔</m:t>
                            </m:r>
                          </m:e>
                          <m:sub>
                            <m:r>
                              <a:rPr lang="en-US" sz="2400" b="0" i="1" smtClean="0">
                                <a:solidFill>
                                  <a:srgbClr val="0070C0"/>
                                </a:solidFill>
                                <a:latin typeface="Cambria Math" panose="02040503050406030204" pitchFamily="18" charset="0"/>
                              </a:rPr>
                              <m:t> </m:t>
                            </m:r>
                          </m:sub>
                        </m:sSub>
                        <m:r>
                          <a:rPr lang="en-US" sz="2400">
                            <a:latin typeface="Cambria Math" panose="02040503050406030204" pitchFamily="18" charset="0"/>
                          </a:rPr>
                          <m:t>∈</m:t>
                        </m:r>
                        <m:sSub>
                          <m:sSubPr>
                            <m:ctrlPr>
                              <a:rPr lang="en-US" sz="2400" i="1">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𝑣</m:t>
                            </m:r>
                          </m:e>
                          <m:sub>
                            <m:r>
                              <a:rPr lang="en-US" sz="2400" i="1">
                                <a:solidFill>
                                  <a:srgbClr val="0070C0"/>
                                </a:solidFill>
                                <a:latin typeface="Cambria Math" panose="02040503050406030204" pitchFamily="18" charset="0"/>
                              </a:rPr>
                              <m:t>𝑠</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𝑐</m:t>
                            </m:r>
                            <m:r>
                              <a:rPr lang="en-US" sz="2400" i="1">
                                <a:solidFill>
                                  <a:srgbClr val="0070C0"/>
                                </a:solidFill>
                                <a:latin typeface="Cambria Math" panose="02040503050406030204" pitchFamily="18" charset="0"/>
                              </a:rPr>
                              <m:t>,</m:t>
                            </m:r>
                            <m:r>
                              <a:rPr lang="en-US" sz="2400" i="1">
                                <a:solidFill>
                                  <a:srgbClr val="0070C0"/>
                                </a:solidFill>
                                <a:latin typeface="Cambria Math" panose="02040503050406030204" pitchFamily="18" charset="0"/>
                              </a:rPr>
                              <m:t>𝑡</m:t>
                            </m:r>
                          </m:sub>
                        </m:sSub>
                      </m:sub>
                    </m:sSub>
                  </m:oMath>
                </a14:m>
                <a:r>
                  <a:rPr lang="en-US" sz="24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𝑟</m:t>
                        </m:r>
                      </m:e>
                      <m:sub>
                        <m:r>
                          <a:rPr lang="en-US" sz="2000" b="0" i="1" smtClean="0">
                            <a:solidFill>
                              <a:srgbClr val="0070C0"/>
                            </a:solidFill>
                            <a:latin typeface="Cambria Math" panose="02040503050406030204" pitchFamily="18" charset="0"/>
                          </a:rPr>
                          <m:t>𝑔</m:t>
                        </m:r>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𝑐</m:t>
                        </m:r>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𝑡</m:t>
                        </m:r>
                      </m:sub>
                    </m:sSub>
                    <m:r>
                      <a:rPr lang="en-US" sz="2000" b="0" i="0" smtClean="0">
                        <a:solidFill>
                          <a:srgbClr val="0070C0"/>
                        </a:solidFill>
                        <a:latin typeface="Cambria Math" panose="02040503050406030204" pitchFamily="18" charset="0"/>
                      </a:rPr>
                      <m:t>     </m:t>
                    </m:r>
                    <m:r>
                      <m:rPr>
                        <m:nor/>
                      </m:rPr>
                      <a:rPr lang="en-US" sz="2000" b="0" i="0" smtClean="0">
                        <a:solidFill>
                          <a:srgbClr val="0070C0"/>
                        </a:solidFill>
                        <a:latin typeface="Cambria Math" panose="02040503050406030204" pitchFamily="18" charset="0"/>
                      </a:rPr>
                      <m:t>                                                                                                                  </m:t>
                    </m:r>
                    <m:r>
                      <m:rPr>
                        <m:nor/>
                      </m:rPr>
                      <a:rPr lang="en-US" sz="2000" dirty="0">
                        <a:solidFill>
                          <a:srgbClr val="FF0000"/>
                        </a:solidFill>
                        <a:latin typeface="Calibri" panose="020F0502020204030204" pitchFamily="34" charset="0"/>
                        <a:cs typeface="Calibri" panose="020F0502020204030204" pitchFamily="34" charset="0"/>
                      </a:rPr>
                      <m:t>(2)</m:t>
                    </m:r>
                  </m:oMath>
                </a14:m>
                <a:endParaRPr lang="en-US" sz="2400" b="0" i="1" dirty="0">
                  <a:solidFill>
                    <a:srgbClr val="0070C0"/>
                  </a:solidFill>
                  <a:latin typeface="Cambria Math" panose="02040503050406030204" pitchFamily="18" charset="0"/>
                </a:endParaRPr>
              </a:p>
              <a:p>
                <a:r>
                  <a:rPr lang="en-US" sz="2400" dirty="0">
                    <a:solidFill>
                      <a:srgbClr val="0070C0"/>
                    </a:solidFill>
                  </a:rPr>
                  <a:t>                                </a:t>
                </a:r>
                <a:r>
                  <a:rPr lang="en-US" sz="2000" dirty="0">
                    <a:latin typeface="Calibri" panose="020F0502020204030204" pitchFamily="34" charset="0"/>
                    <a:cs typeface="Calibri" panose="020F0502020204030204" pitchFamily="34" charset="0"/>
                  </a:rPr>
                  <a:t>where</a:t>
                </a:r>
                <a:r>
                  <a:rPr lang="en-US" sz="2000" dirty="0">
                    <a:solidFill>
                      <a:srgbClr val="0070C0"/>
                    </a:solidFill>
                  </a:rPr>
                  <a:t>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rPr>
                          <m:t>𝑣</m:t>
                        </m:r>
                      </m:e>
                      <m:sub>
                        <m:r>
                          <a:rPr lang="en-US" sz="2000" i="1">
                            <a:solidFill>
                              <a:srgbClr val="0070C0"/>
                            </a:solidFill>
                            <a:latin typeface="Cambria Math" panose="02040503050406030204" pitchFamily="18" charset="0"/>
                          </a:rPr>
                          <m:t>𝑠</m:t>
                        </m:r>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𝑐</m:t>
                        </m:r>
                        <m:r>
                          <a:rPr lang="en-US" sz="2000" i="1">
                            <a:solidFill>
                              <a:srgbClr val="0070C0"/>
                            </a:solidFill>
                            <a:latin typeface="Cambria Math" panose="02040503050406030204" pitchFamily="18" charset="0"/>
                          </a:rPr>
                          <m:t>,</m:t>
                        </m:r>
                        <m:r>
                          <a:rPr lang="en-US" sz="2000" i="1">
                            <a:solidFill>
                              <a:srgbClr val="0070C0"/>
                            </a:solidFill>
                            <a:latin typeface="Cambria Math" panose="02040503050406030204" pitchFamily="18" charset="0"/>
                          </a:rPr>
                          <m:t>𝑡</m:t>
                        </m:r>
                      </m:sub>
                    </m:sSub>
                  </m:oMath>
                </a14:m>
                <a:r>
                  <a:rPr lang="en-US" sz="2000" dirty="0">
                    <a:solidFill>
                      <a:srgbClr val="FF000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set of GP visible by sat s using cmd c at time t</a:t>
                </a:r>
                <a:br>
                  <a:rPr lang="en-US" sz="1400" dirty="0">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b="1" dirty="0">
                    <a:solidFill>
                      <a:srgbClr val="7030A0"/>
                    </a:solidFill>
                    <a:latin typeface="Calibri" panose="020F0502020204030204" pitchFamily="34" charset="0"/>
                    <a:cs typeface="Calibri" panose="020F0502020204030204" pitchFamily="34" charset="0"/>
                  </a:rPr>
                  <a:t>Objective</a:t>
                </a:r>
                <a:r>
                  <a:rPr lang="en-US" sz="2400" dirty="0">
                    <a:solidFill>
                      <a:srgbClr val="7030A0"/>
                    </a:solidFill>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Maximize</a:t>
                </a:r>
                <a:r>
                  <a:rPr lang="en-US" sz="2400" dirty="0">
                    <a:latin typeface="Calibri" panose="020F0502020204030204" pitchFamily="34" charset="0"/>
                    <a:cs typeface="Calibri" panose="020F0502020204030204" pitchFamily="34" charset="0"/>
                  </a:rPr>
                  <a:t>  </a:t>
                </a:r>
                <a14:m>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m:rPr>
                            <m:sty m:val="p"/>
                          </m:rPr>
                          <a:rPr lang="el-GR" sz="2400" i="1">
                            <a:latin typeface="Cambria Math" panose="02040503050406030204" pitchFamily="18" charset="0"/>
                            <a:ea typeface="Cambria Math" panose="02040503050406030204" pitchFamily="18" charset="0"/>
                          </a:rPr>
                          <m:t>Σ</m:t>
                        </m:r>
                      </m:e>
                      <m:sub>
                        <m:r>
                          <a:rPr lang="en-US" sz="2400">
                            <a:latin typeface="Cambria Math" panose="02040503050406030204" pitchFamily="18" charset="0"/>
                          </a:rPr>
                          <m:t>∀</m:t>
                        </m:r>
                        <m:sSub>
                          <m:sSubPr>
                            <m:ctrlPr>
                              <a:rPr lang="en-US" sz="2400" i="1" smtClean="0">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𝑐</m:t>
                            </m:r>
                          </m:e>
                          <m:sub>
                            <m:r>
                              <a:rPr lang="en-US" sz="2400" b="0" i="1" smtClean="0">
                                <a:solidFill>
                                  <a:srgbClr val="0070C0"/>
                                </a:solidFill>
                                <a:latin typeface="Cambria Math" panose="02040503050406030204" pitchFamily="18" charset="0"/>
                              </a:rPr>
                              <m:t>𝑛</m:t>
                            </m:r>
                          </m:sub>
                        </m:sSub>
                        <m:r>
                          <a:rPr lang="en-US" sz="2400">
                            <a:latin typeface="Cambria Math" panose="02040503050406030204" pitchFamily="18" charset="0"/>
                          </a:rPr>
                          <m:t>∈</m:t>
                        </m:r>
                        <m:r>
                          <a:rPr lang="en-US" sz="2400" b="0" i="1" smtClean="0">
                            <a:latin typeface="Cambria Math" panose="02040503050406030204" pitchFamily="18" charset="0"/>
                          </a:rPr>
                          <m:t> </m:t>
                        </m:r>
                        <m:r>
                          <a:rPr lang="en-US" sz="2400" b="0" i="1" smtClean="0">
                            <a:solidFill>
                              <a:srgbClr val="0070C0"/>
                            </a:solidFill>
                            <a:latin typeface="Cambria Math" panose="02040503050406030204" pitchFamily="18" charset="0"/>
                          </a:rPr>
                          <m:t>𝑃</m:t>
                        </m:r>
                      </m:sub>
                    </m:sSub>
                  </m:oMath>
                </a14:m>
                <a:r>
                  <a:rPr lang="en-US" sz="2400" dirty="0">
                    <a:latin typeface="Calibri" panose="020F0502020204030204" pitchFamily="34" charset="0"/>
                    <a:cs typeface="Calibri" panose="020F0502020204030204" pitchFamily="34" charset="0"/>
                  </a:rPr>
                  <a:t> </a:t>
                </a:r>
                <a14:m>
                  <m:oMath xmlns:m="http://schemas.openxmlformats.org/officeDocument/2006/math">
                    <m:sSub>
                      <m:sSubPr>
                        <m:ctrlPr>
                          <a:rPr lang="en-US" sz="2400" i="1">
                            <a:solidFill>
                              <a:srgbClr val="0070C0"/>
                            </a:solidFill>
                            <a:latin typeface="Cambria Math" panose="02040503050406030204" pitchFamily="18" charset="0"/>
                          </a:rPr>
                        </m:ctrlPr>
                      </m:sSubPr>
                      <m:e>
                        <m:r>
                          <a:rPr lang="en-US" sz="2400" b="0" i="1" smtClean="0">
                            <a:solidFill>
                              <a:srgbClr val="0070C0"/>
                            </a:solidFill>
                            <a:latin typeface="Cambria Math" panose="02040503050406030204" pitchFamily="18" charset="0"/>
                          </a:rPr>
                          <m:t>𝑐𝑚𝑑𝑅𝑒𝑤𝑎𝑟𝑑</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𝑐</m:t>
                        </m:r>
                      </m:e>
                      <m:sub>
                        <m:r>
                          <a:rPr lang="en-US" sz="2400" b="0" i="1" smtClean="0">
                            <a:solidFill>
                              <a:srgbClr val="0070C0"/>
                            </a:solidFill>
                            <a:latin typeface="Cambria Math" panose="02040503050406030204" pitchFamily="18" charset="0"/>
                          </a:rPr>
                          <m:t>𝑛</m:t>
                        </m:r>
                      </m:sub>
                    </m:sSub>
                    <m:r>
                      <a:rPr lang="en-US" sz="2400" b="0" i="1" smtClean="0">
                        <a:solidFill>
                          <a:srgbClr val="0070C0"/>
                        </a:solidFill>
                        <a:latin typeface="Cambria Math" panose="02040503050406030204" pitchFamily="18" charset="0"/>
                      </a:rPr>
                      <m:t>)</m:t>
                    </m:r>
                  </m:oMath>
                </a14:m>
                <a:r>
                  <a:rPr lang="en-US" sz="2400" dirty="0">
                    <a:latin typeface="Calibri" panose="020F0502020204030204" pitchFamily="34" charset="0"/>
                    <a:cs typeface="Calibri" panose="020F0502020204030204" pitchFamily="34" charset="0"/>
                  </a:rPr>
                  <a:t>                                                                      </a:t>
                </a:r>
                <a:r>
                  <a:rPr lang="en-US" sz="2000" dirty="0">
                    <a:solidFill>
                      <a:srgbClr val="FF0000"/>
                    </a:solidFill>
                    <a:latin typeface="Calibri" panose="020F0502020204030204" pitchFamily="34" charset="0"/>
                    <a:cs typeface="Calibri" panose="020F0502020204030204" pitchFamily="34" charset="0"/>
                  </a:rPr>
                  <a:t>(3)</a:t>
                </a:r>
              </a:p>
              <a:p>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max sum of all gpRewards for all GP covered by all commands in plan P</a:t>
                </a:r>
              </a:p>
              <a:p>
                <a:endParaRPr lang="en-US" sz="2000" dirty="0">
                  <a:latin typeface="Calibri" panose="020F0502020204030204" pitchFamily="34" charset="0"/>
                  <a:ea typeface="ＭＳ Ｐゴシック" pitchFamily="-106" charset="-128"/>
                  <a:cs typeface="Calibri" panose="020F0502020204030204" pitchFamily="34" charset="0"/>
                </a:endParaRPr>
              </a:p>
              <a:p>
                <a:r>
                  <a:rPr lang="en-US" sz="2800" b="1" dirty="0">
                    <a:latin typeface="Calibri" panose="020F0502020204030204" pitchFamily="34" charset="0"/>
                    <a:ea typeface="ＭＳ Ｐゴシック" pitchFamily="-106" charset="-128"/>
                    <a:cs typeface="Calibri" panose="020F0502020204030204" pitchFamily="34" charset="0"/>
                  </a:rPr>
                  <a:t>Identical metrics for DCP/MILP comparison: </a:t>
                </a:r>
                <a:r>
                  <a:rPr lang="en-US" sz="2800" b="1" dirty="0">
                    <a:solidFill>
                      <a:srgbClr val="FF0000"/>
                    </a:solidFill>
                    <a:latin typeface="Calibri" panose="020F0502020204030204" pitchFamily="34" charset="0"/>
                    <a:ea typeface="ＭＳ Ｐゴシック" pitchFamily="-106" charset="-128"/>
                    <a:cs typeface="Calibri" panose="020F0502020204030204" pitchFamily="34" charset="0"/>
                  </a:rPr>
                  <a:t>Equations 1, 2 and 3</a:t>
                </a:r>
              </a:p>
              <a:p>
                <a:endParaRPr lang="en-US" sz="2000" dirty="0">
                  <a:latin typeface="Calibri" panose="020F0502020204030204" pitchFamily="34" charset="0"/>
                  <a:cs typeface="Calibri" panose="020F0502020204030204" pitchFamily="34" charset="0"/>
                </a:endParaRPr>
              </a:p>
            </p:txBody>
          </p:sp>
        </mc:Choice>
        <mc:Fallback xmlns="">
          <p:sp>
            <p:nvSpPr>
              <p:cNvPr id="26" name="Text Box 45">
                <a:extLst>
                  <a:ext uri="{FF2B5EF4-FFF2-40B4-BE49-F238E27FC236}">
                    <a16:creationId xmlns:a16="http://schemas.microsoft.com/office/drawing/2014/main" id="{55B405E7-C55F-F047-9149-48F5C047F6DA}"/>
                  </a:ext>
                </a:extLst>
              </p:cNvPr>
              <p:cNvSpPr txBox="1">
                <a:spLocks noRot="1" noChangeAspect="1" noMove="1" noResize="1" noEditPoints="1" noAdjustHandles="1" noChangeArrowheads="1" noChangeShapeType="1" noTextEdit="1"/>
              </p:cNvSpPr>
              <p:nvPr/>
            </p:nvSpPr>
            <p:spPr>
              <a:xfrm>
                <a:off x="177113" y="1022618"/>
                <a:ext cx="11837773" cy="4204290"/>
              </a:xfrm>
              <a:prstGeom prst="rect">
                <a:avLst/>
              </a:prstGeom>
              <a:blipFill>
                <a:blip r:embed="rId3"/>
                <a:stretch>
                  <a:fillRect l="-1071" t="-904" b="-31627"/>
                </a:stretch>
              </a:blipFill>
              <a:ln w="6350">
                <a:noFill/>
              </a:ln>
            </p:spPr>
            <p:txBody>
              <a:bodyPr/>
              <a:lstStyle/>
              <a:p>
                <a:r>
                  <a:rPr lang="en-US">
                    <a:noFill/>
                  </a:rPr>
                  <a:t> </a:t>
                </a:r>
              </a:p>
            </p:txBody>
          </p:sp>
        </mc:Fallback>
      </mc:AlternateContent>
      <p:sp>
        <p:nvSpPr>
          <p:cNvPr id="27" name="TextBox 26">
            <a:extLst>
              <a:ext uri="{FF2B5EF4-FFF2-40B4-BE49-F238E27FC236}">
                <a16:creationId xmlns:a16="http://schemas.microsoft.com/office/drawing/2014/main" id="{804F53F7-F150-3E4B-9E04-F86226D8969C}"/>
              </a:ext>
            </a:extLst>
          </p:cNvPr>
          <p:cNvSpPr txBox="1"/>
          <p:nvPr/>
        </p:nvSpPr>
        <p:spPr>
          <a:xfrm>
            <a:off x="1136073" y="82670"/>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Objective:  Maximize reduction of GP model error</a:t>
            </a:r>
          </a:p>
        </p:txBody>
      </p:sp>
    </p:spTree>
    <p:extLst>
      <p:ext uri="{BB962C8B-B14F-4D97-AF65-F5344CB8AC3E}">
        <p14:creationId xmlns:p14="http://schemas.microsoft.com/office/powerpoint/2010/main" val="2586360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A0A2A5-1BAF-5746-AC8C-8911F5A56D36}"/>
              </a:ext>
            </a:extLst>
          </p:cNvPr>
          <p:cNvSpPr txBox="1"/>
          <p:nvPr/>
        </p:nvSpPr>
        <p:spPr>
          <a:xfrm>
            <a:off x="1136073" y="-29007"/>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Conclusion</a:t>
            </a:r>
          </a:p>
        </p:txBody>
      </p:sp>
      <p:graphicFrame>
        <p:nvGraphicFramePr>
          <p:cNvPr id="4" name="Table 4">
            <a:extLst>
              <a:ext uri="{FF2B5EF4-FFF2-40B4-BE49-F238E27FC236}">
                <a16:creationId xmlns:a16="http://schemas.microsoft.com/office/drawing/2014/main" id="{2184295F-574B-2BED-805A-79F8E0173E98}"/>
              </a:ext>
            </a:extLst>
          </p:cNvPr>
          <p:cNvGraphicFramePr>
            <a:graphicFrameLocks noGrp="1"/>
          </p:cNvGraphicFramePr>
          <p:nvPr/>
        </p:nvGraphicFramePr>
        <p:xfrm>
          <a:off x="657352" y="1727969"/>
          <a:ext cx="10877296" cy="4693920"/>
        </p:xfrm>
        <a:graphic>
          <a:graphicData uri="http://schemas.openxmlformats.org/drawingml/2006/table">
            <a:tbl>
              <a:tblPr firstRow="1" bandRow="1">
                <a:tableStyleId>{5C22544A-7EE6-4342-B048-85BDC9FD1C3A}</a:tableStyleId>
              </a:tblPr>
              <a:tblGrid>
                <a:gridCol w="4950968">
                  <a:extLst>
                    <a:ext uri="{9D8B030D-6E8A-4147-A177-3AD203B41FA5}">
                      <a16:colId xmlns:a16="http://schemas.microsoft.com/office/drawing/2014/main" val="4265264900"/>
                    </a:ext>
                  </a:extLst>
                </a:gridCol>
                <a:gridCol w="5926328">
                  <a:extLst>
                    <a:ext uri="{9D8B030D-6E8A-4147-A177-3AD203B41FA5}">
                      <a16:colId xmlns:a16="http://schemas.microsoft.com/office/drawing/2014/main" val="2274527870"/>
                    </a:ext>
                  </a:extLst>
                </a:gridCol>
              </a:tblGrid>
              <a:tr h="322410">
                <a:tc>
                  <a:txBody>
                    <a:bodyPr/>
                    <a:lstStyle/>
                    <a:p>
                      <a:r>
                        <a:rPr lang="en-US" sz="2000" dirty="0">
                          <a:solidFill>
                            <a:schemeClr val="tx1"/>
                          </a:solidFill>
                        </a:rPr>
                        <a:t>Dynamic Constraint Processing (DCP)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dirty="0">
                          <a:solidFill>
                            <a:schemeClr val="tx1"/>
                          </a:solidFill>
                        </a:rPr>
                        <a:t>Mixed Integer Linear Programming (MILP)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96472915"/>
                  </a:ext>
                </a:extLst>
              </a:tr>
              <a:tr h="370840">
                <a:tc>
                  <a:txBody>
                    <a:bodyPr/>
                    <a:lstStyle/>
                    <a:p>
                      <a:r>
                        <a:rPr lang="en-US" b="1" dirty="0">
                          <a:solidFill>
                            <a:schemeClr val="tx1"/>
                          </a:solidFill>
                        </a:rPr>
                        <a:t>Pro</a:t>
                      </a:r>
                    </a:p>
                    <a:p>
                      <a:pPr marL="285750" indent="-285750">
                        <a:buFont typeface="Arial" panose="020B0604020202020204" pitchFamily="34" charset="0"/>
                        <a:buChar char="•"/>
                      </a:pPr>
                      <a:r>
                        <a:rPr lang="en-US" dirty="0">
                          <a:solidFill>
                            <a:schemeClr val="tx1"/>
                          </a:solidFill>
                        </a:rPr>
                        <a:t>Speed</a:t>
                      </a:r>
                    </a:p>
                    <a:p>
                      <a:pPr marL="285750" indent="-285750">
                        <a:buFont typeface="Arial" panose="020B0604020202020204" pitchFamily="34" charset="0"/>
                        <a:buChar char="•"/>
                      </a:pPr>
                      <a:r>
                        <a:rPr lang="en-US" dirty="0">
                          <a:solidFill>
                            <a:schemeClr val="tx1"/>
                          </a:solidFill>
                        </a:rPr>
                        <a:t>Better search control</a:t>
                      </a:r>
                    </a:p>
                    <a:p>
                      <a:pPr marL="285750" indent="-285750">
                        <a:buFont typeface="Arial" panose="020B0604020202020204" pitchFamily="34" charset="0"/>
                        <a:buChar char="•"/>
                      </a:pPr>
                      <a:r>
                        <a:rPr lang="en-US" dirty="0">
                          <a:solidFill>
                            <a:schemeClr val="tx1"/>
                          </a:solidFill>
                        </a:rPr>
                        <a:t>Flexible modeling</a:t>
                      </a:r>
                    </a:p>
                    <a:p>
                      <a:pPr marL="285750" indent="-285750">
                        <a:buFont typeface="Arial" panose="020B0604020202020204" pitchFamily="34" charset="0"/>
                        <a:buChar char="•"/>
                      </a:pPr>
                      <a:r>
                        <a:rPr lang="en-US" dirty="0">
                          <a:solidFill>
                            <a:schemeClr val="tx1"/>
                          </a:solidFill>
                        </a:rPr>
                        <a:t>Domain heuristics</a:t>
                      </a:r>
                    </a:p>
                    <a:p>
                      <a:pPr marL="285750" indent="-285750">
                        <a:buFont typeface="Arial" panose="020B0604020202020204" pitchFamily="34" charset="0"/>
                        <a:buChar char="•"/>
                      </a:pPr>
                      <a:r>
                        <a:rPr lang="en-US" dirty="0">
                          <a:solidFill>
                            <a:schemeClr val="tx1"/>
                          </a:solidFill>
                        </a:rPr>
                        <a:t>Explainable 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Pro</a:t>
                      </a:r>
                    </a:p>
                    <a:p>
                      <a:pPr marL="285750" indent="-285750">
                        <a:buFont typeface="Arial" panose="020B0604020202020204" pitchFamily="34" charset="0"/>
                        <a:buChar char="•"/>
                      </a:pPr>
                      <a:r>
                        <a:rPr lang="en-US" dirty="0">
                          <a:solidFill>
                            <a:schemeClr val="tx1"/>
                          </a:solidFill>
                        </a:rPr>
                        <a:t>Provably optimal solutions</a:t>
                      </a:r>
                    </a:p>
                    <a:p>
                      <a:pPr marL="285750" indent="-285750">
                        <a:buFont typeface="Arial" panose="020B0604020202020204" pitchFamily="34" charset="0"/>
                        <a:buChar char="•"/>
                      </a:pPr>
                      <a:r>
                        <a:rPr lang="en-US" dirty="0">
                          <a:solidFill>
                            <a:schemeClr val="tx1"/>
                          </a:solidFill>
                        </a:rPr>
                        <a:t>Relies on 3</a:t>
                      </a:r>
                      <a:r>
                        <a:rPr lang="en-US" baseline="30000" dirty="0">
                          <a:solidFill>
                            <a:schemeClr val="tx1"/>
                          </a:solidFill>
                        </a:rPr>
                        <a:t>rd</a:t>
                      </a:r>
                      <a:r>
                        <a:rPr lang="en-US" dirty="0">
                          <a:solidFill>
                            <a:schemeClr val="tx1"/>
                          </a:solidFill>
                        </a:rPr>
                        <a:t> party solver (benefit of robust, heavily tested 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99281870"/>
                  </a:ext>
                </a:extLst>
              </a:tr>
              <a:tr h="370840">
                <a:tc>
                  <a:txBody>
                    <a:bodyPr/>
                    <a:lstStyle/>
                    <a:p>
                      <a:r>
                        <a:rPr lang="en-US" b="1" dirty="0">
                          <a:solidFill>
                            <a:schemeClr val="tx1"/>
                          </a:solidFill>
                        </a:rPr>
                        <a:t>Con</a:t>
                      </a:r>
                    </a:p>
                    <a:p>
                      <a:pPr marL="285750" indent="-285750">
                        <a:buFont typeface="Arial" panose="020B0604020202020204" pitchFamily="34" charset="0"/>
                        <a:buChar char="•"/>
                      </a:pPr>
                      <a:r>
                        <a:rPr lang="en-US" dirty="0">
                          <a:solidFill>
                            <a:schemeClr val="tx1"/>
                          </a:solidFill>
                        </a:rPr>
                        <a:t>Suboptimal solutions</a:t>
                      </a:r>
                    </a:p>
                    <a:p>
                      <a:pPr marL="285750" indent="-285750">
                        <a:buFont typeface="Arial" panose="020B0604020202020204" pitchFamily="34" charset="0"/>
                        <a:buChar char="•"/>
                      </a:pPr>
                      <a:r>
                        <a:rPr lang="en-US" dirty="0">
                          <a:solidFill>
                            <a:schemeClr val="tx1"/>
                          </a:solidFill>
                        </a:rPr>
                        <a:t>Subject to local minima and path dependencies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solidFill>
                        </a:rPr>
                        <a:t>Con</a:t>
                      </a:r>
                      <a:endParaRPr lang="en-US" dirty="0">
                        <a:solidFill>
                          <a:schemeClr val="tx1"/>
                        </a:solidFill>
                      </a:endParaRPr>
                    </a:p>
                    <a:p>
                      <a:pPr marL="285750" indent="-285750">
                        <a:buFont typeface="Arial" panose="020B0604020202020204" pitchFamily="34" charset="0"/>
                        <a:buChar char="•"/>
                      </a:pPr>
                      <a:r>
                        <a:rPr lang="en-US" dirty="0">
                          <a:solidFill>
                            <a:schemeClr val="tx1"/>
                          </a:solidFill>
                        </a:rPr>
                        <a:t>Slow</a:t>
                      </a:r>
                    </a:p>
                    <a:p>
                      <a:pPr marL="285750" indent="-285750">
                        <a:buFont typeface="Arial" panose="020B0604020202020204" pitchFamily="34" charset="0"/>
                        <a:buChar char="•"/>
                      </a:pPr>
                      <a:r>
                        <a:rPr lang="en-US" dirty="0">
                          <a:solidFill>
                            <a:schemeClr val="tx1"/>
                          </a:solidFill>
                        </a:rPr>
                        <a:t>Limited model flexibility</a:t>
                      </a:r>
                    </a:p>
                    <a:p>
                      <a:pPr marL="285750" indent="-285750">
                        <a:buFont typeface="Arial" panose="020B0604020202020204" pitchFamily="34" charset="0"/>
                        <a:buChar char="•"/>
                      </a:pPr>
                      <a:r>
                        <a:rPr lang="en-US" dirty="0">
                          <a:solidFill>
                            <a:schemeClr val="tx1"/>
                          </a:solidFill>
                        </a:rPr>
                        <a:t>Difficult to include domain specific heuristics</a:t>
                      </a:r>
                    </a:p>
                    <a:p>
                      <a:pPr marL="285750" indent="-285750">
                        <a:buFont typeface="Arial" panose="020B0604020202020204" pitchFamily="34" charset="0"/>
                        <a:buChar char="•"/>
                      </a:pPr>
                      <a:r>
                        <a:rPr lang="en-US" dirty="0">
                          <a:solidFill>
                            <a:schemeClr val="tx1"/>
                          </a:solidFill>
                        </a:rPr>
                        <a:t>Solver variability</a:t>
                      </a:r>
                    </a:p>
                    <a:p>
                      <a:pPr marL="285750" indent="-285750">
                        <a:buFont typeface="Arial" panose="020B0604020202020204" pitchFamily="34" charset="0"/>
                        <a:buChar char="•"/>
                      </a:pPr>
                      <a:r>
                        <a:rPr lang="en-US" dirty="0">
                          <a:solidFill>
                            <a:schemeClr val="tx1"/>
                          </a:solidFill>
                        </a:rPr>
                        <a:t>Declarative model requires pre-enumerating 10's of millions of constraints in model</a:t>
                      </a:r>
                    </a:p>
                    <a:p>
                      <a:pPr marL="285750" indent="-285750">
                        <a:buFont typeface="Arial" panose="020B0604020202020204" pitchFamily="34" charset="0"/>
                        <a:buChar char="•"/>
                      </a:pPr>
                      <a:r>
                        <a:rPr lang="en-US" dirty="0">
                          <a:solidFill>
                            <a:schemeClr val="tx1"/>
                          </a:solidFill>
                        </a:rPr>
                        <a:t>Variable domains, constraints must be quantitative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22030302"/>
                  </a:ext>
                </a:extLst>
              </a:tr>
            </a:tbl>
          </a:graphicData>
        </a:graphic>
      </p:graphicFrame>
    </p:spTree>
    <p:extLst>
      <p:ext uri="{BB962C8B-B14F-4D97-AF65-F5344CB8AC3E}">
        <p14:creationId xmlns:p14="http://schemas.microsoft.com/office/powerpoint/2010/main" val="84351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3">
            <a:extLst>
              <a:ext uri="{FF2B5EF4-FFF2-40B4-BE49-F238E27FC236}">
                <a16:creationId xmlns:a16="http://schemas.microsoft.com/office/drawing/2014/main" id="{030A19C2-D902-D864-6352-A8E47A82C4E4}"/>
              </a:ext>
            </a:extLst>
          </p:cNvPr>
          <p:cNvSpPr txBox="1">
            <a:spLocks noChangeAspect="1" noEditPoints="1" noChangeArrowheads="1" noChangeShapeType="1" noTextEdit="1"/>
          </p:cNvSpPr>
          <p:nvPr/>
        </p:nvSpPr>
        <p:spPr bwMode="auto">
          <a:xfrm>
            <a:off x="744085" y="1949072"/>
            <a:ext cx="3065090" cy="26370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9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Satellite 2 Timepoint (TP) choices: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Command choices and times for viewing each GP (per satellite)</a:t>
            </a:r>
            <a:endParaRPr lang="en-US" sz="1200" dirty="0">
              <a:effectLst/>
              <a:latin typeface="Times New Roman" panose="02020603050405020304" pitchFamily="18" charset="0"/>
              <a:ea typeface="Times New Roman" panose="02020603050405020304" pitchFamily="18" charset="0"/>
            </a:endParaRPr>
          </a:p>
          <a:p>
            <a:pPr marL="228600" marR="0" indent="-228600">
              <a:lnSpc>
                <a:spcPts val="1000"/>
              </a:lnSpc>
              <a:spcBef>
                <a:spcPts val="0"/>
              </a:spcBef>
              <a:spcAft>
                <a:spcPts val="0"/>
              </a:spcAft>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Command search space, 1 file for each satellite</a:t>
            </a:r>
            <a:endParaRPr lang="en-US" sz="9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Command choice examples: </a:t>
            </a:r>
            <a:b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9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L.32 = &lt;L-band, angle 32&gt; ,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kern="1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P.34 =  &lt;P-band, angle 34&gt; </a:t>
            </a:r>
            <a:b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900" kern="12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900" kern="12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Cmd</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u="sng"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u="sng"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choices</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u="sng"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GP covered by choice</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kern="12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1311</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L.32</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3165</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L.34</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[3445, 3446]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P.33</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3165</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P.34</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[3445, 3446]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P.35</a:t>
            </a: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[3445, 3446]</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900" kern="1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L.32 &amp; </a:t>
            </a:r>
            <a:r>
              <a:rPr lang="en-US" sz="900" kern="1200" dirty="0">
                <a:solidFill>
                  <a:srgbClr val="7030A0"/>
                </a:solidFill>
                <a:effectLst/>
                <a:latin typeface="Times New Roman" panose="02020603050405020304" pitchFamily="18" charset="0"/>
                <a:ea typeface="Times New Roman" panose="02020603050405020304" pitchFamily="18" charset="0"/>
                <a:cs typeface="Times New Roman" panose="02020603050405020304" pitchFamily="18" charset="0"/>
              </a:rPr>
              <a:t>P.32:       [</a:t>
            </a:r>
            <a:r>
              <a:rPr lang="en-US" sz="900" kern="12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3165]</a:t>
            </a:r>
            <a:endParaRPr lang="en-US" sz="1200" dirty="0">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DFA1112D-3060-4F45-AE54-D95E2EE5CF83}"/>
              </a:ext>
            </a:extLst>
          </p:cNvPr>
          <p:cNvSpPr txBox="1"/>
          <p:nvPr/>
        </p:nvSpPr>
        <p:spPr>
          <a:xfrm>
            <a:off x="744085" y="89562"/>
            <a:ext cx="10703830"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Planner Input and Output</a:t>
            </a:r>
          </a:p>
        </p:txBody>
      </p:sp>
      <p:sp>
        <p:nvSpPr>
          <p:cNvPr id="9" name="Text Box 14">
            <a:extLst>
              <a:ext uri="{FF2B5EF4-FFF2-40B4-BE49-F238E27FC236}">
                <a16:creationId xmlns:a16="http://schemas.microsoft.com/office/drawing/2014/main" id="{CD1536A8-AC9A-A947-5CDD-B7196470EF03}"/>
              </a:ext>
            </a:extLst>
          </p:cNvPr>
          <p:cNvSpPr txBox="1">
            <a:spLocks noChangeAspect="1" noEditPoints="1" noChangeArrowheads="1" noChangeShapeType="1" noTextEdit="1"/>
          </p:cNvSpPr>
          <p:nvPr/>
        </p:nvSpPr>
        <p:spPr bwMode="auto">
          <a:xfrm>
            <a:off x="853822" y="2111454"/>
            <a:ext cx="3551224" cy="279747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9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Satellite 1 Timepoint (TP) choices: </a:t>
            </a:r>
            <a:br>
              <a:rPr lang="en-US" sz="9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Command choices for each TP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00"/>
              </a:lnSpc>
              <a:spcBef>
                <a:spcPts val="0"/>
              </a:spcBef>
              <a:spcAft>
                <a:spcPts val="0"/>
              </a:spcAft>
              <a:buFont typeface="Arial" panose="020B0604020202020204" pitchFamily="34" charset="0"/>
              <a:buChar char="•"/>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Command search space = choices for every TP when a sat can observe GP</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ts val="1000"/>
              </a:lnSpc>
              <a:spcBef>
                <a:spcPts val="0"/>
              </a:spcBef>
              <a:spcAft>
                <a:spcPts val="0"/>
              </a:spcAft>
              <a:buFont typeface="Arial" panose="020B0604020202020204" pitchFamily="34" charset="0"/>
              <a:buChar char="•"/>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file for each satellite</a:t>
            </a:r>
            <a:endParaRPr lang="en-US" sz="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Command choice examples: </a:t>
            </a:r>
            <a:b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L.34 = &lt;L-band, angle 34&gt; ,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P.32 =  &lt;P-band, angle 32&gt; </a:t>
            </a:r>
            <a:b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00"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br>
              <a:rPr lang="en-US" sz="900"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TP      Command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(time)</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choices</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GP covered by choice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1311</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L.32</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3165</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L.34</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[3445, 3446]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P.33</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3165</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L.32 &amp; </a:t>
            </a:r>
            <a:r>
              <a:rPr lang="en-US" sz="900"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P.32:       [</a:t>
            </a:r>
            <a:r>
              <a:rPr lang="en-US" sz="900" kern="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3165]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7">
            <a:extLst>
              <a:ext uri="{FF2B5EF4-FFF2-40B4-BE49-F238E27FC236}">
                <a16:creationId xmlns:a16="http://schemas.microsoft.com/office/drawing/2014/main" id="{E125DF9E-AD4E-8EC6-5D27-E542CB142C4A}"/>
              </a:ext>
            </a:extLst>
          </p:cNvPr>
          <p:cNvSpPr txBox="1">
            <a:spLocks noChangeAspect="1" noEditPoints="1" noChangeArrowheads="1" noChangeShapeType="1" noTextEdit="1"/>
          </p:cNvSpPr>
          <p:nvPr/>
        </p:nvSpPr>
        <p:spPr bwMode="auto">
          <a:xfrm>
            <a:off x="4684101" y="1949074"/>
            <a:ext cx="3065090" cy="279747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9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Ground Position (GP) choices: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00"/>
              </a:lnSpc>
              <a:spcBef>
                <a:spcPts val="0"/>
              </a:spcBef>
              <a:spcAft>
                <a:spcPts val="0"/>
              </a:spcAft>
              <a:buFont typeface="Symbol" pitchFamily="2" charset="2"/>
              <a:buChar char=""/>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Choices for when &amp; how to view each GP </a:t>
            </a:r>
            <a:endParaRPr lang="en-US" sz="900" dirty="0">
              <a:effectLst/>
              <a:latin typeface="Times New Roman" panose="02020603050405020304" pitchFamily="18" charset="0"/>
              <a:ea typeface="Times New Roman" panose="02020603050405020304" pitchFamily="18" charset="0"/>
            </a:endParaRPr>
          </a:p>
          <a:p>
            <a:pPr marL="342900" marR="0" lvl="0" indent="-342900">
              <a:lnSpc>
                <a:spcPts val="1000"/>
              </a:lnSpc>
              <a:spcBef>
                <a:spcPts val="0"/>
              </a:spcBef>
              <a:spcAft>
                <a:spcPts val="0"/>
              </a:spcAft>
              <a:buFont typeface="Symbol" pitchFamily="2" charset="2"/>
              <a:buChar char=""/>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Science-value search space </a:t>
            </a:r>
            <a:endParaRPr lang="en-US" sz="900" dirty="0">
              <a:effectLst/>
              <a:latin typeface="Times New Roman" panose="02020603050405020304" pitchFamily="18" charset="0"/>
              <a:ea typeface="Times New Roman" panose="02020603050405020304" pitchFamily="18" charset="0"/>
            </a:endParaRPr>
          </a:p>
          <a:p>
            <a:pPr marL="342900" marR="0" lvl="0" indent="-342900">
              <a:lnSpc>
                <a:spcPts val="1000"/>
              </a:lnSpc>
              <a:spcBef>
                <a:spcPts val="0"/>
              </a:spcBef>
              <a:spcAft>
                <a:spcPts val="0"/>
              </a:spcAft>
              <a:buFont typeface="Symbol" pitchFamily="2" charset="2"/>
              <a:buChar char=""/>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Measurement error depends on </a:t>
            </a:r>
            <a:b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GP biome-type (shrub, forest, baren)</a:t>
            </a:r>
            <a:endParaRPr lang="en-US" sz="900" dirty="0">
              <a:effectLst/>
              <a:latin typeface="Times New Roman" panose="02020603050405020304" pitchFamily="18" charset="0"/>
              <a:ea typeface="Times New Roman" panose="02020603050405020304" pitchFamily="18" charset="0"/>
            </a:endParaRPr>
          </a:p>
          <a:p>
            <a:pPr marL="342900" marR="0" lvl="0" indent="-342900">
              <a:lnSpc>
                <a:spcPts val="1000"/>
              </a:lnSpc>
              <a:spcBef>
                <a:spcPts val="0"/>
              </a:spcBef>
              <a:spcAft>
                <a:spcPts val="0"/>
              </a:spcAft>
              <a:buFont typeface="Symbol" pitchFamily="2" charset="2"/>
              <a:buChar char=""/>
            </a:pPr>
            <a: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file for whole constellation</a:t>
            </a:r>
            <a:br>
              <a:rPr lang="en-US" sz="9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9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1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Choices for GP: </a:t>
            </a:r>
            <a:r>
              <a:rPr lang="en-US" sz="1100" kern="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3165</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br>
              <a:rPr lang="en-US" sz="65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TP         Cmd                Pred.        Meas.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time)</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Choices</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Error </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Error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1311        </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L.32 </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.008          .038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1311        </a:t>
            </a:r>
            <a:r>
              <a:rPr lang="en-US" sz="900"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P.33</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.008          .017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1</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1311        </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L.32 &amp; </a:t>
            </a:r>
            <a:r>
              <a:rPr lang="en-US" sz="900"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P.32</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.008          .010</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2</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1259</a:t>
            </a:r>
            <a:r>
              <a:rPr lang="en-US" sz="900" kern="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L.33 </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.042         .028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2</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1259</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P.33</a:t>
            </a: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.042         .028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1" name="Group 10">
            <a:extLst>
              <a:ext uri="{FF2B5EF4-FFF2-40B4-BE49-F238E27FC236}">
                <a16:creationId xmlns:a16="http://schemas.microsoft.com/office/drawing/2014/main" id="{3AD7D53F-E4D8-62F8-56F4-C0C94B472D72}"/>
              </a:ext>
            </a:extLst>
          </p:cNvPr>
          <p:cNvGrpSpPr>
            <a:grpSpLocks noChangeAspect="1"/>
          </p:cNvGrpSpPr>
          <p:nvPr/>
        </p:nvGrpSpPr>
        <p:grpSpPr bwMode="auto">
          <a:xfrm>
            <a:off x="9046146" y="1949079"/>
            <a:ext cx="1960135" cy="2505180"/>
            <a:chOff x="144" y="1176"/>
            <a:chExt cx="12093" cy="14665"/>
          </a:xfrm>
        </p:grpSpPr>
        <p:sp>
          <p:nvSpPr>
            <p:cNvPr id="12" name="Text Box 1236">
              <a:extLst>
                <a:ext uri="{FF2B5EF4-FFF2-40B4-BE49-F238E27FC236}">
                  <a16:creationId xmlns:a16="http://schemas.microsoft.com/office/drawing/2014/main" id="{4A4BB5A1-F0F1-67B8-E973-4F06B71B8D9B}"/>
                </a:ext>
              </a:extLst>
            </p:cNvPr>
            <p:cNvSpPr txBox="1">
              <a:spLocks noChangeAspect="1" noEditPoints="1" noChangeArrowheads="1" noChangeShapeType="1" noTextEdit="1"/>
            </p:cNvSpPr>
            <p:nvPr/>
          </p:nvSpPr>
          <p:spPr bwMode="auto">
            <a:xfrm>
              <a:off x="144" y="1176"/>
              <a:ext cx="10795" cy="13335"/>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900" b="1"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Satellite 2 Plan: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Time</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Command</a:t>
              </a: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[2-4]          </a:t>
              </a:r>
              <a:r>
                <a:rPr lang="en-US" sz="900" b="1"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P.48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[5-14]           Idle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[15-17]          </a:t>
              </a:r>
              <a:r>
                <a:rPr lang="en-US" sz="900" b="1" kern="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L.48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[18-36]           Idle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[37-40]          Slew</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[41-43]          </a:t>
              </a:r>
              <a:r>
                <a:rPr lang="en-US" sz="900" b="1" kern="12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L.44  </a:t>
              </a:r>
              <a:r>
                <a:rPr lang="en-US" sz="900" b="1" kern="12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1237">
              <a:extLst>
                <a:ext uri="{FF2B5EF4-FFF2-40B4-BE49-F238E27FC236}">
                  <a16:creationId xmlns:a16="http://schemas.microsoft.com/office/drawing/2014/main" id="{B88F2E2A-0BFE-EE18-19E1-71D03E4B3925}"/>
                </a:ext>
              </a:extLst>
            </p:cNvPr>
            <p:cNvSpPr txBox="1">
              <a:spLocks noChangeAspect="1" noEditPoints="1" noChangeArrowheads="1" noChangeShapeType="1" noTextEdit="1"/>
            </p:cNvSpPr>
            <p:nvPr/>
          </p:nvSpPr>
          <p:spPr bwMode="auto">
            <a:xfrm>
              <a:off x="1061" y="2887"/>
              <a:ext cx="11176" cy="12954"/>
            </a:xfrm>
            <a:prstGeom prst="rect">
              <a:avLst/>
            </a:prstGeom>
            <a:solidFill>
              <a:schemeClr val="lt1">
                <a:lumMod val="100000"/>
                <a:lumOff val="0"/>
              </a:schemeClr>
            </a:solidFill>
            <a:ln w="6350">
              <a:solidFill>
                <a:srgbClr val="000000"/>
              </a:solidFill>
              <a:miter lim="800000"/>
              <a:headEnd/>
              <a:tailEnd/>
            </a:ln>
          </p:spPr>
          <p:txBody>
            <a:bodyPr rot="0" vert="horz" wrap="square" lIns="91440" tIns="45720" rIns="91440" bIns="45720" anchor="t" anchorCtr="0" upright="1">
              <a:noAutofit/>
            </a:bodyPr>
            <a:lstStyle/>
            <a:p>
              <a:pPr marL="0" marR="0">
                <a:spcBef>
                  <a:spcPts val="0"/>
                </a:spcBef>
                <a:spcAft>
                  <a:spcPts val="0"/>
                </a:spcAft>
              </a:pPr>
              <a:r>
                <a:rPr lang="en-US" sz="9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Satellite 1 Plan: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Time</a:t>
              </a: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900" u="sng"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Command</a:t>
              </a: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[2-4]          </a:t>
              </a:r>
              <a:r>
                <a:rPr lang="en-US" sz="900" b="1" kern="120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P.48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[5-14]           Idle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[15-17]          </a:t>
              </a:r>
              <a:r>
                <a:rPr lang="en-US" sz="900" b="1" kern="120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L.48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[18-36]           Idle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[37-40]          Slew</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[41-43]          </a:t>
              </a:r>
              <a:r>
                <a:rPr lang="en-US" sz="900" b="1" kern="120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L.44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900"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TextBox 1">
            <a:extLst>
              <a:ext uri="{FF2B5EF4-FFF2-40B4-BE49-F238E27FC236}">
                <a16:creationId xmlns:a16="http://schemas.microsoft.com/office/drawing/2014/main" id="{F30BBA9C-1FD2-3F51-9F61-161F8A58B023}"/>
              </a:ext>
            </a:extLst>
          </p:cNvPr>
          <p:cNvSpPr txBox="1"/>
          <p:nvPr/>
        </p:nvSpPr>
        <p:spPr>
          <a:xfrm>
            <a:off x="2706624" y="1256527"/>
            <a:ext cx="3389376" cy="369332"/>
          </a:xfrm>
          <a:prstGeom prst="rect">
            <a:avLst/>
          </a:prstGeom>
          <a:noFill/>
        </p:spPr>
        <p:txBody>
          <a:bodyPr wrap="square" rtlCol="0">
            <a:spAutoFit/>
          </a:bodyPr>
          <a:lstStyle/>
          <a:p>
            <a:r>
              <a:rPr lang="en-US" dirty="0"/>
              <a:t>Inputs: TP and GP choices</a:t>
            </a:r>
          </a:p>
        </p:txBody>
      </p:sp>
      <p:sp>
        <p:nvSpPr>
          <p:cNvPr id="16" name="TextBox 15">
            <a:extLst>
              <a:ext uri="{FF2B5EF4-FFF2-40B4-BE49-F238E27FC236}">
                <a16:creationId xmlns:a16="http://schemas.microsoft.com/office/drawing/2014/main" id="{87346160-CAB9-7C7C-5729-37AD4986EC53}"/>
              </a:ext>
            </a:extLst>
          </p:cNvPr>
          <p:cNvSpPr txBox="1"/>
          <p:nvPr/>
        </p:nvSpPr>
        <p:spPr>
          <a:xfrm>
            <a:off x="8190825" y="1243215"/>
            <a:ext cx="3781719" cy="369332"/>
          </a:xfrm>
          <a:prstGeom prst="rect">
            <a:avLst/>
          </a:prstGeom>
          <a:noFill/>
        </p:spPr>
        <p:txBody>
          <a:bodyPr wrap="square" rtlCol="0">
            <a:spAutoFit/>
          </a:bodyPr>
          <a:lstStyle/>
          <a:p>
            <a:r>
              <a:rPr lang="en-US" dirty="0"/>
              <a:t>Outputs: Plans for each satellite</a:t>
            </a:r>
          </a:p>
        </p:txBody>
      </p:sp>
    </p:spTree>
    <p:extLst>
      <p:ext uri="{BB962C8B-B14F-4D97-AF65-F5344CB8AC3E}">
        <p14:creationId xmlns:p14="http://schemas.microsoft.com/office/powerpoint/2010/main" val="1708741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 name="Text Box 45">
                <a:extLst>
                  <a:ext uri="{FF2B5EF4-FFF2-40B4-BE49-F238E27FC236}">
                    <a16:creationId xmlns:a16="http://schemas.microsoft.com/office/drawing/2014/main" id="{55B405E7-C55F-F047-9149-48F5C047F6DA}"/>
                  </a:ext>
                </a:extLst>
              </p:cNvPr>
              <p:cNvSpPr txBox="1"/>
              <p:nvPr/>
            </p:nvSpPr>
            <p:spPr>
              <a:xfrm>
                <a:off x="445417" y="709337"/>
                <a:ext cx="11746583" cy="558110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127000" marR="0">
                  <a:spcBef>
                    <a:spcPts val="0"/>
                  </a:spcBef>
                  <a:spcAft>
                    <a:spcPts val="0"/>
                  </a:spcAft>
                </a:pPr>
                <a:r>
                  <a:rPr lang="en-US" sz="2400" b="1" dirty="0">
                    <a:latin typeface="Calibri" panose="020F0502020204030204" pitchFamily="34" charset="0"/>
                    <a:ea typeface="Times New Roman" panose="02020603050405020304" pitchFamily="18" charset="0"/>
                    <a:cs typeface="Calibri" panose="020F0502020204030204" pitchFamily="34" charset="0"/>
                  </a:rPr>
                  <a:t>All constraints are enforced via choice propagation (forward consistency checking)</a:t>
                </a:r>
              </a:p>
              <a:p>
                <a:pPr marL="469900" marR="0" indent="-342900">
                  <a:spcBef>
                    <a:spcPts val="0"/>
                  </a:spcBef>
                  <a:spcAft>
                    <a:spcPts val="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Implemented by </a:t>
                </a:r>
                <a:r>
                  <a:rPr lang="en-US" sz="2000" b="1" dirty="0" err="1">
                    <a:latin typeface="Courier New" panose="02070309020205020404" pitchFamily="49" charset="0"/>
                    <a:cs typeface="Courier New" panose="02070309020205020404" pitchFamily="49" charset="0"/>
                  </a:rPr>
                  <a:t>propagateChoices</a:t>
                </a:r>
                <a:r>
                  <a:rPr lang="en-US" sz="2000" b="1" dirty="0">
                    <a:latin typeface="Courier New" panose="02070309020205020404" pitchFamily="49" charset="0"/>
                    <a:cs typeface="Courier New" panose="02070309020205020404" pitchFamily="49" charset="0"/>
                  </a:rPr>
                  <a:t>(variable, value)</a:t>
                </a:r>
                <a:br>
                  <a:rPr lang="en-US" sz="2400" b="1" dirty="0">
                    <a:latin typeface="Courier New" panose="02070309020205020404" pitchFamily="49" charset="0"/>
                    <a:cs typeface="Courier New" panose="02070309020205020404" pitchFamily="49" charset="0"/>
                  </a:rPr>
                </a:br>
                <a:endParaRPr lang="en-US" sz="2400" b="1" dirty="0">
                  <a:latin typeface="Calibri" panose="020F0502020204030204" pitchFamily="34" charset="0"/>
                  <a:ea typeface="Times New Roman" panose="02020603050405020304" pitchFamily="18" charset="0"/>
                  <a:cs typeface="Calibri" panose="020F0502020204030204" pitchFamily="34" charset="0"/>
                </a:endParaRPr>
              </a:p>
              <a:p>
                <a:pPr marL="127000" marR="0">
                  <a:spcBef>
                    <a:spcPts val="0"/>
                  </a:spcBef>
                  <a:spcAft>
                    <a:spcPts val="0"/>
                  </a:spcAft>
                </a:pPr>
                <a:r>
                  <a:rPr lang="en-US" sz="2400" b="1" dirty="0">
                    <a:solidFill>
                      <a:schemeClr val="accent6">
                        <a:lumMod val="75000"/>
                      </a:schemeClr>
                    </a:solidFill>
                    <a:latin typeface="Calibri" panose="020F0502020204030204" pitchFamily="34" charset="0"/>
                    <a:ea typeface="Times New Roman" panose="02020603050405020304" pitchFamily="18" charset="0"/>
                    <a:cs typeface="Calibri" panose="020F0502020204030204" pitchFamily="34" charset="0"/>
                  </a:rPr>
                  <a:t>Duplicate observation constraint handler </a:t>
                </a:r>
                <a:r>
                  <a:rPr lang="en-US" sz="2400" b="1" dirty="0">
                    <a:latin typeface="Calibri" panose="020F0502020204030204" pitchFamily="34" charset="0"/>
                    <a:ea typeface="Times New Roman" panose="02020603050405020304" pitchFamily="18" charset="0"/>
                    <a:cs typeface="Calibri" panose="020F0502020204030204" pitchFamily="34" charset="0"/>
                  </a:rPr>
                  <a:t>examples:</a:t>
                </a:r>
              </a:p>
              <a:p>
                <a:pPr marL="584200" lvl="1"/>
                <a:r>
                  <a:rPr lang="en-US" sz="2400" b="1" dirty="0">
                    <a:latin typeface="Calibri" panose="020F0502020204030204" pitchFamily="34" charset="0"/>
                    <a:ea typeface="Times New Roman" panose="02020603050405020304" pitchFamily="18" charset="0"/>
                    <a:cs typeface="Calibri" panose="020F0502020204030204" pitchFamily="34" charset="0"/>
                  </a:rPr>
                  <a:t>Example 1: </a:t>
                </a:r>
                <a:r>
                  <a:rPr lang="en-US" sz="2400" dirty="0">
                    <a:latin typeface="Calibri" panose="020F0502020204030204" pitchFamily="34" charset="0"/>
                    <a:ea typeface="Times New Roman" panose="02020603050405020304" pitchFamily="18" charset="0"/>
                    <a:cs typeface="Calibri" panose="020F0502020204030204" pitchFamily="34" charset="0"/>
                  </a:rPr>
                  <a:t>After observing GP </a:t>
                </a:r>
                <a:r>
                  <a:rPr lang="en-US" sz="2400" dirty="0">
                    <a:solidFill>
                      <a:srgbClr val="0070C0"/>
                    </a:solidFill>
                    <a:latin typeface="Calibri" panose="020F0502020204030204" pitchFamily="34" charset="0"/>
                    <a:ea typeface="Times New Roman" panose="02020603050405020304" pitchFamily="18" charset="0"/>
                    <a:cs typeface="Calibri" panose="020F0502020204030204" pitchFamily="34" charset="0"/>
                  </a:rPr>
                  <a:t>123</a:t>
                </a:r>
                <a:r>
                  <a:rPr lang="en-US" sz="2400" dirty="0">
                    <a:latin typeface="Calibri" panose="020F0502020204030204" pitchFamily="34" charset="0"/>
                    <a:ea typeface="Times New Roman" panose="02020603050405020304" pitchFamily="18" charset="0"/>
                    <a:cs typeface="Calibri" panose="020F0502020204030204" pitchFamily="34" charset="0"/>
                  </a:rPr>
                  <a:t>, remove it from all future var domains (for all </a:t>
                </a:r>
                <a:r>
                  <a:rPr lang="en-US" sz="2400" dirty="0" err="1">
                    <a:latin typeface="Calibri" panose="020F0502020204030204" pitchFamily="34" charset="0"/>
                    <a:ea typeface="Times New Roman" panose="02020603050405020304" pitchFamily="18" charset="0"/>
                    <a:cs typeface="Calibri" panose="020F0502020204030204" pitchFamily="34" charset="0"/>
                  </a:rPr>
                  <a:t>sats</a:t>
                </a:r>
                <a:r>
                  <a:rPr lang="en-US" sz="2400" dirty="0">
                    <a:latin typeface="Calibri" panose="020F0502020204030204" pitchFamily="34" charset="0"/>
                    <a:ea typeface="Times New Roman" panose="02020603050405020304" pitchFamily="18" charset="0"/>
                    <a:cs typeface="Calibri" panose="020F0502020204030204" pitchFamily="34" charset="0"/>
                  </a:rPr>
                  <a:t>)</a:t>
                </a:r>
              </a:p>
              <a:p>
                <a:pPr marL="584200" lvl="1"/>
                <a:r>
                  <a:rPr lang="en-US" sz="24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Sup>
                      <m:sSubSupPr>
                        <m:ctrlPr>
                          <a:rPr lang="en-US" sz="2400" i="1">
                            <a:effectLst/>
                            <a:latin typeface="Cambria Math" panose="02040503050406030204" pitchFamily="18" charset="0"/>
                            <a:ea typeface="MS Mincho" panose="02020609040205080304" pitchFamily="49" charset="-128"/>
                          </a:rPr>
                        </m:ctrlPr>
                      </m:sSubSupPr>
                      <m:e>
                        <m:r>
                          <a:rPr lang="en-US" sz="2400" i="1">
                            <a:effectLst/>
                            <a:latin typeface="Cambria Math" panose="02040503050406030204" pitchFamily="18" charset="0"/>
                            <a:ea typeface="MS Mincho" panose="02020609040205080304" pitchFamily="49" charset="-128"/>
                          </a:rPr>
                          <m:t>𝑥</m:t>
                        </m:r>
                      </m:e>
                      <m:sub>
                        <m:r>
                          <a:rPr lang="en-US" sz="2400" i="1">
                            <a:effectLst/>
                            <a:latin typeface="Cambria Math" panose="02040503050406030204" pitchFamily="18" charset="0"/>
                            <a:ea typeface="MS Mincho" panose="02020609040205080304" pitchFamily="49" charset="-128"/>
                          </a:rPr>
                          <m:t>25</m:t>
                        </m:r>
                      </m:sub>
                      <m:sup>
                        <m:r>
                          <a:rPr lang="en-US" sz="2400" b="0" i="1" smtClean="0">
                            <a:effectLst/>
                            <a:latin typeface="Cambria Math" panose="02040503050406030204" pitchFamily="18" charset="0"/>
                            <a:ea typeface="MS Mincho" panose="02020609040205080304" pitchFamily="49" charset="-128"/>
                          </a:rPr>
                          <m:t>1</m:t>
                        </m:r>
                      </m:sup>
                    </m:sSubSup>
                  </m:oMath>
                </a14:m>
                <a:r>
                  <a:rPr lang="en-US" sz="2400" dirty="0">
                    <a:effectLst/>
                    <a:latin typeface="Calibri" panose="020F0502020204030204" pitchFamily="34" charset="0"/>
                    <a:ea typeface="Times New Roman" panose="02020603050405020304" pitchFamily="18" charset="0"/>
                    <a:cs typeface="Calibri" panose="020F0502020204030204" pitchFamily="34" charset="0"/>
                  </a:rPr>
                  <a:t>:   {</a:t>
                </a:r>
                <a:r>
                  <a:rPr lang="en-US" sz="2400" strike="sngStrike" dirty="0">
                    <a:solidFill>
                      <a:srgbClr val="7030A0"/>
                    </a:solidFill>
                    <a:effectLst/>
                    <a:latin typeface="Calibri" panose="020F0502020204030204" pitchFamily="34" charset="0"/>
                    <a:ea typeface="Times New Roman" panose="02020603050405020304" pitchFamily="18" charset="0"/>
                    <a:cs typeface="Calibri" panose="020F0502020204030204" pitchFamily="34" charset="0"/>
                  </a:rPr>
                  <a:t>L.32</a:t>
                </a:r>
                <a:r>
                  <a:rPr lang="en-US" sz="2400" strike="sngStrike" dirty="0">
                    <a:effectLst/>
                    <a:latin typeface="Calibri" panose="020F0502020204030204" pitchFamily="34" charset="0"/>
                    <a:ea typeface="Times New Roman" panose="02020603050405020304" pitchFamily="18" charset="0"/>
                    <a:cs typeface="Calibri" panose="020F0502020204030204" pitchFamily="34" charset="0"/>
                  </a:rPr>
                  <a:t>: [</a:t>
                </a:r>
                <a:r>
                  <a:rPr lang="en-US" sz="2400" strike="sngStrike"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123</a:t>
                </a:r>
                <a:r>
                  <a:rPr lang="en-US" sz="2400" strike="sngStrike" dirty="0">
                    <a:effectLst/>
                    <a:latin typeface="Calibri" panose="020F0502020204030204" pitchFamily="34" charset="0"/>
                    <a:ea typeface="Times New Roman" panose="02020603050405020304" pitchFamily="18" charset="0"/>
                    <a:cs typeface="Calibri" panose="020F0502020204030204" pitchFamily="34" charset="0"/>
                  </a:rPr>
                  <a:t>]</a:t>
                </a:r>
                <a:r>
                  <a:rPr lang="en-US" sz="2400" dirty="0">
                    <a:effectLst/>
                    <a:latin typeface="Calibri" panose="020F0502020204030204" pitchFamily="34" charset="0"/>
                    <a:ea typeface="Times New Roman" panose="02020603050405020304" pitchFamily="18" charset="0"/>
                    <a:cs typeface="Calibri" panose="020F0502020204030204" pitchFamily="34" charset="0"/>
                  </a:rPr>
                  <a:t>, </a:t>
                </a:r>
              </a:p>
              <a:p>
                <a:pPr marL="584200" lvl="1"/>
                <a:r>
                  <a:rPr lang="en-US" sz="2400" dirty="0">
                    <a:effectLst/>
                    <a:latin typeface="Calibri" panose="020F0502020204030204" pitchFamily="34" charset="0"/>
                    <a:ea typeface="Times New Roman" panose="02020603050405020304" pitchFamily="18" charset="0"/>
                    <a:cs typeface="Calibri" panose="020F0502020204030204" pitchFamily="34" charset="0"/>
                  </a:rPr>
                  <a:t>           	L.33: [436349, 436350, 436351]]</a:t>
                </a:r>
                <a:br>
                  <a:rPr lang="en-US" sz="2400" dirty="0">
                    <a:effectLst/>
                    <a:latin typeface="Calibri" panose="020F0502020204030204" pitchFamily="34" charset="0"/>
                    <a:ea typeface="Times New Roman" panose="02020603050405020304" pitchFamily="18" charset="0"/>
                    <a:cs typeface="Calibri" panose="020F0502020204030204" pitchFamily="34" charset="0"/>
                  </a:rPr>
                </a:br>
                <a:r>
                  <a:rPr lang="en-US" sz="2400" dirty="0">
                    <a:effectLst/>
                    <a:latin typeface="Calibri" panose="020F0502020204030204" pitchFamily="34" charset="0"/>
                    <a:ea typeface="Times New Roman" panose="02020603050405020304" pitchFamily="18" charset="0"/>
                    <a:cs typeface="Calibri" panose="020F0502020204030204" pitchFamily="34" charset="0"/>
                  </a:rPr>
                  <a:t> </a:t>
                </a:r>
              </a:p>
              <a:p>
                <a:pPr marL="584200" lvl="1"/>
                <a:r>
                  <a:rPr lang="en-US" sz="2400" b="1" dirty="0">
                    <a:latin typeface="Calibri" panose="020F0502020204030204" pitchFamily="34" charset="0"/>
                    <a:ea typeface="Times New Roman" panose="02020603050405020304" pitchFamily="18" charset="0"/>
                    <a:cs typeface="Calibri" panose="020F0502020204030204" pitchFamily="34" charset="0"/>
                  </a:rPr>
                  <a:t>Example 2: </a:t>
                </a:r>
                <a:r>
                  <a:rPr lang="en-US" sz="2400" dirty="0">
                    <a:latin typeface="Calibri" panose="020F0502020204030204" pitchFamily="34" charset="0"/>
                    <a:ea typeface="Times New Roman" panose="02020603050405020304" pitchFamily="18" charset="0"/>
                    <a:cs typeface="Calibri" panose="020F0502020204030204" pitchFamily="34" charset="0"/>
                  </a:rPr>
                  <a:t>Removing GP results in empty variable domain, so remove the variable</a:t>
                </a:r>
                <a:endParaRPr lang="en-US" sz="2400" b="1" dirty="0">
                  <a:latin typeface="Calibri" panose="020F0502020204030204" pitchFamily="34" charset="0"/>
                  <a:ea typeface="Times New Roman" panose="02020603050405020304" pitchFamily="18" charset="0"/>
                  <a:cs typeface="Calibri" panose="020F0502020204030204" pitchFamily="34" charset="0"/>
                </a:endParaRPr>
              </a:p>
              <a:p>
                <a:pPr marL="584200" lvl="1"/>
                <a:r>
                  <a:rPr lang="en-US" sz="2400" dirty="0">
                    <a:effectLst/>
                    <a:latin typeface="Calibri" panose="020F0502020204030204" pitchFamily="34" charset="0"/>
                    <a:ea typeface="Times New Roman" panose="02020603050405020304" pitchFamily="18" charset="0"/>
                    <a:cs typeface="Calibri" panose="020F0502020204030204" pitchFamily="34" charset="0"/>
                  </a:rPr>
                  <a:t>	[</a:t>
                </a:r>
                <a14:m>
                  <m:oMath xmlns:m="http://schemas.openxmlformats.org/officeDocument/2006/math">
                    <m:sSubSup>
                      <m:sSubSupPr>
                        <m:ctrlPr>
                          <a:rPr lang="en-US" sz="2400" i="1" strike="sngStrike">
                            <a:effectLst/>
                            <a:latin typeface="Cambria Math" panose="02040503050406030204" pitchFamily="18" charset="0"/>
                            <a:ea typeface="Times New Roman" panose="02020603050405020304" pitchFamily="18" charset="0"/>
                          </a:rPr>
                        </m:ctrlPr>
                      </m:sSubSupPr>
                      <m:e>
                        <m:r>
                          <a:rPr lang="en-US" sz="2400" i="1" strike="sngStrike">
                            <a:effectLst/>
                            <a:latin typeface="Cambria Math" panose="02040503050406030204" pitchFamily="18" charset="0"/>
                            <a:ea typeface="Times New Roman" panose="02020603050405020304" pitchFamily="18" charset="0"/>
                          </a:rPr>
                          <m:t>𝑥</m:t>
                        </m:r>
                      </m:e>
                      <m:sub>
                        <m:r>
                          <a:rPr lang="en-US" sz="2400" strike="sngStrike">
                            <a:effectLst/>
                            <a:latin typeface="Cambria Math" panose="02040503050406030204" pitchFamily="18" charset="0"/>
                            <a:ea typeface="Times New Roman" panose="02020603050405020304" pitchFamily="18" charset="0"/>
                          </a:rPr>
                          <m:t>36</m:t>
                        </m:r>
                      </m:sub>
                      <m:sup>
                        <m:r>
                          <a:rPr lang="en-US" sz="2400" b="0" i="1" strike="sngStrike" smtClean="0">
                            <a:effectLst/>
                            <a:latin typeface="Cambria Math" panose="02040503050406030204" pitchFamily="18" charset="0"/>
                            <a:ea typeface="Times New Roman" panose="02020603050405020304" pitchFamily="18" charset="0"/>
                          </a:rPr>
                          <m:t>1</m:t>
                        </m:r>
                      </m:sup>
                    </m:sSubSup>
                  </m:oMath>
                </a14:m>
                <a:r>
                  <a:rPr lang="en-US" sz="2400" strike="sngStrike" dirty="0">
                    <a:effectLst/>
                    <a:latin typeface="Calibri" panose="020F0502020204030204" pitchFamily="34" charset="0"/>
                    <a:ea typeface="Times New Roman" panose="02020603050405020304" pitchFamily="18" charset="0"/>
                    <a:cs typeface="Calibri" panose="020F0502020204030204" pitchFamily="34" charset="0"/>
                  </a:rPr>
                  <a:t>: {P.42: [</a:t>
                </a:r>
                <a:r>
                  <a:rPr lang="en-US" sz="2400" strike="sngStrike" dirty="0">
                    <a:solidFill>
                      <a:srgbClr val="0070C0"/>
                    </a:solidFill>
                    <a:effectLst/>
                    <a:latin typeface="Calibri" panose="020F0502020204030204" pitchFamily="34" charset="0"/>
                    <a:ea typeface="Times New Roman" panose="02020603050405020304" pitchFamily="18" charset="0"/>
                    <a:cs typeface="Calibri" panose="020F0502020204030204" pitchFamily="34" charset="0"/>
                  </a:rPr>
                  <a:t>253</a:t>
                </a:r>
                <a:r>
                  <a:rPr lang="en-US" sz="2400" strike="sngStrike" dirty="0">
                    <a:effectLst/>
                    <a:latin typeface="Calibri" panose="020F0502020204030204" pitchFamily="34" charset="0"/>
                    <a:ea typeface="Times New Roman" panose="02020603050405020304" pitchFamily="18" charset="0"/>
                    <a:cs typeface="Calibri" panose="020F0502020204030204" pitchFamily="34" charset="0"/>
                  </a:rPr>
                  <a:t>]}]</a:t>
                </a:r>
              </a:p>
              <a:p>
                <a:pPr marL="127000" marR="0">
                  <a:spcBef>
                    <a:spcPts val="0"/>
                  </a:spcBef>
                  <a:spcAft>
                    <a:spcPts val="0"/>
                  </a:spcAft>
                </a:pPr>
                <a:endParaRPr lang="en-US" sz="2400" strike="sngStrike" dirty="0">
                  <a:latin typeface="Calibri" panose="020F0502020204030204" pitchFamily="34" charset="0"/>
                  <a:ea typeface="Times New Roman" panose="02020603050405020304" pitchFamily="18" charset="0"/>
                  <a:cs typeface="Calibri" panose="020F0502020204030204" pitchFamily="34" charset="0"/>
                </a:endParaRPr>
              </a:p>
              <a:p>
                <a:pPr marL="4699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Times New Roman" panose="02020603050405020304" pitchFamily="18" charset="0"/>
                    <a:cs typeface="Calibri" panose="020F0502020204030204" pitchFamily="34" charset="0"/>
                  </a:rPr>
                  <a:t>Empty variable domain means no observation can be taken at that time (unlike pure CSP)</a:t>
                </a:r>
                <a:br>
                  <a:rPr lang="en-US" sz="2400" dirty="0">
                    <a:latin typeface="Calibri" panose="020F0502020204030204" pitchFamily="34" charset="0"/>
                    <a:ea typeface="Times New Roman" panose="02020603050405020304" pitchFamily="18" charset="0"/>
                    <a:cs typeface="Calibri" panose="020F0502020204030204" pitchFamily="34" charset="0"/>
                  </a:rPr>
                </a:br>
                <a:endParaRPr lang="en-US" sz="2400" dirty="0">
                  <a:latin typeface="Calibri" panose="020F0502020204030204" pitchFamily="34" charset="0"/>
                  <a:ea typeface="Times New Roman" panose="02020603050405020304" pitchFamily="18" charset="0"/>
                  <a:cs typeface="Calibri" panose="020F0502020204030204" pitchFamily="34" charset="0"/>
                </a:endParaRPr>
              </a:p>
              <a:p>
                <a:pPr marL="127000" marR="0">
                  <a:spcBef>
                    <a:spcPts val="0"/>
                  </a:spcBef>
                  <a:spcAft>
                    <a:spcPts val="0"/>
                  </a:spcAft>
                </a:pPr>
                <a:r>
                  <a:rPr lang="en-US" sz="2400" b="1" dirty="0">
                    <a:solidFill>
                      <a:schemeClr val="accent6">
                        <a:lumMod val="75000"/>
                      </a:schemeClr>
                    </a:solidFill>
                    <a:latin typeface="Calibri" panose="020F0502020204030204" pitchFamily="34" charset="0"/>
                    <a:ea typeface="Times New Roman" panose="02020603050405020304" pitchFamily="18" charset="0"/>
                    <a:cs typeface="Calibri" panose="020F0502020204030204" pitchFamily="34" charset="0"/>
                  </a:rPr>
                  <a:t>Image Lock </a:t>
                </a:r>
                <a:r>
                  <a:rPr lang="en-US" sz="2400" dirty="0">
                    <a:latin typeface="Calibri" panose="020F0502020204030204" pitchFamily="34" charset="0"/>
                    <a:ea typeface="Times New Roman" panose="02020603050405020304" pitchFamily="18" charset="0"/>
                    <a:cs typeface="Calibri" panose="020F0502020204030204" pitchFamily="34" charset="0"/>
                  </a:rPr>
                  <a:t>and </a:t>
                </a:r>
                <a:r>
                  <a:rPr lang="en-US" sz="2400" b="1" dirty="0">
                    <a:solidFill>
                      <a:schemeClr val="accent6">
                        <a:lumMod val="75000"/>
                      </a:schemeClr>
                    </a:solidFill>
                    <a:latin typeface="Calibri" panose="020F0502020204030204" pitchFamily="34" charset="0"/>
                    <a:ea typeface="Times New Roman" panose="02020603050405020304" pitchFamily="18" charset="0"/>
                    <a:cs typeface="Calibri" panose="020F0502020204030204" pitchFamily="34" charset="0"/>
                  </a:rPr>
                  <a:t>Slew time constraints</a:t>
                </a:r>
                <a:r>
                  <a:rPr lang="en-US" sz="2400" b="1" dirty="0">
                    <a:latin typeface="Calibri" panose="020F0502020204030204" pitchFamily="34" charset="0"/>
                    <a:ea typeface="Times New Roman" panose="02020603050405020304" pitchFamily="18" charset="0"/>
                    <a:cs typeface="Calibri" panose="020F0502020204030204" pitchFamily="34" charset="0"/>
                  </a:rPr>
                  <a:t> </a:t>
                </a:r>
                <a:r>
                  <a:rPr lang="en-US" sz="2400" dirty="0">
                    <a:latin typeface="Calibri" panose="020F0502020204030204" pitchFamily="34" charset="0"/>
                    <a:ea typeface="Times New Roman" panose="02020603050405020304" pitchFamily="18" charset="0"/>
                    <a:cs typeface="Calibri" panose="020F0502020204030204" pitchFamily="34" charset="0"/>
                  </a:rPr>
                  <a:t>remove variables for infeasible observation times</a:t>
                </a:r>
                <a:r>
                  <a:rPr lang="en-US" sz="2400" dirty="0">
                    <a:effectLst/>
                    <a:latin typeface="Calibri" panose="020F0502020204030204" pitchFamily="34" charset="0"/>
                    <a:ea typeface="Times New Roman" panose="02020603050405020304" pitchFamily="18" charset="0"/>
                    <a:cs typeface="Calibri" panose="020F0502020204030204" pitchFamily="34" charset="0"/>
                  </a:rPr>
                  <a:t> </a:t>
                </a:r>
              </a:p>
            </p:txBody>
          </p:sp>
        </mc:Choice>
        <mc:Fallback xmlns="">
          <p:sp>
            <p:nvSpPr>
              <p:cNvPr id="26" name="Text Box 45">
                <a:extLst>
                  <a:ext uri="{FF2B5EF4-FFF2-40B4-BE49-F238E27FC236}">
                    <a16:creationId xmlns:a16="http://schemas.microsoft.com/office/drawing/2014/main" id="{55B405E7-C55F-F047-9149-48F5C047F6DA}"/>
                  </a:ext>
                </a:extLst>
              </p:cNvPr>
              <p:cNvSpPr txBox="1">
                <a:spLocks noRot="1" noChangeAspect="1" noMove="1" noResize="1" noEditPoints="1" noAdjustHandles="1" noChangeArrowheads="1" noChangeShapeType="1" noTextEdit="1"/>
              </p:cNvSpPr>
              <p:nvPr/>
            </p:nvSpPr>
            <p:spPr>
              <a:xfrm>
                <a:off x="445417" y="709337"/>
                <a:ext cx="11746583" cy="5581103"/>
              </a:xfrm>
              <a:prstGeom prst="rect">
                <a:avLst/>
              </a:prstGeom>
              <a:blipFill>
                <a:blip r:embed="rId3"/>
                <a:stretch>
                  <a:fillRect t="-907"/>
                </a:stretch>
              </a:blipFill>
              <a:ln w="6350">
                <a:noFill/>
              </a:ln>
            </p:spPr>
            <p:txBody>
              <a:bodyPr/>
              <a:lstStyle/>
              <a:p>
                <a:r>
                  <a:rPr lang="en-US">
                    <a:noFill/>
                  </a:rPr>
                  <a:t> </a:t>
                </a:r>
              </a:p>
            </p:txBody>
          </p:sp>
        </mc:Fallback>
      </mc:AlternateContent>
      <p:sp>
        <p:nvSpPr>
          <p:cNvPr id="27" name="TextBox 26">
            <a:extLst>
              <a:ext uri="{FF2B5EF4-FFF2-40B4-BE49-F238E27FC236}">
                <a16:creationId xmlns:a16="http://schemas.microsoft.com/office/drawing/2014/main" id="{804F53F7-F150-3E4B-9E04-F86226D8969C}"/>
              </a:ext>
            </a:extLst>
          </p:cNvPr>
          <p:cNvSpPr txBox="1"/>
          <p:nvPr/>
        </p:nvSpPr>
        <p:spPr>
          <a:xfrm>
            <a:off x="1136073" y="0"/>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Constraint Handlers</a:t>
            </a:r>
          </a:p>
        </p:txBody>
      </p:sp>
    </p:spTree>
    <p:extLst>
      <p:ext uri="{BB962C8B-B14F-4D97-AF65-F5344CB8AC3E}">
        <p14:creationId xmlns:p14="http://schemas.microsoft.com/office/powerpoint/2010/main" val="140349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0A0A2A5-1BAF-5746-AC8C-8911F5A56D36}"/>
              </a:ext>
            </a:extLst>
          </p:cNvPr>
          <p:cNvSpPr txBox="1"/>
          <p:nvPr/>
        </p:nvSpPr>
        <p:spPr>
          <a:xfrm>
            <a:off x="715918" y="74615"/>
            <a:ext cx="11186324" cy="523220"/>
          </a:xfrm>
          <a:prstGeom prst="rect">
            <a:avLst/>
          </a:prstGeom>
          <a:noFill/>
        </p:spPr>
        <p:txBody>
          <a:bodyPr wrap="square" rtlCol="0">
            <a:spAutoFit/>
          </a:bodyPr>
          <a:lstStyle/>
          <a:p>
            <a:pPr algn="ctr"/>
            <a:r>
              <a:rPr lang="en-US" sz="2800" b="1" dirty="0">
                <a:solidFill>
                  <a:srgbClr val="0070C0"/>
                </a:solidFill>
                <a:latin typeface="Calibri" panose="020F0502020204030204" pitchFamily="34" charset="0"/>
                <a:ea typeface="ＭＳ Ｐゴシック" pitchFamily="-106" charset="-128"/>
                <a:cs typeface="Calibri" panose="020F0502020204030204" pitchFamily="34" charset="0"/>
              </a:rPr>
              <a:t>Dynamic Constraint Processing vs. Mixed Integer Linear Programming</a:t>
            </a:r>
          </a:p>
        </p:txBody>
      </p:sp>
      <p:grpSp>
        <p:nvGrpSpPr>
          <p:cNvPr id="5" name="Group 4">
            <a:extLst>
              <a:ext uri="{FF2B5EF4-FFF2-40B4-BE49-F238E27FC236}">
                <a16:creationId xmlns:a16="http://schemas.microsoft.com/office/drawing/2014/main" id="{FEE01E61-FB06-5A9C-0898-9A15D2FFA41A}"/>
              </a:ext>
            </a:extLst>
          </p:cNvPr>
          <p:cNvGrpSpPr/>
          <p:nvPr/>
        </p:nvGrpSpPr>
        <p:grpSpPr>
          <a:xfrm>
            <a:off x="3586637" y="3668195"/>
            <a:ext cx="3804703" cy="2488198"/>
            <a:chOff x="243219" y="4251324"/>
            <a:chExt cx="3804703" cy="2488198"/>
          </a:xfrm>
        </p:grpSpPr>
        <p:cxnSp>
          <p:nvCxnSpPr>
            <p:cNvPr id="3" name="Straight Arrow Connector 2">
              <a:extLst>
                <a:ext uri="{FF2B5EF4-FFF2-40B4-BE49-F238E27FC236}">
                  <a16:creationId xmlns:a16="http://schemas.microsoft.com/office/drawing/2014/main" id="{6FA7AF73-7B0D-EB2F-8CE3-2F0EB6C84A70}"/>
                </a:ext>
              </a:extLst>
            </p:cNvPr>
            <p:cNvCxnSpPr>
              <a:cxnSpLocks/>
            </p:cNvCxnSpPr>
            <p:nvPr/>
          </p:nvCxnSpPr>
          <p:spPr>
            <a:xfrm flipV="1">
              <a:off x="1876069" y="4251324"/>
              <a:ext cx="0" cy="1903422"/>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C79B8EB-0A91-FE51-6B0C-8C929602F5C9}"/>
                </a:ext>
              </a:extLst>
            </p:cNvPr>
            <p:cNvCxnSpPr>
              <a:cxnSpLocks/>
            </p:cNvCxnSpPr>
            <p:nvPr/>
          </p:nvCxnSpPr>
          <p:spPr>
            <a:xfrm>
              <a:off x="1853658" y="6146324"/>
              <a:ext cx="2194264" cy="0"/>
            </a:xfrm>
            <a:prstGeom prst="straightConnector1">
              <a:avLst/>
            </a:prstGeom>
            <a:ln w="508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802DD33-974A-2E20-98D9-836D5D5D5B24}"/>
                </a:ext>
              </a:extLst>
            </p:cNvPr>
            <p:cNvSpPr txBox="1"/>
            <p:nvPr/>
          </p:nvSpPr>
          <p:spPr>
            <a:xfrm>
              <a:off x="243219" y="4464822"/>
              <a:ext cx="1800410" cy="830997"/>
            </a:xfrm>
            <a:prstGeom prst="rect">
              <a:avLst/>
            </a:prstGeom>
            <a:noFill/>
          </p:spPr>
          <p:txBody>
            <a:bodyPr wrap="square" rtlCol="0">
              <a:spAutoFit/>
            </a:bodyPr>
            <a:lstStyle/>
            <a:p>
              <a:r>
                <a:rPr lang="en-US" sz="1600" dirty="0"/>
                <a:t>Flexible  </a:t>
              </a:r>
              <a:br>
                <a:rPr lang="en-US" sz="1600" dirty="0"/>
              </a:br>
              <a:r>
                <a:rPr lang="en-US" sz="1600" dirty="0"/>
                <a:t>Constraints &amp; Search Control</a:t>
              </a:r>
            </a:p>
          </p:txBody>
        </p:sp>
        <p:sp>
          <p:nvSpPr>
            <p:cNvPr id="10" name="TextBox 9">
              <a:extLst>
                <a:ext uri="{FF2B5EF4-FFF2-40B4-BE49-F238E27FC236}">
                  <a16:creationId xmlns:a16="http://schemas.microsoft.com/office/drawing/2014/main" id="{5AFA66C4-5DD1-AEC5-933F-0327455535BC}"/>
                </a:ext>
              </a:extLst>
            </p:cNvPr>
            <p:cNvSpPr txBox="1"/>
            <p:nvPr/>
          </p:nvSpPr>
          <p:spPr>
            <a:xfrm>
              <a:off x="2234418" y="6154747"/>
              <a:ext cx="1656202" cy="584775"/>
            </a:xfrm>
            <a:prstGeom prst="rect">
              <a:avLst/>
            </a:prstGeom>
            <a:noFill/>
          </p:spPr>
          <p:txBody>
            <a:bodyPr wrap="square" rtlCol="0">
              <a:spAutoFit/>
            </a:bodyPr>
            <a:lstStyle/>
            <a:p>
              <a:r>
                <a:rPr lang="en-US" sz="1600" dirty="0"/>
                <a:t>Speed &amp; Scalability</a:t>
              </a:r>
              <a:endParaRPr lang="en-US" sz="1400" dirty="0"/>
            </a:p>
          </p:txBody>
        </p:sp>
        <p:sp>
          <p:nvSpPr>
            <p:cNvPr id="15" name="TextBox 14">
              <a:extLst>
                <a:ext uri="{FF2B5EF4-FFF2-40B4-BE49-F238E27FC236}">
                  <a16:creationId xmlns:a16="http://schemas.microsoft.com/office/drawing/2014/main" id="{3EBB41A9-0E5C-CE6E-FA3E-18C8F635BF97}"/>
                </a:ext>
              </a:extLst>
            </p:cNvPr>
            <p:cNvSpPr txBox="1"/>
            <p:nvPr/>
          </p:nvSpPr>
          <p:spPr>
            <a:xfrm>
              <a:off x="3256602" y="4553905"/>
              <a:ext cx="634018" cy="369332"/>
            </a:xfrm>
            <a:prstGeom prst="rect">
              <a:avLst/>
            </a:prstGeom>
            <a:noFill/>
            <a:ln>
              <a:solidFill>
                <a:schemeClr val="tx1"/>
              </a:solidFill>
            </a:ln>
          </p:spPr>
          <p:txBody>
            <a:bodyPr wrap="square" rtlCol="0">
              <a:spAutoFit/>
            </a:bodyPr>
            <a:lstStyle/>
            <a:p>
              <a:r>
                <a:rPr lang="en-US" dirty="0"/>
                <a:t>DCP</a:t>
              </a:r>
              <a:endParaRPr lang="en-US" sz="1600" dirty="0"/>
            </a:p>
          </p:txBody>
        </p:sp>
        <p:sp>
          <p:nvSpPr>
            <p:cNvPr id="16" name="TextBox 15">
              <a:extLst>
                <a:ext uri="{FF2B5EF4-FFF2-40B4-BE49-F238E27FC236}">
                  <a16:creationId xmlns:a16="http://schemas.microsoft.com/office/drawing/2014/main" id="{992EE84B-9977-C039-7C4D-2BDFBDCB5E7D}"/>
                </a:ext>
              </a:extLst>
            </p:cNvPr>
            <p:cNvSpPr txBox="1"/>
            <p:nvPr/>
          </p:nvSpPr>
          <p:spPr>
            <a:xfrm>
              <a:off x="2156076" y="5641174"/>
              <a:ext cx="748487" cy="369332"/>
            </a:xfrm>
            <a:prstGeom prst="rect">
              <a:avLst/>
            </a:prstGeom>
            <a:noFill/>
            <a:ln>
              <a:solidFill>
                <a:schemeClr val="tx1"/>
              </a:solidFill>
            </a:ln>
          </p:spPr>
          <p:txBody>
            <a:bodyPr wrap="square" rtlCol="0">
              <a:spAutoFit/>
            </a:bodyPr>
            <a:lstStyle/>
            <a:p>
              <a:r>
                <a:rPr lang="en-US" dirty="0"/>
                <a:t>MILP</a:t>
              </a:r>
              <a:endParaRPr lang="en-US" sz="1600" dirty="0"/>
            </a:p>
          </p:txBody>
        </p:sp>
      </p:grpSp>
      <p:sp>
        <p:nvSpPr>
          <p:cNvPr id="2" name="Rectangle 1">
            <a:extLst>
              <a:ext uri="{FF2B5EF4-FFF2-40B4-BE49-F238E27FC236}">
                <a16:creationId xmlns:a16="http://schemas.microsoft.com/office/drawing/2014/main" id="{3453C92F-DE84-798F-6C93-C15DA4761C9B}"/>
              </a:ext>
            </a:extLst>
          </p:cNvPr>
          <p:cNvSpPr/>
          <p:nvPr/>
        </p:nvSpPr>
        <p:spPr>
          <a:xfrm>
            <a:off x="428024" y="1015811"/>
            <a:ext cx="5657155" cy="1938992"/>
          </a:xfrm>
          <a:prstGeom prst="rect">
            <a:avLst/>
          </a:prstGeom>
          <a:ln>
            <a:solidFill>
              <a:schemeClr val="tx1"/>
            </a:solidFill>
          </a:ln>
        </p:spPr>
        <p:txBody>
          <a:bodyPr wrap="square">
            <a:spAutoFit/>
          </a:bodyPr>
          <a:lstStyle/>
          <a:p>
            <a:r>
              <a:rPr lang="en-US" sz="2400" b="1" i="1" dirty="0">
                <a:solidFill>
                  <a:srgbClr val="7030A0"/>
                </a:solidFill>
                <a:latin typeface="Calibri" panose="020F0502020204030204" pitchFamily="34" charset="0"/>
                <a:ea typeface="ＭＳ Ｐゴシック" pitchFamily="-106" charset="-128"/>
                <a:cs typeface="Calibri" panose="020F0502020204030204" pitchFamily="34" charset="0"/>
              </a:rPr>
              <a:t>Dynamic</a:t>
            </a:r>
            <a:r>
              <a:rPr lang="en-US" sz="2400" b="1" dirty="0">
                <a:latin typeface="Calibri" panose="020F0502020204030204" pitchFamily="34" charset="0"/>
                <a:ea typeface="ＭＳ Ｐゴシック" pitchFamily="-106" charset="-128"/>
                <a:cs typeface="Calibri" panose="020F0502020204030204" pitchFamily="34" charset="0"/>
              </a:rPr>
              <a:t> Constraint Programming (DCP)</a:t>
            </a:r>
          </a:p>
          <a:p>
            <a:pPr marL="800100" lvl="1" indent="-342900">
              <a:buFont typeface="Arial" panose="020B0604020202020204" pitchFamily="34" charset="0"/>
              <a:buChar char="•"/>
            </a:pPr>
            <a:r>
              <a:rPr lang="en-US" sz="2400" i="1" dirty="0">
                <a:solidFill>
                  <a:srgbClr val="FF0000"/>
                </a:solidFill>
                <a:latin typeface="Calibri" panose="020F0502020204030204" pitchFamily="34" charset="0"/>
                <a:ea typeface="ＭＳ Ｐゴシック" pitchFamily="-106" charset="-128"/>
                <a:cs typeface="Calibri" panose="020F0502020204030204" pitchFamily="34" charset="0"/>
              </a:rPr>
              <a:t>Suboptimal but Fast</a:t>
            </a:r>
          </a:p>
          <a:p>
            <a:pPr marL="800100" lvl="1" indent="-342900">
              <a:buFont typeface="Arial" panose="020B0604020202020204" pitchFamily="34" charset="0"/>
              <a:buChar char="•"/>
            </a:pPr>
            <a:r>
              <a:rPr lang="en-US" sz="2400" i="1" dirty="0">
                <a:solidFill>
                  <a:srgbClr val="7030A0"/>
                </a:solidFill>
                <a:latin typeface="Calibri" panose="020F0502020204030204" pitchFamily="34" charset="0"/>
                <a:ea typeface="ＭＳ Ｐゴシック" pitchFamily="-106" charset="-128"/>
                <a:cs typeface="Calibri" panose="020F0502020204030204" pitchFamily="34" charset="0"/>
              </a:rPr>
              <a:t>Constraints enforced "on-demand"</a:t>
            </a:r>
          </a:p>
          <a:p>
            <a:pPr marL="800100" lvl="1" indent="-342900">
              <a:buFont typeface="Arial" panose="020B0604020202020204" pitchFamily="34" charset="0"/>
              <a:buChar char="•"/>
            </a:pPr>
            <a:r>
              <a:rPr lang="en-US" sz="2400" i="1" dirty="0">
                <a:solidFill>
                  <a:srgbClr val="7030A0"/>
                </a:solidFill>
                <a:latin typeface="Calibri" panose="020F0502020204030204" pitchFamily="34" charset="0"/>
                <a:ea typeface="ＭＳ Ｐゴシック" pitchFamily="-106" charset="-128"/>
                <a:cs typeface="Calibri" panose="020F0502020204030204" pitchFamily="34" charset="0"/>
              </a:rPr>
              <a:t>Variables dynamically eliminated </a:t>
            </a:r>
            <a:br>
              <a:rPr lang="en-US" sz="2400" i="1" dirty="0">
                <a:solidFill>
                  <a:srgbClr val="7030A0"/>
                </a:solidFill>
                <a:latin typeface="Calibri" panose="020F0502020204030204" pitchFamily="34" charset="0"/>
                <a:ea typeface="ＭＳ Ｐゴシック" pitchFamily="-106" charset="-128"/>
                <a:cs typeface="Calibri" panose="020F0502020204030204" pitchFamily="34" charset="0"/>
              </a:rPr>
            </a:br>
            <a:r>
              <a:rPr lang="en-US" sz="2400" i="1" dirty="0">
                <a:solidFill>
                  <a:srgbClr val="7030A0"/>
                </a:solidFill>
                <a:latin typeface="Calibri" panose="020F0502020204030204" pitchFamily="34" charset="0"/>
                <a:ea typeface="ＭＳ Ｐゴシック" pitchFamily="-106" charset="-128"/>
                <a:cs typeface="Calibri" panose="020F0502020204030204" pitchFamily="34" charset="0"/>
              </a:rPr>
              <a:t>by constraint handlers</a:t>
            </a:r>
          </a:p>
        </p:txBody>
      </p:sp>
      <p:sp>
        <p:nvSpPr>
          <p:cNvPr id="17" name="Rectangle 16">
            <a:extLst>
              <a:ext uri="{FF2B5EF4-FFF2-40B4-BE49-F238E27FC236}">
                <a16:creationId xmlns:a16="http://schemas.microsoft.com/office/drawing/2014/main" id="{87048FE0-F03B-290E-0EE4-42A8DC77D632}"/>
              </a:ext>
            </a:extLst>
          </p:cNvPr>
          <p:cNvSpPr/>
          <p:nvPr/>
        </p:nvSpPr>
        <p:spPr>
          <a:xfrm>
            <a:off x="6309080" y="1052958"/>
            <a:ext cx="5657156" cy="1938992"/>
          </a:xfrm>
          <a:prstGeom prst="rect">
            <a:avLst/>
          </a:prstGeom>
          <a:ln>
            <a:solidFill>
              <a:schemeClr val="tx1"/>
            </a:solidFill>
          </a:ln>
        </p:spPr>
        <p:txBody>
          <a:bodyPr wrap="square">
            <a:spAutoFit/>
          </a:bodyPr>
          <a:lstStyle/>
          <a:p>
            <a:r>
              <a:rPr lang="en-US" sz="2400" b="1" dirty="0">
                <a:latin typeface="Calibri" panose="020F0502020204030204" pitchFamily="34" charset="0"/>
                <a:ea typeface="ＭＳ Ｐゴシック" pitchFamily="-106" charset="-128"/>
                <a:cs typeface="Calibri" panose="020F0502020204030204" pitchFamily="34" charset="0"/>
              </a:rPr>
              <a:t>Mixed Integer Linear Programming (MILP)</a:t>
            </a:r>
          </a:p>
          <a:p>
            <a:pPr marL="800100" lvl="1" indent="-342900">
              <a:buFont typeface="Arial" panose="020B0604020202020204" pitchFamily="34" charset="0"/>
              <a:buChar char="•"/>
            </a:pPr>
            <a:r>
              <a:rPr lang="en-US" sz="2400" i="1" dirty="0">
                <a:solidFill>
                  <a:schemeClr val="accent1">
                    <a:lumMod val="50000"/>
                  </a:schemeClr>
                </a:solidFill>
                <a:latin typeface="Calibri" panose="020F0502020204030204" pitchFamily="34" charset="0"/>
                <a:ea typeface="ＭＳ Ｐゴシック" pitchFamily="-106" charset="-128"/>
                <a:cs typeface="Calibri" panose="020F0502020204030204" pitchFamily="34" charset="0"/>
              </a:rPr>
              <a:t>Optimal but Slow</a:t>
            </a:r>
          </a:p>
          <a:p>
            <a:pPr marL="800100" lvl="1"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Less flexible constraint modeling</a:t>
            </a:r>
          </a:p>
          <a:p>
            <a:pPr marL="800100" lvl="1"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Quantitative declarative constraints</a:t>
            </a:r>
          </a:p>
          <a:p>
            <a:pPr marL="800100" lvl="1" indent="-342900">
              <a:buFont typeface="Arial" panose="020B0604020202020204" pitchFamily="34" charset="0"/>
              <a:buChar char="•"/>
            </a:pPr>
            <a:r>
              <a:rPr lang="en-US" sz="2400" dirty="0">
                <a:latin typeface="Calibri" panose="020F0502020204030204" pitchFamily="34" charset="0"/>
                <a:ea typeface="ＭＳ Ｐゴシック" pitchFamily="-106" charset="-128"/>
                <a:cs typeface="Calibri" panose="020F0502020204030204" pitchFamily="34" charset="0"/>
              </a:rPr>
              <a:t>Scalability challenges</a:t>
            </a:r>
          </a:p>
        </p:txBody>
      </p:sp>
    </p:spTree>
    <p:extLst>
      <p:ext uri="{BB962C8B-B14F-4D97-AF65-F5344CB8AC3E}">
        <p14:creationId xmlns:p14="http://schemas.microsoft.com/office/powerpoint/2010/main" val="183593262"/>
      </p:ext>
    </p:extLst>
  </p:cSld>
  <p:clrMapOvr>
    <a:masterClrMapping/>
  </p:clrMapOvr>
  <mc:AlternateContent xmlns:mc="http://schemas.openxmlformats.org/markup-compatibility/2006" xmlns:p14="http://schemas.microsoft.com/office/powerpoint/2010/main">
    <mc:Choice Requires="p14">
      <p:transition spd="slow" p14:dur="2000" advTm="78305"/>
    </mc:Choice>
    <mc:Fallback xmlns="">
      <p:transition spd="slow" advTm="783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0EE4D31C-4349-DD41-9D7D-21AA62B54B8F}"/>
              </a:ext>
            </a:extLst>
          </p:cNvPr>
          <p:cNvPicPr>
            <a:picLocks noChangeAspect="1"/>
          </p:cNvPicPr>
          <p:nvPr/>
        </p:nvPicPr>
        <p:blipFill>
          <a:blip r:embed="rId3"/>
          <a:stretch>
            <a:fillRect/>
          </a:stretch>
        </p:blipFill>
        <p:spPr>
          <a:xfrm>
            <a:off x="780288" y="966769"/>
            <a:ext cx="5044042" cy="3268145"/>
          </a:xfrm>
          <a:prstGeom prst="rect">
            <a:avLst/>
          </a:prstGeom>
        </p:spPr>
      </p:pic>
      <p:sp>
        <p:nvSpPr>
          <p:cNvPr id="3" name="Subtitle 2">
            <a:extLst>
              <a:ext uri="{FF2B5EF4-FFF2-40B4-BE49-F238E27FC236}">
                <a16:creationId xmlns:a16="http://schemas.microsoft.com/office/drawing/2014/main" id="{3779D456-5818-EC46-AB96-2270F28063B3}"/>
              </a:ext>
            </a:extLst>
          </p:cNvPr>
          <p:cNvSpPr>
            <a:spLocks noGrp="1"/>
          </p:cNvSpPr>
          <p:nvPr>
            <p:ph type="subTitle" idx="1"/>
          </p:nvPr>
        </p:nvSpPr>
        <p:spPr>
          <a:xfrm>
            <a:off x="414528" y="-10161"/>
            <a:ext cx="11777472" cy="917876"/>
          </a:xfrm>
        </p:spPr>
        <p:txBody>
          <a:bodyPr>
            <a:normAutofit lnSpcReduction="10000"/>
          </a:bodyPr>
          <a:lstStyle/>
          <a:p>
            <a:pPr>
              <a:spcBef>
                <a:spcPts val="0"/>
              </a:spcBef>
            </a:pPr>
            <a:r>
              <a:rPr lang="en-US" sz="2800" b="1" dirty="0">
                <a:solidFill>
                  <a:srgbClr val="0070C0"/>
                </a:solidFill>
                <a:latin typeface="Calibri" panose="020F0502020204030204" pitchFamily="34" charset="0"/>
                <a:cs typeface="Calibri" panose="020F0502020204030204" pitchFamily="34" charset="0"/>
              </a:rPr>
              <a:t>D-SHIELD: </a:t>
            </a:r>
            <a:br>
              <a:rPr lang="en-US" sz="2800" b="1" dirty="0">
                <a:solidFill>
                  <a:srgbClr val="0070C0"/>
                </a:solidFill>
                <a:latin typeface="Calibri" panose="020F0502020204030204" pitchFamily="34" charset="0"/>
                <a:cs typeface="Calibri" panose="020F0502020204030204" pitchFamily="34" charset="0"/>
              </a:rPr>
            </a:br>
            <a:r>
              <a:rPr lang="en-US" sz="2800" b="1" dirty="0">
                <a:solidFill>
                  <a:srgbClr val="0070C0"/>
                </a:solidFill>
                <a:latin typeface="Calibri" panose="020F0502020204030204" pitchFamily="34" charset="0"/>
                <a:cs typeface="Calibri" panose="020F0502020204030204" pitchFamily="34" charset="0"/>
              </a:rPr>
              <a:t>  Distributed Spacecraft w/ Heuristic Intelligence to Enable Logistical Decisions </a:t>
            </a:r>
          </a:p>
        </p:txBody>
      </p:sp>
      <p:pic>
        <p:nvPicPr>
          <p:cNvPr id="4" name="Picture 3">
            <a:extLst>
              <a:ext uri="{FF2B5EF4-FFF2-40B4-BE49-F238E27FC236}">
                <a16:creationId xmlns:a16="http://schemas.microsoft.com/office/drawing/2014/main" id="{21F9C660-D4C4-3647-82B3-E5214619BAD8}"/>
              </a:ext>
            </a:extLst>
          </p:cNvPr>
          <p:cNvPicPr>
            <a:picLocks noChangeAspect="1"/>
          </p:cNvPicPr>
          <p:nvPr/>
        </p:nvPicPr>
        <p:blipFill>
          <a:blip r:embed="rId4"/>
          <a:stretch>
            <a:fillRect/>
          </a:stretch>
        </p:blipFill>
        <p:spPr>
          <a:xfrm>
            <a:off x="7531163" y="1148259"/>
            <a:ext cx="3880549" cy="2905167"/>
          </a:xfrm>
          <a:prstGeom prst="rect">
            <a:avLst/>
          </a:prstGeom>
        </p:spPr>
      </p:pic>
      <p:sp>
        <p:nvSpPr>
          <p:cNvPr id="7" name="TextBox 6">
            <a:extLst>
              <a:ext uri="{FF2B5EF4-FFF2-40B4-BE49-F238E27FC236}">
                <a16:creationId xmlns:a16="http://schemas.microsoft.com/office/drawing/2014/main" id="{87676632-4B84-E14D-A027-FB1718913AE7}"/>
              </a:ext>
            </a:extLst>
          </p:cNvPr>
          <p:cNvSpPr txBox="1"/>
          <p:nvPr/>
        </p:nvSpPr>
        <p:spPr>
          <a:xfrm>
            <a:off x="329440" y="4131288"/>
            <a:ext cx="11533119"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Multiple satellites w/ multiple instruments to observe </a:t>
            </a:r>
            <a:r>
              <a:rPr lang="en-US" sz="2400" i="1" dirty="0">
                <a:solidFill>
                  <a:srgbClr val="7030A0"/>
                </a:solidFill>
                <a:latin typeface="Calibri" panose="020F0502020204030204" pitchFamily="34" charset="0"/>
                <a:cs typeface="Calibri" panose="020F0502020204030204" pitchFamily="34" charset="0"/>
              </a:rPr>
              <a:t>Ground Positions </a:t>
            </a:r>
            <a:r>
              <a:rPr lang="en-US" sz="2400" dirty="0">
                <a:latin typeface="Calibri" panose="020F0502020204030204" pitchFamily="34" charset="0"/>
                <a:cs typeface="Calibri" panose="020F0502020204030204" pitchFamily="34" charset="0"/>
              </a:rPr>
              <a:t>(</a:t>
            </a:r>
            <a:r>
              <a:rPr lang="en-US" sz="2400" b="1" dirty="0">
                <a:solidFill>
                  <a:srgbClr val="7030A0"/>
                </a:solidFill>
                <a:latin typeface="Calibri" panose="020F0502020204030204" pitchFamily="34" charset="0"/>
                <a:cs typeface="Calibri" panose="020F0502020204030204" pitchFamily="34" charset="0"/>
              </a:rPr>
              <a:t>GP</a:t>
            </a:r>
            <a:r>
              <a:rPr lang="en-US" sz="24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Each satellite has </a:t>
            </a:r>
            <a:r>
              <a:rPr lang="en-US" sz="2400" dirty="0">
                <a:solidFill>
                  <a:srgbClr val="0070C0"/>
                </a:solidFill>
                <a:latin typeface="Calibri" panose="020F0502020204030204" pitchFamily="34" charset="0"/>
                <a:cs typeface="Calibri" panose="020F0502020204030204" pitchFamily="34" charset="0"/>
              </a:rPr>
              <a:t>2 different sensors </a:t>
            </a:r>
            <a:r>
              <a:rPr lang="en-US" sz="2400" dirty="0">
                <a:latin typeface="Calibri" panose="020F0502020204030204" pitchFamily="34" charset="0"/>
                <a:cs typeface="Calibri" panose="020F0502020204030204" pitchFamily="34" charset="0"/>
              </a:rPr>
              <a:t>&amp; can point at </a:t>
            </a:r>
            <a:r>
              <a:rPr lang="en-US" sz="2400" dirty="0">
                <a:solidFill>
                  <a:srgbClr val="0070C0"/>
                </a:solidFill>
                <a:latin typeface="Calibri" panose="020F0502020204030204" pitchFamily="34" charset="0"/>
                <a:cs typeface="Calibri" panose="020F0502020204030204" pitchFamily="34" charset="0"/>
              </a:rPr>
              <a:t>61 different angles</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Each </a:t>
            </a:r>
            <a:r>
              <a:rPr lang="en-US" sz="2400" dirty="0">
                <a:solidFill>
                  <a:srgbClr val="0070C0"/>
                </a:solidFill>
                <a:latin typeface="Calibri" panose="020F0502020204030204" pitchFamily="34" charset="0"/>
                <a:cs typeface="Calibri" panose="020F0502020204030204" pitchFamily="34" charset="0"/>
              </a:rPr>
              <a:t>observation covers multiple GP    </a:t>
            </a:r>
            <a:r>
              <a:rPr lang="en-US" sz="2400" dirty="0">
                <a:latin typeface="Calibri" panose="020F0502020204030204" pitchFamily="34" charset="0"/>
                <a:cs typeface="Calibri" panose="020F0502020204030204" pitchFamily="34" charset="0"/>
              </a:rPr>
              <a:t>(9 km x 9 km tile)</a:t>
            </a:r>
            <a:br>
              <a:rPr lang="en-US" sz="2400"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i="1" dirty="0">
                <a:latin typeface="Calibri" panose="020F0502020204030204" pitchFamily="34" charset="0"/>
                <a:cs typeface="Calibri" panose="020F0502020204030204" pitchFamily="34" charset="0"/>
              </a:rPr>
              <a:t>For each satellite:  </a:t>
            </a:r>
            <a:br>
              <a:rPr lang="en-US" sz="2400" i="1"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Assign a sensor command for every </a:t>
            </a:r>
            <a:r>
              <a:rPr lang="en-US" sz="2400" i="1" dirty="0">
                <a:solidFill>
                  <a:srgbClr val="7030A0"/>
                </a:solidFill>
                <a:latin typeface="Calibri" panose="020F0502020204030204" pitchFamily="34" charset="0"/>
                <a:cs typeface="Calibri" panose="020F0502020204030204" pitchFamily="34" charset="0"/>
              </a:rPr>
              <a:t>Time Point </a:t>
            </a:r>
            <a:r>
              <a:rPr lang="en-US" sz="2400" dirty="0">
                <a:latin typeface="Calibri" panose="020F0502020204030204" pitchFamily="34" charset="0"/>
                <a:cs typeface="Calibri" panose="020F0502020204030204" pitchFamily="34" charset="0"/>
              </a:rPr>
              <a:t>(</a:t>
            </a:r>
            <a:r>
              <a:rPr lang="en-US" sz="2400" b="1" dirty="0">
                <a:solidFill>
                  <a:srgbClr val="7030A0"/>
                </a:solidFill>
                <a:latin typeface="Calibri" panose="020F0502020204030204" pitchFamily="34" charset="0"/>
                <a:cs typeface="Calibri" panose="020F0502020204030204" pitchFamily="34" charset="0"/>
              </a:rPr>
              <a:t>TP</a:t>
            </a:r>
            <a:r>
              <a:rPr lang="en-US" sz="2400" dirty="0">
                <a:latin typeface="Calibri" panose="020F0502020204030204" pitchFamily="34" charset="0"/>
                <a:cs typeface="Calibri" panose="020F0502020204030204" pitchFamily="34" charset="0"/>
              </a:rPr>
              <a:t>) when it can see any </a:t>
            </a:r>
            <a:r>
              <a:rPr lang="en-US" sz="2400" b="1" dirty="0">
                <a:solidFill>
                  <a:srgbClr val="7030A0"/>
                </a:solidFill>
                <a:latin typeface="Calibri" panose="020F0502020204030204" pitchFamily="34" charset="0"/>
                <a:cs typeface="Calibri" panose="020F0502020204030204" pitchFamily="34" charset="0"/>
              </a:rPr>
              <a:t>GP</a:t>
            </a:r>
          </a:p>
        </p:txBody>
      </p:sp>
      <p:sp>
        <p:nvSpPr>
          <p:cNvPr id="8" name="TextBox 7">
            <a:extLst>
              <a:ext uri="{FF2B5EF4-FFF2-40B4-BE49-F238E27FC236}">
                <a16:creationId xmlns:a16="http://schemas.microsoft.com/office/drawing/2014/main" id="{3503611A-33CE-0A41-B464-7022F8F30069}"/>
              </a:ext>
            </a:extLst>
          </p:cNvPr>
          <p:cNvSpPr txBox="1"/>
          <p:nvPr/>
        </p:nvSpPr>
        <p:spPr>
          <a:xfrm>
            <a:off x="2208263" y="3281426"/>
            <a:ext cx="646386" cy="338554"/>
          </a:xfrm>
          <a:prstGeom prst="rect">
            <a:avLst/>
          </a:prstGeom>
          <a:solidFill>
            <a:schemeClr val="bg1"/>
          </a:solidFill>
        </p:spPr>
        <p:txBody>
          <a:bodyPr wrap="square" rtlCol="0">
            <a:spAutoFit/>
          </a:bodyPr>
          <a:lstStyle/>
          <a:p>
            <a:r>
              <a:rPr lang="en-US" sz="1600" b="1" dirty="0">
                <a:solidFill>
                  <a:srgbClr val="7030A0"/>
                </a:solidFill>
                <a:latin typeface="Calibri" panose="020F0502020204030204" pitchFamily="34" charset="0"/>
                <a:cs typeface="Calibri" panose="020F0502020204030204" pitchFamily="34" charset="0"/>
              </a:rPr>
              <a:t>GP#2</a:t>
            </a:r>
          </a:p>
        </p:txBody>
      </p:sp>
      <p:sp>
        <p:nvSpPr>
          <p:cNvPr id="9" name="TextBox 8">
            <a:extLst>
              <a:ext uri="{FF2B5EF4-FFF2-40B4-BE49-F238E27FC236}">
                <a16:creationId xmlns:a16="http://schemas.microsoft.com/office/drawing/2014/main" id="{7F2C3496-FD6A-1840-B72B-043EB77B00E6}"/>
              </a:ext>
            </a:extLst>
          </p:cNvPr>
          <p:cNvSpPr txBox="1"/>
          <p:nvPr/>
        </p:nvSpPr>
        <p:spPr>
          <a:xfrm>
            <a:off x="1973842" y="3771347"/>
            <a:ext cx="646386" cy="338554"/>
          </a:xfrm>
          <a:prstGeom prst="rect">
            <a:avLst/>
          </a:prstGeom>
          <a:solidFill>
            <a:schemeClr val="bg1"/>
          </a:solidFill>
        </p:spPr>
        <p:txBody>
          <a:bodyPr wrap="square" rtlCol="0">
            <a:spAutoFit/>
          </a:bodyPr>
          <a:lstStyle/>
          <a:p>
            <a:r>
              <a:rPr lang="en-US" sz="1600" b="1" dirty="0">
                <a:solidFill>
                  <a:srgbClr val="7030A0"/>
                </a:solidFill>
                <a:latin typeface="Calibri" panose="020F0502020204030204" pitchFamily="34" charset="0"/>
                <a:cs typeface="Calibri" panose="020F0502020204030204" pitchFamily="34" charset="0"/>
              </a:rPr>
              <a:t>GP#1</a:t>
            </a:r>
          </a:p>
        </p:txBody>
      </p:sp>
      <p:sp>
        <p:nvSpPr>
          <p:cNvPr id="10" name="TextBox 9">
            <a:extLst>
              <a:ext uri="{FF2B5EF4-FFF2-40B4-BE49-F238E27FC236}">
                <a16:creationId xmlns:a16="http://schemas.microsoft.com/office/drawing/2014/main" id="{617963E4-4185-6449-92F6-E343C5552B91}"/>
              </a:ext>
            </a:extLst>
          </p:cNvPr>
          <p:cNvSpPr txBox="1"/>
          <p:nvPr/>
        </p:nvSpPr>
        <p:spPr>
          <a:xfrm>
            <a:off x="4391011" y="3762666"/>
            <a:ext cx="646386" cy="338554"/>
          </a:xfrm>
          <a:prstGeom prst="rect">
            <a:avLst/>
          </a:prstGeom>
          <a:solidFill>
            <a:schemeClr val="bg1"/>
          </a:solidFill>
        </p:spPr>
        <p:txBody>
          <a:bodyPr wrap="square" rtlCol="0">
            <a:spAutoFit/>
          </a:bodyPr>
          <a:lstStyle/>
          <a:p>
            <a:r>
              <a:rPr lang="en-US" sz="1600" b="1" dirty="0">
                <a:solidFill>
                  <a:srgbClr val="7030A0"/>
                </a:solidFill>
                <a:latin typeface="Calibri" panose="020F0502020204030204" pitchFamily="34" charset="0"/>
                <a:cs typeface="Calibri" panose="020F0502020204030204" pitchFamily="34" charset="0"/>
              </a:rPr>
              <a:t>GP#3</a:t>
            </a:r>
          </a:p>
        </p:txBody>
      </p:sp>
    </p:spTree>
    <p:extLst>
      <p:ext uri="{BB962C8B-B14F-4D97-AF65-F5344CB8AC3E}">
        <p14:creationId xmlns:p14="http://schemas.microsoft.com/office/powerpoint/2010/main" val="6861577"/>
      </p:ext>
    </p:extLst>
  </p:cSld>
  <p:clrMapOvr>
    <a:masterClrMapping/>
  </p:clrMapOvr>
  <mc:AlternateContent xmlns:mc="http://schemas.openxmlformats.org/markup-compatibility/2006" xmlns:p14="http://schemas.microsoft.com/office/powerpoint/2010/main">
    <mc:Choice Requires="p14">
      <p:transition spd="slow" p14:dur="2000" advTm="83059"/>
    </mc:Choice>
    <mc:Fallback xmlns="">
      <p:transition spd="slow" advTm="8305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FA1112D-3060-4F45-AE54-D95E2EE5CF83}"/>
              </a:ext>
            </a:extLst>
          </p:cNvPr>
          <p:cNvSpPr txBox="1"/>
          <p:nvPr/>
        </p:nvSpPr>
        <p:spPr>
          <a:xfrm>
            <a:off x="1136073" y="159217"/>
            <a:ext cx="9919854" cy="707886"/>
          </a:xfrm>
          <a:prstGeom prst="rect">
            <a:avLst/>
          </a:prstGeom>
          <a:noFill/>
        </p:spPr>
        <p:txBody>
          <a:bodyPr wrap="square" rtlCol="0">
            <a:spAutoFit/>
          </a:bodyPr>
          <a:lstStyle/>
          <a:p>
            <a:pPr algn="ctr"/>
            <a:r>
              <a:rPr lang="en-US" sz="4000" b="1" dirty="0">
                <a:solidFill>
                  <a:srgbClr val="0070C0"/>
                </a:solidFill>
                <a:latin typeface="Calibri" panose="020F0502020204030204" pitchFamily="34" charset="0"/>
                <a:ea typeface="ＭＳ Ｐゴシック" pitchFamily="-106" charset="-128"/>
                <a:cs typeface="Calibri" panose="020F0502020204030204" pitchFamily="34" charset="0"/>
              </a:rPr>
              <a:t>D-SHIELD Constraints</a:t>
            </a:r>
          </a:p>
        </p:txBody>
      </p:sp>
      <p:sp>
        <p:nvSpPr>
          <p:cNvPr id="2" name="TextBox 1">
            <a:extLst>
              <a:ext uri="{FF2B5EF4-FFF2-40B4-BE49-F238E27FC236}">
                <a16:creationId xmlns:a16="http://schemas.microsoft.com/office/drawing/2014/main" id="{879A776D-21DE-C443-8942-ADEB7D45ABFC}"/>
              </a:ext>
            </a:extLst>
          </p:cNvPr>
          <p:cNvSpPr txBox="1"/>
          <p:nvPr/>
        </p:nvSpPr>
        <p:spPr>
          <a:xfrm>
            <a:off x="349468" y="867103"/>
            <a:ext cx="11842531" cy="4393510"/>
          </a:xfrm>
          <a:prstGeom prst="rect">
            <a:avLst/>
          </a:prstGeom>
          <a:noFill/>
        </p:spPr>
        <p:txBody>
          <a:bodyPr wrap="square" rtlCol="0">
            <a:spAutoFit/>
          </a:bodyPr>
          <a:lstStyle/>
          <a:p>
            <a:pPr marR="0">
              <a:spcBef>
                <a:spcPts val="1200"/>
              </a:spcBef>
              <a:spcAft>
                <a:spcPts val="0"/>
              </a:spcAft>
            </a:pPr>
            <a:endParaRPr lang="en-US" sz="1050" b="1" dirty="0">
              <a:solidFill>
                <a:srgbClr val="7030A0"/>
              </a:solidFill>
              <a:latin typeface="Calibri" panose="020F0502020204030204" pitchFamily="34" charset="0"/>
              <a:ea typeface="Times New Roman" panose="02020603050405020304" pitchFamily="18" charset="0"/>
              <a:cs typeface="Calibri" panose="020F0502020204030204" pitchFamily="34" charset="0"/>
            </a:endParaRPr>
          </a:p>
          <a:p>
            <a:pPr marR="0">
              <a:spcBef>
                <a:spcPts val="1200"/>
              </a:spcBef>
              <a:spcAft>
                <a:spcPts val="0"/>
              </a:spcAft>
            </a:pPr>
            <a:r>
              <a:rPr lang="en-US" sz="3200" b="1" dirty="0">
                <a:solidFill>
                  <a:srgbClr val="7030A0"/>
                </a:solidFill>
                <a:latin typeface="Calibri" panose="020F0502020204030204" pitchFamily="34" charset="0"/>
                <a:ea typeface="Times New Roman" panose="02020603050405020304" pitchFamily="18" charset="0"/>
                <a:cs typeface="Calibri" panose="020F0502020204030204" pitchFamily="34" charset="0"/>
              </a:rPr>
              <a:t>Constellation-wide constraint</a:t>
            </a:r>
            <a:endParaRPr lang="en-US" sz="3200" b="1" dirty="0">
              <a:solidFill>
                <a:srgbClr val="0070C0"/>
              </a:solidFill>
              <a:latin typeface="Calibri" panose="020F0502020204030204" pitchFamily="34" charset="0"/>
              <a:ea typeface="Times New Roman" panose="02020603050405020304" pitchFamily="18" charset="0"/>
              <a:cs typeface="Calibri" panose="020F0502020204030204" pitchFamily="34" charset="0"/>
            </a:endParaRPr>
          </a:p>
          <a:p>
            <a:pPr marL="285750" marR="0" indent="-285750">
              <a:spcBef>
                <a:spcPts val="1200"/>
              </a:spcBef>
              <a:spcAft>
                <a:spcPts val="0"/>
              </a:spcAft>
              <a:buFont typeface="Arial" panose="020B0604020202020204" pitchFamily="34" charset="0"/>
              <a:buChar char="•"/>
            </a:pPr>
            <a:r>
              <a:rPr lang="en-US" sz="32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Duplicate Observations: </a:t>
            </a:r>
            <a:br>
              <a:rPr lang="en-US" sz="32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b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No duplicate GP observations (across all satellites) </a:t>
            </a:r>
          </a:p>
          <a:p>
            <a:pPr marL="285750" marR="0" indent="-285750">
              <a:spcBef>
                <a:spcPts val="1200"/>
              </a:spcBef>
              <a:spcAft>
                <a:spcPts val="0"/>
              </a:spcAft>
              <a:buFont typeface="Arial" panose="020B0604020202020204" pitchFamily="34" charset="0"/>
              <a:buChar char="•"/>
            </a:pPr>
            <a:endParaRPr lang="en-US" sz="4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285750" marR="0" indent="-285750">
              <a:spcBef>
                <a:spcPts val="1200"/>
              </a:spcBef>
              <a:spcAft>
                <a:spcPts val="0"/>
              </a:spcAft>
              <a:buFont typeface="Arial" panose="020B0604020202020204" pitchFamily="34" charset="0"/>
              <a:buChar char="•"/>
            </a:pPr>
            <a:endParaRPr lang="en-US" sz="300" dirty="0">
              <a:solidFill>
                <a:srgbClr val="7030A0"/>
              </a:solidFill>
              <a:latin typeface="Calibri" panose="020F0502020204030204" pitchFamily="34" charset="0"/>
              <a:ea typeface="Times New Roman" panose="02020603050405020304" pitchFamily="18" charset="0"/>
              <a:cs typeface="Calibri" panose="020F0502020204030204" pitchFamily="34" charset="0"/>
            </a:endParaRPr>
          </a:p>
          <a:p>
            <a:pPr>
              <a:spcBef>
                <a:spcPts val="1200"/>
              </a:spcBef>
            </a:pPr>
            <a:r>
              <a:rPr lang="en-US" sz="3200" b="1" dirty="0">
                <a:solidFill>
                  <a:srgbClr val="7030A0"/>
                </a:solidFill>
                <a:latin typeface="Calibri" panose="020F0502020204030204" pitchFamily="34" charset="0"/>
                <a:ea typeface="Times New Roman" panose="02020603050405020304" pitchFamily="18" charset="0"/>
                <a:cs typeface="Calibri" panose="020F0502020204030204" pitchFamily="34" charset="0"/>
              </a:rPr>
              <a:t>Satellite-level mutex constraints  (only do one thing at a time)</a:t>
            </a:r>
            <a:endParaRPr lang="en-US" sz="32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285750" marR="0" indent="-285750">
              <a:spcBef>
                <a:spcPts val="1200"/>
              </a:spcBef>
              <a:spcAft>
                <a:spcPts val="0"/>
              </a:spcAft>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Image Lock </a:t>
            </a:r>
            <a:r>
              <a:rPr lang="en-US" sz="3200" dirty="0">
                <a:latin typeface="Calibri" panose="020F0502020204030204" pitchFamily="34" charset="0"/>
                <a:ea typeface="Times New Roman" panose="02020603050405020304" pitchFamily="18" charset="0"/>
                <a:cs typeface="Calibri" panose="020F0502020204030204" pitchFamily="34" charset="0"/>
              </a:rPr>
              <a:t>– hold viewing angle for 3 seconds per observation </a:t>
            </a:r>
          </a:p>
          <a:p>
            <a:pPr marL="285750" marR="0" indent="-285750">
              <a:spcBef>
                <a:spcPts val="1200"/>
              </a:spcBef>
              <a:spcAft>
                <a:spcPts val="0"/>
              </a:spcAft>
              <a:buFont typeface="Arial" panose="020B0604020202020204" pitchFamily="34" charset="0"/>
              <a:buChar char="•"/>
            </a:pPr>
            <a:r>
              <a:rPr lang="en-US" sz="3200" b="1" dirty="0">
                <a:solidFill>
                  <a:srgbClr val="0070C0"/>
                </a:solidFill>
                <a:latin typeface="Calibri" panose="020F0502020204030204" pitchFamily="34" charset="0"/>
                <a:cs typeface="Calibri" panose="020F0502020204030204" pitchFamily="34" charset="0"/>
              </a:rPr>
              <a:t>Maneuver constraints </a:t>
            </a: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slew time for changing view angle </a:t>
            </a:r>
          </a:p>
        </p:txBody>
      </p:sp>
    </p:spTree>
    <p:extLst>
      <p:ext uri="{BB962C8B-B14F-4D97-AF65-F5344CB8AC3E}">
        <p14:creationId xmlns:p14="http://schemas.microsoft.com/office/powerpoint/2010/main" val="1125908542"/>
      </p:ext>
    </p:extLst>
  </p:cSld>
  <p:clrMapOvr>
    <a:masterClrMapping/>
  </p:clrMapOvr>
  <mc:AlternateContent xmlns:mc="http://schemas.openxmlformats.org/markup-compatibility/2006" xmlns:p14="http://schemas.microsoft.com/office/powerpoint/2010/main">
    <mc:Choice Requires="p14">
      <p:transition spd="slow" p14:dur="2000" advTm="47284"/>
    </mc:Choice>
    <mc:Fallback xmlns="">
      <p:transition spd="slow" advTm="4728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1B4014-2F80-432F-076C-8783ECC3B49B}"/>
              </a:ext>
            </a:extLst>
          </p:cNvPr>
          <p:cNvSpPr/>
          <p:nvPr/>
        </p:nvSpPr>
        <p:spPr>
          <a:xfrm>
            <a:off x="475918" y="1109034"/>
            <a:ext cx="11465069" cy="5262979"/>
          </a:xfrm>
          <a:prstGeom prst="rect">
            <a:avLst/>
          </a:prstGeom>
        </p:spPr>
        <p:txBody>
          <a:bodyPr wrap="square">
            <a:spAutoFit/>
          </a:bodyPr>
          <a:lstStyle/>
          <a:p>
            <a:r>
              <a:rPr lang="en-US" sz="2800" dirty="0">
                <a:solidFill>
                  <a:srgbClr val="000000"/>
                </a:solidFill>
                <a:latin typeface="Calibri" panose="020F0502020204030204" pitchFamily="34" charset="0"/>
                <a:cs typeface="Times New Roman" panose="02020603050405020304" pitchFamily="18" charset="0"/>
              </a:rPr>
              <a:t>Search space </a:t>
            </a:r>
            <a:r>
              <a:rPr lang="en-US" sz="2800" i="1" dirty="0">
                <a:solidFill>
                  <a:srgbClr val="000000"/>
                </a:solidFill>
                <a:latin typeface="Calibri" panose="020F0502020204030204" pitchFamily="34" charset="0"/>
                <a:cs typeface="Times New Roman" panose="02020603050405020304" pitchFamily="18" charset="0"/>
              </a:rPr>
              <a:t>for each satellite</a:t>
            </a:r>
            <a:r>
              <a:rPr lang="en-US" sz="2800" dirty="0">
                <a:solidFill>
                  <a:srgbClr val="000000"/>
                </a:solidFill>
                <a:latin typeface="Calibri" panose="020F0502020204030204" pitchFamily="34" charset="0"/>
                <a:cs typeface="Times New Roman" panose="02020603050405020304" pitchFamily="18" charset="0"/>
              </a:rPr>
              <a:t>:</a:t>
            </a:r>
            <a:br>
              <a:rPr lang="en-US" sz="2800" dirty="0">
                <a:solidFill>
                  <a:srgbClr val="000000"/>
                </a:solidFill>
                <a:latin typeface="Calibri" panose="020F0502020204030204" pitchFamily="34" charset="0"/>
                <a:cs typeface="Times New Roman" panose="02020603050405020304" pitchFamily="18" charset="0"/>
              </a:rPr>
            </a:br>
            <a:endParaRPr lang="en-US" sz="2800" dirty="0">
              <a:solidFill>
                <a:srgbClr val="000000"/>
              </a:solidFill>
              <a:latin typeface="Calibri" panose="020F0502020204030204" pitchFamily="34" charset="0"/>
              <a:cs typeface="Times New Roman" panose="02020603050405020304" pitchFamily="18" charset="0"/>
            </a:endParaRPr>
          </a:p>
          <a:p>
            <a:endParaRPr lang="en-US" sz="2800" dirty="0">
              <a:solidFill>
                <a:srgbClr val="000000"/>
              </a:solidFill>
              <a:latin typeface="Calibri" panose="020F0502020204030204" pitchFamily="34" charset="0"/>
              <a:cs typeface="Times New Roman" panose="02020603050405020304" pitchFamily="18" charset="0"/>
            </a:endParaRPr>
          </a:p>
          <a:p>
            <a:endParaRPr lang="en-US" sz="2800" dirty="0">
              <a:solidFill>
                <a:srgbClr val="000000"/>
              </a:solidFill>
              <a:latin typeface="Calibri" panose="020F0502020204030204" pitchFamily="34" charset="0"/>
              <a:cs typeface="Times New Roman" panose="02020603050405020304" pitchFamily="18" charset="0"/>
            </a:endParaRPr>
          </a:p>
          <a:p>
            <a:endParaRPr lang="en-US" sz="2800" dirty="0">
              <a:solidFill>
                <a:srgbClr val="000000"/>
              </a:solidFill>
              <a:latin typeface="Calibri" panose="020F0502020204030204" pitchFamily="34" charset="0"/>
              <a:cs typeface="Times New Roman" panose="02020603050405020304" pitchFamily="18" charset="0"/>
            </a:endParaRPr>
          </a:p>
          <a:p>
            <a:endParaRPr lang="en-US" sz="2800" dirty="0">
              <a:solidFill>
                <a:srgbClr val="000000"/>
              </a:solidFill>
              <a:latin typeface="Calibri" panose="020F0502020204030204" pitchFamily="34" charset="0"/>
              <a:cs typeface="Times New Roman" panose="02020603050405020304" pitchFamily="18" charset="0"/>
            </a:endParaRPr>
          </a:p>
          <a:p>
            <a:endParaRPr lang="en-US" sz="2800" dirty="0">
              <a:solidFill>
                <a:srgbClr val="000000"/>
              </a:solidFill>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dirty="0">
                <a:solidFill>
                  <a:srgbClr val="000000"/>
                </a:solidFill>
                <a:latin typeface="Calibri" panose="020F0502020204030204" pitchFamily="34" charset="0"/>
                <a:cs typeface="Times New Roman" panose="02020603050405020304" pitchFamily="18" charset="0"/>
              </a:rPr>
              <a:t>Access times (TP)</a:t>
            </a:r>
            <a:br>
              <a:rPr lang="en-US" sz="2800" dirty="0">
                <a:solidFill>
                  <a:srgbClr val="000000"/>
                </a:solidFill>
                <a:latin typeface="Calibri" panose="020F0502020204030204" pitchFamily="34" charset="0"/>
                <a:cs typeface="Times New Roman" panose="02020603050405020304" pitchFamily="18" charset="0"/>
              </a:rPr>
            </a:br>
            <a:endParaRPr lang="en-US" sz="2800" dirty="0">
              <a:solidFill>
                <a:srgbClr val="000000"/>
              </a:solidFill>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dirty="0">
                <a:solidFill>
                  <a:srgbClr val="000000"/>
                </a:solidFill>
                <a:latin typeface="Calibri" panose="020F0502020204030204" pitchFamily="34" charset="0"/>
                <a:cs typeface="Times New Roman" panose="02020603050405020304" pitchFamily="18" charset="0"/>
              </a:rPr>
              <a:t>Command choices (sensor &amp; view angle) for each access time (TP)</a:t>
            </a:r>
            <a:br>
              <a:rPr lang="en-US" sz="2800" dirty="0">
                <a:solidFill>
                  <a:srgbClr val="000000"/>
                </a:solidFill>
                <a:latin typeface="Calibri" panose="020F0502020204030204" pitchFamily="34" charset="0"/>
                <a:cs typeface="Times New Roman" panose="02020603050405020304" pitchFamily="18" charset="0"/>
              </a:rPr>
            </a:br>
            <a:endParaRPr lang="en-US" sz="2800" dirty="0">
              <a:solidFill>
                <a:srgbClr val="000000"/>
              </a:solidFill>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US" sz="2800" dirty="0">
                <a:solidFill>
                  <a:srgbClr val="000000"/>
                </a:solidFill>
                <a:latin typeface="Calibri" panose="020F0502020204030204" pitchFamily="34" charset="0"/>
                <a:cs typeface="Times New Roman" panose="02020603050405020304" pitchFamily="18" charset="0"/>
              </a:rPr>
              <a:t>List of GP covered by each command</a:t>
            </a:r>
          </a:p>
        </p:txBody>
      </p:sp>
      <p:sp>
        <p:nvSpPr>
          <p:cNvPr id="28" name="TextBox 27">
            <a:extLst>
              <a:ext uri="{FF2B5EF4-FFF2-40B4-BE49-F238E27FC236}">
                <a16:creationId xmlns:a16="http://schemas.microsoft.com/office/drawing/2014/main" id="{DFA1112D-3060-4F45-AE54-D95E2EE5CF83}"/>
              </a:ext>
            </a:extLst>
          </p:cNvPr>
          <p:cNvSpPr txBox="1"/>
          <p:nvPr/>
        </p:nvSpPr>
        <p:spPr>
          <a:xfrm>
            <a:off x="744085" y="89562"/>
            <a:ext cx="11021882"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Planner Input:   GP Access Times   &amp;   Command Choices</a:t>
            </a:r>
          </a:p>
        </p:txBody>
      </p:sp>
      <p:graphicFrame>
        <p:nvGraphicFramePr>
          <p:cNvPr id="11" name="Table 5">
            <a:extLst>
              <a:ext uri="{FF2B5EF4-FFF2-40B4-BE49-F238E27FC236}">
                <a16:creationId xmlns:a16="http://schemas.microsoft.com/office/drawing/2014/main" id="{2125DA5B-CD82-E1CE-14C7-746970F1E723}"/>
              </a:ext>
            </a:extLst>
          </p:cNvPr>
          <p:cNvGraphicFramePr>
            <a:graphicFrameLocks noGrp="1"/>
          </p:cNvGraphicFramePr>
          <p:nvPr>
            <p:extLst>
              <p:ext uri="{D42A27DB-BD31-4B8C-83A1-F6EECF244321}">
                <p14:modId xmlns:p14="http://schemas.microsoft.com/office/powerpoint/2010/main" val="1078527250"/>
              </p:ext>
            </p:extLst>
          </p:nvPr>
        </p:nvGraphicFramePr>
        <p:xfrm>
          <a:off x="2390214" y="1733954"/>
          <a:ext cx="7636476" cy="2026889"/>
        </p:xfrm>
        <a:graphic>
          <a:graphicData uri="http://schemas.openxmlformats.org/drawingml/2006/table">
            <a:tbl>
              <a:tblPr firstRow="1" bandRow="1">
                <a:tableStyleId>{5C22544A-7EE6-4342-B048-85BDC9FD1C3A}</a:tableStyleId>
              </a:tblPr>
              <a:tblGrid>
                <a:gridCol w="1779373">
                  <a:extLst>
                    <a:ext uri="{9D8B030D-6E8A-4147-A177-3AD203B41FA5}">
                      <a16:colId xmlns:a16="http://schemas.microsoft.com/office/drawing/2014/main" val="1365894009"/>
                    </a:ext>
                  </a:extLst>
                </a:gridCol>
                <a:gridCol w="2913878">
                  <a:extLst>
                    <a:ext uri="{9D8B030D-6E8A-4147-A177-3AD203B41FA5}">
                      <a16:colId xmlns:a16="http://schemas.microsoft.com/office/drawing/2014/main" val="1716065292"/>
                    </a:ext>
                  </a:extLst>
                </a:gridCol>
                <a:gridCol w="2943225">
                  <a:extLst>
                    <a:ext uri="{9D8B030D-6E8A-4147-A177-3AD203B41FA5}">
                      <a16:colId xmlns:a16="http://schemas.microsoft.com/office/drawing/2014/main" val="4093426001"/>
                    </a:ext>
                  </a:extLst>
                </a:gridCol>
              </a:tblGrid>
              <a:tr h="595028">
                <a:tc>
                  <a:txBody>
                    <a:bodyPr/>
                    <a:lstStyle/>
                    <a:p>
                      <a:r>
                        <a:rPr lang="en-US" sz="2000" dirty="0">
                          <a:latin typeface="Calibri" panose="020F0502020204030204" pitchFamily="34" charset="0"/>
                          <a:cs typeface="Calibri" panose="020F0502020204030204" pitchFamily="34" charset="0"/>
                        </a:rPr>
                        <a:t>Timepoint (TP)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dirty="0">
                          <a:latin typeface="Calibri" panose="020F0502020204030204" pitchFamily="34" charset="0"/>
                          <a:cs typeface="Calibri" panose="020F0502020204030204" pitchFamily="34" charset="0"/>
                        </a:rPr>
                        <a:t>Command Choices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r>
                        <a:rPr lang="en-US" sz="2000" dirty="0">
                          <a:latin typeface="Calibri" panose="020F0502020204030204" pitchFamily="34" charset="0"/>
                          <a:cs typeface="Calibri" panose="020F0502020204030204" pitchFamily="34" charset="0"/>
                        </a:rPr>
                        <a:t>Ground Positions (GP) </a:t>
                      </a:r>
                    </a:p>
                    <a:p>
                      <a:r>
                        <a:rPr lang="en-US" sz="2000" dirty="0">
                          <a:latin typeface="Calibri" panose="020F0502020204030204" pitchFamily="34" charset="0"/>
                          <a:cs typeface="Calibri" panose="020F0502020204030204" pitchFamily="34" charset="0"/>
                        </a:rPr>
                        <a:t>covered by command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407464">
                <a:tc>
                  <a:txBody>
                    <a:bodyPr/>
                    <a:lstStyle/>
                    <a:p>
                      <a:r>
                        <a:rPr lang="en-US" sz="2000" b="0" dirty="0">
                          <a:latin typeface="Calibri" panose="020F0502020204030204" pitchFamily="34" charset="0"/>
                          <a:cs typeface="Calibri" panose="020F0502020204030204" pitchFamily="34"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latin typeface="Calibri" panose="020F0502020204030204" pitchFamily="34" charset="0"/>
                          <a:cs typeface="Calibri" panose="020F0502020204030204" pitchFamily="34" charset="0"/>
                        </a:rPr>
                        <a:t>L.32  (L-band, angle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0" dirty="0">
                          <a:solidFill>
                            <a:srgbClr val="FF0000"/>
                          </a:solidFill>
                          <a:latin typeface="Calibri" panose="020F0502020204030204" pitchFamily="34" charset="0"/>
                          <a:cs typeface="Calibri" panose="020F0502020204030204" pitchFamily="34" charset="0"/>
                        </a:rPr>
                        <a:t>25, 26, 27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564018"/>
                  </a:ext>
                </a:extLst>
              </a:tr>
              <a:tr h="407464">
                <a:tc>
                  <a:txBody>
                    <a:bodyPr/>
                    <a:lstStyle/>
                    <a:p>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latin typeface="Calibri" panose="020F0502020204030204" pitchFamily="34" charset="0"/>
                          <a:cs typeface="Calibri" panose="020F0502020204030204" pitchFamily="34" charset="0"/>
                        </a:rPr>
                        <a:t>P.32  (P-band, angle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0" dirty="0">
                          <a:latin typeface="Calibri" panose="020F0502020204030204" pitchFamily="34" charset="0"/>
                          <a:cs typeface="Calibri" panose="020F0502020204030204" pitchFamily="34" charset="0"/>
                        </a:rPr>
                        <a:t>24, </a:t>
                      </a:r>
                      <a:r>
                        <a:rPr lang="en-US" sz="2000" b="0" dirty="0">
                          <a:solidFill>
                            <a:srgbClr val="FF0000"/>
                          </a:solidFill>
                          <a:latin typeface="Calibri" panose="020F0502020204030204" pitchFamily="34" charset="0"/>
                          <a:cs typeface="Calibri" panose="020F0502020204030204" pitchFamily="34" charset="0"/>
                        </a:rPr>
                        <a:t>25, 26, 27</a:t>
                      </a:r>
                      <a:r>
                        <a:rPr lang="en-US" sz="2000" b="0" dirty="0">
                          <a:latin typeface="Calibri" panose="020F0502020204030204" pitchFamily="34" charset="0"/>
                          <a:cs typeface="Calibri" panose="020F0502020204030204" pitchFamily="34"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758661"/>
                  </a:ext>
                </a:extLst>
              </a:tr>
              <a:tr h="510921">
                <a:tc>
                  <a:txBody>
                    <a:bodyPr/>
                    <a:lstStyle/>
                    <a:p>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P.34  (P-band, angle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0" dirty="0">
                          <a:latin typeface="Calibri" panose="020F0502020204030204" pitchFamily="34" charset="0"/>
                          <a:cs typeface="Calibri" panose="020F0502020204030204" pitchFamily="34" charset="0"/>
                        </a:rPr>
                        <a:t>36, 38, 40, 47, 49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5372908"/>
                  </a:ext>
                </a:extLst>
              </a:tr>
            </a:tbl>
          </a:graphicData>
        </a:graphic>
      </p:graphicFrame>
    </p:spTree>
    <p:extLst>
      <p:ext uri="{BB962C8B-B14F-4D97-AF65-F5344CB8AC3E}">
        <p14:creationId xmlns:p14="http://schemas.microsoft.com/office/powerpoint/2010/main" val="3154279380"/>
      </p:ext>
    </p:extLst>
  </p:cSld>
  <p:clrMapOvr>
    <a:masterClrMapping/>
  </p:clrMapOvr>
  <mc:AlternateContent xmlns:mc="http://schemas.openxmlformats.org/markup-compatibility/2006" xmlns:p14="http://schemas.microsoft.com/office/powerpoint/2010/main">
    <mc:Choice Requires="p14">
      <p:transition spd="slow" p14:dur="2000" advTm="57431"/>
    </mc:Choice>
    <mc:Fallback xmlns="">
      <p:transition spd="slow" advTm="5743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FA1112D-3060-4F45-AE54-D95E2EE5CF83}"/>
              </a:ext>
            </a:extLst>
          </p:cNvPr>
          <p:cNvSpPr txBox="1"/>
          <p:nvPr/>
        </p:nvSpPr>
        <p:spPr>
          <a:xfrm>
            <a:off x="744085" y="89562"/>
            <a:ext cx="10703830"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Planner Input: Prediction and Measurement Errors</a:t>
            </a:r>
          </a:p>
        </p:txBody>
      </p:sp>
      <p:graphicFrame>
        <p:nvGraphicFramePr>
          <p:cNvPr id="5" name="Table 5">
            <a:extLst>
              <a:ext uri="{FF2B5EF4-FFF2-40B4-BE49-F238E27FC236}">
                <a16:creationId xmlns:a16="http://schemas.microsoft.com/office/drawing/2014/main" id="{4189285D-66BE-7EBF-7F3C-D1DA749629E7}"/>
              </a:ext>
            </a:extLst>
          </p:cNvPr>
          <p:cNvGraphicFramePr>
            <a:graphicFrameLocks noGrp="1"/>
          </p:cNvGraphicFramePr>
          <p:nvPr>
            <p:extLst>
              <p:ext uri="{D42A27DB-BD31-4B8C-83A1-F6EECF244321}">
                <p14:modId xmlns:p14="http://schemas.microsoft.com/office/powerpoint/2010/main" val="3392397795"/>
              </p:ext>
            </p:extLst>
          </p:nvPr>
        </p:nvGraphicFramePr>
        <p:xfrm>
          <a:off x="1096057" y="1575091"/>
          <a:ext cx="3665995" cy="1798320"/>
        </p:xfrm>
        <a:graphic>
          <a:graphicData uri="http://schemas.openxmlformats.org/drawingml/2006/table">
            <a:tbl>
              <a:tblPr firstRow="1" bandRow="1">
                <a:tableStyleId>{5C22544A-7EE6-4342-B048-85BDC9FD1C3A}</a:tableStyleId>
              </a:tblPr>
              <a:tblGrid>
                <a:gridCol w="1105792">
                  <a:extLst>
                    <a:ext uri="{9D8B030D-6E8A-4147-A177-3AD203B41FA5}">
                      <a16:colId xmlns:a16="http://schemas.microsoft.com/office/drawing/2014/main" val="1365894009"/>
                    </a:ext>
                  </a:extLst>
                </a:gridCol>
                <a:gridCol w="1287215">
                  <a:extLst>
                    <a:ext uri="{9D8B030D-6E8A-4147-A177-3AD203B41FA5}">
                      <a16:colId xmlns:a16="http://schemas.microsoft.com/office/drawing/2014/main" val="1716065292"/>
                    </a:ext>
                  </a:extLst>
                </a:gridCol>
                <a:gridCol w="1272988">
                  <a:extLst>
                    <a:ext uri="{9D8B030D-6E8A-4147-A177-3AD203B41FA5}">
                      <a16:colId xmlns:a16="http://schemas.microsoft.com/office/drawing/2014/main" val="4093426001"/>
                    </a:ext>
                  </a:extLst>
                </a:gridCol>
              </a:tblGrid>
              <a:tr h="967978">
                <a:tc>
                  <a:txBody>
                    <a:bodyPr/>
                    <a:lstStyle/>
                    <a:p>
                      <a:pPr algn="ctr"/>
                      <a:r>
                        <a:rPr lang="en-US" sz="2000" dirty="0">
                          <a:latin typeface="Calibri" panose="020F0502020204030204" pitchFamily="34" charset="0"/>
                          <a:cs typeface="Calibri" panose="020F0502020204030204" pitchFamily="34" charset="0"/>
                        </a:rPr>
                        <a:t>Ground Position </a:t>
                      </a:r>
                    </a:p>
                    <a:p>
                      <a:pPr algn="ctr"/>
                      <a:r>
                        <a:rPr lang="en-US" sz="2000" dirty="0">
                          <a:latin typeface="Calibri" panose="020F0502020204030204" pitchFamily="34" charset="0"/>
                          <a:cs typeface="Calibri" panose="020F0502020204030204" pitchFamily="34" charset="0"/>
                        </a:rPr>
                        <a:t>(GP)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Timepoint (TP)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Prediction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353045">
                <a:tc>
                  <a:txBody>
                    <a:bodyPr/>
                    <a:lstStyle/>
                    <a:p>
                      <a:pPr algn="ctr"/>
                      <a:r>
                        <a:rPr lang="en-US" sz="2000" b="0" dirty="0">
                          <a:latin typeface="Calibri" panose="020F0502020204030204" pitchFamily="34" charset="0"/>
                          <a:cs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564018"/>
                  </a:ext>
                </a:extLst>
              </a:tr>
              <a:tr h="281858">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758661"/>
                  </a:ext>
                </a:extLst>
              </a:tr>
            </a:tbl>
          </a:graphicData>
        </a:graphic>
      </p:graphicFrame>
      <p:graphicFrame>
        <p:nvGraphicFramePr>
          <p:cNvPr id="6" name="Table 5">
            <a:extLst>
              <a:ext uri="{FF2B5EF4-FFF2-40B4-BE49-F238E27FC236}">
                <a16:creationId xmlns:a16="http://schemas.microsoft.com/office/drawing/2014/main" id="{C61294B7-D952-4A62-1D00-25DA3FD4820B}"/>
              </a:ext>
            </a:extLst>
          </p:cNvPr>
          <p:cNvGraphicFramePr>
            <a:graphicFrameLocks noGrp="1"/>
          </p:cNvGraphicFramePr>
          <p:nvPr>
            <p:extLst>
              <p:ext uri="{D42A27DB-BD31-4B8C-83A1-F6EECF244321}">
                <p14:modId xmlns:p14="http://schemas.microsoft.com/office/powerpoint/2010/main" val="70883574"/>
              </p:ext>
            </p:extLst>
          </p:nvPr>
        </p:nvGraphicFramePr>
        <p:xfrm>
          <a:off x="6750410" y="1518056"/>
          <a:ext cx="4087905" cy="1889760"/>
        </p:xfrm>
        <a:graphic>
          <a:graphicData uri="http://schemas.openxmlformats.org/drawingml/2006/table">
            <a:tbl>
              <a:tblPr firstRow="1" bandRow="1">
                <a:tableStyleId>{5C22544A-7EE6-4342-B048-85BDC9FD1C3A}</a:tableStyleId>
              </a:tblPr>
              <a:tblGrid>
                <a:gridCol w="1307393">
                  <a:extLst>
                    <a:ext uri="{9D8B030D-6E8A-4147-A177-3AD203B41FA5}">
                      <a16:colId xmlns:a16="http://schemas.microsoft.com/office/drawing/2014/main" val="1771355487"/>
                    </a:ext>
                  </a:extLst>
                </a:gridCol>
                <a:gridCol w="1086425">
                  <a:extLst>
                    <a:ext uri="{9D8B030D-6E8A-4147-A177-3AD203B41FA5}">
                      <a16:colId xmlns:a16="http://schemas.microsoft.com/office/drawing/2014/main" val="3784373472"/>
                    </a:ext>
                  </a:extLst>
                </a:gridCol>
                <a:gridCol w="1694087">
                  <a:extLst>
                    <a:ext uri="{9D8B030D-6E8A-4147-A177-3AD203B41FA5}">
                      <a16:colId xmlns:a16="http://schemas.microsoft.com/office/drawing/2014/main" val="4093426001"/>
                    </a:ext>
                  </a:extLst>
                </a:gridCol>
              </a:tblGrid>
              <a:tr h="662339">
                <a:tc>
                  <a:txBody>
                    <a:bodyPr/>
                    <a:lstStyle/>
                    <a:p>
                      <a:pPr algn="ctr"/>
                      <a:r>
                        <a:rPr lang="en-US" sz="2000" dirty="0">
                          <a:latin typeface="Calibri" panose="020F0502020204030204" pitchFamily="34" charset="0"/>
                          <a:cs typeface="Calibri" panose="020F0502020204030204" pitchFamily="34" charset="0"/>
                        </a:rPr>
                        <a:t>Sensor Command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Ground Cover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Measurement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389064">
                <a:tc>
                  <a:txBody>
                    <a:bodyPr/>
                    <a:lstStyle/>
                    <a:p>
                      <a:pPr algn="ctr"/>
                      <a:r>
                        <a:rPr lang="en-US" sz="2000" b="0" dirty="0">
                          <a:latin typeface="Calibri" panose="020F0502020204030204" pitchFamily="34" charset="0"/>
                          <a:cs typeface="Calibri" panose="020F0502020204030204" pitchFamily="34" charset="0"/>
                        </a:rPr>
                        <a:t>L.48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564018"/>
                  </a:ext>
                </a:extLst>
              </a:tr>
              <a:tr h="203194">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0.035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045666"/>
                  </a:ext>
                </a:extLst>
              </a:tr>
              <a:tr h="291048">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Shrubs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0.025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8385804"/>
                  </a:ext>
                </a:extLst>
              </a:tr>
            </a:tbl>
          </a:graphicData>
        </a:graphic>
      </p:graphicFrame>
      <p:sp>
        <p:nvSpPr>
          <p:cNvPr id="7" name="Text Box 36">
            <a:extLst>
              <a:ext uri="{FF2B5EF4-FFF2-40B4-BE49-F238E27FC236}">
                <a16:creationId xmlns:a16="http://schemas.microsoft.com/office/drawing/2014/main" id="{2C260036-B45B-C24D-5F8D-D0F15CB42C18}"/>
              </a:ext>
            </a:extLst>
          </p:cNvPr>
          <p:cNvSpPr txBox="1"/>
          <p:nvPr/>
        </p:nvSpPr>
        <p:spPr>
          <a:xfrm>
            <a:off x="6750410" y="1097083"/>
            <a:ext cx="3545409" cy="33682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400" b="1" i="1" dirty="0">
                <a:solidFill>
                  <a:srgbClr val="000000"/>
                </a:solidFill>
                <a:latin typeface="Calibri" panose="020F0502020204030204" pitchFamily="34" charset="0"/>
                <a:cs typeface="Times New Roman" panose="02020603050405020304" pitchFamily="18" charset="0"/>
              </a:rPr>
              <a:t>Measurement</a:t>
            </a:r>
            <a:r>
              <a:rPr lang="en-US" sz="2400" b="1" dirty="0">
                <a:solidFill>
                  <a:srgbClr val="000000"/>
                </a:solidFill>
                <a:latin typeface="Calibri" panose="020F0502020204030204" pitchFamily="34" charset="0"/>
                <a:cs typeface="Times New Roman" panose="02020603050405020304" pitchFamily="18" charset="0"/>
              </a:rPr>
              <a:t> Error</a:t>
            </a:r>
          </a:p>
          <a:p>
            <a:pPr marL="0" marR="0">
              <a:spcBef>
                <a:spcPts val="0"/>
              </a:spcBef>
              <a:spcAft>
                <a:spcPts val="0"/>
              </a:spcAft>
            </a:pPr>
            <a:endParaRPr lang="en-US" dirty="0">
              <a:ea typeface="Times New Roman" panose="02020603050405020304" pitchFamily="18" charset="0"/>
            </a:endParaRPr>
          </a:p>
        </p:txBody>
      </p:sp>
      <p:sp>
        <p:nvSpPr>
          <p:cNvPr id="12" name="Text Box 36">
            <a:extLst>
              <a:ext uri="{FF2B5EF4-FFF2-40B4-BE49-F238E27FC236}">
                <a16:creationId xmlns:a16="http://schemas.microsoft.com/office/drawing/2014/main" id="{11E41156-FBFE-E4B8-B286-FDF84E596597}"/>
              </a:ext>
            </a:extLst>
          </p:cNvPr>
          <p:cNvSpPr txBox="1"/>
          <p:nvPr/>
        </p:nvSpPr>
        <p:spPr>
          <a:xfrm>
            <a:off x="1024561" y="1120191"/>
            <a:ext cx="3934273" cy="38085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a:spcBef>
                <a:spcPts val="0"/>
              </a:spcBef>
              <a:spcAft>
                <a:spcPts val="0"/>
              </a:spcAft>
            </a:pPr>
            <a:r>
              <a:rPr lang="en-US" sz="2400" b="1" dirty="0">
                <a:solidFill>
                  <a:srgbClr val="000000"/>
                </a:solidFill>
                <a:latin typeface="Calibri" panose="020F0502020204030204" pitchFamily="34" charset="0"/>
                <a:cs typeface="Times New Roman" panose="02020603050405020304" pitchFamily="18" charset="0"/>
              </a:rPr>
              <a:t>Soil Moisture </a:t>
            </a:r>
            <a:r>
              <a:rPr lang="en-US" sz="2400" b="1" i="1" dirty="0">
                <a:solidFill>
                  <a:srgbClr val="000000"/>
                </a:solidFill>
                <a:latin typeface="Calibri" panose="020F0502020204030204" pitchFamily="34" charset="0"/>
                <a:cs typeface="Times New Roman" panose="02020603050405020304" pitchFamily="18" charset="0"/>
              </a:rPr>
              <a:t>Prediction</a:t>
            </a:r>
            <a:r>
              <a:rPr lang="en-US" sz="2400" b="1" dirty="0">
                <a:solidFill>
                  <a:srgbClr val="000000"/>
                </a:solidFill>
                <a:latin typeface="Calibri" panose="020F0502020204030204" pitchFamily="34" charset="0"/>
                <a:cs typeface="Times New Roman" panose="02020603050405020304" pitchFamily="18" charset="0"/>
              </a:rPr>
              <a:t> Error</a:t>
            </a:r>
          </a:p>
          <a:p>
            <a:pPr marL="0" marR="0">
              <a:spcBef>
                <a:spcPts val="0"/>
              </a:spcBef>
              <a:spcAft>
                <a:spcPts val="0"/>
              </a:spcAft>
            </a:pPr>
            <a:endParaRPr lang="en-US" dirty="0">
              <a:ea typeface="Times New Roman" panose="02020603050405020304" pitchFamily="18" charset="0"/>
            </a:endParaRPr>
          </a:p>
        </p:txBody>
      </p:sp>
      <p:sp>
        <p:nvSpPr>
          <p:cNvPr id="2" name="Rectangle 1">
            <a:extLst>
              <a:ext uri="{FF2B5EF4-FFF2-40B4-BE49-F238E27FC236}">
                <a16:creationId xmlns:a16="http://schemas.microsoft.com/office/drawing/2014/main" id="{2506485C-6F75-7281-4C3C-49A4D2F65B0F}"/>
              </a:ext>
            </a:extLst>
          </p:cNvPr>
          <p:cNvSpPr/>
          <p:nvPr/>
        </p:nvSpPr>
        <p:spPr>
          <a:xfrm>
            <a:off x="816357" y="4051441"/>
            <a:ext cx="11232776" cy="1569660"/>
          </a:xfrm>
          <a:prstGeom prst="rect">
            <a:avLst/>
          </a:prstGeom>
        </p:spPr>
        <p:txBody>
          <a:bodyPr wrap="square">
            <a:spAutoFit/>
          </a:bodyPr>
          <a:lstStyle/>
          <a:p>
            <a:pPr>
              <a:spcBef>
                <a:spcPts val="1200"/>
              </a:spcBef>
            </a:pPr>
            <a:r>
              <a:rPr lang="en-US" sz="2800" dirty="0">
                <a:latin typeface="Calibri" panose="020F0502020204030204" pitchFamily="34" charset="0"/>
                <a:cs typeface="Calibri" panose="020F0502020204030204" pitchFamily="34" charset="0"/>
              </a:rPr>
              <a:t>Error </a:t>
            </a:r>
            <a:r>
              <a:rPr lang="en-US" sz="2800" i="1" dirty="0">
                <a:latin typeface="Calibri" panose="020F0502020204030204" pitchFamily="34" charset="0"/>
                <a:cs typeface="Calibri" panose="020F0502020204030204" pitchFamily="34" charset="0"/>
              </a:rPr>
              <a:t>increases</a:t>
            </a:r>
            <a:r>
              <a:rPr lang="en-US" sz="2800" dirty="0">
                <a:latin typeface="Calibri" panose="020F0502020204030204" pitchFamily="34" charset="0"/>
                <a:cs typeface="Calibri" panose="020F0502020204030204" pitchFamily="34" charset="0"/>
              </a:rPr>
              <a:t> with time and rain</a:t>
            </a:r>
          </a:p>
          <a:p>
            <a:pPr>
              <a:spcBef>
                <a:spcPts val="1200"/>
              </a:spcBef>
            </a:pPr>
            <a:endParaRPr lang="en-US" dirty="0">
              <a:latin typeface="Calibri" panose="020F0502020204030204" pitchFamily="34" charset="0"/>
              <a:cs typeface="Calibri" panose="020F0502020204030204" pitchFamily="34" charset="0"/>
            </a:endParaRPr>
          </a:p>
          <a:p>
            <a:pPr>
              <a:spcBef>
                <a:spcPts val="1200"/>
              </a:spcBef>
            </a:pPr>
            <a:r>
              <a:rPr lang="en-US" sz="2800" dirty="0">
                <a:latin typeface="Calibri" panose="020F0502020204030204" pitchFamily="34" charset="0"/>
                <a:cs typeface="Calibri" panose="020F0502020204030204" pitchFamily="34" charset="0"/>
              </a:rPr>
              <a:t>Error </a:t>
            </a:r>
            <a:r>
              <a:rPr lang="en-US" sz="2800" i="1" dirty="0">
                <a:latin typeface="Calibri" panose="020F0502020204030204" pitchFamily="34" charset="0"/>
                <a:cs typeface="Calibri" panose="020F0502020204030204" pitchFamily="34" charset="0"/>
              </a:rPr>
              <a:t>decreases</a:t>
            </a:r>
            <a:r>
              <a:rPr lang="en-US" sz="2800" dirty="0">
                <a:latin typeface="Calibri" panose="020F0502020204030204" pitchFamily="34" charset="0"/>
                <a:cs typeface="Calibri" panose="020F0502020204030204" pitchFamily="34" charset="0"/>
              </a:rPr>
              <a:t> with "good" observation (measurement error &lt; pred. error)</a:t>
            </a:r>
          </a:p>
        </p:txBody>
      </p:sp>
      <p:sp>
        <p:nvSpPr>
          <p:cNvPr id="14" name="Down Arrow 13">
            <a:extLst>
              <a:ext uri="{FF2B5EF4-FFF2-40B4-BE49-F238E27FC236}">
                <a16:creationId xmlns:a16="http://schemas.microsoft.com/office/drawing/2014/main" id="{7B54D97B-A82E-A6FD-E7E0-7219AE90DDEA}"/>
              </a:ext>
            </a:extLst>
          </p:cNvPr>
          <p:cNvSpPr/>
          <p:nvPr/>
        </p:nvSpPr>
        <p:spPr>
          <a:xfrm>
            <a:off x="547417" y="4966207"/>
            <a:ext cx="268940" cy="635006"/>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14272C1D-AF7B-7741-CF82-47F1AD081096}"/>
              </a:ext>
            </a:extLst>
          </p:cNvPr>
          <p:cNvSpPr/>
          <p:nvPr/>
        </p:nvSpPr>
        <p:spPr>
          <a:xfrm rot="10800000">
            <a:off x="547417" y="3934220"/>
            <a:ext cx="268940" cy="63500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E2EDD6B2-6EBC-244B-603F-B797D4213FE7}"/>
              </a:ext>
            </a:extLst>
          </p:cNvPr>
          <p:cNvSpPr/>
          <p:nvPr/>
        </p:nvSpPr>
        <p:spPr>
          <a:xfrm>
            <a:off x="2399637" y="2953648"/>
            <a:ext cx="2559197" cy="531622"/>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26BBBF-71A8-C527-2706-1E2CB5FD6ACB}"/>
              </a:ext>
            </a:extLst>
          </p:cNvPr>
          <p:cNvSpPr txBox="1"/>
          <p:nvPr/>
        </p:nvSpPr>
        <p:spPr>
          <a:xfrm>
            <a:off x="20170588" y="5038165"/>
            <a:ext cx="184731" cy="369332"/>
          </a:xfrm>
          <a:prstGeom prst="rect">
            <a:avLst/>
          </a:prstGeom>
          <a:noFill/>
        </p:spPr>
        <p:txBody>
          <a:bodyPr wrap="none" rtlCol="0">
            <a:spAutoFit/>
          </a:bodyPr>
          <a:lstStyle/>
          <a:p>
            <a:endParaRPr lang="en-US" dirty="0"/>
          </a:p>
        </p:txBody>
      </p:sp>
      <p:sp>
        <p:nvSpPr>
          <p:cNvPr id="13" name="Rounded Rectangle 12">
            <a:extLst>
              <a:ext uri="{FF2B5EF4-FFF2-40B4-BE49-F238E27FC236}">
                <a16:creationId xmlns:a16="http://schemas.microsoft.com/office/drawing/2014/main" id="{E1FE675E-4FBC-038B-7119-9809864AF327}"/>
              </a:ext>
            </a:extLst>
          </p:cNvPr>
          <p:cNvSpPr/>
          <p:nvPr/>
        </p:nvSpPr>
        <p:spPr>
          <a:xfrm>
            <a:off x="8027679" y="2987386"/>
            <a:ext cx="3007304" cy="563533"/>
          </a:xfrm>
          <a:prstGeom prst="round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039574"/>
      </p:ext>
    </p:extLst>
  </p:cSld>
  <p:clrMapOvr>
    <a:masterClrMapping/>
  </p:clrMapOvr>
  <mc:AlternateContent xmlns:mc="http://schemas.openxmlformats.org/markup-compatibility/2006" xmlns:p14="http://schemas.microsoft.com/office/powerpoint/2010/main">
    <mc:Choice Requires="p14">
      <p:transition spd="slow" p14:dur="2000" advTm="55083"/>
    </mc:Choice>
    <mc:Fallback xmlns="">
      <p:transition spd="slow" advTm="5508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DFA1112D-3060-4F45-AE54-D95E2EE5CF83}"/>
              </a:ext>
            </a:extLst>
          </p:cNvPr>
          <p:cNvSpPr txBox="1"/>
          <p:nvPr/>
        </p:nvSpPr>
        <p:spPr>
          <a:xfrm>
            <a:off x="744085" y="89562"/>
            <a:ext cx="10703830"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Planner Input: Prediction and Measurement Errors</a:t>
            </a:r>
          </a:p>
        </p:txBody>
      </p:sp>
      <p:graphicFrame>
        <p:nvGraphicFramePr>
          <p:cNvPr id="5" name="Table 5">
            <a:extLst>
              <a:ext uri="{FF2B5EF4-FFF2-40B4-BE49-F238E27FC236}">
                <a16:creationId xmlns:a16="http://schemas.microsoft.com/office/drawing/2014/main" id="{4189285D-66BE-7EBF-7F3C-D1DA749629E7}"/>
              </a:ext>
            </a:extLst>
          </p:cNvPr>
          <p:cNvGraphicFramePr>
            <a:graphicFrameLocks noGrp="1"/>
          </p:cNvGraphicFramePr>
          <p:nvPr/>
        </p:nvGraphicFramePr>
        <p:xfrm>
          <a:off x="1096057" y="1575091"/>
          <a:ext cx="3665995" cy="1798320"/>
        </p:xfrm>
        <a:graphic>
          <a:graphicData uri="http://schemas.openxmlformats.org/drawingml/2006/table">
            <a:tbl>
              <a:tblPr firstRow="1" bandRow="1">
                <a:tableStyleId>{5C22544A-7EE6-4342-B048-85BDC9FD1C3A}</a:tableStyleId>
              </a:tblPr>
              <a:tblGrid>
                <a:gridCol w="1105792">
                  <a:extLst>
                    <a:ext uri="{9D8B030D-6E8A-4147-A177-3AD203B41FA5}">
                      <a16:colId xmlns:a16="http://schemas.microsoft.com/office/drawing/2014/main" val="1365894009"/>
                    </a:ext>
                  </a:extLst>
                </a:gridCol>
                <a:gridCol w="1287215">
                  <a:extLst>
                    <a:ext uri="{9D8B030D-6E8A-4147-A177-3AD203B41FA5}">
                      <a16:colId xmlns:a16="http://schemas.microsoft.com/office/drawing/2014/main" val="1716065292"/>
                    </a:ext>
                  </a:extLst>
                </a:gridCol>
                <a:gridCol w="1272988">
                  <a:extLst>
                    <a:ext uri="{9D8B030D-6E8A-4147-A177-3AD203B41FA5}">
                      <a16:colId xmlns:a16="http://schemas.microsoft.com/office/drawing/2014/main" val="4093426001"/>
                    </a:ext>
                  </a:extLst>
                </a:gridCol>
              </a:tblGrid>
              <a:tr h="967978">
                <a:tc>
                  <a:txBody>
                    <a:bodyPr/>
                    <a:lstStyle/>
                    <a:p>
                      <a:pPr algn="ctr"/>
                      <a:r>
                        <a:rPr lang="en-US" sz="2000" dirty="0">
                          <a:latin typeface="Calibri" panose="020F0502020204030204" pitchFamily="34" charset="0"/>
                          <a:cs typeface="Calibri" panose="020F0502020204030204" pitchFamily="34" charset="0"/>
                        </a:rPr>
                        <a:t>Ground Position </a:t>
                      </a:r>
                    </a:p>
                    <a:p>
                      <a:pPr algn="ctr"/>
                      <a:r>
                        <a:rPr lang="en-US" sz="2000" dirty="0">
                          <a:latin typeface="Calibri" panose="020F0502020204030204" pitchFamily="34" charset="0"/>
                          <a:cs typeface="Calibri" panose="020F0502020204030204" pitchFamily="34" charset="0"/>
                        </a:rPr>
                        <a:t>(GP)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Timepoint (TP)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Prediction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353045">
                <a:tc>
                  <a:txBody>
                    <a:bodyPr/>
                    <a:lstStyle/>
                    <a:p>
                      <a:pPr algn="ctr"/>
                      <a:r>
                        <a:rPr lang="en-US" sz="2000" b="0" dirty="0">
                          <a:latin typeface="Calibri" panose="020F0502020204030204" pitchFamily="34" charset="0"/>
                          <a:cs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564018"/>
                  </a:ext>
                </a:extLst>
              </a:tr>
              <a:tr h="281858">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758661"/>
                  </a:ext>
                </a:extLst>
              </a:tr>
            </a:tbl>
          </a:graphicData>
        </a:graphic>
      </p:graphicFrame>
      <p:graphicFrame>
        <p:nvGraphicFramePr>
          <p:cNvPr id="6" name="Table 5">
            <a:extLst>
              <a:ext uri="{FF2B5EF4-FFF2-40B4-BE49-F238E27FC236}">
                <a16:creationId xmlns:a16="http://schemas.microsoft.com/office/drawing/2014/main" id="{C61294B7-D952-4A62-1D00-25DA3FD4820B}"/>
              </a:ext>
            </a:extLst>
          </p:cNvPr>
          <p:cNvGraphicFramePr>
            <a:graphicFrameLocks noGrp="1"/>
          </p:cNvGraphicFramePr>
          <p:nvPr/>
        </p:nvGraphicFramePr>
        <p:xfrm>
          <a:off x="6750410" y="1518056"/>
          <a:ext cx="4087905" cy="1889760"/>
        </p:xfrm>
        <a:graphic>
          <a:graphicData uri="http://schemas.openxmlformats.org/drawingml/2006/table">
            <a:tbl>
              <a:tblPr firstRow="1" bandRow="1">
                <a:tableStyleId>{5C22544A-7EE6-4342-B048-85BDC9FD1C3A}</a:tableStyleId>
              </a:tblPr>
              <a:tblGrid>
                <a:gridCol w="1307393">
                  <a:extLst>
                    <a:ext uri="{9D8B030D-6E8A-4147-A177-3AD203B41FA5}">
                      <a16:colId xmlns:a16="http://schemas.microsoft.com/office/drawing/2014/main" val="1771355487"/>
                    </a:ext>
                  </a:extLst>
                </a:gridCol>
                <a:gridCol w="1086425">
                  <a:extLst>
                    <a:ext uri="{9D8B030D-6E8A-4147-A177-3AD203B41FA5}">
                      <a16:colId xmlns:a16="http://schemas.microsoft.com/office/drawing/2014/main" val="3784373472"/>
                    </a:ext>
                  </a:extLst>
                </a:gridCol>
                <a:gridCol w="1694087">
                  <a:extLst>
                    <a:ext uri="{9D8B030D-6E8A-4147-A177-3AD203B41FA5}">
                      <a16:colId xmlns:a16="http://schemas.microsoft.com/office/drawing/2014/main" val="4093426001"/>
                    </a:ext>
                  </a:extLst>
                </a:gridCol>
              </a:tblGrid>
              <a:tr h="662339">
                <a:tc>
                  <a:txBody>
                    <a:bodyPr/>
                    <a:lstStyle/>
                    <a:p>
                      <a:pPr algn="ctr"/>
                      <a:r>
                        <a:rPr lang="en-US" sz="2000" dirty="0">
                          <a:latin typeface="Calibri" panose="020F0502020204030204" pitchFamily="34" charset="0"/>
                          <a:cs typeface="Calibri" panose="020F0502020204030204" pitchFamily="34" charset="0"/>
                        </a:rPr>
                        <a:t>Sensor Command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Ground Cover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n-US" sz="2000" dirty="0">
                          <a:latin typeface="Calibri" panose="020F0502020204030204" pitchFamily="34" charset="0"/>
                          <a:cs typeface="Calibri" panose="020F0502020204030204" pitchFamily="34" charset="0"/>
                        </a:rPr>
                        <a:t>Measurement Error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902585040"/>
                  </a:ext>
                </a:extLst>
              </a:tr>
              <a:tr h="389064">
                <a:tc>
                  <a:txBody>
                    <a:bodyPr/>
                    <a:lstStyle/>
                    <a:p>
                      <a:pPr algn="ctr"/>
                      <a:r>
                        <a:rPr lang="en-US" sz="2000" b="0" dirty="0">
                          <a:latin typeface="Calibri" panose="020F0502020204030204" pitchFamily="34" charset="0"/>
                          <a:cs typeface="Calibri" panose="020F0502020204030204" pitchFamily="34" charset="0"/>
                        </a:rPr>
                        <a:t>L.48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9564018"/>
                  </a:ext>
                </a:extLst>
              </a:tr>
              <a:tr h="203194">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0.035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6045666"/>
                  </a:ext>
                </a:extLst>
              </a:tr>
              <a:tr h="291048">
                <a:tc>
                  <a:txBody>
                    <a:bodyPr/>
                    <a:lstStyle/>
                    <a:p>
                      <a:pPr algn="ctr"/>
                      <a:endParaRPr lang="en-US" sz="2000" b="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Shrubs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latin typeface="Calibri" panose="020F0502020204030204" pitchFamily="34" charset="0"/>
                          <a:cs typeface="Calibri" panose="020F0502020204030204" pitchFamily="34" charset="0"/>
                        </a:rPr>
                        <a:t>0.025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38385804"/>
                  </a:ext>
                </a:extLst>
              </a:tr>
            </a:tbl>
          </a:graphicData>
        </a:graphic>
      </p:graphicFrame>
      <p:sp>
        <p:nvSpPr>
          <p:cNvPr id="7" name="Text Box 36">
            <a:extLst>
              <a:ext uri="{FF2B5EF4-FFF2-40B4-BE49-F238E27FC236}">
                <a16:creationId xmlns:a16="http://schemas.microsoft.com/office/drawing/2014/main" id="{2C260036-B45B-C24D-5F8D-D0F15CB42C18}"/>
              </a:ext>
            </a:extLst>
          </p:cNvPr>
          <p:cNvSpPr txBox="1"/>
          <p:nvPr/>
        </p:nvSpPr>
        <p:spPr>
          <a:xfrm>
            <a:off x="6750410" y="1097083"/>
            <a:ext cx="3545409" cy="33682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400" b="1" i="1" dirty="0">
                <a:solidFill>
                  <a:srgbClr val="000000"/>
                </a:solidFill>
                <a:latin typeface="Calibri" panose="020F0502020204030204" pitchFamily="34" charset="0"/>
                <a:cs typeface="Times New Roman" panose="02020603050405020304" pitchFamily="18" charset="0"/>
              </a:rPr>
              <a:t>Measurement</a:t>
            </a:r>
            <a:r>
              <a:rPr lang="en-US" sz="2400" b="1" dirty="0">
                <a:solidFill>
                  <a:srgbClr val="000000"/>
                </a:solidFill>
                <a:latin typeface="Calibri" panose="020F0502020204030204" pitchFamily="34" charset="0"/>
                <a:cs typeface="Times New Roman" panose="02020603050405020304" pitchFamily="18" charset="0"/>
              </a:rPr>
              <a:t> Error</a:t>
            </a:r>
          </a:p>
          <a:p>
            <a:pPr marL="0" marR="0">
              <a:spcBef>
                <a:spcPts val="0"/>
              </a:spcBef>
              <a:spcAft>
                <a:spcPts val="0"/>
              </a:spcAft>
            </a:pPr>
            <a:endParaRPr lang="en-US" dirty="0">
              <a:ea typeface="Times New Roman" panose="02020603050405020304" pitchFamily="18" charset="0"/>
            </a:endParaRPr>
          </a:p>
        </p:txBody>
      </p:sp>
      <p:sp>
        <p:nvSpPr>
          <p:cNvPr id="12" name="Text Box 36">
            <a:extLst>
              <a:ext uri="{FF2B5EF4-FFF2-40B4-BE49-F238E27FC236}">
                <a16:creationId xmlns:a16="http://schemas.microsoft.com/office/drawing/2014/main" id="{11E41156-FBFE-E4B8-B286-FDF84E596597}"/>
              </a:ext>
            </a:extLst>
          </p:cNvPr>
          <p:cNvSpPr txBox="1"/>
          <p:nvPr/>
        </p:nvSpPr>
        <p:spPr>
          <a:xfrm>
            <a:off x="1024561" y="1120191"/>
            <a:ext cx="3934273" cy="380856"/>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R="0">
              <a:spcBef>
                <a:spcPts val="0"/>
              </a:spcBef>
              <a:spcAft>
                <a:spcPts val="0"/>
              </a:spcAft>
            </a:pPr>
            <a:r>
              <a:rPr lang="en-US" sz="2400" b="1" dirty="0">
                <a:solidFill>
                  <a:srgbClr val="000000"/>
                </a:solidFill>
                <a:latin typeface="Calibri" panose="020F0502020204030204" pitchFamily="34" charset="0"/>
                <a:cs typeface="Times New Roman" panose="02020603050405020304" pitchFamily="18" charset="0"/>
              </a:rPr>
              <a:t>Soil Moisture </a:t>
            </a:r>
            <a:r>
              <a:rPr lang="en-US" sz="2400" b="1" i="1" dirty="0">
                <a:solidFill>
                  <a:srgbClr val="000000"/>
                </a:solidFill>
                <a:latin typeface="Calibri" panose="020F0502020204030204" pitchFamily="34" charset="0"/>
                <a:cs typeface="Times New Roman" panose="02020603050405020304" pitchFamily="18" charset="0"/>
              </a:rPr>
              <a:t>Prediction</a:t>
            </a:r>
            <a:r>
              <a:rPr lang="en-US" sz="2400" b="1" dirty="0">
                <a:solidFill>
                  <a:srgbClr val="000000"/>
                </a:solidFill>
                <a:latin typeface="Calibri" panose="020F0502020204030204" pitchFamily="34" charset="0"/>
                <a:cs typeface="Times New Roman" panose="02020603050405020304" pitchFamily="18" charset="0"/>
              </a:rPr>
              <a:t> Error</a:t>
            </a:r>
          </a:p>
          <a:p>
            <a:pPr marL="0" marR="0">
              <a:spcBef>
                <a:spcPts val="0"/>
              </a:spcBef>
              <a:spcAft>
                <a:spcPts val="0"/>
              </a:spcAft>
            </a:pPr>
            <a:endParaRPr lang="en-US" dirty="0">
              <a:ea typeface="Times New Roman" panose="02020603050405020304" pitchFamily="18" charset="0"/>
            </a:endParaRPr>
          </a:p>
        </p:txBody>
      </p:sp>
      <p:sp>
        <p:nvSpPr>
          <p:cNvPr id="11" name="Rounded Rectangle 10">
            <a:extLst>
              <a:ext uri="{FF2B5EF4-FFF2-40B4-BE49-F238E27FC236}">
                <a16:creationId xmlns:a16="http://schemas.microsoft.com/office/drawing/2014/main" id="{E2EDD6B2-6EBC-244B-603F-B797D4213FE7}"/>
              </a:ext>
            </a:extLst>
          </p:cNvPr>
          <p:cNvSpPr/>
          <p:nvPr/>
        </p:nvSpPr>
        <p:spPr>
          <a:xfrm>
            <a:off x="2399637" y="2953648"/>
            <a:ext cx="2559197" cy="531622"/>
          </a:xfrm>
          <a:prstGeom prst="round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26BBBF-71A8-C527-2706-1E2CB5FD6ACB}"/>
              </a:ext>
            </a:extLst>
          </p:cNvPr>
          <p:cNvSpPr txBox="1"/>
          <p:nvPr/>
        </p:nvSpPr>
        <p:spPr>
          <a:xfrm>
            <a:off x="20170588" y="5038165"/>
            <a:ext cx="184731" cy="369332"/>
          </a:xfrm>
          <a:prstGeom prst="rect">
            <a:avLst/>
          </a:prstGeom>
          <a:noFill/>
        </p:spPr>
        <p:txBody>
          <a:bodyPr wrap="none" rtlCol="0">
            <a:spAutoFit/>
          </a:bodyPr>
          <a:lstStyle/>
          <a:p>
            <a:endParaRPr lang="en-US" dirty="0"/>
          </a:p>
        </p:txBody>
      </p:sp>
      <p:sp>
        <p:nvSpPr>
          <p:cNvPr id="13" name="Rounded Rectangle 12">
            <a:extLst>
              <a:ext uri="{FF2B5EF4-FFF2-40B4-BE49-F238E27FC236}">
                <a16:creationId xmlns:a16="http://schemas.microsoft.com/office/drawing/2014/main" id="{E1FE675E-4FBC-038B-7119-9809864AF327}"/>
              </a:ext>
            </a:extLst>
          </p:cNvPr>
          <p:cNvSpPr/>
          <p:nvPr/>
        </p:nvSpPr>
        <p:spPr>
          <a:xfrm>
            <a:off x="8027679" y="2987386"/>
            <a:ext cx="3007304" cy="563533"/>
          </a:xfrm>
          <a:prstGeom prst="roundRect">
            <a:avLst/>
          </a:prstGeom>
          <a:no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97420B6-8684-3991-1673-BB9447A7C92D}"/>
              </a:ext>
            </a:extLst>
          </p:cNvPr>
          <p:cNvSpPr txBox="1"/>
          <p:nvPr/>
        </p:nvSpPr>
        <p:spPr>
          <a:xfrm>
            <a:off x="1858668" y="4074579"/>
            <a:ext cx="8474663" cy="1846659"/>
          </a:xfrm>
          <a:prstGeom prst="rect">
            <a:avLst/>
          </a:prstGeom>
          <a:solidFill>
            <a:srgbClr val="FFFF00">
              <a:alpha val="25000"/>
            </a:srgbClr>
          </a:solidFill>
        </p:spPr>
        <p:txBody>
          <a:bodyPr wrap="square" rtlCol="0">
            <a:spAutoFit/>
          </a:bodyPr>
          <a:lstStyle/>
          <a:p>
            <a:pPr algn="ctr"/>
            <a:r>
              <a:rPr lang="en-US" sz="3200" b="1" dirty="0">
                <a:solidFill>
                  <a:srgbClr val="002060"/>
                </a:solidFill>
                <a:latin typeface="Calibri" panose="020F0502020204030204" pitchFamily="34" charset="0"/>
                <a:cs typeface="Calibri" panose="020F0502020204030204" pitchFamily="34" charset="0"/>
              </a:rPr>
              <a:t>Goal: </a:t>
            </a:r>
            <a:br>
              <a:rPr lang="en-US" sz="3200" b="1" dirty="0">
                <a:solidFill>
                  <a:srgbClr val="002060"/>
                </a:solidFill>
                <a:latin typeface="Calibri" panose="020F0502020204030204" pitchFamily="34" charset="0"/>
                <a:cs typeface="Calibri" panose="020F0502020204030204" pitchFamily="34" charset="0"/>
              </a:rPr>
            </a:br>
            <a:r>
              <a:rPr lang="en-US" sz="3200" b="1" dirty="0">
                <a:solidFill>
                  <a:srgbClr val="002060"/>
                </a:solidFill>
                <a:latin typeface="Calibri" panose="020F0502020204030204" pitchFamily="34" charset="0"/>
                <a:cs typeface="Calibri" panose="020F0502020204030204" pitchFamily="34" charset="0"/>
              </a:rPr>
              <a:t>Observe GP having </a:t>
            </a:r>
            <a:r>
              <a:rPr lang="en-US" sz="3200" b="1" dirty="0">
                <a:solidFill>
                  <a:srgbClr val="FF0000"/>
                </a:solidFill>
                <a:latin typeface="Calibri" panose="020F0502020204030204" pitchFamily="34" charset="0"/>
                <a:cs typeface="Calibri" panose="020F0502020204030204" pitchFamily="34" charset="0"/>
              </a:rPr>
              <a:t>most prediction error</a:t>
            </a:r>
            <a:r>
              <a:rPr lang="en-US" sz="3200" b="1" dirty="0">
                <a:solidFill>
                  <a:srgbClr val="002060"/>
                </a:solidFill>
                <a:latin typeface="Calibri" panose="020F0502020204030204" pitchFamily="34" charset="0"/>
                <a:cs typeface="Calibri" panose="020F0502020204030204" pitchFamily="34" charset="0"/>
              </a:rPr>
              <a:t>, </a:t>
            </a:r>
          </a:p>
          <a:p>
            <a:pPr algn="ctr"/>
            <a:r>
              <a:rPr lang="en-US" sz="3200" b="1" dirty="0">
                <a:solidFill>
                  <a:srgbClr val="002060"/>
                </a:solidFill>
                <a:latin typeface="Calibri" panose="020F0502020204030204" pitchFamily="34" charset="0"/>
                <a:cs typeface="Calibri" panose="020F0502020204030204" pitchFamily="34" charset="0"/>
              </a:rPr>
              <a:t>using </a:t>
            </a:r>
            <a:r>
              <a:rPr lang="en-US" sz="3200" b="1" dirty="0">
                <a:solidFill>
                  <a:schemeClr val="accent5">
                    <a:lumMod val="50000"/>
                  </a:schemeClr>
                </a:solidFill>
                <a:latin typeface="Calibri" panose="020F0502020204030204" pitchFamily="34" charset="0"/>
                <a:cs typeface="Calibri" panose="020F0502020204030204" pitchFamily="34" charset="0"/>
              </a:rPr>
              <a:t>measurements with least error</a:t>
            </a:r>
          </a:p>
          <a:p>
            <a:endParaRPr lang="en-US" dirty="0"/>
          </a:p>
        </p:txBody>
      </p:sp>
    </p:spTree>
    <p:extLst>
      <p:ext uri="{BB962C8B-B14F-4D97-AF65-F5344CB8AC3E}">
        <p14:creationId xmlns:p14="http://schemas.microsoft.com/office/powerpoint/2010/main" val="1800499111"/>
      </p:ext>
    </p:extLst>
  </p:cSld>
  <p:clrMapOvr>
    <a:masterClrMapping/>
  </p:clrMapOvr>
  <mc:AlternateContent xmlns:mc="http://schemas.openxmlformats.org/markup-compatibility/2006" xmlns:p14="http://schemas.microsoft.com/office/powerpoint/2010/main">
    <mc:Choice Requires="p14">
      <p:transition spd="slow" p14:dur="2000" advTm="55083"/>
    </mc:Choice>
    <mc:Fallback xmlns="">
      <p:transition spd="slow" advTm="5508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7EE2D5C-8C79-1443-BA3D-5FC5130EE1B9}"/>
                  </a:ext>
                </a:extLst>
              </p:cNvPr>
              <p:cNvSpPr txBox="1"/>
              <p:nvPr/>
            </p:nvSpPr>
            <p:spPr>
              <a:xfrm>
                <a:off x="517830" y="1246856"/>
                <a:ext cx="7717230" cy="5017143"/>
              </a:xfrm>
              <a:prstGeom prst="rect">
                <a:avLst/>
              </a:prstGeom>
              <a:noFill/>
            </p:spPr>
            <p:txBody>
              <a:bodyPr wrap="square" rtlCol="0">
                <a:spAutoFit/>
              </a:bodyPr>
              <a:lstStyle/>
              <a:p>
                <a:pPr>
                  <a:spcBef>
                    <a:spcPts val="1800"/>
                  </a:spcBef>
                </a:pPr>
                <a:r>
                  <a:rPr lang="en-US" sz="2800" b="1" dirty="0">
                    <a:latin typeface="Calibri" panose="020F0502020204030204" pitchFamily="34" charset="0"/>
                    <a:cs typeface="Calibri" panose="020F0502020204030204" pitchFamily="34" charset="0"/>
                  </a:rPr>
                  <a:t>Scenario: 3 satellites, 6-hour plan horizon:    </a:t>
                </a:r>
              </a:p>
              <a:p>
                <a:pPr>
                  <a:spcBef>
                    <a:spcPts val="1800"/>
                  </a:spcBef>
                </a:pPr>
                <a:endParaRPr lang="en-US" sz="2800" dirty="0">
                  <a:latin typeface="Calibri" panose="020F0502020204030204" pitchFamily="34" charset="0"/>
                  <a:cs typeface="Calibri" panose="020F0502020204030204" pitchFamily="34" charset="0"/>
                </a:endParaRPr>
              </a:p>
              <a:p>
                <a:pPr marL="457200" indent="-457200">
                  <a:spcBef>
                    <a:spcPts val="1800"/>
                  </a:spcBef>
                  <a:buFont typeface="Arial" panose="020B0604020202020204" pitchFamily="34" charset="0"/>
                  <a:buChar char="•"/>
                </a:pPr>
                <a:r>
                  <a:rPr lang="en-US" sz="2800" dirty="0">
                    <a:solidFill>
                      <a:schemeClr val="accent2"/>
                    </a:solidFill>
                    <a:latin typeface="Calibri" panose="020F0502020204030204" pitchFamily="34" charset="0"/>
                    <a:cs typeface="Calibri" panose="020F0502020204030204" pitchFamily="34" charset="0"/>
                  </a:rPr>
                  <a:t>~8700 Time Points (TP) when GP are visible</a:t>
                </a:r>
                <a:br>
                  <a:rPr lang="en-US" sz="2800" dirty="0">
                    <a:solidFill>
                      <a:schemeClr val="accent2"/>
                    </a:solidFill>
                    <a:latin typeface="Calibri" panose="020F0502020204030204" pitchFamily="34" charset="0"/>
                    <a:cs typeface="Calibri" panose="020F0502020204030204" pitchFamily="34" charset="0"/>
                  </a:rPr>
                </a:br>
                <a:r>
                  <a:rPr lang="en-US" sz="2800" dirty="0">
                    <a:solidFill>
                      <a:schemeClr val="accent2"/>
                    </a:solidFill>
                    <a:latin typeface="Calibri" panose="020F0502020204030204" pitchFamily="34" charset="0"/>
                    <a:cs typeface="Calibri" panose="020F0502020204030204" pitchFamily="34" charset="0"/>
                  </a:rPr>
                  <a:t> </a:t>
                </a:r>
              </a:p>
              <a:p>
                <a:pPr marL="457200" indent="-457200">
                  <a:spcBef>
                    <a:spcPts val="1800"/>
                  </a:spcBef>
                  <a:buFont typeface="Arial" panose="020B0604020202020204" pitchFamily="34" charset="0"/>
                  <a:buChar char="•"/>
                </a:pPr>
                <a:r>
                  <a:rPr lang="en-US" sz="2800" dirty="0">
                    <a:solidFill>
                      <a:schemeClr val="accent2"/>
                    </a:solidFill>
                    <a:latin typeface="Calibri" panose="020F0502020204030204" pitchFamily="34" charset="0"/>
                    <a:cs typeface="Calibri" panose="020F0502020204030204" pitchFamily="34" charset="0"/>
                  </a:rPr>
                  <a:t>~55 command choices/TP     </a:t>
                </a:r>
                <a:r>
                  <a:rPr lang="en-US" sz="2400" dirty="0">
                    <a:solidFill>
                      <a:schemeClr val="accent2"/>
                    </a:solidFill>
                    <a:latin typeface="Calibri" panose="020F0502020204030204" pitchFamily="34" charset="0"/>
                    <a:cs typeface="Calibri" panose="020F0502020204030204" pitchFamily="34" charset="0"/>
                  </a:rPr>
                  <a:t>(max: ~150 choices/TP)</a:t>
                </a:r>
                <a:endParaRPr lang="en-US" sz="1200" dirty="0">
                  <a:solidFill>
                    <a:schemeClr val="tx1"/>
                  </a:solidFill>
                  <a:latin typeface="Calibri" panose="020F0502020204030204" pitchFamily="34" charset="0"/>
                  <a:cs typeface="Calibri" panose="020F0502020204030204" pitchFamily="34" charset="0"/>
                </a:endParaRPr>
              </a:p>
              <a:p>
                <a:pPr>
                  <a:spcBef>
                    <a:spcPts val="1800"/>
                  </a:spcBef>
                </a:pPr>
                <a:endParaRPr lang="en-US" sz="1400" dirty="0">
                  <a:solidFill>
                    <a:schemeClr val="tx1"/>
                  </a:solidFill>
                  <a:latin typeface="Calibri" panose="020F0502020204030204" pitchFamily="34" charset="0"/>
                  <a:cs typeface="Calibri" panose="020F0502020204030204" pitchFamily="34" charset="0"/>
                </a:endParaRPr>
              </a:p>
              <a:p>
                <a:pPr>
                  <a:spcBef>
                    <a:spcPts val="1800"/>
                  </a:spcBef>
                </a:pPr>
                <a:endParaRPr lang="en-US" sz="1400" dirty="0">
                  <a:solidFill>
                    <a:schemeClr val="tx1"/>
                  </a:solidFill>
                  <a:latin typeface="Calibri" panose="020F0502020204030204" pitchFamily="34" charset="0"/>
                  <a:cs typeface="Calibri" panose="020F0502020204030204" pitchFamily="34" charset="0"/>
                </a:endParaRPr>
              </a:p>
              <a:p>
                <a:pPr>
                  <a:spcBef>
                    <a:spcPts val="1800"/>
                  </a:spcBef>
                </a:pPr>
                <a:endParaRPr lang="en-US" sz="1400" dirty="0">
                  <a:solidFill>
                    <a:schemeClr val="tx1"/>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FF0000"/>
                    </a:solidFill>
                    <a:latin typeface="Calibri" panose="020F0502020204030204" pitchFamily="34" charset="0"/>
                    <a:cs typeface="Calibri" panose="020F0502020204030204" pitchFamily="34" charset="0"/>
                  </a:rPr>
                  <a:t># nodes in search space  </a:t>
                </a:r>
                <a14:m>
                  <m:oMath xmlns:m="http://schemas.openxmlformats.org/officeDocument/2006/math">
                    <m:sSup>
                      <m:sSupPr>
                        <m:ctrlPr>
                          <a:rPr lang="en-US" sz="2400" b="0" i="1" smtClean="0">
                            <a:solidFill>
                              <a:srgbClr val="FF0000"/>
                            </a:solidFill>
                            <a:latin typeface="Cambria Math" panose="02040503050406030204" pitchFamily="18" charset="0"/>
                            <a:cs typeface="Calibri" panose="020F0502020204030204" pitchFamily="34" charset="0"/>
                          </a:rPr>
                        </m:ctrlPr>
                      </m:sSupPr>
                      <m:e>
                        <m:d>
                          <m:dPr>
                            <m:ctrlPr>
                              <a:rPr lang="en-US" sz="2400" b="0" i="1" smtClean="0">
                                <a:solidFill>
                                  <a:srgbClr val="FF0000"/>
                                </a:solidFill>
                                <a:latin typeface="Cambria Math" panose="02040503050406030204" pitchFamily="18" charset="0"/>
                                <a:cs typeface="Calibri" panose="020F0502020204030204" pitchFamily="34" charset="0"/>
                              </a:rPr>
                            </m:ctrlPr>
                          </m:dPr>
                          <m:e>
                            <m:f>
                              <m:fPr>
                                <m:ctrlPr>
                                  <a:rPr lang="en-US" sz="2400" b="0" i="1" smtClean="0">
                                    <a:solidFill>
                                      <a:srgbClr val="FF0000"/>
                                    </a:solidFill>
                                    <a:latin typeface="Cambria Math" panose="02040503050406030204" pitchFamily="18" charset="0"/>
                                    <a:cs typeface="Calibri" panose="020F0502020204030204" pitchFamily="34" charset="0"/>
                                  </a:rPr>
                                </m:ctrlPr>
                              </m:fPr>
                              <m:num>
                                <m:r>
                                  <a:rPr lang="en-US" sz="2400" b="0" i="1" smtClean="0">
                                    <a:solidFill>
                                      <a:srgbClr val="FF0000"/>
                                    </a:solidFill>
                                    <a:latin typeface="Cambria Math" panose="02040503050406030204" pitchFamily="18" charset="0"/>
                                    <a:cs typeface="Calibri" panose="020F0502020204030204" pitchFamily="34" charset="0"/>
                                  </a:rPr>
                                  <m:t># </m:t>
                                </m:r>
                                <m:r>
                                  <a:rPr lang="en-US" sz="2400" b="0" i="1" smtClean="0">
                                    <a:solidFill>
                                      <a:srgbClr val="FF0000"/>
                                    </a:solidFill>
                                    <a:latin typeface="Cambria Math" panose="02040503050406030204" pitchFamily="18" charset="0"/>
                                    <a:cs typeface="Calibri" panose="020F0502020204030204" pitchFamily="34" charset="0"/>
                                  </a:rPr>
                                  <m:t>𝑐𝑚𝑑</m:t>
                                </m:r>
                                <m:r>
                                  <a:rPr lang="en-US" sz="2400" b="0" i="1" smtClean="0">
                                    <a:solidFill>
                                      <a:srgbClr val="FF0000"/>
                                    </a:solidFill>
                                    <a:latin typeface="Cambria Math" panose="02040503050406030204" pitchFamily="18" charset="0"/>
                                    <a:cs typeface="Calibri" panose="020F0502020204030204" pitchFamily="34" charset="0"/>
                                  </a:rPr>
                                  <m:t> </m:t>
                                </m:r>
                                <m:r>
                                  <a:rPr lang="en-US" sz="2400" b="0" i="1" smtClean="0">
                                    <a:solidFill>
                                      <a:srgbClr val="FF0000"/>
                                    </a:solidFill>
                                    <a:latin typeface="Cambria Math" panose="02040503050406030204" pitchFamily="18" charset="0"/>
                                    <a:cs typeface="Calibri" panose="020F0502020204030204" pitchFamily="34" charset="0"/>
                                  </a:rPr>
                                  <m:t>𝑐h𝑜𝑖𝑐𝑒𝑠</m:t>
                                </m:r>
                              </m:num>
                              <m:den>
                                <m:r>
                                  <a:rPr lang="en-US" sz="2400" b="0" i="1" smtClean="0">
                                    <a:solidFill>
                                      <a:srgbClr val="FF0000"/>
                                    </a:solidFill>
                                    <a:latin typeface="Cambria Math" panose="02040503050406030204" pitchFamily="18" charset="0"/>
                                    <a:cs typeface="Calibri" panose="020F0502020204030204" pitchFamily="34" charset="0"/>
                                  </a:rPr>
                                  <m:t>𝑇𝑃</m:t>
                                </m:r>
                              </m:den>
                            </m:f>
                          </m:e>
                        </m:d>
                      </m:e>
                      <m:sup>
                        <m:r>
                          <a:rPr lang="en-US" sz="2400" b="0" i="1" smtClean="0">
                            <a:solidFill>
                              <a:srgbClr val="FF0000"/>
                            </a:solidFill>
                            <a:latin typeface="Cambria Math" panose="02040503050406030204" pitchFamily="18" charset="0"/>
                            <a:cs typeface="Calibri" panose="020F0502020204030204" pitchFamily="34" charset="0"/>
                          </a:rPr>
                          <m:t>#</m:t>
                        </m:r>
                        <m:r>
                          <a:rPr lang="en-US" sz="2400" b="0" i="1" smtClean="0">
                            <a:solidFill>
                              <a:srgbClr val="FF0000"/>
                            </a:solidFill>
                            <a:latin typeface="Cambria Math" panose="02040503050406030204" pitchFamily="18" charset="0"/>
                            <a:cs typeface="Calibri" panose="020F0502020204030204" pitchFamily="34" charset="0"/>
                          </a:rPr>
                          <m:t>𝑇𝑃</m:t>
                        </m:r>
                      </m:sup>
                    </m:sSup>
                  </m:oMath>
                </a14:m>
                <a:r>
                  <a:rPr lang="en-US" sz="3200" dirty="0">
                    <a:solidFill>
                      <a:schemeClr val="tx1"/>
                    </a:solidFill>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p:txBody>
          </p:sp>
        </mc:Choice>
        <mc:Fallback>
          <p:sp>
            <p:nvSpPr>
              <p:cNvPr id="2" name="TextBox 1">
                <a:extLst>
                  <a:ext uri="{FF2B5EF4-FFF2-40B4-BE49-F238E27FC236}">
                    <a16:creationId xmlns:a16="http://schemas.microsoft.com/office/drawing/2014/main" id="{A7EE2D5C-8C79-1443-BA3D-5FC5130EE1B9}"/>
                  </a:ext>
                </a:extLst>
              </p:cNvPr>
              <p:cNvSpPr txBox="1">
                <a:spLocks noRot="1" noChangeAspect="1" noMove="1" noResize="1" noEditPoints="1" noAdjustHandles="1" noChangeArrowheads="1" noChangeShapeType="1" noTextEdit="1"/>
              </p:cNvSpPr>
              <p:nvPr/>
            </p:nvSpPr>
            <p:spPr>
              <a:xfrm>
                <a:off x="517830" y="1246856"/>
                <a:ext cx="7717230" cy="5017143"/>
              </a:xfrm>
              <a:prstGeom prst="rect">
                <a:avLst/>
              </a:prstGeom>
              <a:blipFill>
                <a:blip r:embed="rId3"/>
                <a:stretch>
                  <a:fillRect l="-1642" t="-1263" r="-164"/>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FA1112D-3060-4F45-AE54-D95E2EE5CF83}"/>
              </a:ext>
            </a:extLst>
          </p:cNvPr>
          <p:cNvSpPr txBox="1"/>
          <p:nvPr/>
        </p:nvSpPr>
        <p:spPr>
          <a:xfrm>
            <a:off x="1136073" y="12672"/>
            <a:ext cx="9919854" cy="646331"/>
          </a:xfrm>
          <a:prstGeom prst="rect">
            <a:avLst/>
          </a:prstGeom>
          <a:noFill/>
        </p:spPr>
        <p:txBody>
          <a:bodyPr wrap="square" rtlCol="0">
            <a:spAutoFit/>
          </a:bodyPr>
          <a:lstStyle/>
          <a:p>
            <a:pPr algn="ctr"/>
            <a:r>
              <a:rPr lang="en-US" sz="3600" b="1" dirty="0">
                <a:solidFill>
                  <a:srgbClr val="0070C0"/>
                </a:solidFill>
                <a:latin typeface="Calibri" panose="020F0502020204030204" pitchFamily="34" charset="0"/>
                <a:ea typeface="ＭＳ Ｐゴシック" pitchFamily="-106" charset="-128"/>
                <a:cs typeface="Calibri" panose="020F0502020204030204" pitchFamily="34" charset="0"/>
              </a:rPr>
              <a:t>Search Space Combinatorics</a:t>
            </a:r>
          </a:p>
        </p:txBody>
      </p:sp>
      <p:grpSp>
        <p:nvGrpSpPr>
          <p:cNvPr id="14" name="Group 13">
            <a:extLst>
              <a:ext uri="{FF2B5EF4-FFF2-40B4-BE49-F238E27FC236}">
                <a16:creationId xmlns:a16="http://schemas.microsoft.com/office/drawing/2014/main" id="{F8834269-DDE0-4F56-25BF-3FCA7C8531BE}"/>
              </a:ext>
            </a:extLst>
          </p:cNvPr>
          <p:cNvGrpSpPr/>
          <p:nvPr/>
        </p:nvGrpSpPr>
        <p:grpSpPr>
          <a:xfrm>
            <a:off x="8301318" y="1129550"/>
            <a:ext cx="3248890" cy="3380057"/>
            <a:chOff x="8821791" y="904880"/>
            <a:chExt cx="3248890" cy="3380057"/>
          </a:xfrm>
        </p:grpSpPr>
        <p:sp>
          <p:nvSpPr>
            <p:cNvPr id="3" name="Oval 2">
              <a:extLst>
                <a:ext uri="{FF2B5EF4-FFF2-40B4-BE49-F238E27FC236}">
                  <a16:creationId xmlns:a16="http://schemas.microsoft.com/office/drawing/2014/main" id="{044C4B47-DD6A-A098-006D-3EC3B7A4BF9A}"/>
                </a:ext>
              </a:extLst>
            </p:cNvPr>
            <p:cNvSpPr/>
            <p:nvPr/>
          </p:nvSpPr>
          <p:spPr>
            <a:xfrm>
              <a:off x="8821791" y="904880"/>
              <a:ext cx="3248890" cy="3380057"/>
            </a:xfrm>
            <a:prstGeom prst="ellipse">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Oval 5">
              <a:extLst>
                <a:ext uri="{FF2B5EF4-FFF2-40B4-BE49-F238E27FC236}">
                  <a16:creationId xmlns:a16="http://schemas.microsoft.com/office/drawing/2014/main" id="{3F3F6570-3CE8-F0B1-E40C-4F29C8790A32}"/>
                </a:ext>
              </a:extLst>
            </p:cNvPr>
            <p:cNvSpPr/>
            <p:nvPr/>
          </p:nvSpPr>
          <p:spPr>
            <a:xfrm>
              <a:off x="9180380" y="1753927"/>
              <a:ext cx="2502186" cy="2378247"/>
            </a:xfrm>
            <a:prstGeom prst="ellipse">
              <a:avLst/>
            </a:prstGeom>
            <a:solidFill>
              <a:schemeClr val="accent1">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1A3C711-54FD-347A-FB73-EC2BCDAE71C6}"/>
                </a:ext>
              </a:extLst>
            </p:cNvPr>
            <p:cNvSpPr txBox="1"/>
            <p:nvPr/>
          </p:nvSpPr>
          <p:spPr>
            <a:xfrm>
              <a:off x="9563769" y="1135724"/>
              <a:ext cx="1908370" cy="615553"/>
            </a:xfrm>
            <a:prstGeom prst="rect">
              <a:avLst/>
            </a:prstGeom>
            <a:noFill/>
          </p:spPr>
          <p:txBody>
            <a:bodyPr wrap="square" rtlCol="0">
              <a:spAutoFit/>
            </a:bodyPr>
            <a:lstStyle/>
            <a:p>
              <a:pPr algn="ctr"/>
              <a:r>
                <a:rPr lang="en-US" dirty="0"/>
                <a:t>1.7m GP total</a:t>
              </a:r>
            </a:p>
            <a:p>
              <a:pPr algn="ctr"/>
              <a:r>
                <a:rPr lang="en-US" sz="1600" dirty="0"/>
                <a:t>(global)</a:t>
              </a:r>
            </a:p>
          </p:txBody>
        </p:sp>
        <p:sp>
          <p:nvSpPr>
            <p:cNvPr id="8" name="TextBox 7">
              <a:extLst>
                <a:ext uri="{FF2B5EF4-FFF2-40B4-BE49-F238E27FC236}">
                  <a16:creationId xmlns:a16="http://schemas.microsoft.com/office/drawing/2014/main" id="{CAC63365-D05B-8D95-922F-C28E46943B0D}"/>
                </a:ext>
              </a:extLst>
            </p:cNvPr>
            <p:cNvSpPr txBox="1"/>
            <p:nvPr/>
          </p:nvSpPr>
          <p:spPr>
            <a:xfrm>
              <a:off x="9492051" y="2034270"/>
              <a:ext cx="1908370" cy="646331"/>
            </a:xfrm>
            <a:prstGeom prst="rect">
              <a:avLst/>
            </a:prstGeom>
            <a:noFill/>
          </p:spPr>
          <p:txBody>
            <a:bodyPr wrap="square" rtlCol="0">
              <a:spAutoFit/>
            </a:bodyPr>
            <a:lstStyle/>
            <a:p>
              <a:pPr algn="ctr"/>
              <a:r>
                <a:rPr lang="en-US" dirty="0"/>
                <a:t>765k GP visible in 6 </a:t>
              </a:r>
              <a:r>
                <a:rPr lang="en-US" dirty="0" err="1"/>
                <a:t>hrs</a:t>
              </a:r>
              <a:endParaRPr lang="en-US" dirty="0"/>
            </a:p>
          </p:txBody>
        </p:sp>
        <p:sp>
          <p:nvSpPr>
            <p:cNvPr id="9" name="Oval 8">
              <a:extLst>
                <a:ext uri="{FF2B5EF4-FFF2-40B4-BE49-F238E27FC236}">
                  <a16:creationId xmlns:a16="http://schemas.microsoft.com/office/drawing/2014/main" id="{F5406F95-2D9E-B42F-D5EF-ADF84ABD5417}"/>
                </a:ext>
              </a:extLst>
            </p:cNvPr>
            <p:cNvSpPr/>
            <p:nvPr/>
          </p:nvSpPr>
          <p:spPr>
            <a:xfrm>
              <a:off x="9790602" y="2683251"/>
              <a:ext cx="1467117" cy="1314121"/>
            </a:xfrm>
            <a:prstGeom prst="ellipse">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 name="TextBox 9">
              <a:extLst>
                <a:ext uri="{FF2B5EF4-FFF2-40B4-BE49-F238E27FC236}">
                  <a16:creationId xmlns:a16="http://schemas.microsoft.com/office/drawing/2014/main" id="{C7446E22-6713-0F7C-8157-1D4F1E0FEC57}"/>
                </a:ext>
              </a:extLst>
            </p:cNvPr>
            <p:cNvSpPr txBox="1"/>
            <p:nvPr/>
          </p:nvSpPr>
          <p:spPr>
            <a:xfrm>
              <a:off x="9946454" y="3035036"/>
              <a:ext cx="1311266" cy="646331"/>
            </a:xfrm>
            <a:prstGeom prst="rect">
              <a:avLst/>
            </a:prstGeom>
            <a:noFill/>
          </p:spPr>
          <p:txBody>
            <a:bodyPr wrap="square" rtlCol="0">
              <a:spAutoFit/>
            </a:bodyPr>
            <a:lstStyle/>
            <a:p>
              <a:r>
                <a:rPr lang="en-US" dirty="0"/>
                <a:t>17k fit in 6 </a:t>
              </a:r>
              <a:r>
                <a:rPr lang="en-US" dirty="0" err="1"/>
                <a:t>hr</a:t>
              </a:r>
              <a:r>
                <a:rPr lang="en-US" dirty="0"/>
                <a:t> plan</a:t>
              </a:r>
            </a:p>
          </p:txBody>
        </p:sp>
      </p:grpSp>
      <p:sp>
        <p:nvSpPr>
          <p:cNvPr id="15" name="TextBox 14">
            <a:extLst>
              <a:ext uri="{FF2B5EF4-FFF2-40B4-BE49-F238E27FC236}">
                <a16:creationId xmlns:a16="http://schemas.microsoft.com/office/drawing/2014/main" id="{1FF1E840-9391-BF70-F1D6-56D6B36B58CE}"/>
              </a:ext>
            </a:extLst>
          </p:cNvPr>
          <p:cNvSpPr txBox="1"/>
          <p:nvPr/>
        </p:nvSpPr>
        <p:spPr>
          <a:xfrm>
            <a:off x="6832729" y="5412430"/>
            <a:ext cx="5186504" cy="707886"/>
          </a:xfrm>
          <a:prstGeom prst="rect">
            <a:avLst/>
          </a:prstGeom>
          <a:noFill/>
        </p:spPr>
        <p:txBody>
          <a:bodyPr wrap="square" rtlCol="0">
            <a:spAutoFit/>
          </a:bodyPr>
          <a:lstStyle/>
          <a:p>
            <a:r>
              <a:rPr lang="en-US" sz="4000" dirty="0">
                <a:solidFill>
                  <a:srgbClr val="FF0000"/>
                </a:solidFill>
              </a:rPr>
              <a:t>= 55</a:t>
            </a:r>
            <a:r>
              <a:rPr lang="en-US" sz="4000" baseline="30000" dirty="0">
                <a:solidFill>
                  <a:srgbClr val="FF0000"/>
                </a:solidFill>
              </a:rPr>
              <a:t>8700</a:t>
            </a:r>
            <a:r>
              <a:rPr lang="en-US" sz="4000" dirty="0">
                <a:solidFill>
                  <a:srgbClr val="FF0000"/>
                </a:solidFill>
              </a:rPr>
              <a:t> = </a:t>
            </a:r>
            <a:r>
              <a:rPr lang="en-US" sz="4000" i="1" dirty="0">
                <a:solidFill>
                  <a:srgbClr val="FF0000"/>
                </a:solidFill>
              </a:rPr>
              <a:t>"Infinity"</a:t>
            </a:r>
            <a:r>
              <a:rPr lang="en-US" sz="4000" i="1" baseline="30000" dirty="0">
                <a:solidFill>
                  <a:srgbClr val="FF0000"/>
                </a:solidFill>
              </a:rPr>
              <a:t> </a:t>
            </a:r>
            <a:r>
              <a:rPr lang="en-US" sz="4000" i="1" baseline="30000" dirty="0"/>
              <a:t> </a:t>
            </a:r>
            <a:endParaRPr lang="en-US" sz="4000" i="1" dirty="0"/>
          </a:p>
        </p:txBody>
      </p:sp>
    </p:spTree>
    <p:extLst>
      <p:ext uri="{BB962C8B-B14F-4D97-AF65-F5344CB8AC3E}">
        <p14:creationId xmlns:p14="http://schemas.microsoft.com/office/powerpoint/2010/main" val="1247945546"/>
      </p:ext>
    </p:extLst>
  </p:cSld>
  <p:clrMapOvr>
    <a:masterClrMapping/>
  </p:clrMapOvr>
  <mc:AlternateContent xmlns:mc="http://schemas.openxmlformats.org/markup-compatibility/2006" xmlns:p14="http://schemas.microsoft.com/office/powerpoint/2010/main">
    <mc:Choice Requires="p14">
      <p:transition spd="slow" p14:dur="2000" advTm="72398"/>
    </mc:Choice>
    <mc:Fallback xmlns="">
      <p:transition spd="slow" advTm="72398"/>
    </mc:Fallback>
  </mc:AlternateContent>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eneva"/>
        <a:ea typeface=""/>
        <a:cs typeface=""/>
      </a:majorFont>
      <a:minorFont>
        <a:latin typeface="Genev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15805</TotalTime>
  <Words>2884</Words>
  <Application>Microsoft Macintosh PowerPoint</Application>
  <PresentationFormat>Widescreen</PresentationFormat>
  <Paragraphs>511</Paragraphs>
  <Slides>29</Slides>
  <Notes>29</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Arial</vt:lpstr>
      <vt:lpstr>Calibri</vt:lpstr>
      <vt:lpstr>Calibri Light</vt:lpstr>
      <vt:lpstr>Cambria Math</vt:lpstr>
      <vt:lpstr>Courier New</vt:lpstr>
      <vt:lpstr>Geneva</vt:lpstr>
      <vt:lpstr>Symbol</vt:lpstr>
      <vt:lpstr>Times New Roman</vt:lpstr>
      <vt:lpstr>Default Design</vt:lpstr>
      <vt:lpstr>Custom Design</vt:lpstr>
      <vt:lpstr>Document</vt:lpstr>
      <vt:lpstr>    Planning Satellite Swarm Measurements for Earth Science Models: Comparing Constraint Processing and MILP Methods   Rich Levinson1,2    Samantha Neimoeller1   Sreeja Nag1,3     Vinay Ravindra1,3  {rich.levinson, samantha.c.niemoeller, sreeja.nag, vinay.ravindra} @nasa.gov  1NASA Ames Research Center 2 KBR Wyle  Services, LLC 3 Bay Area Environmental Research Institute Moffett Field, CA  94035  Collaborators:  Mahta Moghaddam (University of Southern California)  Daniel Selva (Texas A&amp;M University)  Funded by:   NASA Earth Sciences Technology Office (ESTO)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Workshop on Autonomy for Future NASA Science Missions</dc:title>
  <dc:creator>Rich Levinson</dc:creator>
  <cp:lastModifiedBy>Rich Levinson</cp:lastModifiedBy>
  <cp:revision>219</cp:revision>
  <cp:lastPrinted>2022-06-02T01:00:48Z</cp:lastPrinted>
  <dcterms:created xsi:type="dcterms:W3CDTF">2020-11-04T02:26:11Z</dcterms:created>
  <dcterms:modified xsi:type="dcterms:W3CDTF">2022-06-02T04:15:42Z</dcterms:modified>
</cp:coreProperties>
</file>