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2" d="100"/>
          <a:sy n="62" d="100"/>
        </p:scale>
        <p:origin x="33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721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7.png"/><Relationship Id="rId7" Type="http://schemas.openxmlformats.org/officeDocument/2006/relationships/hyperlink" Target="https://gamma.app"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844278"/>
            <a:ext cx="7477601" cy="2874645"/>
          </a:xfrm>
          <a:prstGeom prst="rect">
            <a:avLst/>
          </a:prstGeom>
          <a:noFill/>
          <a:ln/>
        </p:spPr>
        <p:txBody>
          <a:bodyPr wrap="square" rtlCol="0" anchor="t"/>
          <a:lstStyle/>
          <a:p>
            <a:pPr marL="0" indent="0">
              <a:lnSpc>
                <a:spcPts val="7545"/>
              </a:lnSpc>
              <a:buNone/>
            </a:pPr>
            <a:r>
              <a:rPr lang="en-US" sz="6036" dirty="0">
                <a:solidFill>
                  <a:srgbClr val="5955EB"/>
                </a:solidFill>
                <a:latin typeface="Libre Baskerville" pitchFamily="34" charset="0"/>
                <a:ea typeface="Libre Baskerville" pitchFamily="34" charset="-122"/>
                <a:cs typeface="Libre Baskerville" pitchFamily="34" charset="-120"/>
              </a:rPr>
              <a:t>Method Overloading in Java</a:t>
            </a:r>
            <a:endParaRPr lang="en-US" sz="6036" dirty="0"/>
          </a:p>
        </p:txBody>
      </p:sp>
      <p:sp>
        <p:nvSpPr>
          <p:cNvPr id="6" name="Text 3"/>
          <p:cNvSpPr/>
          <p:nvPr/>
        </p:nvSpPr>
        <p:spPr>
          <a:xfrm>
            <a:off x="833199" y="5052179"/>
            <a:ext cx="7477601" cy="1333024"/>
          </a:xfrm>
          <a:prstGeom prst="rect">
            <a:avLst/>
          </a:prstGeom>
          <a:noFill/>
          <a:ln/>
        </p:spPr>
        <p:txBody>
          <a:bodyPr wrap="square" rtlCol="0" anchor="t"/>
          <a:lstStyle/>
          <a:p>
            <a:pPr marL="0" indent="0">
              <a:lnSpc>
                <a:spcPts val="2624"/>
              </a:lnSpc>
              <a:buNone/>
            </a:pPr>
            <a:r>
              <a:rPr lang="en-US" sz="1750" dirty="0">
                <a:solidFill>
                  <a:srgbClr val="49495A"/>
                </a:solidFill>
                <a:latin typeface="Open Sans" pitchFamily="34" charset="0"/>
                <a:ea typeface="Open Sans" pitchFamily="34" charset="-122"/>
                <a:cs typeface="Open Sans" pitchFamily="34" charset="-120"/>
              </a:rPr>
              <a:t> Method overloading is a core concept in Java that allows a class to have multiple methods with the same name, as long as they have different parameter lists. This enables more flexible and expressive code by providing multiple ways to call the same functionality.</a:t>
            </a:r>
            <a:endParaRPr lang="en-US" sz="1750" dirty="0"/>
          </a:p>
        </p:txBody>
      </p:sp>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2242899"/>
            <a:ext cx="8681323"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Defining Overloaded Methods</a:t>
            </a:r>
            <a:endParaRPr lang="en-US" sz="4374" dirty="0"/>
          </a:p>
        </p:txBody>
      </p:sp>
      <p:sp>
        <p:nvSpPr>
          <p:cNvPr id="5" name="Shape 3"/>
          <p:cNvSpPr/>
          <p:nvPr/>
        </p:nvSpPr>
        <p:spPr>
          <a:xfrm>
            <a:off x="2037993" y="3381613"/>
            <a:ext cx="3370064" cy="2604968"/>
          </a:xfrm>
          <a:prstGeom prst="roundRect">
            <a:avLst>
              <a:gd name="adj" fmla="val 5118"/>
            </a:avLst>
          </a:prstGeom>
          <a:solidFill>
            <a:srgbClr val="DED6FF"/>
          </a:solidFill>
          <a:ln/>
        </p:spPr>
      </p:sp>
      <p:sp>
        <p:nvSpPr>
          <p:cNvPr id="6" name="Text 4"/>
          <p:cNvSpPr/>
          <p:nvPr/>
        </p:nvSpPr>
        <p:spPr>
          <a:xfrm>
            <a:off x="2260163" y="3603784"/>
            <a:ext cx="2920127"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Same Method Name</a:t>
            </a:r>
            <a:endParaRPr lang="en-US" sz="2187" dirty="0"/>
          </a:p>
        </p:txBody>
      </p:sp>
      <p:sp>
        <p:nvSpPr>
          <p:cNvPr id="7" name="Text 5"/>
          <p:cNvSpPr/>
          <p:nvPr/>
        </p:nvSpPr>
        <p:spPr>
          <a:xfrm>
            <a:off x="2260163" y="4084201"/>
            <a:ext cx="2925723" cy="999768"/>
          </a:xfrm>
          <a:prstGeom prst="rect">
            <a:avLst/>
          </a:prstGeom>
          <a:noFill/>
          <a:ln/>
        </p:spPr>
        <p:txBody>
          <a:bodyPr wrap="square" rtlCol="0" anchor="t"/>
          <a:lstStyle/>
          <a:p>
            <a:pPr marL="0" indent="0">
              <a:lnSpc>
                <a:spcPts val="2624"/>
              </a:lnSpc>
              <a:buNone/>
            </a:pPr>
            <a:r>
              <a:rPr lang="en-US" sz="1750" dirty="0">
                <a:solidFill>
                  <a:srgbClr val="49495A"/>
                </a:solidFill>
                <a:latin typeface="Open Sans" pitchFamily="34" charset="0"/>
                <a:ea typeface="Open Sans" pitchFamily="34" charset="-122"/>
                <a:cs typeface="Open Sans" pitchFamily="34" charset="-120"/>
              </a:rPr>
              <a:t>Overloaded methods must have the same name but different parameter lists.</a:t>
            </a:r>
            <a:endParaRPr lang="en-US" sz="1750" dirty="0"/>
          </a:p>
        </p:txBody>
      </p:sp>
      <p:sp>
        <p:nvSpPr>
          <p:cNvPr id="8" name="Shape 6"/>
          <p:cNvSpPr/>
          <p:nvPr/>
        </p:nvSpPr>
        <p:spPr>
          <a:xfrm>
            <a:off x="5630228" y="3381613"/>
            <a:ext cx="3370064" cy="2604968"/>
          </a:xfrm>
          <a:prstGeom prst="roundRect">
            <a:avLst>
              <a:gd name="adj" fmla="val 5118"/>
            </a:avLst>
          </a:prstGeom>
          <a:solidFill>
            <a:srgbClr val="DED6FF"/>
          </a:solidFill>
          <a:ln/>
        </p:spPr>
      </p:sp>
      <p:sp>
        <p:nvSpPr>
          <p:cNvPr id="9" name="Text 7"/>
          <p:cNvSpPr/>
          <p:nvPr/>
        </p:nvSpPr>
        <p:spPr>
          <a:xfrm>
            <a:off x="5852398" y="3603784"/>
            <a:ext cx="2925723" cy="694373"/>
          </a:xfrm>
          <a:prstGeom prst="rect">
            <a:avLst/>
          </a:prstGeom>
          <a:noFill/>
          <a:ln/>
        </p:spPr>
        <p:txBody>
          <a:bodyPr wrap="squar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Different Parameters</a:t>
            </a:r>
            <a:endParaRPr lang="en-US" sz="2187" dirty="0"/>
          </a:p>
        </p:txBody>
      </p:sp>
      <p:sp>
        <p:nvSpPr>
          <p:cNvPr id="10" name="Text 8"/>
          <p:cNvSpPr/>
          <p:nvPr/>
        </p:nvSpPr>
        <p:spPr>
          <a:xfrm>
            <a:off x="5852398" y="4431387"/>
            <a:ext cx="2925723" cy="999768"/>
          </a:xfrm>
          <a:prstGeom prst="rect">
            <a:avLst/>
          </a:prstGeom>
          <a:noFill/>
          <a:ln/>
        </p:spPr>
        <p:txBody>
          <a:bodyPr wrap="square" rtlCol="0" anchor="t"/>
          <a:lstStyle/>
          <a:p>
            <a:pPr marL="0" indent="0">
              <a:lnSpc>
                <a:spcPts val="2624"/>
              </a:lnSpc>
              <a:buNone/>
            </a:pPr>
            <a:r>
              <a:rPr lang="en-US" sz="1750" dirty="0">
                <a:solidFill>
                  <a:srgbClr val="49495A"/>
                </a:solidFill>
                <a:latin typeface="Open Sans" pitchFamily="34" charset="0"/>
                <a:ea typeface="Open Sans" pitchFamily="34" charset="-122"/>
                <a:cs typeface="Open Sans" pitchFamily="34" charset="-120"/>
              </a:rPr>
              <a:t>The parameter lists can differ in the number, type, or order of parameters.</a:t>
            </a:r>
            <a:endParaRPr lang="en-US" sz="1750" dirty="0"/>
          </a:p>
        </p:txBody>
      </p:sp>
      <p:sp>
        <p:nvSpPr>
          <p:cNvPr id="11" name="Shape 9"/>
          <p:cNvSpPr/>
          <p:nvPr/>
        </p:nvSpPr>
        <p:spPr>
          <a:xfrm>
            <a:off x="9222462" y="3381613"/>
            <a:ext cx="3370064" cy="2604968"/>
          </a:xfrm>
          <a:prstGeom prst="roundRect">
            <a:avLst>
              <a:gd name="adj" fmla="val 5118"/>
            </a:avLst>
          </a:prstGeom>
          <a:solidFill>
            <a:srgbClr val="DED6FF"/>
          </a:solidFill>
          <a:ln/>
        </p:spPr>
      </p:sp>
      <p:sp>
        <p:nvSpPr>
          <p:cNvPr id="12" name="Text 10"/>
          <p:cNvSpPr/>
          <p:nvPr/>
        </p:nvSpPr>
        <p:spPr>
          <a:xfrm>
            <a:off x="9444633" y="3603784"/>
            <a:ext cx="2925723" cy="694373"/>
          </a:xfrm>
          <a:prstGeom prst="rect">
            <a:avLst/>
          </a:prstGeom>
          <a:noFill/>
          <a:ln/>
        </p:spPr>
        <p:txBody>
          <a:bodyPr wrap="squar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Return Type Ignored</a:t>
            </a:r>
            <a:endParaRPr lang="en-US" sz="2187" dirty="0"/>
          </a:p>
        </p:txBody>
      </p:sp>
      <p:sp>
        <p:nvSpPr>
          <p:cNvPr id="13" name="Text 11"/>
          <p:cNvSpPr/>
          <p:nvPr/>
        </p:nvSpPr>
        <p:spPr>
          <a:xfrm>
            <a:off x="9444633" y="4431387"/>
            <a:ext cx="2925723" cy="1333024"/>
          </a:xfrm>
          <a:prstGeom prst="rect">
            <a:avLst/>
          </a:prstGeom>
          <a:noFill/>
          <a:ln/>
        </p:spPr>
        <p:txBody>
          <a:bodyPr wrap="square" rtlCol="0" anchor="t"/>
          <a:lstStyle/>
          <a:p>
            <a:pPr marL="0" indent="0">
              <a:lnSpc>
                <a:spcPts val="2624"/>
              </a:lnSpc>
              <a:buNone/>
            </a:pPr>
            <a:r>
              <a:rPr lang="en-US" sz="1750" dirty="0">
                <a:solidFill>
                  <a:srgbClr val="49495A"/>
                </a:solidFill>
                <a:latin typeface="Open Sans" pitchFamily="34" charset="0"/>
                <a:ea typeface="Open Sans" pitchFamily="34" charset="-122"/>
                <a:cs typeface="Open Sans" pitchFamily="34" charset="-120"/>
              </a:rPr>
              <a:t>The return type of the method is not considered when differentiating overloaded methods.</a:t>
            </a:r>
            <a:endParaRPr lang="en-US" sz="1750" dirty="0"/>
          </a:p>
        </p:txBody>
      </p:sp>
      <p:pic>
        <p:nvPicPr>
          <p:cNvPr id="14"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2037517"/>
            <a:ext cx="8681323"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Rules for Method Overloading</a:t>
            </a:r>
            <a:endParaRPr lang="en-US" sz="4374" dirty="0"/>
          </a:p>
        </p:txBody>
      </p:sp>
      <p:sp>
        <p:nvSpPr>
          <p:cNvPr id="5" name="Shape 3"/>
          <p:cNvSpPr/>
          <p:nvPr/>
        </p:nvSpPr>
        <p:spPr>
          <a:xfrm>
            <a:off x="2037993" y="3426142"/>
            <a:ext cx="499943" cy="499943"/>
          </a:xfrm>
          <a:prstGeom prst="roundRect">
            <a:avLst>
              <a:gd name="adj" fmla="val 26667"/>
            </a:avLst>
          </a:prstGeom>
          <a:solidFill>
            <a:srgbClr val="DED6FF"/>
          </a:solidFill>
          <a:ln/>
        </p:spPr>
      </p:sp>
      <p:sp>
        <p:nvSpPr>
          <p:cNvPr id="6" name="Text 4"/>
          <p:cNvSpPr/>
          <p:nvPr/>
        </p:nvSpPr>
        <p:spPr>
          <a:xfrm>
            <a:off x="2213610" y="3467814"/>
            <a:ext cx="148709"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1</a:t>
            </a:r>
            <a:endParaRPr lang="en-US" sz="2624" dirty="0"/>
          </a:p>
        </p:txBody>
      </p:sp>
      <p:sp>
        <p:nvSpPr>
          <p:cNvPr id="7" name="Text 5"/>
          <p:cNvSpPr/>
          <p:nvPr/>
        </p:nvSpPr>
        <p:spPr>
          <a:xfrm>
            <a:off x="2760107" y="3426142"/>
            <a:ext cx="3338036"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Parameters Must Differ</a:t>
            </a:r>
            <a:endParaRPr lang="en-US" sz="2187" dirty="0"/>
          </a:p>
        </p:txBody>
      </p:sp>
      <p:sp>
        <p:nvSpPr>
          <p:cNvPr id="8" name="Text 6"/>
          <p:cNvSpPr/>
          <p:nvPr/>
        </p:nvSpPr>
        <p:spPr>
          <a:xfrm>
            <a:off x="2760107" y="3906560"/>
            <a:ext cx="4444008" cy="666512"/>
          </a:xfrm>
          <a:prstGeom prst="rect">
            <a:avLst/>
          </a:prstGeom>
          <a:noFill/>
          <a:ln/>
        </p:spPr>
        <p:txBody>
          <a:bodyPr wrap="square" rtlCol="0" anchor="t"/>
          <a:lstStyle/>
          <a:p>
            <a:pPr marL="0" indent="0">
              <a:lnSpc>
                <a:spcPts val="2624"/>
              </a:lnSpc>
              <a:buNone/>
            </a:pPr>
            <a:r>
              <a:rPr lang="en-US" sz="1750" dirty="0">
                <a:solidFill>
                  <a:srgbClr val="49495A"/>
                </a:solidFill>
                <a:latin typeface="Open Sans" pitchFamily="34" charset="0"/>
                <a:ea typeface="Open Sans" pitchFamily="34" charset="-122"/>
                <a:cs typeface="Open Sans" pitchFamily="34" charset="-120"/>
              </a:rPr>
              <a:t>Overloaded methods must have different parameter lists.</a:t>
            </a:r>
            <a:endParaRPr lang="en-US" sz="1750" dirty="0"/>
          </a:p>
        </p:txBody>
      </p:sp>
      <p:sp>
        <p:nvSpPr>
          <p:cNvPr id="9" name="Shape 7"/>
          <p:cNvSpPr/>
          <p:nvPr/>
        </p:nvSpPr>
        <p:spPr>
          <a:xfrm>
            <a:off x="7426285" y="3426142"/>
            <a:ext cx="499943" cy="499943"/>
          </a:xfrm>
          <a:prstGeom prst="roundRect">
            <a:avLst>
              <a:gd name="adj" fmla="val 26667"/>
            </a:avLst>
          </a:prstGeom>
          <a:solidFill>
            <a:srgbClr val="DED6FF"/>
          </a:solidFill>
          <a:ln/>
        </p:spPr>
      </p:sp>
      <p:sp>
        <p:nvSpPr>
          <p:cNvPr id="10" name="Text 8"/>
          <p:cNvSpPr/>
          <p:nvPr/>
        </p:nvSpPr>
        <p:spPr>
          <a:xfrm>
            <a:off x="7573566" y="3467814"/>
            <a:ext cx="205383"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2</a:t>
            </a:r>
            <a:endParaRPr lang="en-US" sz="2624" dirty="0"/>
          </a:p>
        </p:txBody>
      </p:sp>
      <p:sp>
        <p:nvSpPr>
          <p:cNvPr id="11" name="Text 9"/>
          <p:cNvSpPr/>
          <p:nvPr/>
        </p:nvSpPr>
        <p:spPr>
          <a:xfrm>
            <a:off x="8148399" y="3426142"/>
            <a:ext cx="3970258"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Return Type Doesn't Matter</a:t>
            </a:r>
            <a:endParaRPr lang="en-US" sz="2187" dirty="0"/>
          </a:p>
        </p:txBody>
      </p:sp>
      <p:sp>
        <p:nvSpPr>
          <p:cNvPr id="12" name="Text 10"/>
          <p:cNvSpPr/>
          <p:nvPr/>
        </p:nvSpPr>
        <p:spPr>
          <a:xfrm>
            <a:off x="8148399" y="3906560"/>
            <a:ext cx="4444008" cy="666512"/>
          </a:xfrm>
          <a:prstGeom prst="rect">
            <a:avLst/>
          </a:prstGeom>
          <a:noFill/>
          <a:ln/>
        </p:spPr>
        <p:txBody>
          <a:bodyPr wrap="square" rtlCol="0" anchor="t"/>
          <a:lstStyle/>
          <a:p>
            <a:pPr marL="0" indent="0">
              <a:lnSpc>
                <a:spcPts val="2624"/>
              </a:lnSpc>
              <a:buNone/>
            </a:pPr>
            <a:r>
              <a:rPr lang="en-US" sz="1750" dirty="0">
                <a:solidFill>
                  <a:srgbClr val="49495A"/>
                </a:solidFill>
                <a:latin typeface="Open Sans" pitchFamily="34" charset="0"/>
                <a:ea typeface="Open Sans" pitchFamily="34" charset="-122"/>
                <a:cs typeface="Open Sans" pitchFamily="34" charset="-120"/>
              </a:rPr>
              <a:t>The return type is not considered when overloading a method.</a:t>
            </a:r>
            <a:endParaRPr lang="en-US" sz="1750" dirty="0"/>
          </a:p>
        </p:txBody>
      </p:sp>
      <p:sp>
        <p:nvSpPr>
          <p:cNvPr id="13" name="Shape 11"/>
          <p:cNvSpPr/>
          <p:nvPr/>
        </p:nvSpPr>
        <p:spPr>
          <a:xfrm>
            <a:off x="2037993" y="5045154"/>
            <a:ext cx="499943" cy="499943"/>
          </a:xfrm>
          <a:prstGeom prst="roundRect">
            <a:avLst>
              <a:gd name="adj" fmla="val 26667"/>
            </a:avLst>
          </a:prstGeom>
          <a:solidFill>
            <a:srgbClr val="DED6FF"/>
          </a:solidFill>
          <a:ln/>
        </p:spPr>
      </p:sp>
      <p:sp>
        <p:nvSpPr>
          <p:cNvPr id="14" name="Text 12"/>
          <p:cNvSpPr/>
          <p:nvPr/>
        </p:nvSpPr>
        <p:spPr>
          <a:xfrm>
            <a:off x="2185273" y="5086826"/>
            <a:ext cx="205383"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3</a:t>
            </a:r>
            <a:endParaRPr lang="en-US" sz="2624" dirty="0"/>
          </a:p>
        </p:txBody>
      </p:sp>
      <p:sp>
        <p:nvSpPr>
          <p:cNvPr id="15" name="Text 13"/>
          <p:cNvSpPr/>
          <p:nvPr/>
        </p:nvSpPr>
        <p:spPr>
          <a:xfrm>
            <a:off x="2760107" y="5045154"/>
            <a:ext cx="2777490"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Exceptions Allowed</a:t>
            </a:r>
            <a:endParaRPr lang="en-US" sz="2187" dirty="0"/>
          </a:p>
        </p:txBody>
      </p:sp>
      <p:sp>
        <p:nvSpPr>
          <p:cNvPr id="16" name="Text 14"/>
          <p:cNvSpPr/>
          <p:nvPr/>
        </p:nvSpPr>
        <p:spPr>
          <a:xfrm>
            <a:off x="2760107" y="5525572"/>
            <a:ext cx="4444008" cy="666512"/>
          </a:xfrm>
          <a:prstGeom prst="rect">
            <a:avLst/>
          </a:prstGeom>
          <a:noFill/>
          <a:ln/>
        </p:spPr>
        <p:txBody>
          <a:bodyPr wrap="square" rtlCol="0" anchor="t"/>
          <a:lstStyle/>
          <a:p>
            <a:pPr marL="0" indent="0">
              <a:lnSpc>
                <a:spcPts val="2624"/>
              </a:lnSpc>
              <a:buNone/>
            </a:pPr>
            <a:r>
              <a:rPr lang="en-US" sz="1750" dirty="0">
                <a:solidFill>
                  <a:srgbClr val="49495A"/>
                </a:solidFill>
                <a:latin typeface="Open Sans" pitchFamily="34" charset="0"/>
                <a:ea typeface="Open Sans" pitchFamily="34" charset="-122"/>
                <a:cs typeface="Open Sans" pitchFamily="34" charset="-120"/>
              </a:rPr>
              <a:t>Overloaded methods can throw different exceptions.</a:t>
            </a:r>
            <a:endParaRPr lang="en-US" sz="1750" dirty="0"/>
          </a:p>
        </p:txBody>
      </p:sp>
      <p:sp>
        <p:nvSpPr>
          <p:cNvPr id="17" name="Shape 15"/>
          <p:cNvSpPr/>
          <p:nvPr/>
        </p:nvSpPr>
        <p:spPr>
          <a:xfrm>
            <a:off x="7426285" y="5045154"/>
            <a:ext cx="499943" cy="499943"/>
          </a:xfrm>
          <a:prstGeom prst="roundRect">
            <a:avLst>
              <a:gd name="adj" fmla="val 26667"/>
            </a:avLst>
          </a:prstGeom>
          <a:solidFill>
            <a:srgbClr val="DED6FF"/>
          </a:solidFill>
          <a:ln/>
        </p:spPr>
      </p:sp>
      <p:sp>
        <p:nvSpPr>
          <p:cNvPr id="18" name="Text 16"/>
          <p:cNvSpPr/>
          <p:nvPr/>
        </p:nvSpPr>
        <p:spPr>
          <a:xfrm>
            <a:off x="7578685" y="5086826"/>
            <a:ext cx="195024"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4</a:t>
            </a:r>
            <a:endParaRPr lang="en-US" sz="2624" dirty="0"/>
          </a:p>
        </p:txBody>
      </p:sp>
      <p:sp>
        <p:nvSpPr>
          <p:cNvPr id="19" name="Text 17"/>
          <p:cNvSpPr/>
          <p:nvPr/>
        </p:nvSpPr>
        <p:spPr>
          <a:xfrm>
            <a:off x="8148399" y="5045154"/>
            <a:ext cx="3758089"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Access Modifiers Can Vary</a:t>
            </a:r>
            <a:endParaRPr lang="en-US" sz="2187" dirty="0"/>
          </a:p>
        </p:txBody>
      </p:sp>
      <p:sp>
        <p:nvSpPr>
          <p:cNvPr id="20" name="Text 18"/>
          <p:cNvSpPr/>
          <p:nvPr/>
        </p:nvSpPr>
        <p:spPr>
          <a:xfrm>
            <a:off x="8148399" y="5525572"/>
            <a:ext cx="4444008" cy="666512"/>
          </a:xfrm>
          <a:prstGeom prst="rect">
            <a:avLst/>
          </a:prstGeom>
          <a:noFill/>
          <a:ln/>
        </p:spPr>
        <p:txBody>
          <a:bodyPr wrap="square" rtlCol="0" anchor="t"/>
          <a:lstStyle/>
          <a:p>
            <a:pPr marL="0" indent="0">
              <a:lnSpc>
                <a:spcPts val="2624"/>
              </a:lnSpc>
              <a:buNone/>
            </a:pPr>
            <a:r>
              <a:rPr lang="en-US" sz="1750" dirty="0">
                <a:solidFill>
                  <a:srgbClr val="49495A"/>
                </a:solidFill>
                <a:latin typeface="Open Sans" pitchFamily="34" charset="0"/>
                <a:ea typeface="Open Sans" pitchFamily="34" charset="-122"/>
                <a:cs typeface="Open Sans" pitchFamily="34" charset="-120"/>
              </a:rPr>
              <a:t>Overloaded methods can have different access modifiers.</a:t>
            </a:r>
            <a:endParaRPr lang="en-US" sz="1750" dirty="0"/>
          </a:p>
        </p:txBody>
      </p:sp>
      <p:pic>
        <p:nvPicPr>
          <p:cNvPr id="2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2605326"/>
            <a:ext cx="9209008"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Benefits of Method Overloading</a:t>
            </a:r>
            <a:endParaRPr lang="en-US" sz="4374" dirty="0"/>
          </a:p>
        </p:txBody>
      </p:sp>
      <p:sp>
        <p:nvSpPr>
          <p:cNvPr id="5" name="Text 3"/>
          <p:cNvSpPr/>
          <p:nvPr/>
        </p:nvSpPr>
        <p:spPr>
          <a:xfrm>
            <a:off x="2037993" y="3855125"/>
            <a:ext cx="2777490"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Flexibility</a:t>
            </a:r>
            <a:endParaRPr lang="en-US" sz="2187" dirty="0"/>
          </a:p>
        </p:txBody>
      </p:sp>
      <p:sp>
        <p:nvSpPr>
          <p:cNvPr id="6" name="Text 4"/>
          <p:cNvSpPr/>
          <p:nvPr/>
        </p:nvSpPr>
        <p:spPr>
          <a:xfrm>
            <a:off x="2037993" y="4424482"/>
            <a:ext cx="3156347" cy="999768"/>
          </a:xfrm>
          <a:prstGeom prst="rect">
            <a:avLst/>
          </a:prstGeom>
          <a:noFill/>
          <a:ln/>
        </p:spPr>
        <p:txBody>
          <a:bodyPr wrap="square" rtlCol="0" anchor="t"/>
          <a:lstStyle/>
          <a:p>
            <a:pPr marL="0" indent="0">
              <a:lnSpc>
                <a:spcPts val="2624"/>
              </a:lnSpc>
              <a:buNone/>
            </a:pPr>
            <a:r>
              <a:rPr lang="en-US" sz="1750" dirty="0">
                <a:solidFill>
                  <a:srgbClr val="49495A"/>
                </a:solidFill>
                <a:latin typeface="Open Sans" pitchFamily="34" charset="0"/>
                <a:ea typeface="Open Sans" pitchFamily="34" charset="-122"/>
                <a:cs typeface="Open Sans" pitchFamily="34" charset="-120"/>
              </a:rPr>
              <a:t>Overloading allows a class to provide multiple ways to call the same functionality.</a:t>
            </a:r>
            <a:endParaRPr lang="en-US" sz="1750" dirty="0"/>
          </a:p>
        </p:txBody>
      </p:sp>
      <p:sp>
        <p:nvSpPr>
          <p:cNvPr id="7" name="Text 5"/>
          <p:cNvSpPr/>
          <p:nvPr/>
        </p:nvSpPr>
        <p:spPr>
          <a:xfrm>
            <a:off x="5743932" y="3855125"/>
            <a:ext cx="2777490"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Readability</a:t>
            </a:r>
            <a:endParaRPr lang="en-US" sz="2187" dirty="0"/>
          </a:p>
        </p:txBody>
      </p:sp>
      <p:sp>
        <p:nvSpPr>
          <p:cNvPr id="8" name="Text 6"/>
          <p:cNvSpPr/>
          <p:nvPr/>
        </p:nvSpPr>
        <p:spPr>
          <a:xfrm>
            <a:off x="5743932" y="4424482"/>
            <a:ext cx="3156347" cy="999768"/>
          </a:xfrm>
          <a:prstGeom prst="rect">
            <a:avLst/>
          </a:prstGeom>
          <a:noFill/>
          <a:ln/>
        </p:spPr>
        <p:txBody>
          <a:bodyPr wrap="square" rtlCol="0" anchor="t"/>
          <a:lstStyle/>
          <a:p>
            <a:pPr marL="0" indent="0">
              <a:lnSpc>
                <a:spcPts val="2624"/>
              </a:lnSpc>
              <a:buNone/>
            </a:pPr>
            <a:r>
              <a:rPr lang="en-US" sz="1750" dirty="0">
                <a:solidFill>
                  <a:srgbClr val="49495A"/>
                </a:solidFill>
                <a:latin typeface="Open Sans" pitchFamily="34" charset="0"/>
                <a:ea typeface="Open Sans" pitchFamily="34" charset="-122"/>
                <a:cs typeface="Open Sans" pitchFamily="34" charset="-120"/>
              </a:rPr>
              <a:t>Overloading makes code more expressive and easier to understand.</a:t>
            </a:r>
            <a:endParaRPr lang="en-US" sz="1750" dirty="0"/>
          </a:p>
        </p:txBody>
      </p:sp>
      <p:sp>
        <p:nvSpPr>
          <p:cNvPr id="9" name="Text 7"/>
          <p:cNvSpPr/>
          <p:nvPr/>
        </p:nvSpPr>
        <p:spPr>
          <a:xfrm>
            <a:off x="9449872" y="3855125"/>
            <a:ext cx="2777490"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Maintainability</a:t>
            </a:r>
            <a:endParaRPr lang="en-US" sz="2187" dirty="0"/>
          </a:p>
        </p:txBody>
      </p:sp>
      <p:sp>
        <p:nvSpPr>
          <p:cNvPr id="10" name="Text 8"/>
          <p:cNvSpPr/>
          <p:nvPr/>
        </p:nvSpPr>
        <p:spPr>
          <a:xfrm>
            <a:off x="9449872" y="4424482"/>
            <a:ext cx="3156347" cy="999768"/>
          </a:xfrm>
          <a:prstGeom prst="rect">
            <a:avLst/>
          </a:prstGeom>
          <a:noFill/>
          <a:ln/>
        </p:spPr>
        <p:txBody>
          <a:bodyPr wrap="square" rtlCol="0" anchor="t"/>
          <a:lstStyle/>
          <a:p>
            <a:pPr marL="0" indent="0">
              <a:lnSpc>
                <a:spcPts val="2624"/>
              </a:lnSpc>
              <a:buNone/>
            </a:pPr>
            <a:r>
              <a:rPr lang="en-US" sz="1750" dirty="0">
                <a:solidFill>
                  <a:srgbClr val="49495A"/>
                </a:solidFill>
                <a:latin typeface="Open Sans" pitchFamily="34" charset="0"/>
                <a:ea typeface="Open Sans" pitchFamily="34" charset="-122"/>
                <a:cs typeface="Open Sans" pitchFamily="34" charset="-120"/>
              </a:rPr>
              <a:t>Overloading reduces duplication and makes the codebase more manageable.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2231827"/>
            <a:ext cx="9650016"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Examples of Method Overloading</a:t>
            </a:r>
            <a:endParaRPr lang="en-US" sz="4374" dirty="0"/>
          </a:p>
        </p:txBody>
      </p:sp>
      <p:sp>
        <p:nvSpPr>
          <p:cNvPr id="5" name="Shape 3"/>
          <p:cNvSpPr/>
          <p:nvPr/>
        </p:nvSpPr>
        <p:spPr>
          <a:xfrm>
            <a:off x="2037993" y="3259455"/>
            <a:ext cx="3370064" cy="2738199"/>
          </a:xfrm>
          <a:prstGeom prst="roundRect">
            <a:avLst>
              <a:gd name="adj" fmla="val 4869"/>
            </a:avLst>
          </a:prstGeom>
          <a:solidFill>
            <a:srgbClr val="DED6FF"/>
          </a:solidFill>
          <a:ln/>
        </p:spPr>
      </p:sp>
      <p:sp>
        <p:nvSpPr>
          <p:cNvPr id="6" name="Text 4"/>
          <p:cNvSpPr/>
          <p:nvPr/>
        </p:nvSpPr>
        <p:spPr>
          <a:xfrm>
            <a:off x="2260163" y="3481626"/>
            <a:ext cx="2925723" cy="694373"/>
          </a:xfrm>
          <a:prstGeom prst="rect">
            <a:avLst/>
          </a:prstGeom>
          <a:noFill/>
          <a:ln/>
        </p:spPr>
        <p:txBody>
          <a:bodyPr wrap="squar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Different Parameters</a:t>
            </a:r>
            <a:endParaRPr lang="en-US" sz="2187" dirty="0"/>
          </a:p>
        </p:txBody>
      </p:sp>
      <p:sp>
        <p:nvSpPr>
          <p:cNvPr id="7" name="Text 5"/>
          <p:cNvSpPr/>
          <p:nvPr/>
        </p:nvSpPr>
        <p:spPr>
          <a:xfrm>
            <a:off x="2260163" y="4309229"/>
            <a:ext cx="2925723" cy="666512"/>
          </a:xfrm>
          <a:prstGeom prst="rect">
            <a:avLst/>
          </a:prstGeom>
          <a:noFill/>
          <a:ln/>
        </p:spPr>
        <p:txBody>
          <a:bodyPr wrap="square" rtlCol="0" anchor="t"/>
          <a:lstStyle/>
          <a:p>
            <a:pPr marL="0" indent="0">
              <a:lnSpc>
                <a:spcPts val="2624"/>
              </a:lnSpc>
              <a:buNone/>
            </a:pPr>
            <a:r>
              <a:rPr lang="en-US" sz="1750" dirty="0">
                <a:solidFill>
                  <a:srgbClr val="49495A"/>
                </a:solidFill>
                <a:latin typeface="Open Sans" pitchFamily="34" charset="0"/>
                <a:ea typeface="Open Sans" pitchFamily="34" charset="-122"/>
                <a:cs typeface="Open Sans" pitchFamily="34" charset="-120"/>
              </a:rPr>
              <a:t>public int add(int a, int b) { return a + b; }</a:t>
            </a:r>
            <a:endParaRPr lang="en-US" sz="1750" dirty="0"/>
          </a:p>
        </p:txBody>
      </p:sp>
      <p:sp>
        <p:nvSpPr>
          <p:cNvPr id="8" name="Text 6"/>
          <p:cNvSpPr/>
          <p:nvPr/>
        </p:nvSpPr>
        <p:spPr>
          <a:xfrm>
            <a:off x="2260163" y="5108972"/>
            <a:ext cx="2925723" cy="666512"/>
          </a:xfrm>
          <a:prstGeom prst="rect">
            <a:avLst/>
          </a:prstGeom>
          <a:noFill/>
          <a:ln/>
        </p:spPr>
        <p:txBody>
          <a:bodyPr wrap="square" rtlCol="0" anchor="t"/>
          <a:lstStyle/>
          <a:p>
            <a:pPr marL="0" indent="0">
              <a:lnSpc>
                <a:spcPts val="2624"/>
              </a:lnSpc>
              <a:buNone/>
            </a:pPr>
            <a:r>
              <a:rPr lang="en-US" sz="1750" dirty="0">
                <a:solidFill>
                  <a:srgbClr val="49495A"/>
                </a:solidFill>
                <a:latin typeface="Open Sans" pitchFamily="34" charset="0"/>
                <a:ea typeface="Open Sans" pitchFamily="34" charset="-122"/>
                <a:cs typeface="Open Sans" pitchFamily="34" charset="-120"/>
              </a:rPr>
              <a:t>public int add(int a, int b, int c) { return a + b + c; }</a:t>
            </a:r>
            <a:endParaRPr lang="en-US" sz="1750" dirty="0"/>
          </a:p>
        </p:txBody>
      </p:sp>
      <p:sp>
        <p:nvSpPr>
          <p:cNvPr id="9" name="Shape 7"/>
          <p:cNvSpPr/>
          <p:nvPr/>
        </p:nvSpPr>
        <p:spPr>
          <a:xfrm>
            <a:off x="5630228" y="3259455"/>
            <a:ext cx="3370064" cy="2738199"/>
          </a:xfrm>
          <a:prstGeom prst="roundRect">
            <a:avLst>
              <a:gd name="adj" fmla="val 4869"/>
            </a:avLst>
          </a:prstGeom>
          <a:solidFill>
            <a:srgbClr val="DED6FF"/>
          </a:solidFill>
          <a:ln/>
        </p:spPr>
      </p:sp>
      <p:sp>
        <p:nvSpPr>
          <p:cNvPr id="10" name="Text 8"/>
          <p:cNvSpPr/>
          <p:nvPr/>
        </p:nvSpPr>
        <p:spPr>
          <a:xfrm>
            <a:off x="5852398" y="3481626"/>
            <a:ext cx="2777490"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Different Types</a:t>
            </a:r>
            <a:endParaRPr lang="en-US" sz="2187" dirty="0"/>
          </a:p>
        </p:txBody>
      </p:sp>
      <p:sp>
        <p:nvSpPr>
          <p:cNvPr id="11" name="Text 9"/>
          <p:cNvSpPr/>
          <p:nvPr/>
        </p:nvSpPr>
        <p:spPr>
          <a:xfrm>
            <a:off x="5852398" y="3962043"/>
            <a:ext cx="2925723" cy="666512"/>
          </a:xfrm>
          <a:prstGeom prst="rect">
            <a:avLst/>
          </a:prstGeom>
          <a:noFill/>
          <a:ln/>
        </p:spPr>
        <p:txBody>
          <a:bodyPr wrap="square" rtlCol="0" anchor="t"/>
          <a:lstStyle/>
          <a:p>
            <a:pPr marL="0" indent="0">
              <a:lnSpc>
                <a:spcPts val="2624"/>
              </a:lnSpc>
              <a:buNone/>
            </a:pPr>
            <a:r>
              <a:rPr lang="en-US" sz="1750" dirty="0">
                <a:solidFill>
                  <a:srgbClr val="49495A"/>
                </a:solidFill>
                <a:latin typeface="Open Sans" pitchFamily="34" charset="0"/>
                <a:ea typeface="Open Sans" pitchFamily="34" charset="-122"/>
                <a:cs typeface="Open Sans" pitchFamily="34" charset="-120"/>
              </a:rPr>
              <a:t>public void print(int i) { System.out.println(i); }</a:t>
            </a:r>
            <a:endParaRPr lang="en-US" sz="1750" dirty="0"/>
          </a:p>
        </p:txBody>
      </p:sp>
      <p:sp>
        <p:nvSpPr>
          <p:cNvPr id="12" name="Text 10"/>
          <p:cNvSpPr/>
          <p:nvPr/>
        </p:nvSpPr>
        <p:spPr>
          <a:xfrm>
            <a:off x="5852398" y="4761786"/>
            <a:ext cx="2925723" cy="666512"/>
          </a:xfrm>
          <a:prstGeom prst="rect">
            <a:avLst/>
          </a:prstGeom>
          <a:noFill/>
          <a:ln/>
        </p:spPr>
        <p:txBody>
          <a:bodyPr wrap="square" rtlCol="0" anchor="t"/>
          <a:lstStyle/>
          <a:p>
            <a:pPr marL="0" indent="0">
              <a:lnSpc>
                <a:spcPts val="2624"/>
              </a:lnSpc>
              <a:buNone/>
            </a:pPr>
            <a:r>
              <a:rPr lang="en-US" sz="1750" dirty="0">
                <a:solidFill>
                  <a:srgbClr val="49495A"/>
                </a:solidFill>
                <a:latin typeface="Open Sans" pitchFamily="34" charset="0"/>
                <a:ea typeface="Open Sans" pitchFamily="34" charset="-122"/>
                <a:cs typeface="Open Sans" pitchFamily="34" charset="-120"/>
              </a:rPr>
              <a:t>public void print(String s) { System.out.println(s); }</a:t>
            </a:r>
            <a:endParaRPr lang="en-US" sz="1750" dirty="0"/>
          </a:p>
        </p:txBody>
      </p:sp>
      <p:sp>
        <p:nvSpPr>
          <p:cNvPr id="13" name="Shape 11"/>
          <p:cNvSpPr/>
          <p:nvPr/>
        </p:nvSpPr>
        <p:spPr>
          <a:xfrm>
            <a:off x="9222462" y="3259455"/>
            <a:ext cx="3370064" cy="2738199"/>
          </a:xfrm>
          <a:prstGeom prst="roundRect">
            <a:avLst>
              <a:gd name="adj" fmla="val 4869"/>
            </a:avLst>
          </a:prstGeom>
          <a:solidFill>
            <a:srgbClr val="DED6FF"/>
          </a:solidFill>
          <a:ln/>
        </p:spPr>
      </p:sp>
      <p:sp>
        <p:nvSpPr>
          <p:cNvPr id="14" name="Text 12"/>
          <p:cNvSpPr/>
          <p:nvPr/>
        </p:nvSpPr>
        <p:spPr>
          <a:xfrm>
            <a:off x="9444633" y="3481626"/>
            <a:ext cx="2804041"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Variable Arguments</a:t>
            </a:r>
            <a:endParaRPr lang="en-US" sz="2187" dirty="0"/>
          </a:p>
        </p:txBody>
      </p:sp>
      <p:sp>
        <p:nvSpPr>
          <p:cNvPr id="15" name="Text 13"/>
          <p:cNvSpPr/>
          <p:nvPr/>
        </p:nvSpPr>
        <p:spPr>
          <a:xfrm>
            <a:off x="9444633" y="3962043"/>
            <a:ext cx="2925723" cy="1333024"/>
          </a:xfrm>
          <a:prstGeom prst="rect">
            <a:avLst/>
          </a:prstGeom>
          <a:noFill/>
          <a:ln/>
        </p:spPr>
        <p:txBody>
          <a:bodyPr wrap="square" rtlCol="0" anchor="t"/>
          <a:lstStyle/>
          <a:p>
            <a:pPr marL="0" indent="0">
              <a:lnSpc>
                <a:spcPts val="2624"/>
              </a:lnSpc>
              <a:buNone/>
            </a:pPr>
            <a:r>
              <a:rPr lang="en-US" sz="1750" dirty="0">
                <a:solidFill>
                  <a:srgbClr val="49495A"/>
                </a:solidFill>
                <a:latin typeface="Open Sans" pitchFamily="34" charset="0"/>
                <a:ea typeface="Open Sans" pitchFamily="34" charset="-122"/>
                <a:cs typeface="Open Sans" pitchFamily="34" charset="-120"/>
              </a:rPr>
              <a:t>public int sum(int... numbers) { return Arrays.stream(numbers).sum(); }</a:t>
            </a:r>
            <a:endParaRPr lang="en-US" sz="1750" dirty="0"/>
          </a:p>
        </p:txBody>
      </p:sp>
      <p:pic>
        <p:nvPicPr>
          <p:cNvPr id="16"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2172176"/>
            <a:ext cx="7764304"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Overloading vs. Overriding</a:t>
            </a:r>
            <a:endParaRPr lang="en-US" sz="4374" dirty="0"/>
          </a:p>
        </p:txBody>
      </p:sp>
      <p:sp>
        <p:nvSpPr>
          <p:cNvPr id="5" name="Text 3"/>
          <p:cNvSpPr/>
          <p:nvPr/>
        </p:nvSpPr>
        <p:spPr>
          <a:xfrm>
            <a:off x="2037993" y="3421975"/>
            <a:ext cx="2777490"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Overloading</a:t>
            </a:r>
            <a:endParaRPr lang="en-US" sz="2187" dirty="0"/>
          </a:p>
        </p:txBody>
      </p:sp>
      <p:sp>
        <p:nvSpPr>
          <p:cNvPr id="6" name="Text 4"/>
          <p:cNvSpPr/>
          <p:nvPr/>
        </p:nvSpPr>
        <p:spPr>
          <a:xfrm>
            <a:off x="2037993" y="3991332"/>
            <a:ext cx="3156347" cy="666512"/>
          </a:xfrm>
          <a:prstGeom prst="rect">
            <a:avLst/>
          </a:prstGeom>
          <a:noFill/>
          <a:ln/>
        </p:spPr>
        <p:txBody>
          <a:bodyPr wrap="square" rtlCol="0" anchor="t"/>
          <a:lstStyle/>
          <a:p>
            <a:pPr marL="0" indent="0">
              <a:lnSpc>
                <a:spcPts val="2624"/>
              </a:lnSpc>
              <a:buNone/>
            </a:pPr>
            <a:r>
              <a:rPr lang="en-US" sz="1750" dirty="0">
                <a:solidFill>
                  <a:srgbClr val="49495A"/>
                </a:solidFill>
                <a:latin typeface="Open Sans" pitchFamily="34" charset="0"/>
                <a:ea typeface="Open Sans" pitchFamily="34" charset="-122"/>
                <a:cs typeface="Open Sans" pitchFamily="34" charset="-120"/>
              </a:rPr>
              <a:t>Occurs in the same class with different parameter lists.</a:t>
            </a:r>
            <a:endParaRPr lang="en-US" sz="1750" dirty="0"/>
          </a:p>
        </p:txBody>
      </p:sp>
      <p:sp>
        <p:nvSpPr>
          <p:cNvPr id="7" name="Text 5"/>
          <p:cNvSpPr/>
          <p:nvPr/>
        </p:nvSpPr>
        <p:spPr>
          <a:xfrm>
            <a:off x="2037993" y="4857750"/>
            <a:ext cx="3156347" cy="666512"/>
          </a:xfrm>
          <a:prstGeom prst="rect">
            <a:avLst/>
          </a:prstGeom>
          <a:noFill/>
          <a:ln/>
        </p:spPr>
        <p:txBody>
          <a:bodyPr wrap="square" rtlCol="0" anchor="t"/>
          <a:lstStyle/>
          <a:p>
            <a:pPr marL="0" indent="0">
              <a:lnSpc>
                <a:spcPts val="2624"/>
              </a:lnSpc>
              <a:buNone/>
            </a:pPr>
            <a:r>
              <a:rPr lang="en-US" sz="1750" dirty="0">
                <a:solidFill>
                  <a:srgbClr val="49495A"/>
                </a:solidFill>
                <a:latin typeface="Open Sans" pitchFamily="34" charset="0"/>
                <a:ea typeface="Open Sans" pitchFamily="34" charset="-122"/>
                <a:cs typeface="Open Sans" pitchFamily="34" charset="-120"/>
              </a:rPr>
              <a:t>Allows multiple methods with the same name.</a:t>
            </a:r>
            <a:endParaRPr lang="en-US" sz="1750" dirty="0"/>
          </a:p>
        </p:txBody>
      </p:sp>
      <p:sp>
        <p:nvSpPr>
          <p:cNvPr id="8" name="Text 6"/>
          <p:cNvSpPr/>
          <p:nvPr/>
        </p:nvSpPr>
        <p:spPr>
          <a:xfrm>
            <a:off x="5743932" y="3421975"/>
            <a:ext cx="2777490"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Overriding</a:t>
            </a:r>
            <a:endParaRPr lang="en-US" sz="2187" dirty="0"/>
          </a:p>
        </p:txBody>
      </p:sp>
      <p:sp>
        <p:nvSpPr>
          <p:cNvPr id="9" name="Text 7"/>
          <p:cNvSpPr/>
          <p:nvPr/>
        </p:nvSpPr>
        <p:spPr>
          <a:xfrm>
            <a:off x="5743932" y="3991332"/>
            <a:ext cx="3156347" cy="999768"/>
          </a:xfrm>
          <a:prstGeom prst="rect">
            <a:avLst/>
          </a:prstGeom>
          <a:noFill/>
          <a:ln/>
        </p:spPr>
        <p:txBody>
          <a:bodyPr wrap="square" rtlCol="0" anchor="t"/>
          <a:lstStyle/>
          <a:p>
            <a:pPr marL="0" indent="0">
              <a:lnSpc>
                <a:spcPts val="2624"/>
              </a:lnSpc>
              <a:buNone/>
            </a:pPr>
            <a:r>
              <a:rPr lang="en-US" sz="1750" dirty="0">
                <a:solidFill>
                  <a:srgbClr val="49495A"/>
                </a:solidFill>
                <a:latin typeface="Open Sans" pitchFamily="34" charset="0"/>
                <a:ea typeface="Open Sans" pitchFamily="34" charset="-122"/>
                <a:cs typeface="Open Sans" pitchFamily="34" charset="-120"/>
              </a:rPr>
              <a:t>Occurs in a subclass and replaces a method in the superclass.</a:t>
            </a:r>
            <a:endParaRPr lang="en-US" sz="1750" dirty="0"/>
          </a:p>
        </p:txBody>
      </p:sp>
      <p:sp>
        <p:nvSpPr>
          <p:cNvPr id="10" name="Text 8"/>
          <p:cNvSpPr/>
          <p:nvPr/>
        </p:nvSpPr>
        <p:spPr>
          <a:xfrm>
            <a:off x="5743932" y="5191006"/>
            <a:ext cx="3156347" cy="666512"/>
          </a:xfrm>
          <a:prstGeom prst="rect">
            <a:avLst/>
          </a:prstGeom>
          <a:noFill/>
          <a:ln/>
        </p:spPr>
        <p:txBody>
          <a:bodyPr wrap="square" rtlCol="0" anchor="t"/>
          <a:lstStyle/>
          <a:p>
            <a:pPr marL="0" indent="0">
              <a:lnSpc>
                <a:spcPts val="2624"/>
              </a:lnSpc>
              <a:buNone/>
            </a:pPr>
            <a:r>
              <a:rPr lang="en-US" sz="1750" dirty="0">
                <a:solidFill>
                  <a:srgbClr val="49495A"/>
                </a:solidFill>
                <a:latin typeface="Open Sans" pitchFamily="34" charset="0"/>
                <a:ea typeface="Open Sans" pitchFamily="34" charset="-122"/>
                <a:cs typeface="Open Sans" pitchFamily="34" charset="-120"/>
              </a:rPr>
              <a:t>Must have the same name, return type, and parameters.</a:t>
            </a:r>
            <a:endParaRPr lang="en-US" sz="1750" dirty="0"/>
          </a:p>
        </p:txBody>
      </p:sp>
      <p:sp>
        <p:nvSpPr>
          <p:cNvPr id="11" name="Text 9"/>
          <p:cNvSpPr/>
          <p:nvPr/>
        </p:nvSpPr>
        <p:spPr>
          <a:xfrm>
            <a:off x="9449872" y="3421975"/>
            <a:ext cx="2777490"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Key Difference</a:t>
            </a:r>
            <a:endParaRPr lang="en-US" sz="2187" dirty="0"/>
          </a:p>
        </p:txBody>
      </p:sp>
      <p:sp>
        <p:nvSpPr>
          <p:cNvPr id="12" name="Text 10"/>
          <p:cNvSpPr/>
          <p:nvPr/>
        </p:nvSpPr>
        <p:spPr>
          <a:xfrm>
            <a:off x="9449872" y="3991332"/>
            <a:ext cx="3156347" cy="1666280"/>
          </a:xfrm>
          <a:prstGeom prst="rect">
            <a:avLst/>
          </a:prstGeom>
          <a:noFill/>
          <a:ln/>
        </p:spPr>
        <p:txBody>
          <a:bodyPr wrap="square" rtlCol="0" anchor="t"/>
          <a:lstStyle/>
          <a:p>
            <a:pPr marL="0" indent="0">
              <a:lnSpc>
                <a:spcPts val="2624"/>
              </a:lnSpc>
              <a:buNone/>
            </a:pPr>
            <a:r>
              <a:rPr lang="en-US" sz="1750" dirty="0">
                <a:solidFill>
                  <a:srgbClr val="49495A"/>
                </a:solidFill>
                <a:latin typeface="Open Sans" pitchFamily="34" charset="0"/>
                <a:ea typeface="Open Sans" pitchFamily="34" charset="-122"/>
                <a:cs typeface="Open Sans" pitchFamily="34" charset="-120"/>
              </a:rPr>
              <a:t>Overloading is about providing multiple ways to call a method, while overriding is about changing the behavior of an inherited method.</a:t>
            </a:r>
            <a:endParaRPr lang="en-US" sz="1750" dirty="0"/>
          </a:p>
        </p:txBody>
      </p:sp>
      <p:pic>
        <p:nvPicPr>
          <p:cNvPr id="13"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30791"/>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7620" y="0"/>
            <a:ext cx="3657600" cy="8230791"/>
          </a:xfrm>
          <a:prstGeom prst="rect">
            <a:avLst/>
          </a:prstGeom>
        </p:spPr>
      </p:pic>
      <p:sp>
        <p:nvSpPr>
          <p:cNvPr id="5" name="Text 2"/>
          <p:cNvSpPr/>
          <p:nvPr/>
        </p:nvSpPr>
        <p:spPr>
          <a:xfrm>
            <a:off x="4486156" y="607576"/>
            <a:ext cx="9315688" cy="1381125"/>
          </a:xfrm>
          <a:prstGeom prst="rect">
            <a:avLst/>
          </a:prstGeom>
          <a:noFill/>
          <a:ln/>
        </p:spPr>
        <p:txBody>
          <a:bodyPr wrap="square" rtlCol="0" anchor="t"/>
          <a:lstStyle/>
          <a:p>
            <a:pPr marL="0" indent="0">
              <a:lnSpc>
                <a:spcPts val="5437"/>
              </a:lnSpc>
              <a:buNone/>
            </a:pPr>
            <a:r>
              <a:rPr lang="en-US" sz="4350" dirty="0">
                <a:solidFill>
                  <a:srgbClr val="5955EB"/>
                </a:solidFill>
                <a:latin typeface="Libre Baskerville" pitchFamily="34" charset="0"/>
                <a:ea typeface="Libre Baskerville" pitchFamily="34" charset="-122"/>
                <a:cs typeface="Libre Baskerville" pitchFamily="34" charset="-120"/>
              </a:rPr>
              <a:t>Overloading and Method Resolution</a:t>
            </a:r>
            <a:endParaRPr lang="en-US" sz="4350" dirty="0"/>
          </a:p>
        </p:txBody>
      </p:sp>
      <p:pic>
        <p:nvPicPr>
          <p:cNvPr id="6" name="Image 1" descr="preencoded.png"/>
          <p:cNvPicPr>
            <a:picLocks noChangeAspect="1"/>
          </p:cNvPicPr>
          <p:nvPr/>
        </p:nvPicPr>
        <p:blipFill>
          <a:blip r:embed="rId4"/>
          <a:stretch>
            <a:fillRect/>
          </a:stretch>
        </p:blipFill>
        <p:spPr>
          <a:xfrm>
            <a:off x="4486156" y="2320052"/>
            <a:ext cx="1104781" cy="1767721"/>
          </a:xfrm>
          <a:prstGeom prst="rect">
            <a:avLst/>
          </a:prstGeom>
        </p:spPr>
      </p:pic>
      <p:sp>
        <p:nvSpPr>
          <p:cNvPr id="7" name="Text 3"/>
          <p:cNvSpPr/>
          <p:nvPr/>
        </p:nvSpPr>
        <p:spPr>
          <a:xfrm>
            <a:off x="5922288" y="2540913"/>
            <a:ext cx="2762131" cy="345281"/>
          </a:xfrm>
          <a:prstGeom prst="rect">
            <a:avLst/>
          </a:prstGeom>
          <a:noFill/>
          <a:ln/>
        </p:spPr>
        <p:txBody>
          <a:bodyPr wrap="none" rtlCol="0" anchor="t"/>
          <a:lstStyle/>
          <a:p>
            <a:pPr marL="0" indent="0" algn="l">
              <a:lnSpc>
                <a:spcPts val="2719"/>
              </a:lnSpc>
              <a:buNone/>
            </a:pPr>
            <a:r>
              <a:rPr lang="en-US" sz="2175" dirty="0">
                <a:solidFill>
                  <a:srgbClr val="5955EB"/>
                </a:solidFill>
                <a:latin typeface="Libre Baskerville" pitchFamily="34" charset="0"/>
                <a:ea typeface="Libre Baskerville" pitchFamily="34" charset="-122"/>
                <a:cs typeface="Libre Baskerville" pitchFamily="34" charset="-120"/>
              </a:rPr>
              <a:t>Method Call</a:t>
            </a:r>
            <a:endParaRPr lang="en-US" sz="2175" dirty="0"/>
          </a:p>
        </p:txBody>
      </p:sp>
      <p:sp>
        <p:nvSpPr>
          <p:cNvPr id="8" name="Text 4"/>
          <p:cNvSpPr/>
          <p:nvPr/>
        </p:nvSpPr>
        <p:spPr>
          <a:xfrm>
            <a:off x="5922288" y="3018711"/>
            <a:ext cx="7879556" cy="331470"/>
          </a:xfrm>
          <a:prstGeom prst="rect">
            <a:avLst/>
          </a:prstGeom>
          <a:noFill/>
          <a:ln/>
        </p:spPr>
        <p:txBody>
          <a:bodyPr wrap="none" rtlCol="0" anchor="t"/>
          <a:lstStyle/>
          <a:p>
            <a:pPr marL="0" indent="0" algn="l">
              <a:lnSpc>
                <a:spcPts val="2610"/>
              </a:lnSpc>
              <a:buNone/>
            </a:pPr>
            <a:r>
              <a:rPr lang="en-US" sz="1740" dirty="0">
                <a:solidFill>
                  <a:srgbClr val="49495A"/>
                </a:solidFill>
                <a:latin typeface="Open Sans" pitchFamily="34" charset="0"/>
                <a:ea typeface="Open Sans" pitchFamily="34" charset="-122"/>
                <a:cs typeface="Open Sans" pitchFamily="34" charset="-120"/>
              </a:rPr>
              <a:t>The Java compiler must determine which overloaded method to invoke.</a:t>
            </a:r>
            <a:endParaRPr lang="en-US" sz="1740" dirty="0"/>
          </a:p>
        </p:txBody>
      </p:sp>
      <p:pic>
        <p:nvPicPr>
          <p:cNvPr id="9" name="Image 2" descr="preencoded.png"/>
          <p:cNvPicPr>
            <a:picLocks noChangeAspect="1"/>
          </p:cNvPicPr>
          <p:nvPr/>
        </p:nvPicPr>
        <p:blipFill>
          <a:blip r:embed="rId5"/>
          <a:stretch>
            <a:fillRect/>
          </a:stretch>
        </p:blipFill>
        <p:spPr>
          <a:xfrm>
            <a:off x="4486156" y="4087773"/>
            <a:ext cx="1104781" cy="1767721"/>
          </a:xfrm>
          <a:prstGeom prst="rect">
            <a:avLst/>
          </a:prstGeom>
        </p:spPr>
      </p:pic>
      <p:sp>
        <p:nvSpPr>
          <p:cNvPr id="10" name="Text 5"/>
          <p:cNvSpPr/>
          <p:nvPr/>
        </p:nvSpPr>
        <p:spPr>
          <a:xfrm>
            <a:off x="5922288" y="4308634"/>
            <a:ext cx="2890837" cy="345281"/>
          </a:xfrm>
          <a:prstGeom prst="rect">
            <a:avLst/>
          </a:prstGeom>
          <a:noFill/>
          <a:ln/>
        </p:spPr>
        <p:txBody>
          <a:bodyPr wrap="none" rtlCol="0" anchor="t"/>
          <a:lstStyle/>
          <a:p>
            <a:pPr marL="0" indent="0" algn="l">
              <a:lnSpc>
                <a:spcPts val="2719"/>
              </a:lnSpc>
              <a:buNone/>
            </a:pPr>
            <a:r>
              <a:rPr lang="en-US" sz="2175" dirty="0">
                <a:solidFill>
                  <a:srgbClr val="5955EB"/>
                </a:solidFill>
                <a:latin typeface="Libre Baskerville" pitchFamily="34" charset="0"/>
                <a:ea typeface="Libre Baskerville" pitchFamily="34" charset="-122"/>
                <a:cs typeface="Libre Baskerville" pitchFamily="34" charset="-120"/>
              </a:rPr>
              <a:t>Parameter Matching</a:t>
            </a:r>
            <a:endParaRPr lang="en-US" sz="2175" dirty="0"/>
          </a:p>
        </p:txBody>
      </p:sp>
      <p:sp>
        <p:nvSpPr>
          <p:cNvPr id="11" name="Text 6"/>
          <p:cNvSpPr/>
          <p:nvPr/>
        </p:nvSpPr>
        <p:spPr>
          <a:xfrm>
            <a:off x="5922288" y="4786432"/>
            <a:ext cx="7879556" cy="662940"/>
          </a:xfrm>
          <a:prstGeom prst="rect">
            <a:avLst/>
          </a:prstGeom>
          <a:noFill/>
          <a:ln/>
        </p:spPr>
        <p:txBody>
          <a:bodyPr wrap="square" rtlCol="0" anchor="t"/>
          <a:lstStyle/>
          <a:p>
            <a:pPr marL="0" indent="0" algn="l">
              <a:lnSpc>
                <a:spcPts val="2610"/>
              </a:lnSpc>
              <a:buNone/>
            </a:pPr>
            <a:r>
              <a:rPr lang="en-US" sz="1740" dirty="0">
                <a:solidFill>
                  <a:srgbClr val="49495A"/>
                </a:solidFill>
                <a:latin typeface="Open Sans" pitchFamily="34" charset="0"/>
                <a:ea typeface="Open Sans" pitchFamily="34" charset="-122"/>
                <a:cs typeface="Open Sans" pitchFamily="34" charset="-120"/>
              </a:rPr>
              <a:t>The compiler compares the arguments in the method call to the parameter lists of the overloaded methods.</a:t>
            </a:r>
            <a:endParaRPr lang="en-US" sz="1740" dirty="0"/>
          </a:p>
        </p:txBody>
      </p:sp>
      <p:pic>
        <p:nvPicPr>
          <p:cNvPr id="12" name="Image 3" descr="preencoded.png"/>
          <p:cNvPicPr>
            <a:picLocks noChangeAspect="1"/>
          </p:cNvPicPr>
          <p:nvPr/>
        </p:nvPicPr>
        <p:blipFill>
          <a:blip r:embed="rId6"/>
          <a:stretch>
            <a:fillRect/>
          </a:stretch>
        </p:blipFill>
        <p:spPr>
          <a:xfrm>
            <a:off x="4486156" y="5855494"/>
            <a:ext cx="1104781" cy="1767721"/>
          </a:xfrm>
          <a:prstGeom prst="rect">
            <a:avLst/>
          </a:prstGeom>
        </p:spPr>
      </p:pic>
      <p:sp>
        <p:nvSpPr>
          <p:cNvPr id="13" name="Text 7"/>
          <p:cNvSpPr/>
          <p:nvPr/>
        </p:nvSpPr>
        <p:spPr>
          <a:xfrm>
            <a:off x="5922288" y="6076355"/>
            <a:ext cx="2762131" cy="345281"/>
          </a:xfrm>
          <a:prstGeom prst="rect">
            <a:avLst/>
          </a:prstGeom>
          <a:noFill/>
          <a:ln/>
        </p:spPr>
        <p:txBody>
          <a:bodyPr wrap="none" rtlCol="0" anchor="t"/>
          <a:lstStyle/>
          <a:p>
            <a:pPr marL="0" indent="0" algn="l">
              <a:lnSpc>
                <a:spcPts val="2719"/>
              </a:lnSpc>
              <a:buNone/>
            </a:pPr>
            <a:r>
              <a:rPr lang="en-US" sz="2175" dirty="0">
                <a:solidFill>
                  <a:srgbClr val="5955EB"/>
                </a:solidFill>
                <a:latin typeface="Libre Baskerville" pitchFamily="34" charset="0"/>
                <a:ea typeface="Libre Baskerville" pitchFamily="34" charset="-122"/>
                <a:cs typeface="Libre Baskerville" pitchFamily="34" charset="-120"/>
              </a:rPr>
              <a:t>Best Match</a:t>
            </a:r>
            <a:endParaRPr lang="en-US" sz="2175" dirty="0"/>
          </a:p>
        </p:txBody>
      </p:sp>
      <p:sp>
        <p:nvSpPr>
          <p:cNvPr id="14" name="Text 8"/>
          <p:cNvSpPr/>
          <p:nvPr/>
        </p:nvSpPr>
        <p:spPr>
          <a:xfrm>
            <a:off x="5922288" y="6554153"/>
            <a:ext cx="7879556" cy="662940"/>
          </a:xfrm>
          <a:prstGeom prst="rect">
            <a:avLst/>
          </a:prstGeom>
          <a:noFill/>
          <a:ln/>
        </p:spPr>
        <p:txBody>
          <a:bodyPr wrap="square" rtlCol="0" anchor="t"/>
          <a:lstStyle/>
          <a:p>
            <a:pPr marL="0" indent="0" algn="l">
              <a:lnSpc>
                <a:spcPts val="2610"/>
              </a:lnSpc>
              <a:buNone/>
            </a:pPr>
            <a:r>
              <a:rPr lang="en-US" sz="1740" dirty="0">
                <a:solidFill>
                  <a:srgbClr val="49495A"/>
                </a:solidFill>
                <a:latin typeface="Open Sans" pitchFamily="34" charset="0"/>
                <a:ea typeface="Open Sans" pitchFamily="34" charset="-122"/>
                <a:cs typeface="Open Sans" pitchFamily="34" charset="-120"/>
              </a:rPr>
              <a:t>The most specific overloaded method with the best parameter match is selected for the invocation.</a:t>
            </a:r>
            <a:endParaRPr lang="en-US" sz="1740" dirty="0"/>
          </a:p>
        </p:txBody>
      </p:sp>
      <p:pic>
        <p:nvPicPr>
          <p:cNvPr id="15"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1729145"/>
            <a:ext cx="10554414" cy="1388745"/>
          </a:xfrm>
          <a:prstGeom prst="rect">
            <a:avLst/>
          </a:prstGeom>
          <a:noFill/>
          <a:ln/>
        </p:spPr>
        <p:txBody>
          <a:bodyPr wrap="squar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Best Practices for Method Overloading</a:t>
            </a:r>
            <a:endParaRPr lang="en-US" sz="4374" dirty="0"/>
          </a:p>
        </p:txBody>
      </p:sp>
      <p:pic>
        <p:nvPicPr>
          <p:cNvPr id="5" name="Image 0" descr="preencoded.png"/>
          <p:cNvPicPr>
            <a:picLocks noChangeAspect="1"/>
          </p:cNvPicPr>
          <p:nvPr/>
        </p:nvPicPr>
        <p:blipFill>
          <a:blip r:embed="rId3"/>
          <a:stretch>
            <a:fillRect/>
          </a:stretch>
        </p:blipFill>
        <p:spPr>
          <a:xfrm>
            <a:off x="2037993" y="3562231"/>
            <a:ext cx="555427" cy="555427"/>
          </a:xfrm>
          <a:prstGeom prst="rect">
            <a:avLst/>
          </a:prstGeom>
        </p:spPr>
      </p:pic>
      <p:sp>
        <p:nvSpPr>
          <p:cNvPr id="6" name="Text 3"/>
          <p:cNvSpPr/>
          <p:nvPr/>
        </p:nvSpPr>
        <p:spPr>
          <a:xfrm>
            <a:off x="2037993" y="4339828"/>
            <a:ext cx="2388632"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Differentiate</a:t>
            </a:r>
            <a:endParaRPr lang="en-US" sz="2187" dirty="0"/>
          </a:p>
        </p:txBody>
      </p:sp>
      <p:sp>
        <p:nvSpPr>
          <p:cNvPr id="7" name="Text 4"/>
          <p:cNvSpPr/>
          <p:nvPr/>
        </p:nvSpPr>
        <p:spPr>
          <a:xfrm>
            <a:off x="2037993" y="4820245"/>
            <a:ext cx="2388632" cy="1333024"/>
          </a:xfrm>
          <a:prstGeom prst="rect">
            <a:avLst/>
          </a:prstGeom>
          <a:noFill/>
          <a:ln/>
        </p:spPr>
        <p:txBody>
          <a:bodyPr wrap="square" rtlCol="0" anchor="t"/>
          <a:lstStyle/>
          <a:p>
            <a:pPr marL="0" indent="0" algn="l">
              <a:lnSpc>
                <a:spcPts val="2624"/>
              </a:lnSpc>
              <a:buNone/>
            </a:pPr>
            <a:r>
              <a:rPr lang="en-US" sz="1750" dirty="0">
                <a:solidFill>
                  <a:srgbClr val="49495A"/>
                </a:solidFill>
                <a:latin typeface="Open Sans" pitchFamily="34" charset="0"/>
                <a:ea typeface="Open Sans" pitchFamily="34" charset="-122"/>
                <a:cs typeface="Open Sans" pitchFamily="34" charset="-120"/>
              </a:rPr>
              <a:t>Ensure overloaded methods have clearly differentiated functionality.</a:t>
            </a:r>
            <a:endParaRPr lang="en-US" sz="1750" dirty="0"/>
          </a:p>
        </p:txBody>
      </p:sp>
      <p:pic>
        <p:nvPicPr>
          <p:cNvPr id="8" name="Image 1" descr="preencoded.png"/>
          <p:cNvPicPr>
            <a:picLocks noChangeAspect="1"/>
          </p:cNvPicPr>
          <p:nvPr/>
        </p:nvPicPr>
        <p:blipFill>
          <a:blip r:embed="rId4"/>
          <a:stretch>
            <a:fillRect/>
          </a:stretch>
        </p:blipFill>
        <p:spPr>
          <a:xfrm>
            <a:off x="4759881" y="3562231"/>
            <a:ext cx="555427" cy="555427"/>
          </a:xfrm>
          <a:prstGeom prst="rect">
            <a:avLst/>
          </a:prstGeom>
        </p:spPr>
      </p:pic>
      <p:sp>
        <p:nvSpPr>
          <p:cNvPr id="9" name="Text 5"/>
          <p:cNvSpPr/>
          <p:nvPr/>
        </p:nvSpPr>
        <p:spPr>
          <a:xfrm>
            <a:off x="4759881" y="4339828"/>
            <a:ext cx="2388632"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Consistent</a:t>
            </a:r>
            <a:endParaRPr lang="en-US" sz="2187" dirty="0"/>
          </a:p>
        </p:txBody>
      </p:sp>
      <p:sp>
        <p:nvSpPr>
          <p:cNvPr id="10" name="Text 6"/>
          <p:cNvSpPr/>
          <p:nvPr/>
        </p:nvSpPr>
        <p:spPr>
          <a:xfrm>
            <a:off x="4759881" y="4820245"/>
            <a:ext cx="2388632" cy="1333024"/>
          </a:xfrm>
          <a:prstGeom prst="rect">
            <a:avLst/>
          </a:prstGeom>
          <a:noFill/>
          <a:ln/>
        </p:spPr>
        <p:txBody>
          <a:bodyPr wrap="square" rtlCol="0" anchor="t"/>
          <a:lstStyle/>
          <a:p>
            <a:pPr marL="0" indent="0" algn="l">
              <a:lnSpc>
                <a:spcPts val="2624"/>
              </a:lnSpc>
              <a:buNone/>
            </a:pPr>
            <a:r>
              <a:rPr lang="en-US" sz="1750" dirty="0">
                <a:solidFill>
                  <a:srgbClr val="49495A"/>
                </a:solidFill>
                <a:latin typeface="Open Sans" pitchFamily="34" charset="0"/>
                <a:ea typeface="Open Sans" pitchFamily="34" charset="-122"/>
                <a:cs typeface="Open Sans" pitchFamily="34" charset="-120"/>
              </a:rPr>
              <a:t>Maintain consistency in the naming and parameter ordering of overloaded methods.</a:t>
            </a:r>
            <a:endParaRPr lang="en-US" sz="1750" dirty="0"/>
          </a:p>
        </p:txBody>
      </p:sp>
      <p:pic>
        <p:nvPicPr>
          <p:cNvPr id="11" name="Image 2" descr="preencoded.png"/>
          <p:cNvPicPr>
            <a:picLocks noChangeAspect="1"/>
          </p:cNvPicPr>
          <p:nvPr/>
        </p:nvPicPr>
        <p:blipFill>
          <a:blip r:embed="rId5"/>
          <a:stretch>
            <a:fillRect/>
          </a:stretch>
        </p:blipFill>
        <p:spPr>
          <a:xfrm>
            <a:off x="7481768" y="3562231"/>
            <a:ext cx="555427" cy="555427"/>
          </a:xfrm>
          <a:prstGeom prst="rect">
            <a:avLst/>
          </a:prstGeom>
        </p:spPr>
      </p:pic>
      <p:sp>
        <p:nvSpPr>
          <p:cNvPr id="12" name="Text 7"/>
          <p:cNvSpPr/>
          <p:nvPr/>
        </p:nvSpPr>
        <p:spPr>
          <a:xfrm>
            <a:off x="7481768" y="4339828"/>
            <a:ext cx="2388632"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Document</a:t>
            </a:r>
            <a:endParaRPr lang="en-US" sz="2187" dirty="0"/>
          </a:p>
        </p:txBody>
      </p:sp>
      <p:sp>
        <p:nvSpPr>
          <p:cNvPr id="13" name="Text 8"/>
          <p:cNvSpPr/>
          <p:nvPr/>
        </p:nvSpPr>
        <p:spPr>
          <a:xfrm>
            <a:off x="7481768" y="4820245"/>
            <a:ext cx="2388632" cy="1333024"/>
          </a:xfrm>
          <a:prstGeom prst="rect">
            <a:avLst/>
          </a:prstGeom>
          <a:noFill/>
          <a:ln/>
        </p:spPr>
        <p:txBody>
          <a:bodyPr wrap="square" rtlCol="0" anchor="t"/>
          <a:lstStyle/>
          <a:p>
            <a:pPr marL="0" indent="0" algn="l">
              <a:lnSpc>
                <a:spcPts val="2624"/>
              </a:lnSpc>
              <a:buNone/>
            </a:pPr>
            <a:r>
              <a:rPr lang="en-US" sz="1750" dirty="0">
                <a:solidFill>
                  <a:srgbClr val="49495A"/>
                </a:solidFill>
                <a:latin typeface="Open Sans" pitchFamily="34" charset="0"/>
                <a:ea typeface="Open Sans" pitchFamily="34" charset="-122"/>
                <a:cs typeface="Open Sans" pitchFamily="34" charset="-120"/>
              </a:rPr>
              <a:t>Clearly document the purpose and differences of overloaded methods.</a:t>
            </a:r>
            <a:endParaRPr lang="en-US" sz="1750" dirty="0"/>
          </a:p>
        </p:txBody>
      </p:sp>
      <p:pic>
        <p:nvPicPr>
          <p:cNvPr id="14" name="Image 3" descr="preencoded.png"/>
          <p:cNvPicPr>
            <a:picLocks noChangeAspect="1"/>
          </p:cNvPicPr>
          <p:nvPr/>
        </p:nvPicPr>
        <p:blipFill>
          <a:blip r:embed="rId6"/>
          <a:stretch>
            <a:fillRect/>
          </a:stretch>
        </p:blipFill>
        <p:spPr>
          <a:xfrm>
            <a:off x="10203656" y="3562231"/>
            <a:ext cx="555427" cy="555427"/>
          </a:xfrm>
          <a:prstGeom prst="rect">
            <a:avLst/>
          </a:prstGeom>
        </p:spPr>
      </p:pic>
      <p:sp>
        <p:nvSpPr>
          <p:cNvPr id="15" name="Text 9"/>
          <p:cNvSpPr/>
          <p:nvPr/>
        </p:nvSpPr>
        <p:spPr>
          <a:xfrm>
            <a:off x="10203656" y="4339828"/>
            <a:ext cx="2388751" cy="694373"/>
          </a:xfrm>
          <a:prstGeom prst="rect">
            <a:avLst/>
          </a:prstGeom>
          <a:noFill/>
          <a:ln/>
        </p:spPr>
        <p:txBody>
          <a:bodyPr wrap="squar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Avoid Ambiguity</a:t>
            </a:r>
            <a:endParaRPr lang="en-US" sz="2187" dirty="0"/>
          </a:p>
        </p:txBody>
      </p:sp>
      <p:sp>
        <p:nvSpPr>
          <p:cNvPr id="16" name="Text 10"/>
          <p:cNvSpPr/>
          <p:nvPr/>
        </p:nvSpPr>
        <p:spPr>
          <a:xfrm>
            <a:off x="10203656" y="5167432"/>
            <a:ext cx="2388751" cy="1333024"/>
          </a:xfrm>
          <a:prstGeom prst="rect">
            <a:avLst/>
          </a:prstGeom>
          <a:noFill/>
          <a:ln/>
        </p:spPr>
        <p:txBody>
          <a:bodyPr wrap="square" rtlCol="0" anchor="t"/>
          <a:lstStyle/>
          <a:p>
            <a:pPr marL="0" indent="0" algn="l">
              <a:lnSpc>
                <a:spcPts val="2624"/>
              </a:lnSpc>
              <a:buNone/>
            </a:pPr>
            <a:r>
              <a:rPr lang="en-US" sz="1750" dirty="0">
                <a:solidFill>
                  <a:srgbClr val="49495A"/>
                </a:solidFill>
                <a:latin typeface="Open Sans" pitchFamily="34" charset="0"/>
                <a:ea typeface="Open Sans" pitchFamily="34" charset="-122"/>
                <a:cs typeface="Open Sans" pitchFamily="34" charset="-120"/>
              </a:rPr>
              <a:t>Ensure there is no ambiguity in method resolution, especially with primitive types.</a:t>
            </a:r>
            <a:endParaRPr lang="en-US" sz="1750" dirty="0"/>
          </a:p>
        </p:txBody>
      </p:sp>
      <p:pic>
        <p:nvPicPr>
          <p:cNvPr id="17"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DFEF65-F857-F14D-4393-2562B421538A}"/>
              </a:ext>
            </a:extLst>
          </p:cNvPr>
          <p:cNvSpPr txBox="1"/>
          <p:nvPr/>
        </p:nvSpPr>
        <p:spPr>
          <a:xfrm>
            <a:off x="4798031" y="3242101"/>
            <a:ext cx="5517223" cy="1323439"/>
          </a:xfrm>
          <a:prstGeom prst="rect">
            <a:avLst/>
          </a:prstGeom>
          <a:noFill/>
        </p:spPr>
        <p:txBody>
          <a:bodyPr wrap="square" rtlCol="0">
            <a:spAutoFit/>
          </a:bodyPr>
          <a:lstStyle/>
          <a:p>
            <a:r>
              <a:rPr lang="en-US" sz="8000" dirty="0"/>
              <a:t>Thank you</a:t>
            </a:r>
            <a:endParaRPr lang="en-IN" sz="8000" dirty="0"/>
          </a:p>
        </p:txBody>
      </p:sp>
    </p:spTree>
    <p:extLst>
      <p:ext uri="{BB962C8B-B14F-4D97-AF65-F5344CB8AC3E}">
        <p14:creationId xmlns:p14="http://schemas.microsoft.com/office/powerpoint/2010/main" val="1545247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495</Words>
  <Application>Microsoft Office PowerPoint</Application>
  <PresentationFormat>Custom</PresentationFormat>
  <Paragraphs>72</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Libre Baskerville</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ponnalasreejareddy@outlook.com</cp:lastModifiedBy>
  <cp:revision>2</cp:revision>
  <dcterms:created xsi:type="dcterms:W3CDTF">2024-06-06T05:53:32Z</dcterms:created>
  <dcterms:modified xsi:type="dcterms:W3CDTF">2024-06-06T05:56:40Z</dcterms:modified>
</cp:coreProperties>
</file>