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EB Garamond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EBGaramond-bold.fntdata"/><Relationship Id="rId12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EBGaramond-boldItalic.fntdata"/><Relationship Id="rId14" Type="http://schemas.openxmlformats.org/officeDocument/2006/relationships/font" Target="fonts/EBGaramond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8bab6f71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8bab6f7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8ac7e9c07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8ac7e9c07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clanthology.org/N19-1423" TargetMode="External"/><Relationship Id="rId4" Type="http://schemas.openxmlformats.org/officeDocument/2006/relationships/hyperlink" Target="https://aclanthology.org/D19-1474" TargetMode="External"/><Relationship Id="rId5" Type="http://schemas.openxmlformats.org/officeDocument/2006/relationships/hyperlink" Target="https://aclanthology.org/2022.paclic-1.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FFF9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accent4"/>
                </a:solidFill>
                <a:latin typeface="EB Garamond"/>
                <a:ea typeface="EB Garamond"/>
                <a:cs typeface="EB Garamond"/>
                <a:sym typeface="EB Garamond"/>
              </a:rPr>
              <a:t>CS 747 Deep Learning - Final Project Proposal</a:t>
            </a:r>
            <a:endParaRPr b="1" sz="1800">
              <a:solidFill>
                <a:schemeClr val="accent4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Title:</a:t>
            </a:r>
            <a:r>
              <a:rPr b="1" lang="en" sz="1500">
                <a:latin typeface="EB Garamond"/>
                <a:ea typeface="EB Garamond"/>
                <a:cs typeface="EB Garamond"/>
                <a:sym typeface="EB Garamond"/>
              </a:rPr>
              <a:t> Multilingual Hate Speech Detection Using Modified Implementation of BERT</a:t>
            </a:r>
            <a:endParaRPr b="1"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Team:</a:t>
            </a:r>
            <a:r>
              <a:rPr b="1" lang="en" sz="1500">
                <a:latin typeface="EB Garamond"/>
                <a:ea typeface="EB Garamond"/>
                <a:cs typeface="EB Garamond"/>
                <a:sym typeface="EB Garamond"/>
              </a:rPr>
              <a:t> Pratish Mashankar (G01354094) &amp; Sreeja Puthumana (G01360679)</a:t>
            </a:r>
            <a:endParaRPr b="1" sz="15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>
                <a:solidFill>
                  <a:schemeClr val="accent4"/>
                </a:solidFill>
                <a:latin typeface="EB Garamond"/>
                <a:ea typeface="EB Garamond"/>
                <a:cs typeface="EB Garamond"/>
                <a:sym typeface="EB Garamond"/>
              </a:rPr>
              <a:t>Reference Paper:</a:t>
            </a:r>
            <a:r>
              <a:rPr b="1" lang="en" sz="1500">
                <a:latin typeface="EB Garamond"/>
                <a:ea typeface="EB Garamond"/>
                <a:cs typeface="EB Garamond"/>
                <a:sym typeface="EB Garamond"/>
              </a:rPr>
              <a:t>  BERT: Pre-training of Deep Bidirectional Transformers for Language Understanding.</a:t>
            </a: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4057800"/>
            <a:ext cx="85206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7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Proposal</a:t>
            </a:r>
            <a:r>
              <a:rPr b="1" lang="en" sz="17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r>
              <a:rPr b="1" lang="en" sz="1700">
                <a:solidFill>
                  <a:schemeClr val="accent3"/>
                </a:solidFill>
                <a:latin typeface="EB Garamond"/>
                <a:ea typeface="EB Garamond"/>
                <a:cs typeface="EB Garamond"/>
                <a:sym typeface="EB Garamond"/>
              </a:rPr>
              <a:t> To develop an advanced multilingual hate speech detection model based on an enhanced reproduction of BERT while handling class imbalance and performing robustness check</a:t>
            </a:r>
            <a:endParaRPr b="1" sz="1700">
              <a:solidFill>
                <a:schemeClr val="accent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12963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4"/>
                </a:solidFill>
                <a:latin typeface="EB Garamond"/>
                <a:ea typeface="EB Garamond"/>
                <a:cs typeface="EB Garamond"/>
                <a:sym typeface="EB Garamond"/>
              </a:rPr>
              <a:t>Workflow: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20250" y="2066225"/>
            <a:ext cx="1005900" cy="7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MLMA Hate Speech Dataset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019538" y="2066225"/>
            <a:ext cx="10059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Evaluation using Accuracy &amp; F1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600" y="1665950"/>
            <a:ext cx="2242402" cy="15205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3"/>
          <p:cNvSpPr txBox="1"/>
          <p:nvPr/>
        </p:nvSpPr>
        <p:spPr>
          <a:xfrm>
            <a:off x="2860225" y="3164950"/>
            <a:ext cx="234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Enhanced BERT implementation with new layers, and regularization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7525850" y="2066225"/>
            <a:ext cx="10059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Benchmark Ghosh et al.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019550" y="2968138"/>
            <a:ext cx="10059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Robustness Test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542638" y="2066225"/>
            <a:ext cx="10059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Handling class imbalance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6" name="Google Shape;66;p13"/>
          <p:cNvCxnSpPr>
            <a:stCxn id="59" idx="3"/>
            <a:endCxn id="65" idx="1"/>
          </p:cNvCxnSpPr>
          <p:nvPr/>
        </p:nvCxnSpPr>
        <p:spPr>
          <a:xfrm>
            <a:off x="1226150" y="2426225"/>
            <a:ext cx="31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1" idx="3"/>
            <a:endCxn id="60" idx="1"/>
          </p:cNvCxnSpPr>
          <p:nvPr/>
        </p:nvCxnSpPr>
        <p:spPr>
          <a:xfrm>
            <a:off x="5247002" y="2426219"/>
            <a:ext cx="7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1" idx="3"/>
            <a:endCxn id="64" idx="1"/>
          </p:cNvCxnSpPr>
          <p:nvPr/>
        </p:nvCxnSpPr>
        <p:spPr>
          <a:xfrm>
            <a:off x="5247002" y="2426219"/>
            <a:ext cx="772500" cy="9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0" idx="3"/>
            <a:endCxn id="63" idx="1"/>
          </p:cNvCxnSpPr>
          <p:nvPr/>
        </p:nvCxnSpPr>
        <p:spPr>
          <a:xfrm>
            <a:off x="7025438" y="2426225"/>
            <a:ext cx="5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5" idx="3"/>
            <a:endCxn id="61" idx="1"/>
          </p:cNvCxnSpPr>
          <p:nvPr/>
        </p:nvCxnSpPr>
        <p:spPr>
          <a:xfrm>
            <a:off x="2548538" y="2426225"/>
            <a:ext cx="4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4" idx="0"/>
            <a:endCxn id="60" idx="2"/>
          </p:cNvCxnSpPr>
          <p:nvPr/>
        </p:nvCxnSpPr>
        <p:spPr>
          <a:xfrm rot="10800000">
            <a:off x="6522500" y="2786338"/>
            <a:ext cx="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2864275"/>
            <a:ext cx="9144000" cy="227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Times New Roman"/>
              <a:buAutoNum type="arabicPeriod"/>
            </a:pPr>
            <a:r>
              <a:rPr b="1" lang="en" sz="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BERT: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Jacob Devlin, Ming-Wei Chang, Kenton Lee, and Kristina Toutanova. 2019. </a:t>
            </a:r>
            <a:r>
              <a:rPr lang="en" sz="900">
                <a:solidFill>
                  <a:srgbClr val="446E9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BERT: Pre-training of Deep Bidirectional Transformers for Language Understanding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</a:t>
            </a:r>
            <a:r>
              <a:rPr i="1"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2019 Conference of the North American Chapter of the Association for Computational Linguistics: Human Language Technologies, Volume 1 (Long and Short Papers)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</a:t>
            </a:r>
            <a:r>
              <a:rPr lang="en" sz="900">
                <a:solidFill>
                  <a:srgbClr val="446E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4171–4186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Minneapolis, Minnesota. Association for Computational Linguistics.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Times New Roman"/>
              <a:buAutoNum type="arabicPeriod"/>
            </a:pPr>
            <a:r>
              <a:rPr b="1" lang="en" sz="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Nedjma Ousidhoum, Zizheng Lin, Hongming Zhang, Yangqiu Song, and Dit-Yan Yeung. 2019. </a:t>
            </a:r>
            <a:r>
              <a:rPr lang="en" sz="900">
                <a:solidFill>
                  <a:srgbClr val="446E9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Multilingual and Multi-Aspect Hate Speech Analysis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</a:t>
            </a:r>
            <a:r>
              <a:rPr i="1"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2019 Conference on Empirical Methods in Natural Language Processing and the 9th International Joint Conference on Natural Language Processing (EMNLP-IJCNLP)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4675–4684, Hong Kong, China. Association for Computational Linguistics.</a:t>
            </a:r>
            <a:endParaRPr sz="9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Times New Roman"/>
              <a:buAutoNum type="arabicPeriod"/>
            </a:pPr>
            <a:r>
              <a:rPr b="1" lang="en" sz="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Benchmark: 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Koyel Ghosh and Dr. Apurbalal Senapati. 2022. </a:t>
            </a:r>
            <a:r>
              <a:rPr lang="en" sz="900">
                <a:solidFill>
                  <a:srgbClr val="446E9B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Hate speech detection: a comparison of mono and multilingual transformer model with cross-language evaluation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</a:t>
            </a:r>
            <a:r>
              <a:rPr i="1"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36th Pacific Asia Conference on Language, Information and Computation</a:t>
            </a:r>
            <a:r>
              <a:rPr lang="en" sz="9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853–865, Manila, Philippines. Association for Computational Linguistics.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4572000" cy="446400"/>
          </a:xfrm>
          <a:prstGeom prst="rect">
            <a:avLst/>
          </a:prstGeom>
          <a:solidFill>
            <a:srgbClr val="FFF9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accent4"/>
                </a:solidFill>
                <a:latin typeface="EB Garamond"/>
                <a:ea typeface="EB Garamond"/>
                <a:cs typeface="EB Garamond"/>
                <a:sym typeface="EB Garamond"/>
              </a:rPr>
              <a:t>Summarizing BERT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446400"/>
            <a:ext cx="4572000" cy="227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paper proposed BERT, a powerful language model trained on a diverse dataset and tested on various NLP tasks to achieve state-of-the-art results. Primary tests were made on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IMDB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movie review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sentiment classification.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4572000" y="0"/>
            <a:ext cx="4572000" cy="446400"/>
          </a:xfrm>
          <a:prstGeom prst="rect">
            <a:avLst/>
          </a:prstGeom>
          <a:solidFill>
            <a:srgbClr val="FFF9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accent4"/>
                </a:solidFill>
                <a:latin typeface="EB Garamond"/>
                <a:ea typeface="EB Garamond"/>
                <a:cs typeface="EB Garamond"/>
                <a:sym typeface="EB Garamond"/>
              </a:rPr>
              <a:t>Proposed Changes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572000" y="446400"/>
            <a:ext cx="4572000" cy="23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Handle class imbalance in MLMA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Reproduce BERT with modified architecture and observe the change in evaluation metrics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Perform zero-shot and fully trained evaluation for multilingual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Perform Robustness test on noise induction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Compare with Benchmark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0" y="2754625"/>
            <a:ext cx="9144000" cy="446400"/>
          </a:xfrm>
          <a:prstGeom prst="rect">
            <a:avLst/>
          </a:prstGeom>
          <a:solidFill>
            <a:srgbClr val="FFF9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accent4"/>
                </a:solidFill>
                <a:latin typeface="EB Garamond"/>
                <a:ea typeface="EB Garamond"/>
                <a:cs typeface="EB Garamond"/>
                <a:sym typeface="EB Garamond"/>
              </a:rPr>
              <a:t>References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